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8" r:id="rId4"/>
    <p:sldId id="260" r:id="rId5"/>
    <p:sldId id="261" r:id="rId6"/>
    <p:sldId id="275" r:id="rId7"/>
    <p:sldId id="277" r:id="rId8"/>
    <p:sldId id="278" r:id="rId9"/>
    <p:sldId id="279" r:id="rId10"/>
    <p:sldId id="280" r:id="rId11"/>
    <p:sldId id="281" r:id="rId12"/>
    <p:sldId id="282" r:id="rId13"/>
    <p:sldId id="283" r:id="rId14"/>
    <p:sldId id="284" r:id="rId15"/>
    <p:sldId id="287" r:id="rId16"/>
    <p:sldId id="285" r:id="rId17"/>
    <p:sldId id="286" r:id="rId18"/>
    <p:sldId id="266" r:id="rId19"/>
    <p:sldId id="267" r:id="rId20"/>
    <p:sldId id="268" r:id="rId21"/>
    <p:sldId id="265" r:id="rId22"/>
    <p:sldId id="262"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60" autoAdjust="0"/>
    <p:restoredTop sz="94660"/>
  </p:normalViewPr>
  <p:slideViewPr>
    <p:cSldViewPr snapToGrid="0">
      <p:cViewPr varScale="1">
        <p:scale>
          <a:sx n="72" d="100"/>
          <a:sy n="72" d="100"/>
        </p:scale>
        <p:origin x="77"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309F-B3E5-4167-B3F4-CC21D3D97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D901F0-0AD4-477D-98D2-CB964E55B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6E2098-66CB-4A22-8CAB-1A792B59BFFF}"/>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5" name="Footer Placeholder 4">
            <a:extLst>
              <a:ext uri="{FF2B5EF4-FFF2-40B4-BE49-F238E27FC236}">
                <a16:creationId xmlns:a16="http://schemas.microsoft.com/office/drawing/2014/main" id="{79D23EF5-5C76-45F3-AABD-EFAE3318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B334C-5A97-4307-B5B3-DF5B9626A9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8179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3658-B430-4DD5-AC4E-B0B981326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08E2B6-012C-4808-A658-09D82F806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A89EF-E45E-421C-B6AC-1D7EC87CF91C}"/>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5" name="Footer Placeholder 4">
            <a:extLst>
              <a:ext uri="{FF2B5EF4-FFF2-40B4-BE49-F238E27FC236}">
                <a16:creationId xmlns:a16="http://schemas.microsoft.com/office/drawing/2014/main" id="{0AAC0EAF-EF2A-4245-955D-A1D0D3E95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26377-7524-414C-B642-F32C27EAE94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32680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14DF2-9B44-4807-A313-91FBA071D3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2D0E-3242-4859-ADAE-009C8E901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A7371-8508-4B3E-8FCB-DABB22EC13AB}"/>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5" name="Footer Placeholder 4">
            <a:extLst>
              <a:ext uri="{FF2B5EF4-FFF2-40B4-BE49-F238E27FC236}">
                <a16:creationId xmlns:a16="http://schemas.microsoft.com/office/drawing/2014/main" id="{9B3F3B17-C601-4E29-BA7F-15941727E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513F4-3AC8-47F0-B7AB-5501675CB580}"/>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5156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8EDB-40C6-4FC5-951A-40E22413F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62E63-5C2C-473C-BFF2-22D68C986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9617F-4794-4386-ADA7-FC4D3A880AAB}"/>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5" name="Footer Placeholder 4">
            <a:extLst>
              <a:ext uri="{FF2B5EF4-FFF2-40B4-BE49-F238E27FC236}">
                <a16:creationId xmlns:a16="http://schemas.microsoft.com/office/drawing/2014/main" id="{57703BE8-DDC6-4566-B71D-8B365BB2A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5C69C-84B6-4491-96C7-8AD26E012622}"/>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0215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D262-4C9D-4A63-AB44-E25DB17FB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BDE956-8E46-46FE-A73F-6ED9A7E5C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397C2C-B4F6-4FF4-BFB2-49A1A4EFE816}"/>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5" name="Footer Placeholder 4">
            <a:extLst>
              <a:ext uri="{FF2B5EF4-FFF2-40B4-BE49-F238E27FC236}">
                <a16:creationId xmlns:a16="http://schemas.microsoft.com/office/drawing/2014/main" id="{7344771F-298E-4D73-8F58-4BB36FEFF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2C050-4AD2-400D-B194-2051F5D09046}"/>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361095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D290-0F98-4C27-8F9A-4939DB372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509CD-E85F-4719-B1A3-8A644C77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8D26A-94FA-44A3-A523-D069DC7DE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167051-6E03-4CC9-B178-6DB5EE5C4349}"/>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6" name="Footer Placeholder 5">
            <a:extLst>
              <a:ext uri="{FF2B5EF4-FFF2-40B4-BE49-F238E27FC236}">
                <a16:creationId xmlns:a16="http://schemas.microsoft.com/office/drawing/2014/main" id="{EDAD2022-CE55-49F7-9471-0375DD8BE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3BB37-2BA1-4693-B96A-973D0799B2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81716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073-BC3C-4449-883A-B2CED0985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BFD91-B597-4C45-8B6D-08FA09BA1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F1220-B147-4A23-8A4F-F8AD3C135C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80492-88B4-4E97-819D-327C925F3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F723A-C917-4B57-98C1-033D6B40C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133795-CF7A-46A8-8FA7-13BBDBB67828}"/>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8" name="Footer Placeholder 7">
            <a:extLst>
              <a:ext uri="{FF2B5EF4-FFF2-40B4-BE49-F238E27FC236}">
                <a16:creationId xmlns:a16="http://schemas.microsoft.com/office/drawing/2014/main" id="{BD2B039D-1F52-4F51-88B0-B32BD512E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BC2F49-DD82-4C10-A38F-C9007EAABFC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0587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DE14-372A-436F-B910-A95A042EF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5CF3A9-7108-407A-99CB-FA54F2272E40}"/>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4" name="Footer Placeholder 3">
            <a:extLst>
              <a:ext uri="{FF2B5EF4-FFF2-40B4-BE49-F238E27FC236}">
                <a16:creationId xmlns:a16="http://schemas.microsoft.com/office/drawing/2014/main" id="{D887E547-5A90-49CC-BC0E-7CBDA5007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8B0503-5140-44B8-B63B-3B6F2470E2AA}"/>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61228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3BBB0-7CB7-4835-A87D-E94E5A069F54}"/>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3" name="Footer Placeholder 2">
            <a:extLst>
              <a:ext uri="{FF2B5EF4-FFF2-40B4-BE49-F238E27FC236}">
                <a16:creationId xmlns:a16="http://schemas.microsoft.com/office/drawing/2014/main" id="{0E2F03B1-14F3-48C8-8B2C-51B7090F2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7A36E-7AB4-49F5-AE9F-D5C83E00ADD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135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CC3A-7980-4D46-8A49-8DA146A65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6BA334-D388-43C9-9AEE-2E6C35DB4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16D92-4E23-470F-9DE8-85A33C30D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45994-181F-44E0-A6BD-1192FE2E3715}"/>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6" name="Footer Placeholder 5">
            <a:extLst>
              <a:ext uri="{FF2B5EF4-FFF2-40B4-BE49-F238E27FC236}">
                <a16:creationId xmlns:a16="http://schemas.microsoft.com/office/drawing/2014/main" id="{D8BD5426-2BF0-4A87-B80D-53ED1FC66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D038E-FA91-4FAE-A4CD-D0A1725A998F}"/>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7106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445B-133A-411D-B071-11512B641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785B5-2B94-4642-B9D0-20EF72866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B7FBC-7ADE-4347-9ACD-CB7A0867A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D4FC3-790C-49D9-B2DD-88529B3EC41B}"/>
              </a:ext>
            </a:extLst>
          </p:cNvPr>
          <p:cNvSpPr>
            <a:spLocks noGrp="1"/>
          </p:cNvSpPr>
          <p:nvPr>
            <p:ph type="dt" sz="half" idx="10"/>
          </p:nvPr>
        </p:nvSpPr>
        <p:spPr/>
        <p:txBody>
          <a:bodyPr/>
          <a:lstStyle/>
          <a:p>
            <a:fld id="{B2E3C0E7-0818-41FA-877E-0B361FCDEA20}" type="datetimeFigureOut">
              <a:rPr lang="en-US" smtClean="0"/>
              <a:t>5/31/2020</a:t>
            </a:fld>
            <a:endParaRPr lang="en-US"/>
          </a:p>
        </p:txBody>
      </p:sp>
      <p:sp>
        <p:nvSpPr>
          <p:cNvPr id="6" name="Footer Placeholder 5">
            <a:extLst>
              <a:ext uri="{FF2B5EF4-FFF2-40B4-BE49-F238E27FC236}">
                <a16:creationId xmlns:a16="http://schemas.microsoft.com/office/drawing/2014/main" id="{A8C300C8-587A-483D-8FFC-54D40E103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8BC1-9551-4B93-8E57-5AE06F4A511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765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43F05E-9F45-42F6-9541-B26C31C65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3FE15C-5140-4ACB-A8E9-1D120D1CE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38CB3-1F82-44E8-A093-9FEFD7306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3C0E7-0818-41FA-877E-0B361FCDEA20}" type="datetimeFigureOut">
              <a:rPr lang="en-US" smtClean="0"/>
              <a:t>5/31/2020</a:t>
            </a:fld>
            <a:endParaRPr lang="en-US"/>
          </a:p>
        </p:txBody>
      </p:sp>
      <p:sp>
        <p:nvSpPr>
          <p:cNvPr id="5" name="Footer Placeholder 4">
            <a:extLst>
              <a:ext uri="{FF2B5EF4-FFF2-40B4-BE49-F238E27FC236}">
                <a16:creationId xmlns:a16="http://schemas.microsoft.com/office/drawing/2014/main" id="{F6E86D36-6A04-4987-BF87-19303F14D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F2D63-AA2F-4B4A-955E-B59908661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A980C-F4CE-4115-B4CC-34F88C79981E}" type="slidenum">
              <a:rPr lang="en-US" smtClean="0"/>
              <a:t>‹#›</a:t>
            </a:fld>
            <a:endParaRPr lang="en-US"/>
          </a:p>
        </p:txBody>
      </p:sp>
    </p:spTree>
    <p:extLst>
      <p:ext uri="{BB962C8B-B14F-4D97-AF65-F5344CB8AC3E}">
        <p14:creationId xmlns:p14="http://schemas.microsoft.com/office/powerpoint/2010/main" val="3850978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Measure_of_similarit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nltk.org/nltk_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C4F0-5125-4B9D-ACA0-4A117B0D2A7B}"/>
              </a:ext>
            </a:extLst>
          </p:cNvPr>
          <p:cNvSpPr>
            <a:spLocks noGrp="1"/>
          </p:cNvSpPr>
          <p:nvPr>
            <p:ph type="ctrTitle"/>
          </p:nvPr>
        </p:nvSpPr>
        <p:spPr/>
        <p:txBody>
          <a:bodyPr/>
          <a:lstStyle/>
          <a:p>
            <a:r>
              <a:rPr lang="en-US" sz="4000" dirty="0"/>
              <a:t>Machine Learning’s </a:t>
            </a:r>
            <a:br>
              <a:rPr lang="en-US" dirty="0"/>
            </a:br>
            <a:r>
              <a:rPr lang="en-US" dirty="0"/>
              <a:t>Natural Language Processing</a:t>
            </a:r>
            <a:br>
              <a:rPr lang="en-US" dirty="0"/>
            </a:br>
            <a:r>
              <a:rPr lang="en-US" sz="3200" b="1" dirty="0"/>
              <a:t>with a few sample applications</a:t>
            </a:r>
          </a:p>
        </p:txBody>
      </p:sp>
      <p:sp>
        <p:nvSpPr>
          <p:cNvPr id="3" name="Subtitle 2">
            <a:extLst>
              <a:ext uri="{FF2B5EF4-FFF2-40B4-BE49-F238E27FC236}">
                <a16:creationId xmlns:a16="http://schemas.microsoft.com/office/drawing/2014/main" id="{F410E4D4-DD2C-461F-8C72-FC8AD0E41D27}"/>
              </a:ext>
            </a:extLst>
          </p:cNvPr>
          <p:cNvSpPr>
            <a:spLocks noGrp="1"/>
          </p:cNvSpPr>
          <p:nvPr>
            <p:ph type="subTitle" idx="1"/>
          </p:nvPr>
        </p:nvSpPr>
        <p:spPr>
          <a:xfrm>
            <a:off x="1653092" y="4667045"/>
            <a:ext cx="9144000" cy="1655762"/>
          </a:xfrm>
        </p:spPr>
        <p:txBody>
          <a:bodyPr/>
          <a:lstStyle/>
          <a:p>
            <a:pPr algn="r"/>
            <a:r>
              <a:rPr lang="en-US" dirty="0"/>
              <a:t>Anton Georgescu</a:t>
            </a:r>
          </a:p>
          <a:p>
            <a:pPr algn="r"/>
            <a:r>
              <a:rPr lang="en-US" dirty="0"/>
              <a:t>Principal Product Architect, TEMS</a:t>
            </a:r>
          </a:p>
          <a:p>
            <a:pPr algn="r"/>
            <a:r>
              <a:rPr lang="en-US" dirty="0"/>
              <a:t>Standish, Ontario</a:t>
            </a:r>
          </a:p>
        </p:txBody>
      </p:sp>
      <p:pic>
        <p:nvPicPr>
          <p:cNvPr id="4" name="Picture 3">
            <a:extLst>
              <a:ext uri="{FF2B5EF4-FFF2-40B4-BE49-F238E27FC236}">
                <a16:creationId xmlns:a16="http://schemas.microsoft.com/office/drawing/2014/main" id="{1F1FF7A5-FD31-4066-9DA6-C7793AFD34F6}"/>
              </a:ext>
            </a:extLst>
          </p:cNvPr>
          <p:cNvPicPr>
            <a:picLocks noChangeAspect="1"/>
          </p:cNvPicPr>
          <p:nvPr/>
        </p:nvPicPr>
        <p:blipFill>
          <a:blip r:embed="rId2"/>
          <a:stretch>
            <a:fillRect/>
          </a:stretch>
        </p:blipFill>
        <p:spPr>
          <a:xfrm>
            <a:off x="507546" y="4667045"/>
            <a:ext cx="5109482" cy="1776688"/>
          </a:xfrm>
          <a:prstGeom prst="rect">
            <a:avLst/>
          </a:prstGeom>
        </p:spPr>
      </p:pic>
    </p:spTree>
    <p:extLst>
      <p:ext uri="{BB962C8B-B14F-4D97-AF65-F5344CB8AC3E}">
        <p14:creationId xmlns:p14="http://schemas.microsoft.com/office/powerpoint/2010/main" val="214544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Rule-Based Approach</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Word Sense Disambiguation</a:t>
            </a:r>
          </a:p>
          <a:p>
            <a:r>
              <a:rPr lang="en-US" dirty="0"/>
              <a:t>Relationship Extraction</a:t>
            </a:r>
          </a:p>
        </p:txBody>
      </p:sp>
    </p:spTree>
    <p:extLst>
      <p:ext uri="{BB962C8B-B14F-4D97-AF65-F5344CB8AC3E}">
        <p14:creationId xmlns:p14="http://schemas.microsoft.com/office/powerpoint/2010/main" val="418719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Machine Learning Models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Word Sense Disambiguation</a:t>
            </a:r>
          </a:p>
          <a:p>
            <a:r>
              <a:rPr lang="en-US" dirty="0"/>
              <a:t>Relationship Extraction</a:t>
            </a:r>
          </a:p>
        </p:txBody>
      </p:sp>
    </p:spTree>
    <p:extLst>
      <p:ext uri="{BB962C8B-B14F-4D97-AF65-F5344CB8AC3E}">
        <p14:creationId xmlns:p14="http://schemas.microsoft.com/office/powerpoint/2010/main" val="186295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Natural Language Processing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Text Classification Algorithms</a:t>
            </a:r>
          </a:p>
          <a:p>
            <a:r>
              <a:rPr lang="en-US" dirty="0"/>
              <a:t>Text Extraction Algorithms</a:t>
            </a:r>
          </a:p>
          <a:p>
            <a:r>
              <a:rPr lang="en-US" dirty="0"/>
              <a:t>Topic Modeling Algorithms</a:t>
            </a:r>
          </a:p>
          <a:p>
            <a:endParaRPr lang="en-US" dirty="0"/>
          </a:p>
        </p:txBody>
      </p:sp>
    </p:spTree>
    <p:extLst>
      <p:ext uri="{BB962C8B-B14F-4D97-AF65-F5344CB8AC3E}">
        <p14:creationId xmlns:p14="http://schemas.microsoft.com/office/powerpoint/2010/main" val="298026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Naive Bayes</a:t>
            </a:r>
          </a:p>
          <a:p>
            <a:r>
              <a:rPr lang="en-US" dirty="0"/>
              <a:t>Support Vector Machines (SVM)</a:t>
            </a:r>
          </a:p>
          <a:p>
            <a:r>
              <a:rPr lang="en-US" dirty="0"/>
              <a:t>Deep Learning with Deep Neural Networks (DNN)</a:t>
            </a:r>
          </a:p>
          <a:p>
            <a:endParaRPr lang="en-US" dirty="0"/>
          </a:p>
        </p:txBody>
      </p:sp>
    </p:spTree>
    <p:extLst>
      <p:ext uri="{BB962C8B-B14F-4D97-AF65-F5344CB8AC3E}">
        <p14:creationId xmlns:p14="http://schemas.microsoft.com/office/powerpoint/2010/main" val="240775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Text Extraction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92500" lnSpcReduction="10000"/>
          </a:bodyPr>
          <a:lstStyle/>
          <a:p>
            <a:r>
              <a:rPr lang="en-US" dirty="0"/>
              <a:t>TF with IDF (term frequency-inverse document frequency)</a:t>
            </a:r>
          </a:p>
          <a:p>
            <a:pPr lvl="1"/>
            <a:r>
              <a:rPr lang="en-US" dirty="0"/>
              <a:t>is a scoring of how rare the word is across documents.</a:t>
            </a:r>
          </a:p>
          <a:p>
            <a:pPr lvl="1"/>
            <a:r>
              <a:rPr lang="en-US" dirty="0" err="1"/>
              <a:t>Tf</a:t>
            </a:r>
            <a:r>
              <a:rPr lang="en-US" dirty="0"/>
              <a:t>-IDF weight is a weight often used in information retrieval and text mining. This weight is a statistical measure used to evaluate how important a word is to a document in a collection or corpus</a:t>
            </a:r>
          </a:p>
          <a:p>
            <a:r>
              <a:rPr lang="en-US" dirty="0"/>
              <a:t>TF with Cosine Similarity</a:t>
            </a:r>
          </a:p>
          <a:p>
            <a:pPr lvl="1"/>
            <a:r>
              <a:rPr lang="en-US" dirty="0"/>
              <a:t>TF-IDF is a transformation applied to texts to get two real-valued vectors in vector space. We can then obtain the </a:t>
            </a:r>
            <a:r>
              <a:rPr lang="en-US" b="1" dirty="0"/>
              <a:t>Cosine </a:t>
            </a:r>
            <a:r>
              <a:rPr lang="en-US" dirty="0"/>
              <a:t>similarity of any pair of vectors by taking their dot product and dividing that by the product of their norms. That yields the cosine of the angle between the vectors. </a:t>
            </a:r>
            <a:r>
              <a:rPr lang="en-US" b="1" dirty="0"/>
              <a:t>Cosine similarity</a:t>
            </a:r>
            <a:r>
              <a:rPr lang="en-US" dirty="0"/>
              <a:t> is a </a:t>
            </a:r>
            <a:r>
              <a:rPr lang="en-US" dirty="0">
                <a:hlinkClick r:id="rId2"/>
              </a:rPr>
              <a:t>measure of similarity</a:t>
            </a:r>
            <a:r>
              <a:rPr lang="en-US" dirty="0"/>
              <a:t> between two non-zero vectors</a:t>
            </a:r>
          </a:p>
          <a:p>
            <a:r>
              <a:rPr lang="en-US" dirty="0"/>
              <a:t>Regular Expressions (regex)</a:t>
            </a:r>
          </a:p>
          <a:p>
            <a:r>
              <a:rPr lang="en-US" dirty="0"/>
              <a:t>CRF (conditional random fields)</a:t>
            </a:r>
          </a:p>
          <a:p>
            <a:r>
              <a:rPr lang="en-US" dirty="0"/>
              <a:t>Rapid Automatic Keyword Extraction (RAKE)</a:t>
            </a:r>
          </a:p>
        </p:txBody>
      </p:sp>
    </p:spTree>
    <p:extLst>
      <p:ext uri="{BB962C8B-B14F-4D97-AF65-F5344CB8AC3E}">
        <p14:creationId xmlns:p14="http://schemas.microsoft.com/office/powerpoint/2010/main" val="63707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Text Extraction Algorithms (cont’d)</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92500" lnSpcReduction="10000"/>
          </a:bodyPr>
          <a:lstStyle/>
          <a:p>
            <a:r>
              <a:rPr lang="en-US" dirty="0"/>
              <a:t>Bag of Words</a:t>
            </a:r>
          </a:p>
          <a:p>
            <a:pPr lvl="1"/>
            <a:r>
              <a:rPr lang="en-US" dirty="0"/>
              <a:t>After the initial preprocessing phase, we need to transform the text into a meaningful vector (or array) of numbers. The bag-of-words is a representation of text that describes the occurrence of words within a document. It involves two things:</a:t>
            </a:r>
          </a:p>
          <a:p>
            <a:pPr lvl="2"/>
            <a:r>
              <a:rPr lang="en-US" dirty="0"/>
              <a:t>A vocabulary of known words.</a:t>
            </a:r>
          </a:p>
          <a:p>
            <a:pPr lvl="2"/>
            <a:r>
              <a:rPr lang="en-US" dirty="0"/>
              <a:t>A measure of the presence of known words.</a:t>
            </a:r>
          </a:p>
          <a:p>
            <a:pPr lvl="1"/>
            <a:r>
              <a:rPr lang="en-US" dirty="0"/>
              <a:t>Why is it is called a “</a:t>
            </a:r>
            <a:r>
              <a:rPr lang="en-US" i="1" dirty="0"/>
              <a:t>bag</a:t>
            </a:r>
            <a:r>
              <a:rPr lang="en-US" dirty="0"/>
              <a:t>” of words? That is because any information about the order or structure of words in the document is discarded and the model is only concerned with </a:t>
            </a:r>
            <a:r>
              <a:rPr lang="en-US" b="1" dirty="0"/>
              <a:t>whether the known words occur in the document, not where they occur in the document.</a:t>
            </a:r>
            <a:endParaRPr lang="en-US" dirty="0"/>
          </a:p>
          <a:p>
            <a:pPr lvl="1"/>
            <a:r>
              <a:rPr lang="en-US" dirty="0"/>
              <a:t>The intuition behind the Bag of Words is that documents are similar if they have similar content. Also, we can learn something about the meaning of the document from its content alone.</a:t>
            </a:r>
          </a:p>
          <a:p>
            <a:pPr lvl="1"/>
            <a:r>
              <a:rPr lang="en-US" dirty="0"/>
              <a:t>For example, if our dictionary contains the words {Learning, is, the, not, great}, and we want to vectorize the text “Learning is great”, we would have the following vector: (1, 1, 0, 0, 1).</a:t>
            </a:r>
          </a:p>
          <a:p>
            <a:endParaRPr lang="en-US" dirty="0"/>
          </a:p>
        </p:txBody>
      </p:sp>
    </p:spTree>
    <p:extLst>
      <p:ext uri="{BB962C8B-B14F-4D97-AF65-F5344CB8AC3E}">
        <p14:creationId xmlns:p14="http://schemas.microsoft.com/office/powerpoint/2010/main" val="355051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Topic Modeling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Latent Semantic Analysis (LSA)</a:t>
            </a:r>
          </a:p>
          <a:p>
            <a:r>
              <a:rPr lang="en-US" dirty="0"/>
              <a:t>Latent Dirichlet Allocation (LDA) </a:t>
            </a:r>
          </a:p>
        </p:txBody>
      </p:sp>
    </p:spTree>
    <p:extLst>
      <p:ext uri="{BB962C8B-B14F-4D97-AF65-F5344CB8AC3E}">
        <p14:creationId xmlns:p14="http://schemas.microsoft.com/office/powerpoint/2010/main" val="249393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Concrete applications of NLP</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92500" lnSpcReduction="10000"/>
          </a:bodyPr>
          <a:lstStyle/>
          <a:p>
            <a:r>
              <a:rPr lang="en-US" dirty="0"/>
              <a:t>Text classification</a:t>
            </a:r>
          </a:p>
          <a:p>
            <a:pPr lvl="1"/>
            <a:r>
              <a:rPr lang="en-US" dirty="0"/>
              <a:t>Sentiment analysis (</a:t>
            </a:r>
            <a:r>
              <a:rPr lang="en-US" i="1" dirty="0"/>
              <a:t>hands-on demo</a:t>
            </a:r>
            <a:r>
              <a:rPr lang="en-US" dirty="0"/>
              <a:t>)</a:t>
            </a:r>
          </a:p>
          <a:p>
            <a:pPr lvl="1"/>
            <a:r>
              <a:rPr lang="en-US" dirty="0"/>
              <a:t>Topic classification</a:t>
            </a:r>
          </a:p>
          <a:p>
            <a:pPr lvl="1"/>
            <a:r>
              <a:rPr lang="en-US" dirty="0"/>
              <a:t>Intent detection</a:t>
            </a:r>
          </a:p>
          <a:p>
            <a:r>
              <a:rPr lang="en-US" dirty="0"/>
              <a:t>Text Extraction</a:t>
            </a:r>
          </a:p>
          <a:p>
            <a:pPr lvl="1"/>
            <a:r>
              <a:rPr lang="en-US" dirty="0"/>
              <a:t>Keyword extraction (</a:t>
            </a:r>
            <a:r>
              <a:rPr lang="en-US" i="1" dirty="0"/>
              <a:t>hands-on demo</a:t>
            </a:r>
            <a:r>
              <a:rPr lang="en-US" dirty="0"/>
              <a:t>)</a:t>
            </a:r>
          </a:p>
          <a:p>
            <a:pPr lvl="1"/>
            <a:r>
              <a:rPr lang="en-US" dirty="0"/>
              <a:t>Named Entity Recognition (NER) (</a:t>
            </a:r>
            <a:r>
              <a:rPr lang="en-US" i="1" dirty="0"/>
              <a:t>hands-on demo</a:t>
            </a:r>
            <a:r>
              <a:rPr lang="en-US" dirty="0"/>
              <a:t>)</a:t>
            </a:r>
          </a:p>
          <a:p>
            <a:r>
              <a:rPr lang="en-US" dirty="0"/>
              <a:t>Topic Modeling</a:t>
            </a:r>
          </a:p>
          <a:p>
            <a:r>
              <a:rPr lang="en-US" dirty="0"/>
              <a:t>Automatic Summarization</a:t>
            </a:r>
          </a:p>
          <a:p>
            <a:r>
              <a:rPr lang="en-US" dirty="0"/>
              <a:t>Machine Translation</a:t>
            </a:r>
          </a:p>
          <a:p>
            <a:r>
              <a:rPr lang="en-US" dirty="0"/>
              <a:t>Natural Language Generation </a:t>
            </a:r>
          </a:p>
          <a:p>
            <a:pPr lvl="1"/>
            <a:r>
              <a:rPr lang="en-US" dirty="0"/>
              <a:t>Chatbots (</a:t>
            </a:r>
            <a:r>
              <a:rPr lang="en-US" i="1" dirty="0"/>
              <a:t>hands-on demo</a:t>
            </a:r>
            <a:r>
              <a:rPr lang="en-US" dirty="0"/>
              <a:t>)</a:t>
            </a:r>
          </a:p>
          <a:p>
            <a:endParaRPr lang="en-US" dirty="0"/>
          </a:p>
          <a:p>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49975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6"/>
            <a:ext cx="10515600" cy="527760"/>
          </a:xfrm>
        </p:spPr>
        <p:txBody>
          <a:bodyPr>
            <a:normAutofit fontScale="90000"/>
          </a:bodyPr>
          <a:lstStyle/>
          <a:p>
            <a:pPr algn="ctr"/>
            <a:r>
              <a:rPr lang="en-US" dirty="0"/>
              <a:t>Natural Language Generation </a:t>
            </a:r>
          </a:p>
        </p:txBody>
      </p:sp>
      <p:pic>
        <p:nvPicPr>
          <p:cNvPr id="5" name="Picture 4">
            <a:extLst>
              <a:ext uri="{FF2B5EF4-FFF2-40B4-BE49-F238E27FC236}">
                <a16:creationId xmlns:a16="http://schemas.microsoft.com/office/drawing/2014/main" id="{87C53C90-C247-4E44-8C0B-C9A75A0A838A}"/>
              </a:ext>
            </a:extLst>
          </p:cNvPr>
          <p:cNvPicPr>
            <a:picLocks noChangeAspect="1"/>
          </p:cNvPicPr>
          <p:nvPr/>
        </p:nvPicPr>
        <p:blipFill>
          <a:blip r:embed="rId2"/>
          <a:stretch>
            <a:fillRect/>
          </a:stretch>
        </p:blipFill>
        <p:spPr>
          <a:xfrm>
            <a:off x="106588" y="892886"/>
            <a:ext cx="8543925" cy="4943475"/>
          </a:xfrm>
          <a:prstGeom prst="rect">
            <a:avLst/>
          </a:prstGeom>
        </p:spPr>
      </p:pic>
      <p:sp>
        <p:nvSpPr>
          <p:cNvPr id="3" name="Content Placeholder 2">
            <a:extLst>
              <a:ext uri="{FF2B5EF4-FFF2-40B4-BE49-F238E27FC236}">
                <a16:creationId xmlns:a16="http://schemas.microsoft.com/office/drawing/2014/main" id="{2AD37010-F5AC-4EC4-9C62-EA673419FA3C}"/>
              </a:ext>
            </a:extLst>
          </p:cNvPr>
          <p:cNvSpPr>
            <a:spLocks noGrp="1"/>
          </p:cNvSpPr>
          <p:nvPr>
            <p:ph idx="1"/>
          </p:nvPr>
        </p:nvSpPr>
        <p:spPr>
          <a:xfrm>
            <a:off x="7541111" y="4386262"/>
            <a:ext cx="4365365" cy="2154704"/>
          </a:xfrm>
        </p:spPr>
        <p:txBody>
          <a:bodyPr/>
          <a:lstStyle/>
          <a:p>
            <a:r>
              <a:rPr lang="en-US" sz="2000" b="1" dirty="0"/>
              <a:t>NLP</a:t>
            </a:r>
            <a:r>
              <a:rPr lang="en-US" sz="2000" dirty="0"/>
              <a:t> — Natural Language “</a:t>
            </a:r>
            <a:r>
              <a:rPr lang="en-US" sz="2000" b="1" dirty="0"/>
              <a:t>Processing”</a:t>
            </a:r>
            <a:endParaRPr lang="en-US" sz="2000" dirty="0"/>
          </a:p>
          <a:p>
            <a:r>
              <a:rPr lang="en-US" sz="2000" b="1" dirty="0"/>
              <a:t>NLU</a:t>
            </a:r>
            <a:r>
              <a:rPr lang="en-US" sz="2000" dirty="0"/>
              <a:t> — Natural Language “</a:t>
            </a:r>
            <a:r>
              <a:rPr lang="en-US" sz="2000" b="1" dirty="0"/>
              <a:t>Understanding”</a:t>
            </a:r>
            <a:endParaRPr lang="en-US" sz="2000" dirty="0"/>
          </a:p>
          <a:p>
            <a:r>
              <a:rPr lang="en-US" sz="2000" b="1" dirty="0"/>
              <a:t>NLG</a:t>
            </a:r>
            <a:r>
              <a:rPr lang="en-US" sz="2000" dirty="0"/>
              <a:t> — Natural Language “</a:t>
            </a:r>
            <a:r>
              <a:rPr lang="en-US" sz="2000" b="1" dirty="0"/>
              <a:t>Generation”</a:t>
            </a:r>
            <a:endParaRPr lang="en-US" sz="2000" dirty="0"/>
          </a:p>
          <a:p>
            <a:endParaRPr lang="en-US" dirty="0"/>
          </a:p>
        </p:txBody>
      </p:sp>
    </p:spTree>
    <p:extLst>
      <p:ext uri="{BB962C8B-B14F-4D97-AF65-F5344CB8AC3E}">
        <p14:creationId xmlns:p14="http://schemas.microsoft.com/office/powerpoint/2010/main" val="2613971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5"/>
            <a:ext cx="10515600" cy="538517"/>
          </a:xfrm>
        </p:spPr>
        <p:txBody>
          <a:bodyPr>
            <a:normAutofit fontScale="90000"/>
          </a:bodyPr>
          <a:lstStyle/>
          <a:p>
            <a:pPr algn="ctr"/>
            <a:r>
              <a:rPr lang="en-US" dirty="0"/>
              <a:t>Natural Language Generation (cont’d)</a:t>
            </a:r>
          </a:p>
        </p:txBody>
      </p:sp>
      <p:pic>
        <p:nvPicPr>
          <p:cNvPr id="4" name="Picture 3">
            <a:extLst>
              <a:ext uri="{FF2B5EF4-FFF2-40B4-BE49-F238E27FC236}">
                <a16:creationId xmlns:a16="http://schemas.microsoft.com/office/drawing/2014/main" id="{C3C1445B-2BF9-4955-A4FC-DCDA21A11E2E}"/>
              </a:ext>
            </a:extLst>
          </p:cNvPr>
          <p:cNvPicPr>
            <a:picLocks noChangeAspect="1"/>
          </p:cNvPicPr>
          <p:nvPr/>
        </p:nvPicPr>
        <p:blipFill>
          <a:blip r:embed="rId2"/>
          <a:stretch>
            <a:fillRect/>
          </a:stretch>
        </p:blipFill>
        <p:spPr>
          <a:xfrm>
            <a:off x="3510724" y="2120900"/>
            <a:ext cx="8086725" cy="4371975"/>
          </a:xfrm>
          <a:prstGeom prst="rect">
            <a:avLst/>
          </a:prstGeom>
        </p:spPr>
      </p:pic>
      <p:sp>
        <p:nvSpPr>
          <p:cNvPr id="6" name="TextBox 5">
            <a:extLst>
              <a:ext uri="{FF2B5EF4-FFF2-40B4-BE49-F238E27FC236}">
                <a16:creationId xmlns:a16="http://schemas.microsoft.com/office/drawing/2014/main" id="{E66CF04D-01D6-4C0D-B2F2-B25E85B39F25}"/>
              </a:ext>
            </a:extLst>
          </p:cNvPr>
          <p:cNvSpPr txBox="1"/>
          <p:nvPr/>
        </p:nvSpPr>
        <p:spPr>
          <a:xfrm>
            <a:off x="365760" y="1011219"/>
            <a:ext cx="10101431"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t>NLU takes up the understanding of the data based on grammar, the context in which it was said and decide on intent and entities.</a:t>
            </a:r>
          </a:p>
          <a:p>
            <a:pPr marL="285750" indent="-285750">
              <a:buFont typeface="Arial" panose="020B0604020202020204" pitchFamily="34" charset="0"/>
              <a:buChar char="•"/>
            </a:pPr>
            <a:r>
              <a:rPr lang="en-US" sz="2000" dirty="0"/>
              <a:t>NLP will convert the text into structured data.</a:t>
            </a:r>
          </a:p>
          <a:p>
            <a:pPr marL="285750" indent="-285750">
              <a:buFont typeface="Arial" panose="020B0604020202020204" pitchFamily="34" charset="0"/>
              <a:buChar char="•"/>
            </a:pPr>
            <a:r>
              <a:rPr lang="en-US" sz="2000" dirty="0"/>
              <a:t>NLG generates text generated based on structured data.</a:t>
            </a:r>
          </a:p>
          <a:p>
            <a:endParaRPr lang="en-US" dirty="0"/>
          </a:p>
        </p:txBody>
      </p:sp>
    </p:spTree>
    <p:extLst>
      <p:ext uri="{BB962C8B-B14F-4D97-AF65-F5344CB8AC3E}">
        <p14:creationId xmlns:p14="http://schemas.microsoft.com/office/powerpoint/2010/main" val="348779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DE83-C346-437E-BB27-40DE4BAC73E2}"/>
              </a:ext>
            </a:extLst>
          </p:cNvPr>
          <p:cNvSpPr>
            <a:spLocks noGrp="1"/>
          </p:cNvSpPr>
          <p:nvPr>
            <p:ph type="title"/>
          </p:nvPr>
        </p:nvSpPr>
        <p:spPr>
          <a:xfrm>
            <a:off x="752139" y="352060"/>
            <a:ext cx="10515600" cy="657953"/>
          </a:xfrm>
        </p:spPr>
        <p:txBody>
          <a:bodyPr>
            <a:normAutofit fontScale="90000"/>
          </a:bodyPr>
          <a:lstStyle/>
          <a:p>
            <a:r>
              <a:rPr lang="en-US" dirty="0"/>
              <a:t>Table of Content</a:t>
            </a:r>
          </a:p>
        </p:txBody>
      </p:sp>
      <p:sp>
        <p:nvSpPr>
          <p:cNvPr id="3" name="Content Placeholder 2">
            <a:extLst>
              <a:ext uri="{FF2B5EF4-FFF2-40B4-BE49-F238E27FC236}">
                <a16:creationId xmlns:a16="http://schemas.microsoft.com/office/drawing/2014/main" id="{E0E5332B-C71F-4EAE-8F3C-15B16C900952}"/>
              </a:ext>
            </a:extLst>
          </p:cNvPr>
          <p:cNvSpPr>
            <a:spLocks noGrp="1"/>
          </p:cNvSpPr>
          <p:nvPr>
            <p:ph idx="1"/>
          </p:nvPr>
        </p:nvSpPr>
        <p:spPr>
          <a:xfrm>
            <a:off x="838200" y="1116420"/>
            <a:ext cx="10515600" cy="5528930"/>
          </a:xfrm>
        </p:spPr>
        <p:txBody>
          <a:bodyPr>
            <a:normAutofit fontScale="85000" lnSpcReduction="20000"/>
          </a:bodyPr>
          <a:lstStyle/>
          <a:p>
            <a:pPr marL="514350" indent="-514350">
              <a:buFont typeface="+mj-lt"/>
              <a:buAutoNum type="arabicPeriod"/>
            </a:pPr>
            <a:r>
              <a:rPr lang="en-US" dirty="0"/>
              <a:t>What is Natural Language Processing (NLP)</a:t>
            </a:r>
          </a:p>
          <a:p>
            <a:pPr marL="514350" indent="-514350">
              <a:buFont typeface="+mj-lt"/>
              <a:buAutoNum type="arabicPeriod"/>
            </a:pPr>
            <a:r>
              <a:rPr lang="en-US" dirty="0"/>
              <a:t>Benefits of Natural Language Processing </a:t>
            </a:r>
          </a:p>
          <a:p>
            <a:pPr marL="514350" indent="-514350">
              <a:buFont typeface="+mj-lt"/>
              <a:buAutoNum type="arabicPeriod"/>
            </a:pPr>
            <a:r>
              <a:rPr lang="en-US" dirty="0"/>
              <a:t>How does Natural Language Processing work?</a:t>
            </a:r>
          </a:p>
          <a:p>
            <a:pPr marL="514350" indent="-514350">
              <a:buFont typeface="+mj-lt"/>
              <a:buAutoNum type="arabicPeriod"/>
            </a:pPr>
            <a:r>
              <a:rPr lang="en-US" dirty="0"/>
              <a:t>Natural Language Processing levels</a:t>
            </a:r>
          </a:p>
          <a:p>
            <a:pPr lvl="1"/>
            <a:r>
              <a:rPr lang="en-US" dirty="0"/>
              <a:t>Syntactic Analysis techniques &amp; tasks</a:t>
            </a:r>
          </a:p>
          <a:p>
            <a:pPr lvl="1"/>
            <a:r>
              <a:rPr lang="en-US" dirty="0"/>
              <a:t>Semantic Analysis techniques &amp; tasks</a:t>
            </a:r>
          </a:p>
          <a:p>
            <a:pPr marL="514350" indent="-514350">
              <a:buFont typeface="+mj-lt"/>
              <a:buAutoNum type="arabicPeriod"/>
            </a:pPr>
            <a:r>
              <a:rPr lang="en-US" dirty="0"/>
              <a:t>Natural Language Processing methods</a:t>
            </a:r>
          </a:p>
          <a:p>
            <a:pPr lvl="1"/>
            <a:r>
              <a:rPr lang="en-US" dirty="0"/>
              <a:t>Rule-based approach</a:t>
            </a:r>
          </a:p>
          <a:p>
            <a:pPr lvl="1"/>
            <a:r>
              <a:rPr lang="en-US" dirty="0"/>
              <a:t>Machine learning models</a:t>
            </a:r>
          </a:p>
          <a:p>
            <a:pPr marL="514350" indent="-514350">
              <a:buFont typeface="+mj-lt"/>
              <a:buAutoNum type="arabicPeriod"/>
            </a:pPr>
            <a:r>
              <a:rPr lang="en-US" dirty="0"/>
              <a:t>Natural Language Processing algorithms</a:t>
            </a:r>
          </a:p>
          <a:p>
            <a:pPr lvl="1"/>
            <a:r>
              <a:rPr lang="en-US" dirty="0"/>
              <a:t>Text Classification Algorithms</a:t>
            </a:r>
          </a:p>
          <a:p>
            <a:pPr lvl="1"/>
            <a:r>
              <a:rPr lang="en-US" dirty="0"/>
              <a:t>Text Extraction Algorithms</a:t>
            </a:r>
          </a:p>
          <a:p>
            <a:pPr lvl="1"/>
            <a:r>
              <a:rPr lang="en-US" dirty="0"/>
              <a:t>Topic Modeling Algorithms</a:t>
            </a:r>
          </a:p>
          <a:p>
            <a:pPr marL="514350" indent="-514350">
              <a:buFont typeface="+mj-lt"/>
              <a:buAutoNum type="arabicPeriod"/>
            </a:pPr>
            <a:r>
              <a:rPr lang="en-US" dirty="0"/>
              <a:t>Concrete applications of NLP</a:t>
            </a:r>
          </a:p>
          <a:p>
            <a:pPr lvl="1"/>
            <a:r>
              <a:rPr lang="en-US" dirty="0"/>
              <a:t>Natural Language Generation </a:t>
            </a:r>
          </a:p>
          <a:p>
            <a:pPr lvl="1"/>
            <a:r>
              <a:rPr lang="en-US" dirty="0"/>
              <a:t>Named Entity Recognition (NER)</a:t>
            </a:r>
          </a:p>
          <a:p>
            <a:pPr lvl="1"/>
            <a:r>
              <a:rPr lang="en-US" dirty="0"/>
              <a:t>Chatbots</a:t>
            </a:r>
          </a:p>
          <a:p>
            <a:pPr marL="971550" lvl="1" indent="-514350">
              <a:buFont typeface="+mj-lt"/>
              <a:buAutoNum type="arabicPeriod"/>
            </a:pPr>
            <a:endParaRPr lang="en-US" dirty="0"/>
          </a:p>
          <a:p>
            <a:pPr marL="971550" lvl="1" indent="-514350">
              <a:buFont typeface="+mj-lt"/>
              <a:buAutoNum type="arabicPeriod"/>
            </a:pPr>
            <a:endParaRPr lang="en-US" dirty="0"/>
          </a:p>
          <a:p>
            <a:endParaRPr lang="en-US" dirty="0"/>
          </a:p>
          <a:p>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597567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3080-202F-4973-B926-7F57212764AF}"/>
              </a:ext>
            </a:extLst>
          </p:cNvPr>
          <p:cNvSpPr>
            <a:spLocks noGrp="1"/>
          </p:cNvSpPr>
          <p:nvPr>
            <p:ph type="title"/>
          </p:nvPr>
        </p:nvSpPr>
        <p:spPr>
          <a:xfrm>
            <a:off x="838199" y="365126"/>
            <a:ext cx="10833847" cy="581548"/>
          </a:xfrm>
        </p:spPr>
        <p:txBody>
          <a:bodyPr>
            <a:noAutofit/>
          </a:bodyPr>
          <a:lstStyle/>
          <a:p>
            <a:pPr algn="ctr"/>
            <a:r>
              <a:rPr lang="en-US" sz="4000" dirty="0"/>
              <a:t>Text Extraction: Named Entity Recognition (NER)</a:t>
            </a:r>
          </a:p>
        </p:txBody>
      </p:sp>
      <p:sp>
        <p:nvSpPr>
          <p:cNvPr id="3" name="Content Placeholder 2">
            <a:extLst>
              <a:ext uri="{FF2B5EF4-FFF2-40B4-BE49-F238E27FC236}">
                <a16:creationId xmlns:a16="http://schemas.microsoft.com/office/drawing/2014/main" id="{E848C6CE-45CE-4F67-8A56-9048C35A0504}"/>
              </a:ext>
            </a:extLst>
          </p:cNvPr>
          <p:cNvSpPr>
            <a:spLocks noGrp="1"/>
          </p:cNvSpPr>
          <p:nvPr>
            <p:ph idx="1"/>
          </p:nvPr>
        </p:nvSpPr>
        <p:spPr>
          <a:xfrm>
            <a:off x="838200" y="1237129"/>
            <a:ext cx="10515600" cy="4939834"/>
          </a:xfrm>
        </p:spPr>
        <p:txBody>
          <a:bodyPr>
            <a:normAutofit/>
          </a:bodyPr>
          <a:lstStyle/>
          <a:p>
            <a:r>
              <a:rPr lang="en-US" b="1" dirty="0"/>
              <a:t>Intents:</a:t>
            </a:r>
          </a:p>
          <a:p>
            <a:pPr lvl="1"/>
            <a:r>
              <a:rPr lang="en-US" dirty="0"/>
              <a:t>Intents are nothing but </a:t>
            </a:r>
            <a:r>
              <a:rPr lang="en-US" b="1" dirty="0"/>
              <a:t>verbs</a:t>
            </a:r>
            <a:r>
              <a:rPr lang="en-US" dirty="0"/>
              <a:t>(activities that the user needs to do). If we want to capture a request, or perform an action, use an </a:t>
            </a:r>
            <a:r>
              <a:rPr lang="en-US" b="1" dirty="0"/>
              <a:t>intent. </a:t>
            </a:r>
            <a:r>
              <a:rPr lang="en-US" dirty="0"/>
              <a:t>In the example play is the intent.</a:t>
            </a:r>
          </a:p>
          <a:p>
            <a:r>
              <a:rPr lang="en-US" b="1" dirty="0"/>
              <a:t>Entities:</a:t>
            </a:r>
          </a:p>
          <a:p>
            <a:pPr lvl="1"/>
            <a:r>
              <a:rPr lang="en-US" dirty="0"/>
              <a:t>Entities are the </a:t>
            </a:r>
            <a:r>
              <a:rPr lang="en-US" b="1" dirty="0"/>
              <a:t>nouns</a:t>
            </a:r>
            <a:r>
              <a:rPr lang="en-US" dirty="0"/>
              <a:t> or the </a:t>
            </a:r>
            <a:r>
              <a:rPr lang="en-US" b="1" dirty="0"/>
              <a:t>content</a:t>
            </a:r>
            <a:r>
              <a:rPr lang="en-US" dirty="0"/>
              <a:t> for the action that needs to be performed. In this case, cricket is a noun.</a:t>
            </a:r>
          </a:p>
          <a:p>
            <a:pPr lvl="1"/>
            <a:r>
              <a:rPr lang="en-US" dirty="0"/>
              <a:t>It is possible to have multiple intents(like checking the weather, checking ground available, checking friends availability) for a single entity playing and also multiple entities for intent and multiple intents for multiple entities.</a:t>
            </a:r>
          </a:p>
          <a:p>
            <a:endParaRPr lang="en-US" dirty="0"/>
          </a:p>
        </p:txBody>
      </p:sp>
    </p:spTree>
    <p:extLst>
      <p:ext uri="{BB962C8B-B14F-4D97-AF65-F5344CB8AC3E}">
        <p14:creationId xmlns:p14="http://schemas.microsoft.com/office/powerpoint/2010/main" val="22991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6"/>
            <a:ext cx="10515600" cy="592306"/>
          </a:xfrm>
        </p:spPr>
        <p:txBody>
          <a:bodyPr>
            <a:normAutofit fontScale="90000"/>
          </a:bodyPr>
          <a:lstStyle/>
          <a:p>
            <a:pPr algn="ctr"/>
            <a:r>
              <a:rPr lang="en-US" dirty="0"/>
              <a:t>What are chatbots?</a:t>
            </a:r>
          </a:p>
        </p:txBody>
      </p:sp>
      <p:pic>
        <p:nvPicPr>
          <p:cNvPr id="4" name="Picture 3">
            <a:extLst>
              <a:ext uri="{FF2B5EF4-FFF2-40B4-BE49-F238E27FC236}">
                <a16:creationId xmlns:a16="http://schemas.microsoft.com/office/drawing/2014/main" id="{32C02C57-B899-468D-A8D4-71C38785E358}"/>
              </a:ext>
            </a:extLst>
          </p:cNvPr>
          <p:cNvPicPr>
            <a:picLocks noChangeAspect="1"/>
          </p:cNvPicPr>
          <p:nvPr/>
        </p:nvPicPr>
        <p:blipFill>
          <a:blip r:embed="rId2"/>
          <a:stretch>
            <a:fillRect/>
          </a:stretch>
        </p:blipFill>
        <p:spPr>
          <a:xfrm>
            <a:off x="0" y="2501193"/>
            <a:ext cx="6999513" cy="4356807"/>
          </a:xfrm>
          <a:prstGeom prst="rect">
            <a:avLst/>
          </a:prstGeom>
        </p:spPr>
      </p:pic>
      <p:sp>
        <p:nvSpPr>
          <p:cNvPr id="3" name="Content Placeholder 2">
            <a:extLst>
              <a:ext uri="{FF2B5EF4-FFF2-40B4-BE49-F238E27FC236}">
                <a16:creationId xmlns:a16="http://schemas.microsoft.com/office/drawing/2014/main" id="{2AD37010-F5AC-4EC4-9C62-EA673419FA3C}"/>
              </a:ext>
            </a:extLst>
          </p:cNvPr>
          <p:cNvSpPr>
            <a:spLocks noGrp="1"/>
          </p:cNvSpPr>
          <p:nvPr>
            <p:ph idx="1"/>
          </p:nvPr>
        </p:nvSpPr>
        <p:spPr>
          <a:xfrm>
            <a:off x="7091915" y="1148315"/>
            <a:ext cx="4827183" cy="4614531"/>
          </a:xfrm>
        </p:spPr>
        <p:txBody>
          <a:bodyPr>
            <a:noAutofit/>
          </a:bodyPr>
          <a:lstStyle/>
          <a:p>
            <a:pPr marL="0" indent="0">
              <a:buNone/>
            </a:pPr>
            <a:r>
              <a:rPr lang="en-US" sz="2400" dirty="0"/>
              <a:t>A chatbot is a computer program which conducts a conversation via auditory or textual methods. </a:t>
            </a:r>
          </a:p>
          <a:p>
            <a:pPr marL="0" indent="0">
              <a:buNone/>
            </a:pPr>
            <a:r>
              <a:rPr lang="en-US" sz="2400" dirty="0"/>
              <a:t>Chatbots are typically used in dialog systems for various practical purposes including customer service or information acquisition. </a:t>
            </a:r>
          </a:p>
          <a:p>
            <a:pPr marL="0" indent="0">
              <a:buNone/>
            </a:pPr>
            <a:r>
              <a:rPr lang="en-US" sz="2400" dirty="0"/>
              <a:t>Some chatterbots use sophisticated natural language processing systems, but many simpler systems scan for keywords within the input, then pull a reply with the most matching keywords, or the most similar wording pattern, from a database.</a:t>
            </a:r>
          </a:p>
        </p:txBody>
      </p:sp>
    </p:spTree>
    <p:extLst>
      <p:ext uri="{BB962C8B-B14F-4D97-AF65-F5344CB8AC3E}">
        <p14:creationId xmlns:p14="http://schemas.microsoft.com/office/powerpoint/2010/main" val="3878232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326A-752C-4C6D-A062-3FC6C44058EE}"/>
              </a:ext>
            </a:extLst>
          </p:cNvPr>
          <p:cNvSpPr>
            <a:spLocks noGrp="1"/>
          </p:cNvSpPr>
          <p:nvPr>
            <p:ph type="title"/>
          </p:nvPr>
        </p:nvSpPr>
        <p:spPr>
          <a:xfrm>
            <a:off x="838200" y="365126"/>
            <a:ext cx="10515600" cy="527759"/>
          </a:xfrm>
        </p:spPr>
        <p:txBody>
          <a:bodyPr>
            <a:normAutofit fontScale="90000"/>
          </a:bodyPr>
          <a:lstStyle/>
          <a:p>
            <a:pPr algn="ctr"/>
            <a:r>
              <a:rPr lang="en-US" sz="4000" dirty="0"/>
              <a:t>How do chatbots work?</a:t>
            </a:r>
          </a:p>
        </p:txBody>
      </p:sp>
      <p:sp>
        <p:nvSpPr>
          <p:cNvPr id="3" name="Content Placeholder 2">
            <a:extLst>
              <a:ext uri="{FF2B5EF4-FFF2-40B4-BE49-F238E27FC236}">
                <a16:creationId xmlns:a16="http://schemas.microsoft.com/office/drawing/2014/main" id="{410EE3B5-0505-4F43-AB0D-722FB8A703D0}"/>
              </a:ext>
            </a:extLst>
          </p:cNvPr>
          <p:cNvSpPr>
            <a:spLocks noGrp="1"/>
          </p:cNvSpPr>
          <p:nvPr>
            <p:ph idx="1"/>
          </p:nvPr>
        </p:nvSpPr>
        <p:spPr>
          <a:xfrm>
            <a:off x="838200" y="1277258"/>
            <a:ext cx="10515600" cy="5215616"/>
          </a:xfrm>
        </p:spPr>
        <p:txBody>
          <a:bodyPr>
            <a:normAutofit/>
          </a:bodyPr>
          <a:lstStyle/>
          <a:p>
            <a:r>
              <a:rPr lang="en-US" dirty="0"/>
              <a:t>There are 2 variants of chatbots</a:t>
            </a:r>
          </a:p>
          <a:p>
            <a:pPr lvl="1"/>
            <a:r>
              <a:rPr lang="en-US" b="1" dirty="0"/>
              <a:t>Rule-based approach</a:t>
            </a:r>
            <a:r>
              <a:rPr lang="en-US" dirty="0"/>
              <a:t>, a bot answers questions based on some rules on which it is trained on. The rules defined can be very simple to very complex. The bots can handle simple queries but fail to manage complex ones.</a:t>
            </a:r>
          </a:p>
          <a:p>
            <a:pPr lvl="1"/>
            <a:r>
              <a:rPr lang="en-US" b="1" dirty="0"/>
              <a:t>Self-learning bots </a:t>
            </a:r>
            <a:r>
              <a:rPr lang="en-US" dirty="0"/>
              <a:t>are the ones that use some Machine Learning-based approaches and are definitely more efficient than rule-based bots. These bots can be of further two types: </a:t>
            </a:r>
          </a:p>
          <a:p>
            <a:pPr lvl="2"/>
            <a:r>
              <a:rPr lang="en-US" b="1" dirty="0"/>
              <a:t>Retrieval Based - </a:t>
            </a:r>
            <a:r>
              <a:rPr lang="en-US" dirty="0"/>
              <a:t>a chatbot uses some heuristic to select a response from a library of predefined responses. Heuristics for selecting a response can be engineered in many ways, from rule-based if-else conditional logic to machine learning classifiers.</a:t>
            </a:r>
          </a:p>
          <a:p>
            <a:pPr lvl="2"/>
            <a:r>
              <a:rPr lang="en-US" b="1" dirty="0"/>
              <a:t>Generative - </a:t>
            </a:r>
            <a:r>
              <a:rPr lang="en-US" dirty="0"/>
              <a:t>can generate the answers and not always replies with one of the answers from a set of answers. This makes them more intelligent as they take word by word from the query and generates the answers.</a:t>
            </a:r>
            <a:endParaRPr lang="en-US" b="1" dirty="0"/>
          </a:p>
        </p:txBody>
      </p:sp>
    </p:spTree>
    <p:extLst>
      <p:ext uri="{BB962C8B-B14F-4D97-AF65-F5344CB8AC3E}">
        <p14:creationId xmlns:p14="http://schemas.microsoft.com/office/powerpoint/2010/main" val="805556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F714-A3F4-4773-AEFD-C3733C4056D0}"/>
              </a:ext>
            </a:extLst>
          </p:cNvPr>
          <p:cNvSpPr>
            <a:spLocks noGrp="1"/>
          </p:cNvSpPr>
          <p:nvPr>
            <p:ph type="title"/>
          </p:nvPr>
        </p:nvSpPr>
        <p:spPr>
          <a:xfrm>
            <a:off x="838200" y="365126"/>
            <a:ext cx="10515600" cy="804456"/>
          </a:xfrm>
        </p:spPr>
        <p:txBody>
          <a:bodyPr/>
          <a:lstStyle/>
          <a:p>
            <a:pPr algn="ctr"/>
            <a:r>
              <a:rPr lang="en-US" dirty="0"/>
              <a:t>NLP with Python: NLTK package</a:t>
            </a:r>
          </a:p>
        </p:txBody>
      </p:sp>
      <p:sp>
        <p:nvSpPr>
          <p:cNvPr id="3" name="Content Placeholder 2">
            <a:extLst>
              <a:ext uri="{FF2B5EF4-FFF2-40B4-BE49-F238E27FC236}">
                <a16:creationId xmlns:a16="http://schemas.microsoft.com/office/drawing/2014/main" id="{68CAA2DB-D0CE-478F-9708-B31D434CBB40}"/>
              </a:ext>
            </a:extLst>
          </p:cNvPr>
          <p:cNvSpPr>
            <a:spLocks noGrp="1"/>
          </p:cNvSpPr>
          <p:nvPr>
            <p:ph idx="1"/>
          </p:nvPr>
        </p:nvSpPr>
        <p:spPr>
          <a:xfrm>
            <a:off x="838200" y="1297172"/>
            <a:ext cx="10515600" cy="4879791"/>
          </a:xfrm>
        </p:spPr>
        <p:txBody>
          <a:bodyPr/>
          <a:lstStyle/>
          <a:p>
            <a:r>
              <a:rPr lang="en-US" b="1" dirty="0"/>
              <a:t>NLTK (Natural Language Toolkit)</a:t>
            </a:r>
            <a:r>
              <a:rPr lang="en-US" dirty="0"/>
              <a:t> is a leading platform for building Python programs to work with human language data. </a:t>
            </a:r>
          </a:p>
          <a:p>
            <a:r>
              <a:rPr lang="en-US" dirty="0"/>
              <a:t>It provides easy-to-use interfaces to </a:t>
            </a:r>
            <a:r>
              <a:rPr lang="en-US" dirty="0">
                <a:hlinkClick r:id="rId2"/>
              </a:rPr>
              <a:t>over 50 corpora and lexical resources</a:t>
            </a:r>
            <a:r>
              <a:rPr lang="en-US" dirty="0"/>
              <a:t> such as WordNet, along with a suite of text processing libraries for classification, tokenization, stemming, tagging, parsing, and semantic reasoning, wrappers for industrial-strength NLP libraries.</a:t>
            </a:r>
          </a:p>
          <a:p>
            <a:endParaRPr lang="en-US" dirty="0"/>
          </a:p>
        </p:txBody>
      </p:sp>
    </p:spTree>
    <p:extLst>
      <p:ext uri="{BB962C8B-B14F-4D97-AF65-F5344CB8AC3E}">
        <p14:creationId xmlns:p14="http://schemas.microsoft.com/office/powerpoint/2010/main" val="76610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What is Natural Language Processing (NLP)</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301676"/>
            <a:ext cx="10515600" cy="4875287"/>
          </a:xfrm>
        </p:spPr>
        <p:txBody>
          <a:bodyPr>
            <a:normAutofit fontScale="92500" lnSpcReduction="20000"/>
          </a:bodyPr>
          <a:lstStyle/>
          <a:p>
            <a:r>
              <a:rPr lang="en-US" dirty="0"/>
              <a:t>Natural Language Processing (NLP) is a subfield of artificial intelligence that helps computers understand human language.</a:t>
            </a:r>
          </a:p>
          <a:p>
            <a:r>
              <a:rPr lang="en-US" dirty="0"/>
              <a:t>combines the power of linguistics and computer science to study the rules and structure of language</a:t>
            </a:r>
          </a:p>
          <a:p>
            <a:r>
              <a:rPr lang="en-US" dirty="0"/>
              <a:t>create intelligent systems capable of understanding, analyzing, and extracting meaning from text and speech</a:t>
            </a:r>
          </a:p>
          <a:p>
            <a:r>
              <a:rPr lang="en-US" dirty="0"/>
              <a:t>core of many popular applications:</a:t>
            </a:r>
          </a:p>
          <a:p>
            <a:pPr lvl="1"/>
            <a:r>
              <a:rPr lang="en-US" i="1" dirty="0"/>
              <a:t>translation software</a:t>
            </a:r>
          </a:p>
          <a:p>
            <a:pPr lvl="1"/>
            <a:r>
              <a:rPr lang="en-US" i="1" dirty="0"/>
              <a:t>chatbots</a:t>
            </a:r>
          </a:p>
          <a:p>
            <a:pPr lvl="1"/>
            <a:r>
              <a:rPr lang="en-US" i="1" dirty="0"/>
              <a:t>spam filters (Gmail, Yahoo email)</a:t>
            </a:r>
          </a:p>
          <a:p>
            <a:pPr lvl="1"/>
            <a:r>
              <a:rPr lang="en-US" i="1" dirty="0"/>
              <a:t>search engines (Google, Bing)</a:t>
            </a:r>
          </a:p>
          <a:p>
            <a:pPr lvl="1"/>
            <a:r>
              <a:rPr lang="en-US" i="1" dirty="0"/>
              <a:t>speech engines (Siri, Alexa, Google, Cortana)</a:t>
            </a:r>
          </a:p>
          <a:p>
            <a:pPr lvl="1"/>
            <a:r>
              <a:rPr lang="en-US" i="1" dirty="0"/>
              <a:t>grammar checking software</a:t>
            </a:r>
          </a:p>
          <a:p>
            <a:pPr lvl="1"/>
            <a:r>
              <a:rPr lang="en-US" i="1" dirty="0"/>
              <a:t>voice assistants</a:t>
            </a:r>
          </a:p>
          <a:p>
            <a:pPr lvl="1"/>
            <a:r>
              <a:rPr lang="en-US" i="1" dirty="0"/>
              <a:t>social media monitoring tools</a:t>
            </a:r>
            <a:r>
              <a:rPr lang="en-US" dirty="0"/>
              <a:t>.</a:t>
            </a:r>
          </a:p>
        </p:txBody>
      </p:sp>
    </p:spTree>
    <p:extLst>
      <p:ext uri="{BB962C8B-B14F-4D97-AF65-F5344CB8AC3E}">
        <p14:creationId xmlns:p14="http://schemas.microsoft.com/office/powerpoint/2010/main" val="213529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2DDC-E66F-44A7-A0F2-3B2F212A0DCA}"/>
              </a:ext>
            </a:extLst>
          </p:cNvPr>
          <p:cNvSpPr>
            <a:spLocks noGrp="1"/>
          </p:cNvSpPr>
          <p:nvPr>
            <p:ph type="title"/>
          </p:nvPr>
        </p:nvSpPr>
        <p:spPr>
          <a:xfrm>
            <a:off x="838200" y="365126"/>
            <a:ext cx="10515600" cy="592306"/>
          </a:xfrm>
        </p:spPr>
        <p:txBody>
          <a:bodyPr>
            <a:normAutofit fontScale="90000"/>
          </a:bodyPr>
          <a:lstStyle/>
          <a:p>
            <a:pPr algn="ctr"/>
            <a:r>
              <a:rPr lang="en-US" dirty="0"/>
              <a:t>Benefits of NLP </a:t>
            </a:r>
          </a:p>
        </p:txBody>
      </p:sp>
      <p:sp>
        <p:nvSpPr>
          <p:cNvPr id="3" name="Content Placeholder 2">
            <a:extLst>
              <a:ext uri="{FF2B5EF4-FFF2-40B4-BE49-F238E27FC236}">
                <a16:creationId xmlns:a16="http://schemas.microsoft.com/office/drawing/2014/main" id="{3FB97830-A007-491F-8D3B-7504DAFF704C}"/>
              </a:ext>
            </a:extLst>
          </p:cNvPr>
          <p:cNvSpPr>
            <a:spLocks noGrp="1"/>
          </p:cNvSpPr>
          <p:nvPr>
            <p:ph idx="1"/>
          </p:nvPr>
        </p:nvSpPr>
        <p:spPr>
          <a:xfrm>
            <a:off x="838200" y="1086522"/>
            <a:ext cx="10515600" cy="5090441"/>
          </a:xfrm>
        </p:spPr>
        <p:txBody>
          <a:bodyPr>
            <a:normAutofit lnSpcReduction="10000"/>
          </a:bodyPr>
          <a:lstStyle/>
          <a:p>
            <a:r>
              <a:rPr lang="en-US" b="1" dirty="0"/>
              <a:t>Prepares text and speech for machines</a:t>
            </a:r>
          </a:p>
          <a:p>
            <a:pPr lvl="1"/>
            <a:r>
              <a:rPr lang="en-US" dirty="0"/>
              <a:t>so that they’re able to interpret, process, and organize information</a:t>
            </a:r>
          </a:p>
          <a:p>
            <a:pPr lvl="1"/>
            <a:r>
              <a:rPr lang="en-US" dirty="0"/>
              <a:t>bridges the gap between the way we talk and how computers decipher information</a:t>
            </a:r>
            <a:endParaRPr lang="en-US" b="1" dirty="0"/>
          </a:p>
          <a:p>
            <a:r>
              <a:rPr lang="en-US" b="1" dirty="0"/>
              <a:t>Large-scale analysis</a:t>
            </a:r>
          </a:p>
          <a:p>
            <a:pPr lvl="1"/>
            <a:r>
              <a:rPr lang="en-US" dirty="0"/>
              <a:t>allows the machines to perform language-based tasks such as reading text, identifying what’s important, extracting sentiment, or hearing speech, on a large scale.</a:t>
            </a:r>
          </a:p>
          <a:p>
            <a:r>
              <a:rPr lang="en-US" b="1" dirty="0"/>
              <a:t>Structuring unstructured data </a:t>
            </a:r>
          </a:p>
          <a:p>
            <a:pPr lvl="1"/>
            <a:r>
              <a:rPr lang="en-US" dirty="0"/>
              <a:t>human language is complex, varied, and ambiguous, while machine language relies on logical and highly structured languages and information</a:t>
            </a:r>
          </a:p>
          <a:p>
            <a:pPr lvl="1"/>
            <a:r>
              <a:rPr lang="en-US" dirty="0"/>
              <a:t>by using grammatical rules, algorithms, and statistics, it can interpret natural language and provide an appropriate response or action.</a:t>
            </a:r>
          </a:p>
        </p:txBody>
      </p:sp>
    </p:spTree>
    <p:extLst>
      <p:ext uri="{BB962C8B-B14F-4D97-AF65-F5344CB8AC3E}">
        <p14:creationId xmlns:p14="http://schemas.microsoft.com/office/powerpoint/2010/main" val="407297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DF1E-2358-4C2E-8FB0-1F6A5C8885EF}"/>
              </a:ext>
            </a:extLst>
          </p:cNvPr>
          <p:cNvSpPr>
            <a:spLocks noGrp="1"/>
          </p:cNvSpPr>
          <p:nvPr>
            <p:ph type="title"/>
          </p:nvPr>
        </p:nvSpPr>
        <p:spPr>
          <a:xfrm>
            <a:off x="838200" y="365126"/>
            <a:ext cx="10515600" cy="635336"/>
          </a:xfrm>
        </p:spPr>
        <p:txBody>
          <a:bodyPr>
            <a:normAutofit fontScale="90000"/>
          </a:bodyPr>
          <a:lstStyle/>
          <a:p>
            <a:pPr algn="ctr"/>
            <a:r>
              <a:rPr lang="en-US" dirty="0"/>
              <a:t>How does NLP work?</a:t>
            </a:r>
          </a:p>
        </p:txBody>
      </p:sp>
      <p:pic>
        <p:nvPicPr>
          <p:cNvPr id="5" name="Picture 4">
            <a:extLst>
              <a:ext uri="{FF2B5EF4-FFF2-40B4-BE49-F238E27FC236}">
                <a16:creationId xmlns:a16="http://schemas.microsoft.com/office/drawing/2014/main" id="{6E8AC943-129E-4070-A03A-42A3729EDAFF}"/>
              </a:ext>
            </a:extLst>
          </p:cNvPr>
          <p:cNvPicPr>
            <a:picLocks noChangeAspect="1"/>
          </p:cNvPicPr>
          <p:nvPr/>
        </p:nvPicPr>
        <p:blipFill>
          <a:blip r:embed="rId2"/>
          <a:stretch>
            <a:fillRect/>
          </a:stretch>
        </p:blipFill>
        <p:spPr>
          <a:xfrm>
            <a:off x="6496469" y="3644153"/>
            <a:ext cx="5572125" cy="2943225"/>
          </a:xfrm>
          <a:prstGeom prst="rect">
            <a:avLst/>
          </a:prstGeom>
        </p:spPr>
      </p:pic>
      <p:sp>
        <p:nvSpPr>
          <p:cNvPr id="7" name="TextBox 6">
            <a:extLst>
              <a:ext uri="{FF2B5EF4-FFF2-40B4-BE49-F238E27FC236}">
                <a16:creationId xmlns:a16="http://schemas.microsoft.com/office/drawing/2014/main" id="{9BCCA193-4FC2-4FB1-8E49-FFD3AA039068}"/>
              </a:ext>
            </a:extLst>
          </p:cNvPr>
          <p:cNvSpPr txBox="1"/>
          <p:nvPr/>
        </p:nvSpPr>
        <p:spPr>
          <a:xfrm>
            <a:off x="424539" y="1109246"/>
            <a:ext cx="6180656" cy="4524315"/>
          </a:xfrm>
          <a:prstGeom prst="rect">
            <a:avLst/>
          </a:prstGeom>
          <a:noFill/>
        </p:spPr>
        <p:txBody>
          <a:bodyPr wrap="square" rtlCol="0">
            <a:spAutoFit/>
          </a:bodyPr>
          <a:lstStyle/>
          <a:p>
            <a:pPr marL="342900" indent="-342900">
              <a:buFont typeface="Arial" panose="020B0604020202020204" pitchFamily="34" charset="0"/>
              <a:buChar char="•"/>
            </a:pPr>
            <a:r>
              <a:rPr lang="en-US" sz="2400" i="1" dirty="0"/>
              <a:t>It is based on Supervised Classification learning, having *corpora as datasets </a:t>
            </a:r>
          </a:p>
          <a:p>
            <a:pPr marL="342900" indent="-342900">
              <a:buFont typeface="Arial" panose="020B0604020202020204" pitchFamily="34" charset="0"/>
              <a:buChar char="•"/>
            </a:pPr>
            <a:r>
              <a:rPr lang="en-US" sz="2400" i="1" dirty="0"/>
              <a:t>During training, a feature extractor is used to convert each input value to a feature set. </a:t>
            </a:r>
          </a:p>
          <a:p>
            <a:pPr marL="342900" indent="-342900">
              <a:buFont typeface="Arial" panose="020B0604020202020204" pitchFamily="34" charset="0"/>
              <a:buChar char="•"/>
            </a:pPr>
            <a:r>
              <a:rPr lang="en-US" sz="2400" i="1" dirty="0"/>
              <a:t>Pairs of feature sets and labels are fed into the machine learning algorithm to generate a model. </a:t>
            </a:r>
          </a:p>
          <a:p>
            <a:pPr marL="342900" indent="-342900">
              <a:buFont typeface="Arial" panose="020B0604020202020204" pitchFamily="34" charset="0"/>
              <a:buChar char="•"/>
            </a:pPr>
            <a:r>
              <a:rPr lang="en-US" sz="2400" i="1" dirty="0"/>
              <a:t>During prediction, the same feature extractor is used to convert unseen inputs to feature sets.</a:t>
            </a:r>
          </a:p>
          <a:p>
            <a:pPr marL="342900" indent="-342900">
              <a:buFont typeface="Arial" panose="020B0604020202020204" pitchFamily="34" charset="0"/>
              <a:buChar char="•"/>
            </a:pPr>
            <a:r>
              <a:rPr lang="en-US" sz="2400" i="1" dirty="0"/>
              <a:t>These feature sets are then fed into the model, which generates predicted labels.</a:t>
            </a:r>
            <a:endParaRPr lang="en-US" sz="2400" dirty="0"/>
          </a:p>
        </p:txBody>
      </p:sp>
      <p:sp>
        <p:nvSpPr>
          <p:cNvPr id="8" name="TextBox 7">
            <a:extLst>
              <a:ext uri="{FF2B5EF4-FFF2-40B4-BE49-F238E27FC236}">
                <a16:creationId xmlns:a16="http://schemas.microsoft.com/office/drawing/2014/main" id="{CA7B5D9E-4B26-46ED-9A65-FACDA43340AA}"/>
              </a:ext>
            </a:extLst>
          </p:cNvPr>
          <p:cNvSpPr txBox="1"/>
          <p:nvPr/>
        </p:nvSpPr>
        <p:spPr>
          <a:xfrm>
            <a:off x="838200" y="5765069"/>
            <a:ext cx="5031554" cy="923330"/>
          </a:xfrm>
          <a:prstGeom prst="rect">
            <a:avLst/>
          </a:prstGeom>
          <a:noFill/>
        </p:spPr>
        <p:txBody>
          <a:bodyPr wrap="square" rtlCol="0">
            <a:spAutoFit/>
          </a:bodyPr>
          <a:lstStyle/>
          <a:p>
            <a:r>
              <a:rPr lang="en-US" dirty="0"/>
              <a:t>*In linguistics and NLP, corpus (plural corpora) which is Latin for body, refers to a collection of texts.</a:t>
            </a:r>
          </a:p>
        </p:txBody>
      </p:sp>
    </p:spTree>
    <p:extLst>
      <p:ext uri="{BB962C8B-B14F-4D97-AF65-F5344CB8AC3E}">
        <p14:creationId xmlns:p14="http://schemas.microsoft.com/office/powerpoint/2010/main" val="126396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Natural Language Processing Levels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Syntactic Analysis</a:t>
            </a:r>
          </a:p>
          <a:p>
            <a:pPr lvl="1"/>
            <a:r>
              <a:rPr lang="en-US" dirty="0"/>
              <a:t>also known as parsing or syntax analysis</a:t>
            </a:r>
          </a:p>
          <a:p>
            <a:pPr lvl="1"/>
            <a:r>
              <a:rPr lang="en-US" dirty="0"/>
              <a:t>studies the grammatical rules in natural language with the purpose of uncovering the structure of a text</a:t>
            </a:r>
          </a:p>
          <a:p>
            <a:r>
              <a:rPr lang="en-US" dirty="0"/>
              <a:t>Semantic Analysis</a:t>
            </a:r>
          </a:p>
          <a:p>
            <a:pPr lvl="1"/>
            <a:r>
              <a:rPr lang="en-US" dirty="0"/>
              <a:t>focuses on identifying the meaning of text</a:t>
            </a:r>
          </a:p>
          <a:p>
            <a:pPr lvl="1"/>
            <a:r>
              <a:rPr lang="en-US" dirty="0"/>
              <a:t>help understand the topic of a text, as it can identify the presence of related concepts</a:t>
            </a:r>
          </a:p>
          <a:p>
            <a:pPr lvl="1"/>
            <a:r>
              <a:rPr lang="en-US" dirty="0"/>
              <a:t>because language is polysemic and ambiguous, semantics is challenging</a:t>
            </a:r>
          </a:p>
          <a:p>
            <a:pPr marL="0" indent="0">
              <a:buNone/>
            </a:pPr>
            <a:endParaRPr lang="en-US" dirty="0"/>
          </a:p>
        </p:txBody>
      </p:sp>
    </p:spTree>
    <p:extLst>
      <p:ext uri="{BB962C8B-B14F-4D97-AF65-F5344CB8AC3E}">
        <p14:creationId xmlns:p14="http://schemas.microsoft.com/office/powerpoint/2010/main" val="148593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Syntactic Analysis techniques &amp; tasks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92500" lnSpcReduction="20000"/>
          </a:bodyPr>
          <a:lstStyle/>
          <a:p>
            <a:r>
              <a:rPr lang="en-US" dirty="0"/>
              <a:t>Tokenization </a:t>
            </a:r>
          </a:p>
          <a:p>
            <a:pPr lvl="1"/>
            <a:r>
              <a:rPr lang="en-US" sz="2200" dirty="0"/>
              <a:t>convert the normal text strings into a list of tokens </a:t>
            </a:r>
            <a:r>
              <a:rPr lang="en-US" sz="2200" dirty="0" err="1"/>
              <a:t>i.e</a:t>
            </a:r>
            <a:r>
              <a:rPr lang="en-US" sz="2200" dirty="0"/>
              <a:t> words that we actually want. Sentence tokenizer can be used to find the list of sentences and Word tokenizer can be used to find the list of words in strings.</a:t>
            </a:r>
          </a:p>
          <a:p>
            <a:r>
              <a:rPr lang="en-US" dirty="0"/>
              <a:t>Stemming</a:t>
            </a:r>
          </a:p>
          <a:p>
            <a:pPr lvl="1"/>
            <a:r>
              <a:rPr lang="en-US" sz="2200" dirty="0"/>
              <a:t>process of reducing inflected (or sometimes derived) words to their stem, base or root form, generally a written word form (e.g. “Stems”, “Stemming”, “Stemmed”, and “</a:t>
            </a:r>
            <a:r>
              <a:rPr lang="en-US" sz="2200" dirty="0" err="1"/>
              <a:t>Stemtization</a:t>
            </a:r>
            <a:r>
              <a:rPr lang="en-US" sz="2200" dirty="0"/>
              <a:t>” are transformed into one word “stem”)</a:t>
            </a:r>
          </a:p>
          <a:p>
            <a:r>
              <a:rPr lang="en-US" dirty="0"/>
              <a:t>Lemmatization</a:t>
            </a:r>
          </a:p>
          <a:p>
            <a:pPr lvl="1"/>
            <a:r>
              <a:rPr lang="en-US" sz="2200" dirty="0"/>
              <a:t>variant of stemming. The major difference between these is, that, stemming can often create non-existent words, whereas lemmas are actual words. So, your root stem, meaning the word you end up with, is not something you can just look up in a dictionary, but you can look up a lemma</a:t>
            </a:r>
          </a:p>
          <a:p>
            <a:r>
              <a:rPr lang="en-US" dirty="0" err="1"/>
              <a:t>Stopword</a:t>
            </a:r>
            <a:r>
              <a:rPr lang="en-US" dirty="0"/>
              <a:t> Removal</a:t>
            </a:r>
          </a:p>
          <a:p>
            <a:pPr lvl="1"/>
            <a:r>
              <a:rPr lang="en-US" sz="2200" dirty="0"/>
              <a:t>remove extremely common words which would appear to be of little value in helping select documents matching a user need are excluded from the vocabulary entirely. These words are called </a:t>
            </a:r>
            <a:r>
              <a:rPr lang="en-US" sz="2200" i="1" dirty="0"/>
              <a:t>stop words</a:t>
            </a:r>
            <a:endParaRPr lang="en-US" sz="2200" dirty="0"/>
          </a:p>
          <a:p>
            <a:endParaRPr lang="en-US" dirty="0"/>
          </a:p>
          <a:p>
            <a:pPr marL="0" indent="0">
              <a:buNone/>
            </a:pPr>
            <a:endParaRPr lang="en-US" dirty="0"/>
          </a:p>
        </p:txBody>
      </p:sp>
    </p:spTree>
    <p:extLst>
      <p:ext uri="{BB962C8B-B14F-4D97-AF65-F5344CB8AC3E}">
        <p14:creationId xmlns:p14="http://schemas.microsoft.com/office/powerpoint/2010/main" val="112650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Semantic Analysis techniques &amp; tasks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Word Sense Disambiguation</a:t>
            </a:r>
          </a:p>
          <a:p>
            <a:r>
              <a:rPr lang="en-US" dirty="0"/>
              <a:t>Relationship Extraction</a:t>
            </a:r>
          </a:p>
        </p:txBody>
      </p:sp>
    </p:spTree>
    <p:extLst>
      <p:ext uri="{BB962C8B-B14F-4D97-AF65-F5344CB8AC3E}">
        <p14:creationId xmlns:p14="http://schemas.microsoft.com/office/powerpoint/2010/main" val="135616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199" y="365126"/>
            <a:ext cx="11092543" cy="679904"/>
          </a:xfrm>
        </p:spPr>
        <p:txBody>
          <a:bodyPr>
            <a:normAutofit fontScale="90000"/>
          </a:bodyPr>
          <a:lstStyle/>
          <a:p>
            <a:r>
              <a:rPr lang="en-US" dirty="0"/>
              <a:t>Natural Language Processing Methods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two main technical approaches to Natural Language Processing that create different types of systems</a:t>
            </a:r>
          </a:p>
          <a:p>
            <a:r>
              <a:rPr lang="en-US" dirty="0"/>
              <a:t>one is based on linguistic rules and the other on machine learning methods.</a:t>
            </a:r>
          </a:p>
          <a:p>
            <a:r>
              <a:rPr lang="en-US" dirty="0"/>
              <a:t>there is also the third one, Hybrid Approach, that combines both rule-based systems and machine learning systems</a:t>
            </a:r>
          </a:p>
          <a:p>
            <a:pPr lvl="1"/>
            <a:r>
              <a:rPr lang="en-US" dirty="0"/>
              <a:t>allows drawing benefit from the advantages of each of the two main approaches, and gain accuracy in your results.</a:t>
            </a:r>
          </a:p>
          <a:p>
            <a:endParaRPr lang="en-US" dirty="0"/>
          </a:p>
        </p:txBody>
      </p:sp>
    </p:spTree>
    <p:extLst>
      <p:ext uri="{BB962C8B-B14F-4D97-AF65-F5344CB8AC3E}">
        <p14:creationId xmlns:p14="http://schemas.microsoft.com/office/powerpoint/2010/main" val="3106286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1734</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Machine Learning’s  Natural Language Processing with a few sample applications</vt:lpstr>
      <vt:lpstr>Table of Content</vt:lpstr>
      <vt:lpstr>What is Natural Language Processing (NLP)</vt:lpstr>
      <vt:lpstr>Benefits of NLP </vt:lpstr>
      <vt:lpstr>How does NLP work?</vt:lpstr>
      <vt:lpstr>Natural Language Processing Levels</vt:lpstr>
      <vt:lpstr>Syntactic Analysis techniques &amp; tasks</vt:lpstr>
      <vt:lpstr>Semantic Analysis techniques &amp; tasks</vt:lpstr>
      <vt:lpstr>Natural Language Processing Methods</vt:lpstr>
      <vt:lpstr>Rule-Based Approach</vt:lpstr>
      <vt:lpstr>Machine Learning Models</vt:lpstr>
      <vt:lpstr>Natural Language Processing Algorithms</vt:lpstr>
      <vt:lpstr>Text Classification Algorithms</vt:lpstr>
      <vt:lpstr>Text Extraction Algorithms</vt:lpstr>
      <vt:lpstr>Text Extraction Algorithms (cont’d)</vt:lpstr>
      <vt:lpstr>Topic Modeling Algorithms</vt:lpstr>
      <vt:lpstr>Concrete applications of NLP</vt:lpstr>
      <vt:lpstr>Natural Language Generation </vt:lpstr>
      <vt:lpstr>Natural Language Generation (cont’d)</vt:lpstr>
      <vt:lpstr>Text Extraction: Named Entity Recognition (NER)</vt:lpstr>
      <vt:lpstr>What are chatbots?</vt:lpstr>
      <vt:lpstr>How do chatbots work?</vt:lpstr>
      <vt:lpstr>NLP with Python: NLTK package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Georgescu, Anton</dc:creator>
  <cp:lastModifiedBy>Georgescu, Anton</cp:lastModifiedBy>
  <cp:revision>37</cp:revision>
  <dcterms:created xsi:type="dcterms:W3CDTF">2020-05-31T20:02:51Z</dcterms:created>
  <dcterms:modified xsi:type="dcterms:W3CDTF">2020-06-01T17:50:59Z</dcterms:modified>
</cp:coreProperties>
</file>