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3" r:id="rId5"/>
    <p:sldId id="264" r:id="rId6"/>
    <p:sldId id="257" r:id="rId7"/>
    <p:sldId id="259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69" r:id="rId16"/>
    <p:sldId id="273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065A"/>
    <a:srgbClr val="CC0900"/>
    <a:srgbClr val="7E0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80808"/>
                </a:solidFill>
                <a:latin typeface="Gill Sans MT" panose="020B0502020104020203" pitchFamily="34" charset="0"/>
                <a:ea typeface="CMU Sans Serif" panose="02000603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+mj-lt"/>
                <a:ea typeface="CMU Bright" panose="02000603000000000000" pitchFamily="2" charset="0"/>
                <a:cs typeface="CMU Bright" panose="02000603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77000" y="6440953"/>
            <a:ext cx="990600" cy="264649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A64A15C6-5BBA-4D87-B034-F115114732D5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828800" y="6440953"/>
            <a:ext cx="2057400" cy="264649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43800" y="6440953"/>
            <a:ext cx="1143000" cy="264649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A882AE4-FCCB-4017-9BE2-D8DD4CDF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64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A64A15C6-5BBA-4D87-B034-F115114732D5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9A882AE4-FCCB-4017-9BE2-D8DD4CDF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8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A64A15C6-5BBA-4D87-B034-F115114732D5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9A882AE4-FCCB-4017-9BE2-D8DD4CDF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7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2"/>
            <a:ext cx="8229600" cy="944563"/>
          </a:xfrm>
        </p:spPr>
        <p:txBody>
          <a:bodyPr/>
          <a:lstStyle>
            <a:lvl1pPr>
              <a:defRPr>
                <a:latin typeface="+mj-lt"/>
              </a:defRPr>
            </a:lvl1pPr>
            <a:lvl2pPr marL="742950" indent="-285750">
              <a:buFont typeface="Arial" panose="020B0604020202020204" pitchFamily="34" charset="0"/>
              <a:buChar char="•"/>
              <a:defRPr sz="2400">
                <a:latin typeface="+mj-lt"/>
                <a:ea typeface="CMU Bright" panose="02000603000000000000" pitchFamily="2" charset="0"/>
                <a:cs typeface="CMU Bright" panose="02000603000000000000" pitchFamily="2" charset="0"/>
              </a:defRPr>
            </a:lvl2pPr>
            <a:lvl3pPr>
              <a:defRPr sz="2000">
                <a:latin typeface="+mj-lt"/>
                <a:ea typeface="CMU Bright" panose="02000603000000000000" pitchFamily="2" charset="0"/>
                <a:cs typeface="CMU Bright" panose="02000603000000000000" pitchFamily="2" charset="0"/>
              </a:defRPr>
            </a:lvl3pPr>
            <a:lvl4pPr>
              <a:defRPr>
                <a:latin typeface="+mj-lt"/>
                <a:ea typeface="CMU Bright" panose="02000603000000000000" pitchFamily="2" charset="0"/>
                <a:cs typeface="CMU Bright" panose="02000603000000000000" pitchFamily="2" charset="0"/>
              </a:defRPr>
            </a:lvl4pPr>
            <a:lvl5pPr>
              <a:defRPr>
                <a:latin typeface="+mj-lt"/>
                <a:ea typeface="CMU Bright" panose="02000603000000000000" pitchFamily="2" charset="0"/>
                <a:cs typeface="CMU Bright" panose="02000603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A64A15C6-5BBA-4D87-B034-F115114732D5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9A882AE4-FCCB-4017-9BE2-D8DD4CDF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97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A64A15C6-5BBA-4D87-B034-F115114732D5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9A882AE4-FCCB-4017-9BE2-D8DD4CDF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84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2400">
                <a:latin typeface="+mj-lt"/>
                <a:ea typeface="CMU Bright" panose="02000603000000000000" pitchFamily="2" charset="0"/>
                <a:cs typeface="CMU Bright" panose="02000603000000000000" pitchFamily="2" charset="0"/>
              </a:defRPr>
            </a:lvl2pPr>
            <a:lvl3pPr>
              <a:defRPr sz="2000">
                <a:latin typeface="+mj-lt"/>
                <a:ea typeface="CMU Bright" panose="02000603000000000000" pitchFamily="2" charset="0"/>
                <a:cs typeface="CMU Bright" panose="02000603000000000000" pitchFamily="2" charset="0"/>
              </a:defRPr>
            </a:lvl3pPr>
            <a:lvl4pPr>
              <a:defRPr sz="1800">
                <a:latin typeface="+mj-lt"/>
                <a:ea typeface="CMU Bright" panose="02000603000000000000" pitchFamily="2" charset="0"/>
                <a:cs typeface="CMU Bright" panose="02000603000000000000" pitchFamily="2" charset="0"/>
              </a:defRPr>
            </a:lvl4pPr>
            <a:lvl5pPr>
              <a:defRPr sz="1800">
                <a:latin typeface="+mj-lt"/>
                <a:ea typeface="CMU Bright" panose="02000603000000000000" pitchFamily="2" charset="0"/>
                <a:cs typeface="CMU Bright" panose="02000603000000000000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2400">
                <a:latin typeface="+mj-lt"/>
                <a:ea typeface="CMU Bright" panose="02000603000000000000" pitchFamily="2" charset="0"/>
                <a:cs typeface="CMU Bright" panose="02000603000000000000" pitchFamily="2" charset="0"/>
              </a:defRPr>
            </a:lvl2pPr>
            <a:lvl3pPr>
              <a:defRPr sz="2000">
                <a:latin typeface="+mj-lt"/>
                <a:ea typeface="CMU Bright" panose="02000603000000000000" pitchFamily="2" charset="0"/>
                <a:cs typeface="CMU Bright" panose="02000603000000000000" pitchFamily="2" charset="0"/>
              </a:defRPr>
            </a:lvl3pPr>
            <a:lvl4pPr>
              <a:defRPr sz="1800">
                <a:latin typeface="+mj-lt"/>
                <a:ea typeface="CMU Bright" panose="02000603000000000000" pitchFamily="2" charset="0"/>
                <a:cs typeface="CMU Bright" panose="02000603000000000000" pitchFamily="2" charset="0"/>
              </a:defRPr>
            </a:lvl4pPr>
            <a:lvl5pPr>
              <a:defRPr sz="1800">
                <a:latin typeface="+mj-lt"/>
                <a:ea typeface="CMU Bright" panose="02000603000000000000" pitchFamily="2" charset="0"/>
                <a:cs typeface="CMU Bright" panose="02000603000000000000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A64A15C6-5BBA-4D87-B034-F115114732D5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9A882AE4-FCCB-4017-9BE2-D8DD4CDF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89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A64A15C6-5BBA-4D87-B034-F115114732D5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9A882AE4-FCCB-4017-9BE2-D8DD4CDF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3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A64A15C6-5BBA-4D87-B034-F115114732D5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9A882AE4-FCCB-4017-9BE2-D8DD4CDF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4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A64A15C6-5BBA-4D87-B034-F115114732D5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9A882AE4-FCCB-4017-9BE2-D8DD4CDF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15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A64A15C6-5BBA-4D87-B034-F115114732D5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9A882AE4-FCCB-4017-9BE2-D8DD4CDF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3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A64A15C6-5BBA-4D87-B034-F115114732D5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9A882AE4-FCCB-4017-9BE2-D8DD4CDF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7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419602"/>
            <a:ext cx="8229600" cy="94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77000" y="6440953"/>
            <a:ext cx="9906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64A15C6-5BBA-4D87-B034-F115114732D5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8800" y="6440953"/>
            <a:ext cx="20574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40953"/>
            <a:ext cx="11430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A882AE4-FCCB-4017-9BE2-D8DD4CDF489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6403915"/>
            <a:ext cx="8305800" cy="12126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D:\jon\group-website\CU-web-red-logoonly-small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8" y="6141720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69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rgbClr val="080808"/>
          </a:solidFill>
          <a:latin typeface="Gill Sans MT" panose="020B0502020104020203" pitchFamily="34" charset="0"/>
          <a:ea typeface="CMU Sans Serif" panose="02000603000000000000" pitchFamily="2" charset="0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rgbClr val="080808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Rhodium paper figure sequence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8/6/2019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4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 performance under deep uncertainty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2465"/>
            <a:ext cx="8229600" cy="4218914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Satisficing:</a:t>
            </a:r>
          </a:p>
          <a:p>
            <a:r>
              <a:rPr lang="en-US" dirty="0" smtClean="0"/>
              <a:t>Percentage of SOWs where each criterion is met:</a:t>
            </a:r>
          </a:p>
          <a:p>
            <a:r>
              <a:rPr lang="en-US" dirty="0" err="1" smtClean="0"/>
              <a:t>NPVa</a:t>
            </a:r>
            <a:r>
              <a:rPr lang="en-US" dirty="0" smtClean="0"/>
              <a:t> &gt;= 1200</a:t>
            </a:r>
          </a:p>
          <a:p>
            <a:r>
              <a:rPr lang="en-US" dirty="0" err="1" smtClean="0"/>
              <a:t>NPVb</a:t>
            </a:r>
            <a:r>
              <a:rPr lang="en-US" dirty="0" smtClean="0"/>
              <a:t> &gt;= 120</a:t>
            </a:r>
          </a:p>
          <a:p>
            <a:r>
              <a:rPr lang="en-US" dirty="0" smtClean="0"/>
              <a:t>Prey def. &lt;= 0.5</a:t>
            </a:r>
          </a:p>
          <a:p>
            <a:r>
              <a:rPr lang="en-US" dirty="0" smtClean="0"/>
              <a:t>Predator </a:t>
            </a:r>
            <a:r>
              <a:rPr lang="en-US" dirty="0"/>
              <a:t>def. &lt;= </a:t>
            </a:r>
            <a:r>
              <a:rPr lang="en-US" dirty="0" smtClean="0"/>
              <a:t>0.5</a:t>
            </a:r>
          </a:p>
          <a:p>
            <a:endParaRPr lang="en-US" dirty="0"/>
          </a:p>
          <a:p>
            <a:r>
              <a:rPr lang="en-US" b="1" dirty="0" smtClean="0"/>
              <a:t>Regret:</a:t>
            </a:r>
          </a:p>
          <a:p>
            <a:r>
              <a:rPr lang="en-US" dirty="0" smtClean="0"/>
              <a:t>90</a:t>
            </a:r>
            <a:r>
              <a:rPr lang="en-US" baseline="30000" dirty="0" smtClean="0"/>
              <a:t>th</a:t>
            </a:r>
            <a:r>
              <a:rPr lang="en-US" dirty="0" smtClean="0"/>
              <a:t> percentile of absolute deviation for the worse from baseline performance at each objective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3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Negotiated selection of management strategies under uncertainty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46167"/>
            <a:ext cx="8229600" cy="3973483"/>
          </a:xfrm>
        </p:spPr>
        <p:txBody>
          <a:bodyPr/>
          <a:lstStyle/>
          <a:p>
            <a:r>
              <a:rPr lang="en-US" dirty="0" smtClean="0"/>
              <a:t>No regulation:</a:t>
            </a:r>
          </a:p>
          <a:p>
            <a:r>
              <a:rPr lang="en-US" dirty="0" smtClean="0"/>
              <a:t>Solution with best </a:t>
            </a:r>
            <a:r>
              <a:rPr lang="en-US" dirty="0" err="1" smtClean="0"/>
              <a:t>NPVa</a:t>
            </a:r>
            <a:r>
              <a:rPr lang="en-US" dirty="0" smtClean="0"/>
              <a:t> satisficing</a:t>
            </a:r>
          </a:p>
          <a:p>
            <a:r>
              <a:rPr lang="en-US" dirty="0"/>
              <a:t>Solution with </a:t>
            </a:r>
            <a:r>
              <a:rPr lang="en-US" dirty="0" smtClean="0"/>
              <a:t>least </a:t>
            </a:r>
            <a:r>
              <a:rPr lang="en-US" dirty="0" err="1"/>
              <a:t>NPVa</a:t>
            </a:r>
            <a:r>
              <a:rPr lang="en-US" dirty="0"/>
              <a:t> </a:t>
            </a:r>
            <a:r>
              <a:rPr lang="en-US" dirty="0" smtClean="0"/>
              <a:t>regret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Regulation to protect interests of B and species populations:</a:t>
            </a:r>
          </a:p>
          <a:p>
            <a:r>
              <a:rPr lang="en-US" dirty="0" smtClean="0"/>
              <a:t>Fallback bargaining for solutions maximizing satisficing of all criteria</a:t>
            </a:r>
          </a:p>
          <a:p>
            <a:r>
              <a:rPr lang="en-US" dirty="0"/>
              <a:t>Fallback bargaining for solutions </a:t>
            </a:r>
            <a:r>
              <a:rPr lang="en-US" dirty="0" smtClean="0"/>
              <a:t>minimizing regret of </a:t>
            </a:r>
            <a:r>
              <a:rPr lang="en-US" dirty="0"/>
              <a:t>all criteria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99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64" y="316203"/>
            <a:ext cx="6709750" cy="6583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Solutions in the objective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311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64" y="316203"/>
            <a:ext cx="6709750" cy="65836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Solutions in the satisficing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99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64" y="316203"/>
            <a:ext cx="6709750" cy="65836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Solutions in the regret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92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diagnostics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3" t="7783" r="8812" b="872"/>
          <a:stretch/>
        </p:blipFill>
        <p:spPr>
          <a:xfrm>
            <a:off x="72428" y="1204110"/>
            <a:ext cx="8998432" cy="48617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428" y="1195797"/>
            <a:ext cx="3144597" cy="19962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427" y="3192087"/>
            <a:ext cx="3144598" cy="21529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17403" y="1198564"/>
            <a:ext cx="2934015" cy="19962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17402" y="3194854"/>
            <a:ext cx="2934016" cy="21529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54561" y="1193023"/>
            <a:ext cx="2934015" cy="19962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54560" y="3189313"/>
            <a:ext cx="2934016" cy="21529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5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real-world parallel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9" y="1432560"/>
            <a:ext cx="3973484" cy="4053535"/>
          </a:xfrm>
        </p:spPr>
      </p:pic>
      <p:sp>
        <p:nvSpPr>
          <p:cNvPr id="5" name="TextBox 4"/>
          <p:cNvSpPr txBox="1"/>
          <p:nvPr/>
        </p:nvSpPr>
        <p:spPr>
          <a:xfrm>
            <a:off x="5261957" y="2394066"/>
            <a:ext cx="31950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Predator: spiny </a:t>
            </a:r>
            <a:r>
              <a:rPr lang="en-US" dirty="0" smtClean="0"/>
              <a:t>dogfish </a:t>
            </a:r>
          </a:p>
          <a:p>
            <a:r>
              <a:rPr lang="en-US" dirty="0"/>
              <a:t>Prey: </a:t>
            </a:r>
            <a:r>
              <a:rPr lang="en-US" dirty="0" smtClean="0"/>
              <a:t>haddock</a:t>
            </a:r>
          </a:p>
          <a:p>
            <a:endParaRPr lang="en-US" dirty="0"/>
          </a:p>
          <a:p>
            <a:r>
              <a:rPr lang="en-US" dirty="0" smtClean="0"/>
              <a:t>Yearly parameter values:</a:t>
            </a:r>
            <a:endParaRPr lang="en-US" dirty="0"/>
          </a:p>
          <a:p>
            <a:r>
              <a:rPr lang="en-US" dirty="0" smtClean="0"/>
              <a:t>Prey growth rate (b): 0.66-0.9</a:t>
            </a:r>
          </a:p>
          <a:p>
            <a:r>
              <a:rPr lang="en-US" dirty="0" smtClean="0"/>
              <a:t>Prey encounter rate (a): 3</a:t>
            </a:r>
          </a:p>
          <a:p>
            <a:r>
              <a:rPr lang="en-US" dirty="0" smtClean="0"/>
              <a:t>Predator conversion (c): 0.06</a:t>
            </a:r>
          </a:p>
          <a:p>
            <a:r>
              <a:rPr lang="en-US" dirty="0" smtClean="0"/>
              <a:t>Predator growth rate (a*c): 0.18</a:t>
            </a:r>
          </a:p>
          <a:p>
            <a:r>
              <a:rPr lang="en-US" dirty="0" smtClean="0"/>
              <a:t>K=850 </a:t>
            </a:r>
          </a:p>
        </p:txBody>
      </p:sp>
    </p:spTree>
    <p:extLst>
      <p:ext uri="{BB962C8B-B14F-4D97-AF65-F5344CB8AC3E}">
        <p14:creationId xmlns:p14="http://schemas.microsoft.com/office/powerpoint/2010/main" val="1023490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real-world parallel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61957" y="2394066"/>
            <a:ext cx="344030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Predator: </a:t>
            </a:r>
            <a:r>
              <a:rPr lang="en-US" dirty="0" smtClean="0"/>
              <a:t>Pacific hake</a:t>
            </a:r>
          </a:p>
          <a:p>
            <a:r>
              <a:rPr lang="en-US" dirty="0"/>
              <a:t>Prey: </a:t>
            </a:r>
            <a:r>
              <a:rPr lang="en-US" dirty="0" smtClean="0"/>
              <a:t>Pacific herring</a:t>
            </a:r>
          </a:p>
          <a:p>
            <a:endParaRPr lang="en-US" dirty="0"/>
          </a:p>
          <a:p>
            <a:r>
              <a:rPr lang="en-US" dirty="0" smtClean="0"/>
              <a:t>Yearly parameter values:</a:t>
            </a:r>
            <a:endParaRPr lang="en-US" dirty="0"/>
          </a:p>
          <a:p>
            <a:r>
              <a:rPr lang="en-US" dirty="0" smtClean="0"/>
              <a:t>Prey growth rate (b): 0.9-1.1</a:t>
            </a:r>
          </a:p>
          <a:p>
            <a:r>
              <a:rPr lang="en-US" dirty="0" smtClean="0"/>
              <a:t>Predator growth rate (a*c): 0.5-0.6</a:t>
            </a:r>
          </a:p>
          <a:p>
            <a:r>
              <a:rPr lang="en-US" dirty="0" smtClean="0"/>
              <a:t>K=250 </a:t>
            </a: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3862"/>
            <a:ext cx="4414100" cy="379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6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7855"/>
            <a:ext cx="8229600" cy="4239489"/>
          </a:xfrm>
        </p:spPr>
        <p:txBody>
          <a:bodyPr>
            <a:normAutofit/>
          </a:bodyPr>
          <a:lstStyle/>
          <a:p>
            <a:r>
              <a:rPr lang="en-US" dirty="0"/>
              <a:t>Old hypothesis didn’t show much difference:</a:t>
            </a:r>
          </a:p>
          <a:p>
            <a:endParaRPr lang="en-US" dirty="0"/>
          </a:p>
          <a:p>
            <a:pPr marL="457200" indent="-457200">
              <a:buAutoNum type="arabicParenR"/>
            </a:pPr>
            <a:r>
              <a:rPr lang="en-US" dirty="0"/>
              <a:t>Two harvesters – one harvests prey, one harvests predator – </a:t>
            </a:r>
            <a:r>
              <a:rPr lang="en-US" b="1" dirty="0"/>
              <a:t>only have access to their last harvest as input</a:t>
            </a:r>
          </a:p>
          <a:p>
            <a:pPr marL="457200" indent="-457200">
              <a:buFont typeface="Arial" pitchFamily="34" charset="0"/>
              <a:buAutoNum type="arabicParenR"/>
            </a:pPr>
            <a:r>
              <a:rPr lang="en-US" dirty="0"/>
              <a:t>Two harvesters – one harvests prey, one harvests predator –</a:t>
            </a:r>
            <a:r>
              <a:rPr lang="en-US" b="1" dirty="0"/>
              <a:t>have access to their own and of the others last harvest as input</a:t>
            </a:r>
          </a:p>
          <a:p>
            <a:pPr marL="0" indent="0"/>
            <a:endParaRPr lang="en-US" b="1" dirty="0"/>
          </a:p>
          <a:p>
            <a:pPr marL="0" indent="0"/>
            <a:r>
              <a:rPr lang="en-US" dirty="0" smtClean="0"/>
              <a:t>Both </a:t>
            </a:r>
            <a:r>
              <a:rPr lang="en-US" dirty="0"/>
              <a:t>formulations have min population thresholds where both harvesters stop operating when crossed.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37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7855"/>
            <a:ext cx="8229600" cy="4688378"/>
          </a:xfrm>
        </p:spPr>
        <p:txBody>
          <a:bodyPr>
            <a:normAutofit fontScale="92500"/>
          </a:bodyPr>
          <a:lstStyle/>
          <a:p>
            <a:pPr marL="0" indent="0"/>
            <a:r>
              <a:rPr lang="en-US" dirty="0" smtClean="0"/>
              <a:t>Two </a:t>
            </a:r>
            <a:r>
              <a:rPr lang="en-US" dirty="0"/>
              <a:t>harvesters – one harvests prey, one harvests predator –</a:t>
            </a:r>
            <a:r>
              <a:rPr lang="en-US" b="1" dirty="0"/>
              <a:t>have access to their own and of the others last harvest as input</a:t>
            </a:r>
          </a:p>
          <a:p>
            <a:pPr marL="0" indent="0"/>
            <a:r>
              <a:rPr lang="en-US" dirty="0" smtClean="0"/>
              <a:t>There is min </a:t>
            </a:r>
            <a:r>
              <a:rPr lang="en-US" dirty="0"/>
              <a:t>population thresholds where both harvesters stop operating when crossed. </a:t>
            </a:r>
            <a:endParaRPr lang="en-US" dirty="0" smtClean="0"/>
          </a:p>
          <a:p>
            <a:pPr marL="0" indent="0"/>
            <a:r>
              <a:rPr lang="en-US" dirty="0" smtClean="0"/>
              <a:t>Policy strategy is Direct Policy Search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b="1" dirty="0" smtClean="0"/>
              <a:t>Paper objectives:</a:t>
            </a:r>
          </a:p>
          <a:p>
            <a:pPr marL="457200" indent="-457200">
              <a:buAutoNum type="arabicParenR"/>
            </a:pPr>
            <a:r>
              <a:rPr lang="en-US" b="1" dirty="0" smtClean="0"/>
              <a:t>Demonstrate how Rhodium can be used for MORDM analysis </a:t>
            </a:r>
          </a:p>
          <a:p>
            <a:pPr marL="457200" indent="-457200">
              <a:buAutoNum type="arabicParenR"/>
            </a:pPr>
            <a:r>
              <a:rPr lang="en-US" b="1" dirty="0" smtClean="0"/>
              <a:t>Demonstrate how Rhodium can facilitate in the negotiated identification of management strategies</a:t>
            </a:r>
          </a:p>
          <a:p>
            <a:pPr marL="457200" indent="-457200">
              <a:buAutoNum type="arabicParenR"/>
            </a:pPr>
            <a:r>
              <a:rPr lang="en-US" b="1" dirty="0" smtClean="0"/>
              <a:t>Demonstrate the system implications of strategies selected via multiple metrics  </a:t>
            </a:r>
            <a:endParaRPr lang="en-US" b="1" dirty="0"/>
          </a:p>
          <a:p>
            <a:pPr marL="0" indent="0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43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896FEA6-A1D1-6845-8C9F-BB7F308AB0DC}"/>
              </a:ext>
            </a:extLst>
          </p:cNvPr>
          <p:cNvSpPr/>
          <p:nvPr/>
        </p:nvSpPr>
        <p:spPr>
          <a:xfrm>
            <a:off x="2855367" y="2127062"/>
            <a:ext cx="3186000" cy="3186000"/>
          </a:xfrm>
          <a:prstGeom prst="ellipse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408EDAA-D6FC-D143-9C26-589D475E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1422"/>
            <a:ext cx="8229600" cy="792162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66F0DB-4A2E-6840-A792-4F1582E72B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7" t="4077" r="7282" b="20923"/>
          <a:stretch/>
        </p:blipFill>
        <p:spPr>
          <a:xfrm>
            <a:off x="3152967" y="2577062"/>
            <a:ext cx="2590800" cy="2286001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C78A6BE8-1EDD-A74B-BA58-A68D67743755}"/>
              </a:ext>
            </a:extLst>
          </p:cNvPr>
          <p:cNvGrpSpPr/>
          <p:nvPr/>
        </p:nvGrpSpPr>
        <p:grpSpPr>
          <a:xfrm>
            <a:off x="181144" y="1183584"/>
            <a:ext cx="2644223" cy="2535153"/>
            <a:chOff x="278054" y="1144724"/>
            <a:chExt cx="2644223" cy="253515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3225833-6886-D742-9E81-994026D04C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579"/>
            <a:stretch/>
          </p:blipFill>
          <p:spPr>
            <a:xfrm flipH="1">
              <a:off x="518659" y="1144724"/>
              <a:ext cx="1780908" cy="1539081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0468BF8-1977-FE4F-9C8E-3B8CCD812D66}"/>
                </a:ext>
              </a:extLst>
            </p:cNvPr>
            <p:cNvSpPr/>
            <p:nvPr/>
          </p:nvSpPr>
          <p:spPr>
            <a:xfrm>
              <a:off x="513694" y="2756547"/>
              <a:ext cx="240858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Net Present </a:t>
              </a:r>
              <a:r>
                <a:rPr lang="en-US" b="1" dirty="0" smtClean="0"/>
                <a:t>Value for prey harvester </a:t>
              </a:r>
              <a:endParaRPr lang="en-US" b="1" dirty="0"/>
            </a:p>
            <a:p>
              <a:r>
                <a:rPr lang="en-US" dirty="0"/>
                <a:t>Total discounted profits</a:t>
              </a:r>
            </a:p>
          </p:txBody>
        </p:sp>
        <p:sp>
          <p:nvSpPr>
            <p:cNvPr id="22" name="Up Arrow 21">
              <a:extLst>
                <a:ext uri="{FF2B5EF4-FFF2-40B4-BE49-F238E27FC236}">
                  <a16:creationId xmlns:a16="http://schemas.microsoft.com/office/drawing/2014/main" id="{357F22F2-5E68-DF4A-B821-5006E1F8DDB4}"/>
                </a:ext>
              </a:extLst>
            </p:cNvPr>
            <p:cNvSpPr/>
            <p:nvPr/>
          </p:nvSpPr>
          <p:spPr>
            <a:xfrm>
              <a:off x="278054" y="1914264"/>
              <a:ext cx="228601" cy="746919"/>
            </a:xfrm>
            <a:prstGeom prst="upArrow">
              <a:avLst>
                <a:gd name="adj1" fmla="val 50000"/>
                <a:gd name="adj2" fmla="val 53478"/>
              </a:avLst>
            </a:prstGeom>
            <a:solidFill>
              <a:srgbClr val="AC0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CB25F2-DEA6-D749-9D50-896DF1E9B36A}"/>
              </a:ext>
            </a:extLst>
          </p:cNvPr>
          <p:cNvGrpSpPr/>
          <p:nvPr/>
        </p:nvGrpSpPr>
        <p:grpSpPr>
          <a:xfrm>
            <a:off x="6448174" y="1666788"/>
            <a:ext cx="2412306" cy="2240297"/>
            <a:chOff x="163753" y="3731516"/>
            <a:chExt cx="2412306" cy="224029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0C4C132-BF86-694B-B59D-5454D123B7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668"/>
            <a:stretch/>
          </p:blipFill>
          <p:spPr>
            <a:xfrm>
              <a:off x="430453" y="3731516"/>
              <a:ext cx="1513233" cy="1321540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97F6658-8718-BC46-BFA2-2C5D548EBEF6}"/>
                </a:ext>
              </a:extLst>
            </p:cNvPr>
            <p:cNvSpPr/>
            <p:nvPr/>
          </p:nvSpPr>
          <p:spPr>
            <a:xfrm>
              <a:off x="430453" y="5048483"/>
              <a:ext cx="214560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Prey deficit </a:t>
              </a:r>
            </a:p>
            <a:p>
              <a:r>
                <a:rPr lang="en-US" dirty="0"/>
                <a:t>Deficit from population capacity</a:t>
              </a:r>
            </a:p>
          </p:txBody>
        </p:sp>
        <p:sp>
          <p:nvSpPr>
            <p:cNvPr id="24" name="Up Arrow 23">
              <a:extLst>
                <a:ext uri="{FF2B5EF4-FFF2-40B4-BE49-F238E27FC236}">
                  <a16:creationId xmlns:a16="http://schemas.microsoft.com/office/drawing/2014/main" id="{9103DC85-49DD-C849-A20C-800C33F7D733}"/>
                </a:ext>
              </a:extLst>
            </p:cNvPr>
            <p:cNvSpPr/>
            <p:nvPr/>
          </p:nvSpPr>
          <p:spPr>
            <a:xfrm rot="10800000">
              <a:off x="163753" y="4443734"/>
              <a:ext cx="228601" cy="746919"/>
            </a:xfrm>
            <a:prstGeom prst="upArrow">
              <a:avLst>
                <a:gd name="adj1" fmla="val 50000"/>
                <a:gd name="adj2" fmla="val 53478"/>
              </a:avLst>
            </a:prstGeom>
            <a:solidFill>
              <a:srgbClr val="AC0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0268FE0-855B-8540-B52B-15CFB2959914}"/>
              </a:ext>
            </a:extLst>
          </p:cNvPr>
          <p:cNvGrpSpPr/>
          <p:nvPr/>
        </p:nvGrpSpPr>
        <p:grpSpPr>
          <a:xfrm>
            <a:off x="128086" y="1225131"/>
            <a:ext cx="9015914" cy="679869"/>
            <a:chOff x="128086" y="1144724"/>
            <a:chExt cx="9015914" cy="679869"/>
          </a:xfrm>
        </p:grpSpPr>
        <p:sp>
          <p:nvSpPr>
            <p:cNvPr id="31" name="Right Bracket 30">
              <a:extLst>
                <a:ext uri="{FF2B5EF4-FFF2-40B4-BE49-F238E27FC236}">
                  <a16:creationId xmlns:a16="http://schemas.microsoft.com/office/drawing/2014/main" id="{2A322A5B-2E65-1C4E-8469-FD47969DE674}"/>
                </a:ext>
              </a:extLst>
            </p:cNvPr>
            <p:cNvSpPr/>
            <p:nvPr/>
          </p:nvSpPr>
          <p:spPr>
            <a:xfrm rot="16200000">
              <a:off x="4434275" y="-2740184"/>
              <a:ext cx="258589" cy="8870966"/>
            </a:xfrm>
            <a:prstGeom prst="rightBracke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F79BC96-BC3E-044F-8565-530E9F12CD95}"/>
                </a:ext>
              </a:extLst>
            </p:cNvPr>
            <p:cNvSpPr txBox="1"/>
            <p:nvPr/>
          </p:nvSpPr>
          <p:spPr>
            <a:xfrm>
              <a:off x="128086" y="1144724"/>
              <a:ext cx="9015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Averaged over 100 realizations of well-characterized environmental stochasticity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78A6BE8-1EDD-A74B-BA58-A68D67743755}"/>
              </a:ext>
            </a:extLst>
          </p:cNvPr>
          <p:cNvGrpSpPr/>
          <p:nvPr/>
        </p:nvGrpSpPr>
        <p:grpSpPr>
          <a:xfrm>
            <a:off x="181144" y="3336018"/>
            <a:ext cx="2644223" cy="2535153"/>
            <a:chOff x="278054" y="1144724"/>
            <a:chExt cx="2644223" cy="2535153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3225833-6886-D742-9E81-994026D04C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579"/>
            <a:stretch/>
          </p:blipFill>
          <p:spPr>
            <a:xfrm flipH="1">
              <a:off x="518659" y="1144724"/>
              <a:ext cx="1780908" cy="1539081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0468BF8-1977-FE4F-9C8E-3B8CCD812D66}"/>
                </a:ext>
              </a:extLst>
            </p:cNvPr>
            <p:cNvSpPr/>
            <p:nvPr/>
          </p:nvSpPr>
          <p:spPr>
            <a:xfrm>
              <a:off x="513694" y="2756547"/>
              <a:ext cx="240858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Net Present Value for </a:t>
              </a:r>
              <a:r>
                <a:rPr lang="en-US" b="1" dirty="0" smtClean="0"/>
                <a:t>predator </a:t>
              </a:r>
              <a:r>
                <a:rPr lang="en-US" b="1" dirty="0"/>
                <a:t>harvester </a:t>
              </a:r>
            </a:p>
            <a:p>
              <a:r>
                <a:rPr lang="en-US" dirty="0" smtClean="0"/>
                <a:t>Total </a:t>
              </a:r>
              <a:r>
                <a:rPr lang="en-US" dirty="0"/>
                <a:t>discounted profits</a:t>
              </a:r>
            </a:p>
          </p:txBody>
        </p:sp>
        <p:sp>
          <p:nvSpPr>
            <p:cNvPr id="42" name="Up Arrow 41">
              <a:extLst>
                <a:ext uri="{FF2B5EF4-FFF2-40B4-BE49-F238E27FC236}">
                  <a16:creationId xmlns:a16="http://schemas.microsoft.com/office/drawing/2014/main" id="{357F22F2-5E68-DF4A-B821-5006E1F8DDB4}"/>
                </a:ext>
              </a:extLst>
            </p:cNvPr>
            <p:cNvSpPr/>
            <p:nvPr/>
          </p:nvSpPr>
          <p:spPr>
            <a:xfrm>
              <a:off x="278054" y="1914264"/>
              <a:ext cx="228601" cy="746919"/>
            </a:xfrm>
            <a:prstGeom prst="upArrow">
              <a:avLst>
                <a:gd name="adj1" fmla="val 50000"/>
                <a:gd name="adj2" fmla="val 53478"/>
              </a:avLst>
            </a:prstGeom>
            <a:solidFill>
              <a:srgbClr val="AC0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ECB25F2-DEA6-D749-9D50-896DF1E9B36A}"/>
              </a:ext>
            </a:extLst>
          </p:cNvPr>
          <p:cNvGrpSpPr/>
          <p:nvPr/>
        </p:nvGrpSpPr>
        <p:grpSpPr>
          <a:xfrm>
            <a:off x="6448175" y="4000047"/>
            <a:ext cx="2412306" cy="2240297"/>
            <a:chOff x="163753" y="3731516"/>
            <a:chExt cx="2412306" cy="2240297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60C4C132-BF86-694B-B59D-5454D123B7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668"/>
            <a:stretch/>
          </p:blipFill>
          <p:spPr>
            <a:xfrm>
              <a:off x="430453" y="3731516"/>
              <a:ext cx="1513233" cy="1321540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97F6658-8718-BC46-BFA2-2C5D548EBEF6}"/>
                </a:ext>
              </a:extLst>
            </p:cNvPr>
            <p:cNvSpPr/>
            <p:nvPr/>
          </p:nvSpPr>
          <p:spPr>
            <a:xfrm>
              <a:off x="430453" y="5048483"/>
              <a:ext cx="214560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Predator </a:t>
              </a:r>
              <a:r>
                <a:rPr lang="en-US" b="1" dirty="0"/>
                <a:t>deficit </a:t>
              </a:r>
            </a:p>
            <a:p>
              <a:r>
                <a:rPr lang="en-US" dirty="0"/>
                <a:t>Deficit from population capacity</a:t>
              </a:r>
            </a:p>
          </p:txBody>
        </p:sp>
        <p:sp>
          <p:nvSpPr>
            <p:cNvPr id="46" name="Up Arrow 45">
              <a:extLst>
                <a:ext uri="{FF2B5EF4-FFF2-40B4-BE49-F238E27FC236}">
                  <a16:creationId xmlns:a16="http://schemas.microsoft.com/office/drawing/2014/main" id="{9103DC85-49DD-C849-A20C-800C33F7D733}"/>
                </a:ext>
              </a:extLst>
            </p:cNvPr>
            <p:cNvSpPr/>
            <p:nvPr/>
          </p:nvSpPr>
          <p:spPr>
            <a:xfrm rot="10800000">
              <a:off x="163753" y="4443734"/>
              <a:ext cx="228601" cy="746919"/>
            </a:xfrm>
            <a:prstGeom prst="upArrow">
              <a:avLst>
                <a:gd name="adj1" fmla="val 50000"/>
                <a:gd name="adj2" fmla="val 53478"/>
              </a:avLst>
            </a:prstGeom>
            <a:solidFill>
              <a:srgbClr val="AC0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465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7855"/>
            <a:ext cx="8229600" cy="402335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BorgMOEA</a:t>
            </a:r>
            <a:r>
              <a:rPr lang="en-US" dirty="0" smtClean="0"/>
              <a:t> (</a:t>
            </a:r>
            <a:r>
              <a:rPr lang="en-US" dirty="0" err="1" smtClean="0"/>
              <a:t>PyBorg</a:t>
            </a:r>
            <a:r>
              <a:rPr lang="en-US" dirty="0" smtClean="0"/>
              <a:t> through Rhodium)</a:t>
            </a:r>
          </a:p>
          <a:p>
            <a:r>
              <a:rPr lang="en-US" dirty="0" smtClean="0"/>
              <a:t>10000 NFE</a:t>
            </a:r>
          </a:p>
          <a:p>
            <a:r>
              <a:rPr lang="en-US" dirty="0" smtClean="0"/>
              <a:t>Epsilons: 10 for each NPV objective, 0.01 for each deficit objective</a:t>
            </a:r>
          </a:p>
          <a:p>
            <a:r>
              <a:rPr lang="en-US" dirty="0" smtClean="0"/>
              <a:t>1 seed</a:t>
            </a:r>
          </a:p>
          <a:p>
            <a:endParaRPr lang="en-US" dirty="0"/>
          </a:p>
          <a:p>
            <a:r>
              <a:rPr lang="en-US" i="1" u="sng" dirty="0" smtClean="0"/>
              <a:t>Questions:</a:t>
            </a:r>
          </a:p>
          <a:p>
            <a:r>
              <a:rPr lang="en-US" i="1" dirty="0" smtClean="0"/>
              <a:t>Variance minimizing objective?</a:t>
            </a:r>
          </a:p>
          <a:p>
            <a:r>
              <a:rPr lang="en-US" i="1" dirty="0" smtClean="0"/>
              <a:t>Random seed analysis for the supplement</a:t>
            </a:r>
          </a:p>
          <a:p>
            <a:r>
              <a:rPr lang="en-US" i="1" dirty="0" smtClean="0"/>
              <a:t>More NFE?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44674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00" y="1066800"/>
            <a:ext cx="7344800" cy="527758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Tradeoffs</a:t>
            </a:r>
            <a:endParaRPr lang="en-US" dirty="0"/>
          </a:p>
        </p:txBody>
      </p:sp>
      <p:sp>
        <p:nvSpPr>
          <p:cNvPr id="9" name="5-Point Star 8"/>
          <p:cNvSpPr/>
          <p:nvPr/>
        </p:nvSpPr>
        <p:spPr>
          <a:xfrm>
            <a:off x="1325345" y="1186083"/>
            <a:ext cx="457200" cy="457200"/>
          </a:xfrm>
          <a:prstGeom prst="star5">
            <a:avLst/>
          </a:prstGeom>
          <a:solidFill>
            <a:srgbClr val="45065A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Negotiated selection of management strategies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46167"/>
            <a:ext cx="8229600" cy="3973483"/>
          </a:xfrm>
        </p:spPr>
        <p:txBody>
          <a:bodyPr/>
          <a:lstStyle/>
          <a:p>
            <a:r>
              <a:rPr lang="en-US" dirty="0" smtClean="0"/>
              <a:t>No regulation:</a:t>
            </a:r>
          </a:p>
          <a:p>
            <a:r>
              <a:rPr lang="en-US" dirty="0" smtClean="0"/>
              <a:t>Prey harvester A has more control over system (need to demonstrate that either analytically or through graphs) and selects </a:t>
            </a:r>
            <a:r>
              <a:rPr lang="en-US" b="1" dirty="0" err="1" smtClean="0"/>
              <a:t>NPVa</a:t>
            </a:r>
            <a:r>
              <a:rPr lang="en-US" b="1" dirty="0" smtClean="0"/>
              <a:t> maximizing solution</a:t>
            </a:r>
          </a:p>
          <a:p>
            <a:endParaRPr lang="en-US" dirty="0" smtClean="0"/>
          </a:p>
          <a:p>
            <a:r>
              <a:rPr lang="en-US" dirty="0" smtClean="0"/>
              <a:t>Regulation to protect interests of B and species populations:</a:t>
            </a:r>
          </a:p>
          <a:p>
            <a:r>
              <a:rPr lang="en-US" b="1" dirty="0" smtClean="0"/>
              <a:t>Fallback bargaining </a:t>
            </a:r>
            <a:r>
              <a:rPr lang="en-US" dirty="0" smtClean="0"/>
              <a:t>where a solution is identified to be in the top X number of management strategies for all interests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537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65" y="1205720"/>
            <a:ext cx="6903069" cy="50351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783533"/>
            <a:ext cx="1593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Objectives compromise solution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30150" y="5005058"/>
            <a:ext cx="1593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NPVa</a:t>
            </a:r>
            <a:r>
              <a:rPr lang="en-US" dirty="0" smtClean="0"/>
              <a:t> maximizing solution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20465" y="2480650"/>
            <a:ext cx="1785697" cy="10683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219731" y="5466724"/>
            <a:ext cx="1510419" cy="4616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672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CMU Sans Serif" panose="02000603000000000000" pitchFamily="2" charset="0"/>
              </a:rPr>
              <a:t>Reevaluating for uncertainty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"/>
          </a:xfrm>
        </p:spPr>
        <p:txBody>
          <a:bodyPr>
            <a:normAutofit/>
          </a:bodyPr>
          <a:lstStyle/>
          <a:p>
            <a:r>
              <a:rPr lang="pt-BR" b="1" dirty="0"/>
              <a:t>Latin Hypercube Sampling: </a:t>
            </a:r>
            <a:r>
              <a:rPr lang="pt-BR" dirty="0"/>
              <a:t>5</a:t>
            </a:r>
            <a:r>
              <a:rPr lang="pt-BR" dirty="0" smtClean="0"/>
              <a:t>00 </a:t>
            </a:r>
            <a:r>
              <a:rPr lang="pt-BR" dirty="0"/>
              <a:t>combinations</a:t>
            </a:r>
          </a:p>
          <a:p>
            <a:endParaRPr lang="pt-BR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744877"/>
              </p:ext>
            </p:extLst>
          </p:nvPr>
        </p:nvGraphicFramePr>
        <p:xfrm>
          <a:off x="592625" y="2133600"/>
          <a:ext cx="4504476" cy="1854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99961">
                  <a:extLst>
                    <a:ext uri="{9D8B030D-6E8A-4147-A177-3AD203B41FA5}">
                      <a16:colId xmlns:a16="http://schemas.microsoft.com/office/drawing/2014/main" val="63722491"/>
                    </a:ext>
                  </a:extLst>
                </a:gridCol>
                <a:gridCol w="1052277">
                  <a:extLst>
                    <a:ext uri="{9D8B030D-6E8A-4147-A177-3AD203B41FA5}">
                      <a16:colId xmlns:a16="http://schemas.microsoft.com/office/drawing/2014/main" val="3161571988"/>
                    </a:ext>
                  </a:extLst>
                </a:gridCol>
                <a:gridCol w="1126119">
                  <a:extLst>
                    <a:ext uri="{9D8B030D-6E8A-4147-A177-3AD203B41FA5}">
                      <a16:colId xmlns:a16="http://schemas.microsoft.com/office/drawing/2014/main" val="2853625058"/>
                    </a:ext>
                  </a:extLst>
                </a:gridCol>
                <a:gridCol w="1126119">
                  <a:extLst>
                    <a:ext uri="{9D8B030D-6E8A-4147-A177-3AD203B41FA5}">
                      <a16:colId xmlns:a16="http://schemas.microsoft.com/office/drawing/2014/main" val="2893124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3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b="1" dirty="0"/>
                        <a:t>α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0.005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064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3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024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301891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5323438" y="3213980"/>
            <a:ext cx="3820562" cy="3216831"/>
            <a:chOff x="4916192" y="2771659"/>
            <a:chExt cx="4172436" cy="3550883"/>
          </a:xfrm>
        </p:grpSpPr>
        <p:pic>
          <p:nvPicPr>
            <p:cNvPr id="8" name="Picture 7" descr="Figure 1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14" t="22848" r="8081" b="9116"/>
            <a:stretch/>
          </p:blipFill>
          <p:spPr>
            <a:xfrm>
              <a:off x="4916192" y="2771659"/>
              <a:ext cx="4019990" cy="355088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783736" y="417776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7440" y="564635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69382" y="572548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550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_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_slides" id="{7F5A491D-6B7D-49BB-A50D-A730505BC8F2}" vid="{25FFA924-53EF-4E28-B833-9223945ED6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Lecture_slides</Template>
  <TotalTime>163</TotalTime>
  <Words>518</Words>
  <Application>Microsoft Office PowerPoint</Application>
  <PresentationFormat>On-screen Show (4:3)</PresentationFormat>
  <Paragraphs>116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CMU Bright</vt:lpstr>
      <vt:lpstr>CMU Sans Serif</vt:lpstr>
      <vt:lpstr>Gill Sans MT</vt:lpstr>
      <vt:lpstr>Lecture_slides</vt:lpstr>
      <vt:lpstr>Rhodium paper figure sequence</vt:lpstr>
      <vt:lpstr>System</vt:lpstr>
      <vt:lpstr>System</vt:lpstr>
      <vt:lpstr>Objectives</vt:lpstr>
      <vt:lpstr>Optimization</vt:lpstr>
      <vt:lpstr>Tradeoffs</vt:lpstr>
      <vt:lpstr>Negotiated selection of management strategies</vt:lpstr>
      <vt:lpstr>PowerPoint Presentation</vt:lpstr>
      <vt:lpstr>Reevaluating for uncertainty</vt:lpstr>
      <vt:lpstr>Assess performance under deep uncertainty</vt:lpstr>
      <vt:lpstr>Negotiated selection of management strategies under uncertainty</vt:lpstr>
      <vt:lpstr>Solutions in the objective space</vt:lpstr>
      <vt:lpstr>Solutions in the satisficing space</vt:lpstr>
      <vt:lpstr>Solutions in the regret space</vt:lpstr>
      <vt:lpstr>Policy diagnostics</vt:lpstr>
      <vt:lpstr>Finding a real-world parallel</vt:lpstr>
      <vt:lpstr>Finding a real-world parallel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Rhodium paper figure sequence</dc:title>
  <dc:creator>Antonia Hadjimichael</dc:creator>
  <cp:lastModifiedBy>Antonia Hadjimichael</cp:lastModifiedBy>
  <cp:revision>22</cp:revision>
  <dcterms:created xsi:type="dcterms:W3CDTF">2019-08-05T14:56:27Z</dcterms:created>
  <dcterms:modified xsi:type="dcterms:W3CDTF">2019-08-06T19:37:37Z</dcterms:modified>
</cp:coreProperties>
</file>