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472" r:id="rId3"/>
    <p:sldId id="473" r:id="rId4"/>
    <p:sldId id="474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478" r:id="rId29"/>
    <p:sldId id="475" r:id="rId30"/>
    <p:sldId id="476" r:id="rId31"/>
    <p:sldId id="477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2"/>
            <p14:sldId id="473"/>
            <p14:sldId id="474"/>
          </p14:sldIdLst>
        </p14:section>
        <p14:section name="Generics" id="{62E7D5D5-0C34-413F-B078-D238AD9E06C6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  <p14:section name="Generic Constraints" id="{193C5F24-6014-4C52-B633-0B1E2A412884}">
          <p14:sldIdLst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</p14:sldIdLst>
        </p14:section>
        <p14:section name="Conclusion" id="{10E03AB1-9AA8-4E86-9A64-D741901E50A2}">
          <p14:sldIdLst>
            <p14:sldId id="478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86" d="100"/>
          <a:sy n="86" d="100"/>
        </p:scale>
        <p:origin x="293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oft5379" userId="47586c4a-a113-4729-a429-e4ae4b3a1941" providerId="ADAL" clId="{8DF057D4-522D-4C21-8A8A-68CEE3DA01BD}"/>
    <pc:docChg chg="addSld modSld sldOrd">
      <pc:chgData name="msoft5379" userId="47586c4a-a113-4729-a429-e4ae4b3a1941" providerId="ADAL" clId="{8DF057D4-522D-4C21-8A8A-68CEE3DA01BD}" dt="2018-02-12T16:21:10.157" v="6" actId="1076"/>
      <pc:docMkLst>
        <pc:docMk/>
      </pc:docMkLst>
      <pc:sldChg chg="modSp">
        <pc:chgData name="msoft5379" userId="47586c4a-a113-4729-a429-e4ae4b3a1941" providerId="ADAL" clId="{8DF057D4-522D-4C21-8A8A-68CEE3DA01BD}" dt="2018-02-12T16:21:10.157" v="6" actId="1076"/>
        <pc:sldMkLst>
          <pc:docMk/>
          <pc:sldMk cId="4014073037" sldId="472"/>
        </pc:sldMkLst>
        <pc:spChg chg="mod">
          <ac:chgData name="msoft5379" userId="47586c4a-a113-4729-a429-e4ae4b3a1941" providerId="ADAL" clId="{8DF057D4-522D-4C21-8A8A-68CEE3DA01BD}" dt="2018-02-12T16:21:08.189" v="5" actId="1076"/>
          <ac:spMkLst>
            <pc:docMk/>
            <pc:sldMk cId="4014073037" sldId="472"/>
            <ac:spMk id="5" creationId="{00000000-0000-0000-0000-000000000000}"/>
          </ac:spMkLst>
        </pc:spChg>
        <pc:spChg chg="mod">
          <ac:chgData name="msoft5379" userId="47586c4a-a113-4729-a429-e4ae4b3a1941" providerId="ADAL" clId="{8DF057D4-522D-4C21-8A8A-68CEE3DA01BD}" dt="2018-02-12T16:21:10.157" v="6" actId="1076"/>
          <ac:spMkLst>
            <pc:docMk/>
            <pc:sldMk cId="4014073037" sldId="472"/>
            <ac:spMk id="6" creationId="{00000000-0000-0000-0000-000000000000}"/>
          </ac:spMkLst>
        </pc:spChg>
      </pc:sldChg>
      <pc:sldChg chg="modSp add ord modAnim">
        <pc:chgData name="msoft5379" userId="47586c4a-a113-4729-a429-e4ae4b3a1941" providerId="ADAL" clId="{8DF057D4-522D-4C21-8A8A-68CEE3DA01BD}" dt="2018-02-05T15:55:05.875" v="2" actId="20577"/>
        <pc:sldMkLst>
          <pc:docMk/>
          <pc:sldMk cId="3984556131" sldId="478"/>
        </pc:sldMkLst>
        <pc:spChg chg="mod">
          <ac:chgData name="msoft5379" userId="47586c4a-a113-4729-a429-e4ae4b3a1941" providerId="ADAL" clId="{8DF057D4-522D-4C21-8A8A-68CEE3DA01BD}" dt="2018-02-05T15:55:05.875" v="2" actId="20577"/>
          <ac:spMkLst>
            <pc:docMk/>
            <pc:sldMk cId="3984556131" sldId="478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21-Mar-18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67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74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29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1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32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28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3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1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6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8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8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8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6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3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21-Mar-18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06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oop-advanced-high-quality-code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06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59015" y="685800"/>
            <a:ext cx="7618286" cy="1126264"/>
          </a:xfrm>
        </p:spPr>
        <p:txBody>
          <a:bodyPr>
            <a:normAutofit/>
          </a:bodyPr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97508" y="1906631"/>
            <a:ext cx="8588562" cy="1157741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3600"/>
              <a:t>Adding Type Safety and Code Reusability 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76164">
            <a:off x="4652827" y="3441732"/>
            <a:ext cx="216950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OOP Advanced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158" y="3951047"/>
            <a:ext cx="3608054" cy="2031990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55612" y="918488"/>
            <a:ext cx="10840496" cy="55215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Box&lt;T&gt;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Add fields and Constructor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Count =&gt; this.data.Count;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 { this.data.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Add(item)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rem = this.data.Last();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this.data.RemoveAt(this.data.Count - 1);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rem;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24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</a:t>
            </a:r>
            <a:r>
              <a:rPr lang="en-GB" dirty="0"/>
              <a:t>inherit a generic class into a concrete type: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Subclassing 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6827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JarOfPickles : Jar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&lt;Pickle&gt;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283476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jar = new JarOfPickles();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Pickle()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Cucumber()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245644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Similar to 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05000"/>
            <a:ext cx="108404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IBox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525884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JarOfPickles : IJar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&lt;Pickle&gt;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62368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CustomJar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IJar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4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take generic input and return generic output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055239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CreateList(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item, int 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count;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list.Add(item);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>
                <a:latin typeface="+mj-lt"/>
              </a:rPr>
              <a:t>It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return an array </a:t>
            </a:r>
            <a:r>
              <a:rPr lang="en-US" dirty="0">
                <a:latin typeface="+mj-lt"/>
              </a:rPr>
              <a:t>with the given length</a:t>
            </a:r>
          </a:p>
          <a:p>
            <a:pPr lvl="1"/>
            <a:r>
              <a:rPr lang="en-US" dirty="0">
                <a:latin typeface="+mj-lt"/>
              </a:rPr>
              <a:t>Every element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to the default item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https://judge.softuni.bg/Contests/Practice/Index/706#1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3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165194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ArrayCreator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array[i] = item;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99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Generic Constraints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688897"/>
          </a:xfrm>
        </p:spPr>
        <p:txBody>
          <a:bodyPr/>
          <a:lstStyle/>
          <a:p>
            <a:r>
              <a:rPr lang="en-US" dirty="0"/>
              <a:t>Apply Restrictions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92" y="1600200"/>
            <a:ext cx="4282440" cy="2854960"/>
          </a:xfrm>
          <a:prstGeom prst="roundRect">
            <a:avLst>
              <a:gd name="adj" fmla="val 1720"/>
            </a:avLst>
          </a:prstGeom>
        </p:spPr>
      </p:pic>
    </p:spTree>
    <p:extLst>
      <p:ext uri="{BB962C8B-B14F-4D97-AF65-F5344CB8AC3E}">
        <p14:creationId xmlns:p14="http://schemas.microsoft.com/office/powerpoint/2010/main" val="371283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 generated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Equals&lt;string&gt;</a:t>
            </a:r>
            <a:r>
              <a:rPr lang="en-US" dirty="0"/>
              <a:t> would be different to that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case may be even different if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dirty="0"/>
              <a:t> being compared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definition of ==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7432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bool Equals&lt;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t1,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t2)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Constraints are represented in generics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endParaRPr lang="en-US" dirty="0"/>
          </a:p>
          <a:p>
            <a:r>
              <a:rPr lang="en-US" dirty="0"/>
              <a:t>Restricting generic classes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types </a:t>
            </a:r>
            <a:r>
              <a:rPr lang="en-US" dirty="0"/>
              <a:t>only: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is the keyword here and should be used in the same way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659025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633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Restricting generic classes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types </a:t>
            </a:r>
            <a:r>
              <a:rPr lang="en-US" dirty="0"/>
              <a:t>only: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is the keyword here and should be used in the same way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0574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struct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880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Generics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Classes</a:t>
            </a:r>
            <a:r>
              <a:rPr lang="en-US" sz="4000" dirty="0">
                <a:cs typeface="Consolas" panose="020B0609020204030204" pitchFamily="49" charset="0"/>
              </a:rPr>
              <a:t> and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dirty="0"/>
              <a:t> 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constructor </a:t>
            </a:r>
            <a:r>
              <a:rPr lang="en-US" dirty="0"/>
              <a:t>can be used in the constraints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Parameterized constructor </a:t>
            </a:r>
            <a:r>
              <a:rPr lang="en-US" dirty="0"/>
              <a:t>will 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compilation error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9799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must be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derive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specified</a:t>
            </a:r>
            <a:r>
              <a:rPr lang="en-US" dirty="0"/>
              <a:t> base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9353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 must be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derive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(5)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564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T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IComparable, MyBaseClass, new()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6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left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Scale(T left, T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GetHeavier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+mj-lt"/>
              </a:rPr>
              <a:t> if elements are equal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69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Scale&lt;T&gt;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IComparable&lt;T&gt;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T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T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Scale(T left, T right)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//TODO: Continue on next slide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2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25916" y="1066800"/>
            <a:ext cx="10840496" cy="562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GetHeavier()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&gt; 0)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&lt; 0)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default(T)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494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Generics add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type safety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Generic code is more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reusable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600" dirty="0"/>
              <a:t>,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600" dirty="0"/>
              <a:t> can be generic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Generic Constraints </a:t>
            </a:r>
            <a:r>
              <a:rPr lang="en-US" sz="3600" dirty="0"/>
              <a:t>can validate generic types</a:t>
            </a:r>
          </a:p>
          <a:p>
            <a:pPr marL="358775" indent="-358775">
              <a:lnSpc>
                <a:spcPct val="95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B6A99-4990-4B5C-B27F-B987499E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957" y="4181177"/>
            <a:ext cx="2739455" cy="23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https://softuni.bg/courses/csharp-oop-advanced-high-quality-code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CSharp-Fund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564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62" y="1600200"/>
            <a:ext cx="4229100" cy="2819400"/>
          </a:xfrm>
          <a:prstGeom prst="roundRect">
            <a:avLst>
              <a:gd name="adj" fmla="val 2245"/>
            </a:avLst>
          </a:prstGeom>
        </p:spPr>
      </p:pic>
    </p:spTree>
    <p:extLst>
      <p:ext uri="{BB962C8B-B14F-4D97-AF65-F5344CB8AC3E}">
        <p14:creationId xmlns:p14="http://schemas.microsoft.com/office/powerpoint/2010/main" val="86733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Ok?!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e2 = (string) strings.Get(2);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e3 = (String) strings.Get(3);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188932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Example: 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safety </a:t>
            </a:r>
            <a:r>
              <a:rPr lang="en-US" dirty="0"/>
              <a:t>for the client</a:t>
            </a:r>
          </a:p>
          <a:p>
            <a:r>
              <a:rPr lang="en-US" dirty="0"/>
              <a:t>Provides a powerful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reuse code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409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strings.Add("gosho");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 = new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205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Defined with &lt;Type Parameter 1, Type Parameter 2 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Type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51734"/>
            <a:ext cx="1084049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724400"/>
            <a:ext cx="1084049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Dictionary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&lt;TKey, TValue&gt;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48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use it anywhere inside the 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Add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 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5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Box</a:t>
            </a:r>
            <a:r>
              <a:rPr lang="en-US" dirty="0"/>
              <a:t> collection, that can 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anything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Add()</a:t>
            </a:r>
            <a:r>
              <a:rPr lang="en-US" dirty="0"/>
              <a:t> should 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Remove()</a:t>
            </a:r>
            <a:r>
              <a:rPr lang="en-US" dirty="0"/>
              <a:t> should remove the topmost element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it</a:t>
            </a:r>
          </a:p>
          <a:p>
            <a:r>
              <a:rPr lang="en-US" dirty="0"/>
              <a:t>It should have three public methods: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Add(T element)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Remove()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https://judge.softuni.bg/Contests/Practice/Index/706#0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298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11144</TotalTime>
  <Words>1744</Words>
  <Application>Microsoft Office PowerPoint</Application>
  <PresentationFormat>Custom</PresentationFormat>
  <Paragraphs>366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Generics</vt:lpstr>
      <vt:lpstr>Table of Contents</vt:lpstr>
      <vt:lpstr>Questions</vt:lpstr>
      <vt:lpstr>Generics</vt:lpstr>
      <vt:lpstr>The Problem</vt:lpstr>
      <vt:lpstr>Generics – Type Safety</vt:lpstr>
      <vt:lpstr>Generics Classes</vt:lpstr>
      <vt:lpstr>Type Parameter Scope</vt:lpstr>
      <vt:lpstr>Problem: Box of T</vt:lpstr>
      <vt:lpstr>Solution: Box of T</vt:lpstr>
      <vt:lpstr>Subclassing Generic Classes</vt:lpstr>
      <vt:lpstr>Generic Interfaces</vt:lpstr>
      <vt:lpstr>Generic Methods</vt:lpstr>
      <vt:lpstr>Problem: Generic Array Creator</vt:lpstr>
      <vt:lpstr>Solution: Generic Array Creator</vt:lpstr>
      <vt:lpstr>Generic Constraints </vt:lpstr>
      <vt:lpstr>The Problem</vt:lpstr>
      <vt:lpstr>Generic Constraints</vt:lpstr>
      <vt:lpstr>Generic Constraints (2)</vt:lpstr>
      <vt:lpstr>Generic Constraints (3)</vt:lpstr>
      <vt:lpstr>Generic Constraints (4)</vt:lpstr>
      <vt:lpstr>Generic Constraints (5)</vt:lpstr>
      <vt:lpstr>Combine Generic Constraints</vt:lpstr>
      <vt:lpstr>Problem: Generic Scale</vt:lpstr>
      <vt:lpstr>Solution: Generic Scale</vt:lpstr>
      <vt:lpstr>Solution: Generic Scale (2)</vt:lpstr>
      <vt:lpstr>Summary</vt:lpstr>
      <vt:lpstr>Generics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Vladimir Damyanovski</cp:lastModifiedBy>
  <cp:revision>292</cp:revision>
  <dcterms:created xsi:type="dcterms:W3CDTF">2014-01-02T17:00:34Z</dcterms:created>
  <dcterms:modified xsi:type="dcterms:W3CDTF">2018-03-21T23:02:49Z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