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40"/>
  </p:notesMasterIdLst>
  <p:handoutMasterIdLst>
    <p:handoutMasterId r:id="rId41"/>
  </p:handoutMasterIdLst>
  <p:sldIdLst>
    <p:sldId id="472" r:id="rId3"/>
    <p:sldId id="473" r:id="rId4"/>
    <p:sldId id="474" r:id="rId5"/>
    <p:sldId id="479"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502" r:id="rId29"/>
    <p:sldId id="503" r:id="rId30"/>
    <p:sldId id="504" r:id="rId31"/>
    <p:sldId id="505" r:id="rId32"/>
    <p:sldId id="506" r:id="rId33"/>
    <p:sldId id="507" r:id="rId34"/>
    <p:sldId id="508" r:id="rId35"/>
    <p:sldId id="478" r:id="rId36"/>
    <p:sldId id="475" r:id="rId37"/>
    <p:sldId id="476" r:id="rId38"/>
    <p:sldId id="477" r:id="rId3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472"/>
            <p14:sldId id="473"/>
            <p14:sldId id="474"/>
          </p14:sldIdLst>
        </p14:section>
        <p14:section name="Inheritance" id="{F98282EF-1621-4A16-9907-17E53613B0DB}">
          <p14:sldIdLst>
            <p14:sldId id="479"/>
            <p14:sldId id="480"/>
            <p14:sldId id="481"/>
            <p14:sldId id="482"/>
            <p14:sldId id="483"/>
            <p14:sldId id="484"/>
            <p14:sldId id="485"/>
            <p14:sldId id="486"/>
            <p14:sldId id="487"/>
            <p14:sldId id="488"/>
            <p14:sldId id="489"/>
            <p14:sldId id="490"/>
            <p14:sldId id="491"/>
            <p14:sldId id="492"/>
            <p14:sldId id="493"/>
            <p14:sldId id="494"/>
          </p14:sldIdLst>
        </p14:section>
        <p14:section name="Reusing Classes" id="{1F11A849-2C95-4DFD-A922-B95D187D3ECD}">
          <p14:sldIdLst>
            <p14:sldId id="495"/>
            <p14:sldId id="496"/>
            <p14:sldId id="497"/>
            <p14:sldId id="498"/>
            <p14:sldId id="499"/>
            <p14:sldId id="500"/>
            <p14:sldId id="501"/>
            <p14:sldId id="502"/>
            <p14:sldId id="503"/>
            <p14:sldId id="504"/>
            <p14:sldId id="505"/>
            <p14:sldId id="506"/>
            <p14:sldId id="507"/>
            <p14:sldId id="508"/>
          </p14:sldIdLst>
        </p14:section>
        <p14:section name="Conclusion" id="{10E03AB1-9AA8-4E86-9A64-D741901E50A2}">
          <p14:sldIdLst>
            <p14:sldId id="478"/>
            <p14:sldId id="475"/>
            <p14:sldId id="476"/>
            <p14:sldId id="477"/>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ABFF"/>
    <a:srgbClr val="005828"/>
    <a:srgbClr val="00B050"/>
    <a:srgbClr val="003760"/>
    <a:srgbClr val="0070C0"/>
    <a:srgbClr val="C6C0AA"/>
    <a:srgbClr val="FFF0D9"/>
    <a:srgbClr val="FFA72A"/>
    <a:srgbClr val="F0F5FA"/>
    <a:srgbClr val="1A8AF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05" autoAdjust="0"/>
    <p:restoredTop sz="94384" autoAdjust="0"/>
  </p:normalViewPr>
  <p:slideViewPr>
    <p:cSldViewPr>
      <p:cViewPr varScale="1">
        <p:scale>
          <a:sx n="74" d="100"/>
          <a:sy n="74" d="100"/>
        </p:scale>
        <p:origin x="96" y="346"/>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oft5379" userId="47586c4a-a113-4729-a429-e4ae4b3a1941" providerId="ADAL" clId="{8DF057D4-522D-4C21-8A8A-68CEE3DA01BD}"/>
    <pc:docChg chg="addSld modSld sldOrd">
      <pc:chgData name="msoft5379" userId="47586c4a-a113-4729-a429-e4ae4b3a1941" providerId="ADAL" clId="{8DF057D4-522D-4C21-8A8A-68CEE3DA01BD}" dt="2018-02-12T16:21:10.157" v="6" actId="1076"/>
      <pc:docMkLst>
        <pc:docMk/>
      </pc:docMkLst>
      <pc:sldChg chg="modSp">
        <pc:chgData name="msoft5379" userId="47586c4a-a113-4729-a429-e4ae4b3a1941" providerId="ADAL" clId="{8DF057D4-522D-4C21-8A8A-68CEE3DA01BD}" dt="2018-02-12T16:21:10.157" v="6" actId="1076"/>
        <pc:sldMkLst>
          <pc:docMk/>
          <pc:sldMk cId="4014073037" sldId="472"/>
        </pc:sldMkLst>
        <pc:spChg chg="mod">
          <ac:chgData name="msoft5379" userId="47586c4a-a113-4729-a429-e4ae4b3a1941" providerId="ADAL" clId="{8DF057D4-522D-4C21-8A8A-68CEE3DA01BD}" dt="2018-02-12T16:21:08.189" v="5" actId="1076"/>
          <ac:spMkLst>
            <pc:docMk/>
            <pc:sldMk cId="4014073037" sldId="472"/>
            <ac:spMk id="5" creationId="{00000000-0000-0000-0000-000000000000}"/>
          </ac:spMkLst>
        </pc:spChg>
        <pc:spChg chg="mod">
          <ac:chgData name="msoft5379" userId="47586c4a-a113-4729-a429-e4ae4b3a1941" providerId="ADAL" clId="{8DF057D4-522D-4C21-8A8A-68CEE3DA01BD}" dt="2018-02-12T16:21:10.157" v="6" actId="1076"/>
          <ac:spMkLst>
            <pc:docMk/>
            <pc:sldMk cId="4014073037" sldId="472"/>
            <ac:spMk id="6" creationId="{00000000-0000-0000-0000-000000000000}"/>
          </ac:spMkLst>
        </pc:spChg>
      </pc:sldChg>
      <pc:sldChg chg="modSp add ord modAnim">
        <pc:chgData name="msoft5379" userId="47586c4a-a113-4729-a429-e4ae4b3a1941" providerId="ADAL" clId="{8DF057D4-522D-4C21-8A8A-68CEE3DA01BD}" dt="2018-02-05T15:55:05.875" v="2" actId="20577"/>
        <pc:sldMkLst>
          <pc:docMk/>
          <pc:sldMk cId="3984556131" sldId="478"/>
        </pc:sldMkLst>
        <pc:spChg chg="mod">
          <ac:chgData name="msoft5379" userId="47586c4a-a113-4729-a429-e4ae4b3a1941" providerId="ADAL" clId="{8DF057D4-522D-4C21-8A8A-68CEE3DA01BD}" dt="2018-02-05T15:55:05.875" v="2" actId="20577"/>
          <ac:spMkLst>
            <pc:docMk/>
            <pc:sldMk cId="3984556131" sldId="478"/>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21-Feb-18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21-Feb-18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341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42744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137625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042480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270451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3343804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Tree>
    <p:extLst>
      <p:ext uri="{BB962C8B-B14F-4D97-AF65-F5344CB8AC3E}">
        <p14:creationId xmlns:p14="http://schemas.microsoft.com/office/powerpoint/2010/main" val="2262376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873736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3183881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1532328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67050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33090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1333033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4070775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3102585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1409722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72142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1266653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2842923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2428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572137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extLst>
      <p:ext uri="{BB962C8B-B14F-4D97-AF65-F5344CB8AC3E}">
        <p14:creationId xmlns:p14="http://schemas.microsoft.com/office/powerpoint/2010/main" val="390786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4</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897663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379416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Tree>
    <p:extLst>
      <p:ext uri="{BB962C8B-B14F-4D97-AF65-F5344CB8AC3E}">
        <p14:creationId xmlns:p14="http://schemas.microsoft.com/office/powerpoint/2010/main" val="3987012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976095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1536314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2465945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7195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Tree>
    <p:extLst>
      <p:ext uri="{BB962C8B-B14F-4D97-AF65-F5344CB8AC3E}">
        <p14:creationId xmlns:p14="http://schemas.microsoft.com/office/powerpoint/2010/main" val="3599682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3.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21-Feb-18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3FC8E1F8-6924-4050-9FA6-EFB9C98F010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7" name="Rectangle 16"/>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16" name="Picture 15">
            <a:extLst>
              <a:ext uri="{FF2B5EF4-FFF2-40B4-BE49-F238E27FC236}">
                <a16:creationId xmlns:a16="http://schemas.microsoft.com/office/drawing/2014/main" id="{1616756D-7CBA-4362-9055-79460D0BB95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pic>
        <p:nvPicPr>
          <p:cNvPr id="18" name="Picture 17">
            <a:extLst>
              <a:ext uri="{FF2B5EF4-FFF2-40B4-BE49-F238E27FC236}">
                <a16:creationId xmlns:a16="http://schemas.microsoft.com/office/drawing/2014/main" id="{A98886CB-C2B6-4C19-97BD-01157B2320A2}"/>
              </a:ext>
            </a:extLst>
          </p:cNvPr>
          <p:cNvPicPr>
            <a:picLocks noChangeAspect="1"/>
          </p:cNvPicPr>
          <p:nvPr userDrawn="1"/>
        </p:nvPicPr>
        <p:blipFill>
          <a:blip r:embed="rId1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8828175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21-Feb-18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creativecommons.org/licenses/by-nc-sa/4.0/"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oftuni.bg/"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3.png"/><Relationship Id="rId18" Type="http://schemas.openxmlformats.org/officeDocument/2006/relationships/hyperlink" Target="https://netpeak.net/" TargetMode="External"/><Relationship Id="rId3" Type="http://schemas.openxmlformats.org/officeDocument/2006/relationships/hyperlink" Target="https://softuni.bg/courses/csharp-oop-basics" TargetMode="External"/><Relationship Id="rId7" Type="http://schemas.openxmlformats.org/officeDocument/2006/relationships/image" Target="../media/image20.png"/><Relationship Id="rId12" Type="http://schemas.openxmlformats.org/officeDocument/2006/relationships/hyperlink" Target="http://www.superhosting.bg/" TargetMode="External"/><Relationship Id="rId17" Type="http://schemas.openxmlformats.org/officeDocument/2006/relationships/image" Target="../media/image25.png"/><Relationship Id="rId2" Type="http://schemas.openxmlformats.org/officeDocument/2006/relationships/notesSlide" Target="../notesSlides/notesSlide28.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2.png"/><Relationship Id="rId5" Type="http://schemas.openxmlformats.org/officeDocument/2006/relationships/image" Target="../media/image19.png"/><Relationship Id="rId15" Type="http://schemas.openxmlformats.org/officeDocument/2006/relationships/image" Target="../media/image24.png"/><Relationship Id="rId10" Type="http://schemas.openxmlformats.org/officeDocument/2006/relationships/hyperlink" Target="http://www.infragistics.com/" TargetMode="External"/><Relationship Id="rId19" Type="http://schemas.openxmlformats.org/officeDocument/2006/relationships/image" Target="../media/image26.png"/><Relationship Id="rId4" Type="http://schemas.openxmlformats.org/officeDocument/2006/relationships/hyperlink" Target="http://xs-software.com/" TargetMode="External"/><Relationship Id="rId9" Type="http://schemas.openxmlformats.org/officeDocument/2006/relationships/image" Target="../media/image21.png"/><Relationship Id="rId14" Type="http://schemas.openxmlformats.org/officeDocument/2006/relationships/hyperlink" Target="http://www.telenor.bg/"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telerikacademy.com/Courses/Courses/Details/219" TargetMode="External"/><Relationship Id="rId3" Type="http://schemas.openxmlformats.org/officeDocument/2006/relationships/hyperlink" Target="http://creativecommons.org/licenses/by-nc-sa/4.0/" TargetMode="External"/><Relationship Id="rId7" Type="http://schemas.openxmlformats.org/officeDocument/2006/relationships/hyperlink" Target="http://creativecommons.org/licenses/by-nc-sa/3.0/deed.en_U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telerikacademy.com/Courses/Courses/Details/81" TargetMode="External"/><Relationship Id="rId5" Type="http://schemas.openxmlformats.org/officeDocument/2006/relationships/hyperlink" Target="http://creativecommons.org/licenses/by-sa/4.0/" TargetMode="External"/><Relationship Id="rId4" Type="http://schemas.openxmlformats.org/officeDocument/2006/relationships/hyperlink" Target="http://www.introprogramming.info/english-intro-csharp-book/" TargetMode="External"/><Relationship Id="rId9" Type="http://schemas.openxmlformats.org/officeDocument/2006/relationships/image" Target="../media/image7.png"/></Relationships>
</file>

<file path=ppt/slides/_rels/slide37.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27.png"/><Relationship Id="rId12"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0.png"/><Relationship Id="rId5" Type="http://schemas.openxmlformats.org/officeDocument/2006/relationships/hyperlink" Target="https://www.facebook.com/SoftwareUniversity" TargetMode="External"/><Relationship Id="rId10" Type="http://schemas.openxmlformats.org/officeDocument/2006/relationships/image" Target="../media/image29.png"/><Relationship Id="rId4" Type="http://schemas.openxmlformats.org/officeDocument/2006/relationships/hyperlink" Target="http://softuni.foundation/" TargetMode="External"/><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59015" y="685800"/>
            <a:ext cx="7618286" cy="1126264"/>
          </a:xfrm>
        </p:spPr>
        <p:txBody>
          <a:bodyPr>
            <a:normAutofit/>
          </a:bodyPr>
          <a:lstStyle/>
          <a:p>
            <a:r>
              <a:rPr lang="en-US" sz="6000">
                <a:ea typeface="Calibri"/>
                <a:cs typeface="Calibri"/>
                <a:sym typeface="Calibri"/>
              </a:rPr>
              <a:t>Inheritance</a:t>
            </a:r>
            <a:endParaRPr lang="en-US" sz="6000" dirty="0"/>
          </a:p>
        </p:txBody>
      </p:sp>
      <p:sp>
        <p:nvSpPr>
          <p:cNvPr id="6" name="Subtitle 5"/>
          <p:cNvSpPr>
            <a:spLocks noGrp="1"/>
          </p:cNvSpPr>
          <p:nvPr>
            <p:ph type="subTitle" idx="1"/>
          </p:nvPr>
        </p:nvSpPr>
        <p:spPr>
          <a:xfrm>
            <a:off x="3142370" y="1906631"/>
            <a:ext cx="8443700" cy="1157741"/>
          </a:xfrm>
        </p:spPr>
        <p:txBody>
          <a:bodyPr>
            <a:noAutofit/>
          </a:bodyPr>
          <a:lstStyle/>
          <a:p>
            <a:pPr>
              <a:spcAft>
                <a:spcPts val="0"/>
              </a:spcAft>
            </a:pPr>
            <a:r>
              <a:rPr lang="en-US" sz="4400">
                <a:ea typeface="Calibri"/>
                <a:cs typeface="Calibri"/>
                <a:sym typeface="Calibri"/>
              </a:rPr>
              <a:t>Class Hierarchies</a:t>
            </a:r>
            <a:endParaRPr lang="en-US" sz="4400" dirty="0"/>
          </a:p>
        </p:txBody>
      </p:sp>
      <p:pic>
        <p:nvPicPr>
          <p:cNvPr id="1028" name="Picture 4">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7" name="Text Placeholder 6"/>
          <p:cNvSpPr>
            <a:spLocks noGrp="1"/>
          </p:cNvSpPr>
          <p:nvPr>
            <p:ph type="body" sz="quarter" idx="10"/>
          </p:nvPr>
        </p:nvSpPr>
        <p:spPr>
          <a:xfrm>
            <a:off x="760412" y="4343400"/>
            <a:ext cx="3187613" cy="525135"/>
          </a:xfrm>
        </p:spPr>
        <p:txBody>
          <a:bodyPr/>
          <a:lstStyle/>
          <a:p>
            <a:r>
              <a:rPr lang="en-US"/>
              <a:t>SoftUni Team</a:t>
            </a:r>
            <a:endParaRPr lang="en-US" dirty="0"/>
          </a:p>
        </p:txBody>
      </p:sp>
      <p:sp>
        <p:nvSpPr>
          <p:cNvPr id="18" name="Text Placeholder 7"/>
          <p:cNvSpPr>
            <a:spLocks noGrp="1"/>
          </p:cNvSpPr>
          <p:nvPr>
            <p:ph type="body" sz="quarter" idx="13"/>
          </p:nvPr>
        </p:nvSpPr>
        <p:spPr>
          <a:xfrm>
            <a:off x="760413" y="4813299"/>
            <a:ext cx="3187614" cy="444343"/>
          </a:xfrm>
        </p:spPr>
        <p:txBody>
          <a:bodyPr/>
          <a:lstStyle/>
          <a:p>
            <a:r>
              <a:rPr lang="en-US"/>
              <a:t>Technical Trainers</a:t>
            </a:r>
            <a:endParaRPr lang="en-US" dirty="0"/>
          </a:p>
        </p:txBody>
      </p:sp>
      <p:sp>
        <p:nvSpPr>
          <p:cNvPr id="19" name="Text Placeholder 10"/>
          <p:cNvSpPr>
            <a:spLocks noGrp="1"/>
          </p:cNvSpPr>
          <p:nvPr>
            <p:ph type="body" sz="quarter" idx="17"/>
          </p:nvPr>
        </p:nvSpPr>
        <p:spPr>
          <a:xfrm>
            <a:off x="760412" y="5257800"/>
            <a:ext cx="3187613" cy="363552"/>
          </a:xfrm>
        </p:spPr>
        <p:txBody>
          <a:bodyPr/>
          <a:lstStyle/>
          <a:p>
            <a:r>
              <a:rPr lang="en-US"/>
              <a:t>Software University</a:t>
            </a:r>
            <a:endParaRPr lang="en-US" dirty="0"/>
          </a:p>
        </p:txBody>
      </p:sp>
      <p:sp>
        <p:nvSpPr>
          <p:cNvPr id="20" name="Text Placeholder 11"/>
          <p:cNvSpPr>
            <a:spLocks noGrp="1"/>
          </p:cNvSpPr>
          <p:nvPr>
            <p:ph type="body" sz="quarter" idx="18"/>
          </p:nvPr>
        </p:nvSpPr>
        <p:spPr>
          <a:xfrm>
            <a:off x="760412" y="5598962"/>
            <a:ext cx="3187613" cy="331235"/>
          </a:xfrm>
        </p:spPr>
        <p:txBody>
          <a:bodyPr/>
          <a:lstStyle/>
          <a:p>
            <a:r>
              <a:rPr lang="en-US">
                <a:hlinkClick r:id="rId5"/>
              </a:rPr>
              <a:t>http://softuni.bg</a:t>
            </a:r>
            <a:endParaRPr lang="en-US" dirty="0"/>
          </a:p>
        </p:txBody>
      </p:sp>
      <p:sp>
        <p:nvSpPr>
          <p:cNvPr id="21" name="TextBox 20"/>
          <p:cNvSpPr txBox="1"/>
          <p:nvPr/>
        </p:nvSpPr>
        <p:spPr>
          <a:xfrm rot="576164">
            <a:off x="5142704" y="3440353"/>
            <a:ext cx="1189749" cy="722955"/>
          </a:xfrm>
          <a:prstGeom prst="rect">
            <a:avLst/>
          </a:prstGeom>
          <a:noFill/>
        </p:spPr>
        <p:txBody>
          <a:bodyPr wrap="none" rtlCol="0">
            <a:spAutoFit/>
          </a:bodyPr>
          <a:lstStyle/>
          <a:p>
            <a:pPr algn="ctr">
              <a:lnSpc>
                <a:spcPct val="85000"/>
              </a:lnSpc>
            </a:pPr>
            <a:r>
              <a:rPr lang="en-US" b="1" spc="50">
                <a:ln w="9525" cmpd="sng">
                  <a:solidFill>
                    <a:srgbClr val="FFA72A"/>
                  </a:solidFill>
                  <a:prstDash val="solid"/>
                </a:ln>
                <a:solidFill>
                  <a:srgbClr val="FFF0D9"/>
                </a:solidFill>
                <a:effectLst>
                  <a:glow rad="38100">
                    <a:srgbClr val="F0A22E">
                      <a:alpha val="40000"/>
                    </a:srgbClr>
                  </a:glow>
                </a:effectLst>
              </a:rPr>
              <a:t>C# OOP</a:t>
            </a:r>
          </a:p>
          <a:p>
            <a:pPr algn="ctr">
              <a:lnSpc>
                <a:spcPct val="85000"/>
              </a:lnSpc>
            </a:pPr>
            <a:r>
              <a:rPr lang="en-US" b="1" spc="50">
                <a:ln w="9525" cmpd="sng">
                  <a:solidFill>
                    <a:srgbClr val="FFA72A"/>
                  </a:solidFill>
                  <a:prstDash val="solid"/>
                </a:ln>
                <a:solidFill>
                  <a:srgbClr val="FFF0D9"/>
                </a:solidFill>
                <a:effectLst>
                  <a:glow rad="38100">
                    <a:srgbClr val="F0A22E">
                      <a:alpha val="40000"/>
                    </a:srgbClr>
                  </a:glow>
                </a:effectLst>
              </a:rPr>
              <a:t>Basics</a:t>
            </a:r>
            <a:endParaRPr lang="en-US" b="1" spc="50" dirty="0">
              <a:ln w="9525" cmpd="sng">
                <a:solidFill>
                  <a:srgbClr val="FFA72A"/>
                </a:solidFill>
                <a:prstDash val="solid"/>
              </a:ln>
              <a:solidFill>
                <a:srgbClr val="FFF0D9"/>
              </a:solidFill>
              <a:effectLst>
                <a:glow rad="38100">
                  <a:srgbClr val="F0A22E">
                    <a:alpha val="40000"/>
                  </a:srgbClr>
                </a:glow>
              </a:effectLst>
            </a:endParaRPr>
          </a:p>
        </p:txBody>
      </p:sp>
      <p:pic>
        <p:nvPicPr>
          <p:cNvPr id="14" name="Picture 13">
            <a:extLst>
              <a:ext uri="{FF2B5EF4-FFF2-40B4-BE49-F238E27FC236}">
                <a16:creationId xmlns:a16="http://schemas.microsoft.com/office/drawing/2014/main" id="{E3FAB8D4-0A17-4338-BC40-CE2DB30BBEF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686" y="2274499"/>
            <a:ext cx="2212117" cy="551743"/>
          </a:xfrm>
          <a:prstGeom prst="rect">
            <a:avLst/>
          </a:prstGeom>
        </p:spPr>
      </p:pic>
      <p:pic>
        <p:nvPicPr>
          <p:cNvPr id="22" name="Picture 21">
            <a:extLst>
              <a:ext uri="{FF2B5EF4-FFF2-40B4-BE49-F238E27FC236}">
                <a16:creationId xmlns:a16="http://schemas.microsoft.com/office/drawing/2014/main" id="{8CCD4E91-1CC9-4103-881C-E5E522ECA63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512762" y="3810398"/>
            <a:ext cx="2253081" cy="2438400"/>
          </a:xfrm>
          <a:prstGeom prst="rect">
            <a:avLst/>
          </a:prstGeom>
        </p:spPr>
      </p:pic>
      <p:pic>
        <p:nvPicPr>
          <p:cNvPr id="12" name="Shape 63"/>
          <p:cNvPicPr/>
          <p:nvPr/>
        </p:nvPicPr>
        <p:blipFill rotWithShape="1">
          <a:blip r:embed="rId8">
            <a:alphaModFix/>
          </a:blip>
          <a:srcRect/>
          <a:stretch/>
        </p:blipFill>
        <p:spPr>
          <a:xfrm>
            <a:off x="6791833" y="2544860"/>
            <a:ext cx="4710904" cy="4099656"/>
          </a:xfrm>
          <a:prstGeom prst="rect">
            <a:avLst/>
          </a:prstGeom>
          <a:noFill/>
          <a:ln>
            <a:noFill/>
          </a:ln>
        </p:spPr>
      </p:pic>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10</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pPr>
              <a:lnSpc>
                <a:spcPct val="110000"/>
              </a:lnSpc>
            </a:pPr>
            <a:r>
              <a:rPr lang="en-US" dirty="0"/>
              <a:t>Derived classes</a:t>
            </a:r>
            <a:r>
              <a:rPr lang="en-US" dirty="0">
                <a:solidFill>
                  <a:schemeClr val="tx2">
                    <a:lumMod val="75000"/>
                  </a:schemeClr>
                </a:solidFill>
              </a:rPr>
              <a:t> take</a:t>
            </a:r>
            <a:r>
              <a:rPr lang="en-US" dirty="0"/>
              <a:t> </a:t>
            </a:r>
            <a:r>
              <a:rPr lang="en-US" dirty="0">
                <a:solidFill>
                  <a:schemeClr val="tx2">
                    <a:lumMod val="75000"/>
                  </a:schemeClr>
                </a:solidFill>
              </a:rPr>
              <a:t>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7" name="Rectangle: Rounded Corners 6"/>
          <p:cNvSpPr/>
          <p:nvPr/>
        </p:nvSpPr>
        <p:spPr>
          <a:xfrm>
            <a:off x="3461836" y="17909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2132012" y="49908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 : Person</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6102210" y="4990817"/>
            <a:ext cx="3954601"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 : Person</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3746871" y="26291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3746871" y="33489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2283950" y="5722355"/>
            <a:ext cx="1606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Online</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6284462" y="5683335"/>
            <a:ext cx="1654194"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Contract</a:t>
            </a:r>
            <a:endParaRPr lang="en-US" sz="3200" dirty="0">
              <a:effectLst>
                <a:outerShdw blurRad="38100" dist="38100" dir="2700000" algn="tl">
                  <a:srgbClr val="000000">
                    <a:alpha val="43137"/>
                  </a:srgbClr>
                </a:outerShdw>
              </a:effectLst>
            </a:endParaRPr>
          </a:p>
        </p:txBody>
      </p:sp>
      <p:cxnSp>
        <p:nvCxnSpPr>
          <p:cNvPr id="17" name="Straight Arrow Connector 16"/>
          <p:cNvCxnSpPr>
            <a:cxnSpLocks/>
            <a:stCxn id="8" idx="0"/>
          </p:cNvCxnSpPr>
          <p:nvPr/>
        </p:nvCxnSpPr>
        <p:spPr>
          <a:xfrm flipV="1">
            <a:off x="3932012" y="4135582"/>
            <a:ext cx="899761" cy="85523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p:cNvCxnSpPr>
          <p:nvPr/>
        </p:nvCxnSpPr>
        <p:spPr>
          <a:xfrm flipH="1" flipV="1">
            <a:off x="7128164" y="4166755"/>
            <a:ext cx="951347" cy="82406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9061071" y="1614560"/>
            <a:ext cx="2239186" cy="1287462"/>
          </a:xfrm>
          <a:prstGeom prst="wedgeRoundRectCallout">
            <a:avLst>
              <a:gd name="adj1" fmla="val -83812"/>
              <a:gd name="adj2" fmla="val 4565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a:t>
            </a:r>
            <a:r>
              <a:rPr lang="en-US" sz="3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endParaRPr lang="bg-BG" sz="3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1954" y="5722355"/>
            <a:ext cx="1606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Onsite</a:t>
            </a:r>
            <a:endParaRPr lang="en-US" sz="3200" dirty="0">
              <a:effectLst>
                <a:outerShdw blurRad="38100" dist="38100" dir="2700000" algn="tl">
                  <a:srgbClr val="000000">
                    <a:alpha val="43137"/>
                  </a:srgbClr>
                </a:outerShdw>
              </a:effectLst>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1812" y="5683335"/>
            <a:ext cx="1654194"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Civil</a:t>
            </a:r>
            <a:endParaRPr lang="en-US" sz="3200" dirty="0">
              <a:effectLst>
                <a:outerShdw blurRad="38100" dist="38100" dir="2700000" algn="tl">
                  <a:srgbClr val="000000">
                    <a:alpha val="43137"/>
                  </a:srgbClr>
                </a:outerShdw>
              </a:effectLst>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9507538" y="3443385"/>
            <a:ext cx="2346796" cy="1287462"/>
          </a:xfrm>
          <a:prstGeom prst="wedgeRoundRectCallout">
            <a:avLst>
              <a:gd name="adj1" fmla="val -35091"/>
              <a:gd name="adj2" fmla="val 1110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a:t>
            </a:r>
            <a:r>
              <a:rPr lang="en-US" sz="3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Employee</a:t>
            </a:r>
            <a:endParaRPr lang="bg-BG" sz="3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278112" y="3660654"/>
            <a:ext cx="2239186" cy="1287462"/>
          </a:xfrm>
          <a:prstGeom prst="wedgeRoundRectCallout">
            <a:avLst>
              <a:gd name="adj1" fmla="val 36841"/>
              <a:gd name="adj2" fmla="val 8600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a:t>
            </a:r>
            <a:r>
              <a:rPr lang="en-US" sz="3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Student</a:t>
            </a:r>
            <a:endParaRPr lang="bg-BG" sz="3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115393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a:solidFill>
                  <a:schemeClr val="tx1">
                    <a:lumMod val="40000"/>
                    <a:lumOff val="60000"/>
                  </a:schemeClr>
                </a:solidFill>
              </a:rPr>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11</a:t>
            </a:fld>
            <a:endParaRPr lang="en-US" dirty="0"/>
          </a:p>
        </p:txBody>
      </p:sp>
      <p:sp>
        <p:nvSpPr>
          <p:cNvPr id="7" name="Text Placeholder 5"/>
          <p:cNvSpPr txBox="1">
            <a:spLocks/>
          </p:cNvSpPr>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public void </a:t>
            </a:r>
            <a:r>
              <a:rPr lang="en-US" sz="3200" dirty="0">
                <a:solidFill>
                  <a:schemeClr val="tx2">
                    <a:lumMod val="75000"/>
                  </a:schemeClr>
                </a:solidFill>
              </a:rPr>
              <a:t>Sleep()</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a:solidFill>
                  <a:schemeClr val="tx2">
                    <a:lumMod val="75000"/>
                  </a:schemeClr>
                </a:solidFill>
              </a:rPr>
              <a:t>:</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Employee </a:t>
            </a:r>
            <a:r>
              <a:rPr lang="en-US" sz="3200" dirty="0">
                <a:solidFill>
                  <a:schemeClr val="tx2">
                    <a:lumMod val="75000"/>
                  </a:schemeClr>
                </a:solidFill>
              </a:rPr>
              <a:t>:</a:t>
            </a:r>
            <a:r>
              <a:rPr lang="en-US" sz="3200" dirty="0">
                <a:solidFill>
                  <a:schemeClr val="accent1">
                    <a:lumMod val="20000"/>
                    <a:lumOff val="80000"/>
                  </a:schemeClr>
                </a:solidFill>
              </a:rPr>
              <a:t> Person { … }</a:t>
            </a:r>
          </a:p>
        </p:txBody>
      </p:sp>
      <p:sp>
        <p:nvSpPr>
          <p:cNvPr id="10" name="Text Placeholder 5"/>
          <p:cNvSpPr txBox="1">
            <a:spLocks/>
          </p:cNvSpPr>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accent1">
                    <a:lumMod val="20000"/>
                    <a:lumOff val="80000"/>
                  </a:schemeClr>
                </a:solidFill>
              </a:rPr>
              <a:t>Student student = new Student();</a:t>
            </a:r>
          </a:p>
          <a:p>
            <a:r>
              <a:rPr lang="en-US" sz="3600" dirty="0">
                <a:solidFill>
                  <a:schemeClr val="accent1">
                    <a:lumMod val="20000"/>
                    <a:lumOff val="80000"/>
                  </a:schemeClr>
                </a:solidFill>
              </a:rPr>
              <a:t>student.</a:t>
            </a:r>
            <a:r>
              <a:rPr lang="en-US" sz="3600" dirty="0">
                <a:solidFill>
                  <a:schemeClr val="tx2">
                    <a:lumMod val="75000"/>
                  </a:schemeClr>
                </a:solidFill>
              </a:rPr>
              <a:t>Sleep()</a:t>
            </a:r>
            <a:r>
              <a:rPr lang="en-US" sz="3600" dirty="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employee = new Employee();</a:t>
            </a:r>
          </a:p>
          <a:p>
            <a:r>
              <a:rPr lang="en-GB" sz="3600" dirty="0">
                <a:solidFill>
                  <a:schemeClr val="accent1">
                    <a:lumMod val="20000"/>
                    <a:lumOff val="80000"/>
                  </a:schemeClr>
                </a:solidFill>
              </a:rPr>
              <a:t>employee.</a:t>
            </a:r>
            <a:r>
              <a:rPr lang="en-GB" sz="3600" dirty="0">
                <a:solidFill>
                  <a:schemeClr val="tx2">
                    <a:lumMod val="75000"/>
                  </a:schemeClr>
                </a:solidFill>
              </a:rPr>
              <a:t>Sleep()</a:t>
            </a:r>
            <a:r>
              <a:rPr lang="en-GB" sz="3600" dirty="0">
                <a:solidFill>
                  <a:schemeClr val="accent1">
                    <a:lumMod val="20000"/>
                    <a:lumOff val="80000"/>
                  </a:schemeClr>
                </a:solidFill>
              </a:rPr>
              <a:t>;</a:t>
            </a:r>
            <a:endParaRPr lang="en-US" sz="3600" dirty="0">
              <a:solidFill>
                <a:schemeClr val="accent1">
                  <a:lumMod val="20000"/>
                  <a:lumOff val="80000"/>
                </a:schemeClr>
              </a:solidFill>
            </a:endParaRPr>
          </a:p>
        </p:txBody>
      </p:sp>
    </p:spTree>
    <p:extLst>
      <p:ext uri="{BB962C8B-B14F-4D97-AF65-F5344CB8AC3E}">
        <p14:creationId xmlns:p14="http://schemas.microsoft.com/office/powerpoint/2010/main" val="2729416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Constructors are </a:t>
            </a:r>
            <a:r>
              <a:rPr lang="en-US" dirty="0">
                <a:solidFill>
                  <a:schemeClr val="tx2">
                    <a:lumMod val="75000"/>
                  </a:schemeClr>
                </a:solidFill>
              </a:rPr>
              <a:t>not inherited </a:t>
            </a:r>
          </a:p>
          <a:p>
            <a:pPr marL="361950" indent="-361950">
              <a:lnSpc>
                <a:spcPct val="110000"/>
              </a:lnSpc>
            </a:pPr>
            <a:r>
              <a:rPr lang="en-US" dirty="0"/>
              <a:t>Constructors </a:t>
            </a:r>
            <a:r>
              <a:rPr lang="en-US" dirty="0">
                <a:solidFill>
                  <a:schemeClr val="tx2">
                    <a:lumMod val="75000"/>
                  </a:schemeClr>
                </a:solidFill>
              </a:rPr>
              <a:t>can be reused</a:t>
            </a:r>
            <a:r>
              <a:rPr lang="en-US" dirty="0"/>
              <a:t> 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6" name="Text Placeholder 5"/>
          <p:cNvSpPr txBox="1">
            <a:spLocks/>
          </p:cNvSpPr>
          <p:nvPr/>
        </p:nvSpPr>
        <p:spPr>
          <a:xfrm>
            <a:off x="836211" y="2538294"/>
            <a:ext cx="10693778" cy="413419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lnSpc>
                <a:spcPct val="90000"/>
              </a:lnSpc>
            </a:pPr>
            <a:r>
              <a:rPr lang="en-US" sz="3200" dirty="0">
                <a:solidFill>
                  <a:schemeClr val="accent1">
                    <a:lumMod val="20000"/>
                    <a:lumOff val="80000"/>
                  </a:schemeClr>
                </a:solidFill>
              </a:rPr>
              <a:t>class Student </a:t>
            </a:r>
            <a:r>
              <a:rPr lang="en-US" sz="3200" dirty="0">
                <a:solidFill>
                  <a:schemeClr val="tx2">
                    <a:lumMod val="75000"/>
                  </a:schemeClr>
                </a:solidFill>
              </a:rPr>
              <a:t>:</a:t>
            </a:r>
            <a:r>
              <a:rPr lang="en-US" sz="3200" dirty="0">
                <a:solidFill>
                  <a:schemeClr val="accent1">
                    <a:lumMod val="20000"/>
                    <a:lumOff val="80000"/>
                  </a:schemeClr>
                </a:solidFill>
              </a:rPr>
              <a:t> Person</a:t>
            </a:r>
          </a:p>
          <a:p>
            <a:pPr>
              <a:lnSpc>
                <a:spcPct val="90000"/>
              </a:lnSpc>
            </a:pPr>
            <a:r>
              <a:rPr lang="en-US" sz="3200" dirty="0">
                <a:solidFill>
                  <a:schemeClr val="accent1">
                    <a:lumMod val="20000"/>
                    <a:lumOff val="80000"/>
                  </a:schemeClr>
                </a:solidFill>
              </a:rPr>
              <a:t>{</a:t>
            </a:r>
          </a:p>
          <a:p>
            <a:pPr>
              <a:lnSpc>
                <a:spcPct val="90000"/>
              </a:lnSpc>
            </a:pPr>
            <a:r>
              <a:rPr lang="en-US" sz="3200" dirty="0">
                <a:solidFill>
                  <a:schemeClr val="accent1">
                    <a:lumMod val="20000"/>
                    <a:lumOff val="80000"/>
                  </a:schemeClr>
                </a:solidFill>
              </a:rPr>
              <a:t>  private School school;</a:t>
            </a:r>
          </a:p>
          <a:p>
            <a:pPr>
              <a:lnSpc>
                <a:spcPct val="90000"/>
              </a:lnSpc>
            </a:pPr>
            <a:r>
              <a:rPr lang="en-US" sz="3200" dirty="0">
                <a:solidFill>
                  <a:schemeClr val="accent1">
                    <a:lumMod val="20000"/>
                    <a:lumOff val="80000"/>
                  </a:schemeClr>
                </a:solidFill>
              </a:rPr>
              <a:t>  public Student(String name, School school)</a:t>
            </a:r>
          </a:p>
          <a:p>
            <a:pPr>
              <a:lnSpc>
                <a:spcPct val="90000"/>
              </a:lnSpc>
            </a:pPr>
            <a:r>
              <a:rPr lang="en-US" sz="3200" dirty="0">
                <a:solidFill>
                  <a:schemeClr val="accent1">
                    <a:lumMod val="20000"/>
                    <a:lumOff val="80000"/>
                  </a:schemeClr>
                </a:solidFill>
              </a:rPr>
              <a:t>    </a:t>
            </a:r>
            <a:r>
              <a:rPr lang="en-US" sz="3200" dirty="0">
                <a:solidFill>
                  <a:schemeClr val="tx2">
                    <a:lumMod val="75000"/>
                  </a:schemeClr>
                </a:solidFill>
              </a:rPr>
              <a:t>:base(</a:t>
            </a:r>
            <a:r>
              <a:rPr lang="en-US" sz="3200" dirty="0">
                <a:solidFill>
                  <a:schemeClr val="accent1">
                    <a:lumMod val="20000"/>
                    <a:lumOff val="80000"/>
                  </a:schemeClr>
                </a:solidFill>
              </a:rPr>
              <a:t>name</a:t>
            </a:r>
            <a:r>
              <a:rPr lang="en-US" sz="3200" dirty="0">
                <a:solidFill>
                  <a:schemeClr val="tx2">
                    <a:lumMod val="75000"/>
                  </a:schemeClr>
                </a:solidFill>
              </a:rPr>
              <a:t>)</a:t>
            </a:r>
          </a:p>
          <a:p>
            <a:pPr>
              <a:lnSpc>
                <a:spcPct val="90000"/>
              </a:lnSpc>
            </a:pPr>
            <a:r>
              <a:rPr lang="en-US" sz="3200" dirty="0">
                <a:solidFill>
                  <a:schemeClr val="accent1">
                    <a:lumMod val="20000"/>
                    <a:lumOff val="80000"/>
                  </a:schemeClr>
                </a:solidFill>
              </a:rPr>
              <a:t>  {</a:t>
            </a:r>
          </a:p>
          <a:p>
            <a:pPr>
              <a:lnSpc>
                <a:spcPct val="90000"/>
              </a:lnSpc>
            </a:pPr>
            <a:r>
              <a:rPr lang="en-US" sz="3200" dirty="0">
                <a:solidFill>
                  <a:schemeClr val="accent1">
                    <a:lumMod val="20000"/>
                    <a:lumOff val="80000"/>
                  </a:schemeClr>
                </a:solidFill>
              </a:rPr>
              <a:t>    this.school = school;</a:t>
            </a:r>
          </a:p>
          <a:p>
            <a:pPr>
              <a:lnSpc>
                <a:spcPct val="90000"/>
              </a:lnSpc>
            </a:pPr>
            <a:r>
              <a:rPr lang="en-US" sz="3200" dirty="0">
                <a:solidFill>
                  <a:schemeClr val="accent1">
                    <a:lumMod val="20000"/>
                    <a:lumOff val="80000"/>
                  </a:schemeClr>
                </a:solidFill>
              </a:rPr>
              <a:t>  }</a:t>
            </a:r>
          </a:p>
          <a:p>
            <a:pPr>
              <a:lnSpc>
                <a:spcPct val="90000"/>
              </a:lnSpc>
            </a:pPr>
            <a:r>
              <a:rPr lang="en-US" sz="3200" dirty="0">
                <a:solidFill>
                  <a:schemeClr val="accent1">
                    <a:lumMod val="20000"/>
                    <a:lumOff val="80000"/>
                  </a:schemeClr>
                </a:solidFill>
              </a:rPr>
              <a:t>}</a:t>
            </a:r>
          </a:p>
        </p:txBody>
      </p:sp>
    </p:spTree>
    <p:extLst>
      <p:ext uri="{BB962C8B-B14F-4D97-AF65-F5344CB8AC3E}">
        <p14:creationId xmlns:p14="http://schemas.microsoft.com/office/powerpoint/2010/main" val="3919721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Derived class instance </a:t>
            </a:r>
            <a:r>
              <a:rPr lang="en-GB" dirty="0">
                <a:solidFill>
                  <a:schemeClr val="tx2">
                    <a:lumMod val="75000"/>
                  </a:schemeClr>
                </a:solidFill>
              </a:rPr>
              <a:t>contains</a:t>
            </a:r>
            <a:r>
              <a:rPr lang="en-GB" dirty="0"/>
              <a:t> instance of its base class</a:t>
            </a:r>
            <a:endParaRPr lang="en-US" dirty="0"/>
          </a:p>
          <a:p>
            <a:endParaRPr lang="en-US" dirty="0"/>
          </a:p>
        </p:txBody>
      </p:sp>
      <p:sp>
        <p:nvSpPr>
          <p:cNvPr id="10" name="Rectangle: Rounded Corners 9"/>
          <p:cNvSpPr/>
          <p:nvPr/>
        </p:nvSpPr>
        <p:spPr>
          <a:xfrm>
            <a:off x="1687364" y="2069969"/>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a:effectLst>
                  <a:outerShdw blurRad="38100" dist="38100" dir="2700000" algn="tl">
                    <a:srgbClr val="000000">
                      <a:alpha val="43137"/>
                    </a:srgbClr>
                  </a:outerShdw>
                </a:effectLst>
                <a:latin typeface="Consolas" panose="020B0609020204030204" pitchFamily="49" charset="0"/>
              </a:rPr>
              <a:t>+Work():void</a:t>
            </a:r>
          </a:p>
        </p:txBody>
      </p:sp>
      <p:sp>
        <p:nvSpPr>
          <p:cNvPr id="13" name="Rectangle: Rounded Corners 12"/>
          <p:cNvSpPr/>
          <p:nvPr/>
        </p:nvSpPr>
        <p:spPr>
          <a:xfrm>
            <a:off x="1674812" y="2057400"/>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+Study():void</a:t>
            </a:r>
          </a:p>
        </p:txBody>
      </p:sp>
      <p:sp>
        <p:nvSpPr>
          <p:cNvPr id="12" name="Rectangle: Rounded Corners 11"/>
          <p:cNvSpPr/>
          <p:nvPr/>
        </p:nvSpPr>
        <p:spPr>
          <a:xfrm>
            <a:off x="1917520" y="2310100"/>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+Sleep():void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4" name="Title 3"/>
          <p:cNvSpPr>
            <a:spLocks noGrp="1"/>
          </p:cNvSpPr>
          <p:nvPr>
            <p:ph type="title"/>
          </p:nvPr>
        </p:nvSpPr>
        <p:spPr/>
        <p:txBody>
          <a:bodyPr/>
          <a:lstStyle/>
          <a:p>
            <a:r>
              <a:rPr lang="en-US" dirty="0"/>
              <a:t>Thinking About Inheritance - Extends</a:t>
            </a:r>
          </a:p>
        </p:txBody>
      </p:sp>
    </p:spTree>
    <p:extLst>
      <p:ext uri="{BB962C8B-B14F-4D97-AF65-F5344CB8AC3E}">
        <p14:creationId xmlns:p14="http://schemas.microsoft.com/office/powerpoint/2010/main" val="27438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Inheritance has a </a:t>
            </a:r>
            <a:r>
              <a:rPr lang="en-US" noProof="1">
                <a:solidFill>
                  <a:schemeClr val="tx2">
                    <a:lumMod val="75000"/>
                  </a:schemeClr>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14</a:t>
            </a:fld>
            <a:endParaRPr lang="en-US" dirty="0"/>
          </a:p>
        </p:txBody>
      </p:sp>
      <p:sp>
        <p:nvSpPr>
          <p:cNvPr id="7" name="Text Placeholder 5"/>
          <p:cNvSpPr txBox="1">
            <a:spLocks/>
          </p:cNvSpPr>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a:solidFill>
                  <a:schemeClr val="tx2">
                    <a:lumMod val="75000"/>
                  </a:schemeClr>
                </a:solidFill>
              </a:rPr>
              <a:t>:</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CollegeStudent </a:t>
            </a:r>
            <a:r>
              <a:rPr lang="en-US" sz="3200" dirty="0">
                <a:solidFill>
                  <a:schemeClr val="tx2">
                    <a:lumMod val="75000"/>
                  </a:schemeClr>
                </a:solidFill>
              </a:rPr>
              <a:t>:</a:t>
            </a:r>
            <a:r>
              <a:rPr lang="en-US" sz="3200" dirty="0">
                <a:solidFill>
                  <a:schemeClr val="accent1">
                    <a:lumMod val="20000"/>
                    <a:lumOff val="80000"/>
                  </a:schemeClr>
                </a:solidFill>
              </a:rPr>
              <a:t> 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797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In C# there is no </a:t>
            </a:r>
            <a:r>
              <a:rPr lang="en-US" dirty="0">
                <a:solidFill>
                  <a:schemeClr val="tx2">
                    <a:lumMod val="75000"/>
                  </a:schemeClr>
                </a:solidFill>
              </a:rPr>
              <a:t>multiple </a:t>
            </a:r>
            <a:r>
              <a:rPr lang="en-US" dirty="0"/>
              <a:t>inheritance</a:t>
            </a:r>
          </a:p>
          <a:p>
            <a:pPr marL="404867" indent="-361950">
              <a:lnSpc>
                <a:spcPct val="110000"/>
              </a:lnSpc>
            </a:pPr>
            <a:r>
              <a:rPr lang="en-US" dirty="0"/>
              <a:t>Only </a:t>
            </a:r>
            <a:r>
              <a:rPr lang="en-US" dirty="0">
                <a:solidFill>
                  <a:schemeClr val="tx2">
                    <a:lumMod val="75000"/>
                  </a:schemeClr>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4953001"/>
            <a:ext cx="35052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027485"/>
            <a:ext cx="1936383" cy="9255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35178"/>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021307"/>
            <a:ext cx="2087654" cy="9316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182354"/>
            <a:ext cx="1219200"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5272013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413" y="1151121"/>
            <a:ext cx="11804822" cy="5570355"/>
          </a:xfrm>
          <a:prstGeom prst="rect">
            <a:avLst/>
          </a:prstGeom>
        </p:spPr>
        <p:txBody>
          <a:bodyPr>
            <a:normAutofit/>
          </a:bodyPr>
          <a:lstStyle/>
          <a:p>
            <a:pPr marL="361950" indent="-361950">
              <a:lnSpc>
                <a:spcPct val="110000"/>
              </a:lnSpc>
            </a:pPr>
            <a:r>
              <a:rPr lang="en-US" dirty="0"/>
              <a:t>Use the </a:t>
            </a:r>
            <a:r>
              <a:rPr lang="en-US" b="1" dirty="0">
                <a:solidFill>
                  <a:schemeClr val="tx2">
                    <a:lumMod val="75000"/>
                  </a:schemeClr>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sp>
        <p:nvSpPr>
          <p:cNvPr id="6" name="Text Placeholder 5"/>
          <p:cNvSpPr txBox="1">
            <a:spLocks/>
          </p:cNvSpPr>
          <p:nvPr/>
        </p:nvSpPr>
        <p:spPr>
          <a:xfrm>
            <a:off x="455612" y="1905000"/>
            <a:ext cx="11353799" cy="402339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r>
              <a:rPr lang="en-US" sz="2800" dirty="0">
                <a:solidFill>
                  <a:schemeClr val="accent1">
                    <a:lumMod val="20000"/>
                    <a:lumOff val="80000"/>
                  </a:schemeClr>
                </a:solidFill>
              </a:rPr>
              <a:t>class Employee </a:t>
            </a:r>
            <a:r>
              <a:rPr lang="en-US" sz="2800" dirty="0">
                <a:solidFill>
                  <a:schemeClr val="tx2">
                    <a:lumMod val="75000"/>
                  </a:schemeClr>
                </a:solidFill>
              </a:rPr>
              <a:t>:</a:t>
            </a:r>
            <a:r>
              <a:rPr lang="en-US" sz="2800" dirty="0">
                <a:solidFill>
                  <a:schemeClr val="accent1">
                    <a:lumMod val="20000"/>
                    <a:lumOff val="80000"/>
                  </a:schemeClr>
                </a:solidFill>
              </a:rPr>
              <a:t> Person</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void Fire(string </a:t>
            </a:r>
            <a:r>
              <a:rPr lang="en-US" sz="2800">
                <a:solidFill>
                  <a:schemeClr val="accent1">
                    <a:lumMod val="20000"/>
                    <a:lumOff val="80000"/>
                  </a:schemeClr>
                </a:solidFill>
              </a:rPr>
              <a:t>reasons)</a:t>
            </a:r>
          </a:p>
          <a:p>
            <a:r>
              <a:rPr lang="en-US" sz="2800">
                <a:solidFill>
                  <a:schemeClr val="accent1">
                    <a:lumMod val="20000"/>
                    <a:lumOff val="80000"/>
                  </a:schemeClr>
                </a:solidFill>
              </a:rPr>
              <a:t>  </a:t>
            </a:r>
            <a:r>
              <a:rPr lang="en-US" sz="2800" dirty="0">
                <a:solidFill>
                  <a:schemeClr val="accent1">
                    <a:lumMod val="20000"/>
                    <a:lumOff val="80000"/>
                  </a:schemeClr>
                </a:solidFill>
              </a:rPr>
              <a:t>{ </a:t>
            </a:r>
          </a:p>
          <a:p>
            <a:r>
              <a:rPr lang="en-US" sz="2800" dirty="0">
                <a:solidFill>
                  <a:schemeClr val="tx2">
                    <a:lumMod val="75000"/>
                  </a:schemeClr>
                </a:solidFill>
              </a:rPr>
              <a:t>    </a:t>
            </a:r>
            <a:r>
              <a:rPr lang="en-US" sz="2800" dirty="0">
                <a:solidFill>
                  <a:schemeClr val="accent1">
                    <a:lumMod val="20000"/>
                    <a:lumOff val="80000"/>
                  </a:schemeClr>
                </a:solidFill>
              </a:rPr>
              <a:t>Console.Writeline</a:t>
            </a:r>
          </a:p>
          <a:p>
            <a:r>
              <a:rPr lang="en-US" sz="2800" dirty="0">
                <a:solidFill>
                  <a:schemeClr val="accent1">
                    <a:lumMod val="20000"/>
                    <a:lumOff val="80000"/>
                  </a:schemeClr>
                </a:solidFill>
              </a:rPr>
              <a:t>    ($"{</a:t>
            </a:r>
            <a:r>
              <a:rPr lang="en-US" sz="2800" dirty="0">
                <a:solidFill>
                  <a:schemeClr val="tx2">
                    <a:lumMod val="75000"/>
                  </a:schemeClr>
                </a:solidFill>
              </a:rPr>
              <a:t>base.name</a:t>
            </a:r>
            <a:r>
              <a:rPr lang="en-US" sz="2800" dirty="0">
                <a:solidFill>
                  <a:schemeClr val="accent1">
                    <a:lumMod val="20000"/>
                    <a:lumOff val="80000"/>
                  </a:schemeClr>
                </a:solidFill>
              </a:rPr>
              <a:t>} got </a:t>
            </a:r>
            <a:r>
              <a:rPr lang="en-US" sz="2800">
                <a:solidFill>
                  <a:schemeClr val="accent1">
                    <a:lumMod val="20000"/>
                    <a:lumOff val="80000"/>
                  </a:schemeClr>
                </a:solidFill>
              </a:rPr>
              <a:t>fired because of {</a:t>
            </a:r>
            <a:r>
              <a:rPr lang="en-US" sz="2800">
                <a:solidFill>
                  <a:schemeClr val="tx2">
                    <a:lumMod val="75000"/>
                  </a:schemeClr>
                </a:solidFill>
              </a:rPr>
              <a:t>reasons</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p>
          <a:p>
            <a:r>
              <a:rPr lang="en-US" sz="2800" dirty="0">
                <a:solidFill>
                  <a:schemeClr val="accent1">
                    <a:lumMod val="20000"/>
                    <a:lumOff val="80000"/>
                  </a:schemeClr>
                </a:solidFill>
              </a:rPr>
              <a:t>}</a:t>
            </a:r>
          </a:p>
        </p:txBody>
      </p:sp>
    </p:spTree>
    <p:extLst>
      <p:ext uri="{BB962C8B-B14F-4D97-AF65-F5344CB8AC3E}">
        <p14:creationId xmlns:p14="http://schemas.microsoft.com/office/powerpoint/2010/main" val="2471387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935531" y="2998203"/>
            <a:ext cx="926476"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3" name="Picture 2">
            <a:extLst>
              <a:ext uri="{FF2B5EF4-FFF2-40B4-BE49-F238E27FC236}">
                <a16:creationId xmlns:a16="http://schemas.microsoft.com/office/drawing/2014/main" id="{7B122111-0EF2-4EB7-9323-98D7FF633369}"/>
              </a:ext>
            </a:extLst>
          </p:cNvPr>
          <p:cNvPicPr>
            <a:picLocks noChangeAspect="1"/>
          </p:cNvPicPr>
          <p:nvPr/>
        </p:nvPicPr>
        <p:blipFill>
          <a:blip r:embed="rId3"/>
          <a:stretch>
            <a:fillRect/>
          </a:stretch>
        </p:blipFill>
        <p:spPr>
          <a:xfrm>
            <a:off x="7232258" y="2359127"/>
            <a:ext cx="4456562" cy="1804572"/>
          </a:xfrm>
          <a:prstGeom prst="roundRect">
            <a:avLst>
              <a:gd name="adj" fmla="val 14940"/>
            </a:avLst>
          </a:prstGeom>
        </p:spPr>
      </p:pic>
    </p:spTree>
    <p:extLst>
      <p:ext uri="{BB962C8B-B14F-4D97-AF65-F5344CB8AC3E}">
        <p14:creationId xmlns:p14="http://schemas.microsoft.com/office/powerpoint/2010/main" val="30664714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Multilevel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591630" y="3243075"/>
            <a:ext cx="578981"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a:extLst>
              <a:ext uri="{FF2B5EF4-FFF2-40B4-BE49-F238E27FC236}">
                <a16:creationId xmlns:a16="http://schemas.microsoft.com/office/drawing/2014/main" id="{5486849F-B49D-4E8D-AB5D-67744E84195D}"/>
              </a:ext>
            </a:extLst>
          </p:cNvPr>
          <p:cNvPicPr>
            <a:picLocks noChangeAspect="1"/>
          </p:cNvPicPr>
          <p:nvPr/>
        </p:nvPicPr>
        <p:blipFill>
          <a:blip r:embed="rId3"/>
          <a:stretch>
            <a:fillRect/>
          </a:stretch>
        </p:blipFill>
        <p:spPr>
          <a:xfrm>
            <a:off x="6515392" y="2428298"/>
            <a:ext cx="5279594" cy="2103302"/>
          </a:xfrm>
          <a:prstGeom prst="roundRect">
            <a:avLst/>
          </a:prstGeom>
        </p:spPr>
      </p:pic>
    </p:spTree>
    <p:extLst>
      <p:ext uri="{BB962C8B-B14F-4D97-AF65-F5344CB8AC3E}">
        <p14:creationId xmlns:p14="http://schemas.microsoft.com/office/powerpoint/2010/main" val="2954322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2"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grpSp>
        <p:nvGrpSpPr>
          <p:cNvPr id="6" name="Group 5"/>
          <p:cNvGrpSpPr/>
          <p:nvPr/>
        </p:nvGrpSpPr>
        <p:grpSpPr>
          <a:xfrm>
            <a:off x="864141"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379412"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59541" y="3077529"/>
            <a:ext cx="420770" cy="457285"/>
            <a:chOff x="2729348" y="2928467"/>
            <a:chExt cx="420770" cy="457285"/>
          </a:xfrm>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6119304" y="2895600"/>
            <a:ext cx="68706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3207629"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09742"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7" name="Picture 6">
            <a:extLst>
              <a:ext uri="{FF2B5EF4-FFF2-40B4-BE49-F238E27FC236}">
                <a16:creationId xmlns:a16="http://schemas.microsoft.com/office/drawing/2014/main" id="{BF02A02C-350F-48DE-96D5-CBFE9E7385FB}"/>
              </a:ext>
            </a:extLst>
          </p:cNvPr>
          <p:cNvPicPr>
            <a:picLocks noChangeAspect="1"/>
          </p:cNvPicPr>
          <p:nvPr/>
        </p:nvPicPr>
        <p:blipFill>
          <a:blip r:embed="rId3"/>
          <a:stretch>
            <a:fillRect/>
          </a:stretch>
        </p:blipFill>
        <p:spPr>
          <a:xfrm>
            <a:off x="7217894" y="1413116"/>
            <a:ext cx="4688230" cy="3493311"/>
          </a:xfrm>
          <a:prstGeom prst="roundRect">
            <a:avLst>
              <a:gd name="adj" fmla="val 11610"/>
            </a:avLst>
          </a:prstGeom>
        </p:spPr>
      </p:pic>
    </p:spTree>
    <p:extLst>
      <p:ext uri="{BB962C8B-B14F-4D97-AF65-F5344CB8AC3E}">
        <p14:creationId xmlns:p14="http://schemas.microsoft.com/office/powerpoint/2010/main" val="204898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t>Table of Contents</a:t>
            </a:r>
            <a:endParaRPr lang="bg-BG" dirty="0"/>
          </a:p>
        </p:txBody>
      </p:sp>
      <p:sp>
        <p:nvSpPr>
          <p:cNvPr id="423939" name="Rectangle 3"/>
          <p:cNvSpPr>
            <a:spLocks noGrp="1" noChangeArrowheads="1"/>
          </p:cNvSpPr>
          <p:nvPr>
            <p:ph idx="1"/>
          </p:nvPr>
        </p:nvSpPr>
        <p:spPr/>
        <p:txBody>
          <a:bodyPr>
            <a:normAutofit/>
          </a:bodyPr>
          <a:lstStyle/>
          <a:p>
            <a:pPr marL="442913" indent="-442913">
              <a:lnSpc>
                <a:spcPct val="100000"/>
              </a:lnSpc>
              <a:spcBef>
                <a:spcPts val="500"/>
              </a:spcBef>
              <a:buFontTx/>
              <a:buAutoNum type="arabicPeriod"/>
            </a:pPr>
            <a:r>
              <a:rPr lang="en-US" sz="4000"/>
              <a:t>Inheritance</a:t>
            </a:r>
          </a:p>
          <a:p>
            <a:pPr marL="442913" indent="-442913">
              <a:lnSpc>
                <a:spcPct val="100000"/>
              </a:lnSpc>
              <a:spcBef>
                <a:spcPts val="500"/>
              </a:spcBef>
              <a:buFontTx/>
              <a:buAutoNum type="arabicPeriod"/>
            </a:pPr>
            <a:r>
              <a:rPr lang="en-US" sz="4000"/>
              <a:t>Class Hierarchies</a:t>
            </a:r>
          </a:p>
          <a:p>
            <a:pPr marL="442913" indent="-442913">
              <a:lnSpc>
                <a:spcPct val="100000"/>
              </a:lnSpc>
              <a:spcBef>
                <a:spcPts val="500"/>
              </a:spcBef>
              <a:buFontTx/>
              <a:buAutoNum type="arabicPeriod"/>
            </a:pPr>
            <a:r>
              <a:rPr lang="en-US" sz="4000"/>
              <a:t>Inheritance in C#</a:t>
            </a:r>
          </a:p>
          <a:p>
            <a:pPr marL="442913" indent="-442913">
              <a:lnSpc>
                <a:spcPct val="100000"/>
              </a:lnSpc>
              <a:spcBef>
                <a:spcPts val="500"/>
              </a:spcBef>
              <a:buFontTx/>
              <a:buAutoNum type="arabicPeriod"/>
            </a:pPr>
            <a:r>
              <a:rPr lang="en-US" sz="4000"/>
              <a:t>Accessing Members of the Base Class</a:t>
            </a:r>
          </a:p>
          <a:p>
            <a:pPr marL="442913" indent="-442913">
              <a:lnSpc>
                <a:spcPct val="100000"/>
              </a:lnSpc>
              <a:spcBef>
                <a:spcPts val="500"/>
              </a:spcBef>
              <a:buFontTx/>
              <a:buAutoNum type="arabicPeriod"/>
            </a:pPr>
            <a:r>
              <a:rPr lang="en-US" sz="4000"/>
              <a:t>When to Use Inheritance</a:t>
            </a:r>
          </a:p>
          <a:p>
            <a:pPr marL="442913" indent="-442913">
              <a:lnSpc>
                <a:spcPct val="100000"/>
              </a:lnSpc>
              <a:spcBef>
                <a:spcPts val="500"/>
              </a:spcBef>
              <a:buFontTx/>
              <a:buAutoNum type="arabicPeriod"/>
            </a:pPr>
            <a:r>
              <a:rPr lang="en-US" sz="4000"/>
              <a:t>Composition</a:t>
            </a:r>
          </a:p>
          <a:p>
            <a:pPr marL="0" indent="0">
              <a:lnSpc>
                <a:spcPct val="100000"/>
              </a:lnSpc>
              <a:buNone/>
            </a:pPr>
            <a:endParaRPr lang="en-US" sz="3800" b="1" noProof="1">
              <a:solidFill>
                <a:schemeClr val="tx2">
                  <a:lumMod val="75000"/>
                </a:schemeClr>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2</a:t>
            </a:fld>
            <a:endParaRPr lang="en-US" dirty="0"/>
          </a:p>
        </p:txBody>
      </p:sp>
      <p:pic>
        <p:nvPicPr>
          <p:cNvPr id="7" name="Picture 6" descr="A drawing of a cartoon character&#10;&#10;Description generated with high confidence">
            <a:extLst>
              <a:ext uri="{FF2B5EF4-FFF2-40B4-BE49-F238E27FC236}">
                <a16:creationId xmlns:a16="http://schemas.microsoft.com/office/drawing/2014/main" id="{28254238-6905-44D1-8F0E-E3C672900B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2912229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3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3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39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3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Reusing Classes</a:t>
            </a:r>
          </a:p>
        </p:txBody>
      </p:sp>
      <p:sp>
        <p:nvSpPr>
          <p:cNvPr id="7" name="Text Placeholder 6"/>
          <p:cNvSpPr>
            <a:spLocks noGrp="1"/>
          </p:cNvSpPr>
          <p:nvPr>
            <p:ph type="body" idx="1"/>
          </p:nvPr>
        </p:nvSpPr>
        <p:spPr/>
        <p:txBody>
          <a:bodyPr/>
          <a:lstStyle/>
          <a:p>
            <a:r>
              <a:rPr lang="en-GB" dirty="0"/>
              <a:t>Reusing Code at Class Level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771517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noProof="1">
                <a:solidFill>
                  <a:schemeClr val="tx2">
                    <a:lumMod val="75000"/>
                  </a:schemeClr>
                </a:solidFill>
              </a:rPr>
              <a:t>can</a:t>
            </a:r>
            <a:r>
              <a:rPr lang="en-US" noProof="1"/>
              <a:t> </a:t>
            </a:r>
            <a:r>
              <a:rPr lang="en-US" noProof="1">
                <a:solidFill>
                  <a:schemeClr val="tx2">
                    <a:lumMod val="75000"/>
                  </a:schemeClr>
                </a:solidFill>
              </a:rPr>
              <a:t>access all public</a:t>
            </a:r>
            <a:r>
              <a:rPr lang="en-US" noProof="1"/>
              <a:t> and </a:t>
            </a:r>
            <a:r>
              <a:rPr lang="en-US" noProof="1">
                <a:solidFill>
                  <a:schemeClr val="tx2">
                    <a:lumMod val="75000"/>
                  </a:schemeClr>
                </a:solidFill>
              </a:rPr>
              <a:t>protected</a:t>
            </a:r>
            <a:r>
              <a:rPr lang="en-US" noProof="1"/>
              <a:t> members</a:t>
            </a:r>
          </a:p>
          <a:p>
            <a:r>
              <a:rPr lang="en-US" noProof="1"/>
              <a:t>Derived classes can</a:t>
            </a:r>
            <a:r>
              <a:rPr lang="en-US" sz="2400" noProof="1"/>
              <a:t> </a:t>
            </a:r>
            <a:r>
              <a:rPr lang="en-US" noProof="1"/>
              <a:t>access </a:t>
            </a:r>
            <a:r>
              <a:rPr lang="en-US" noProof="1">
                <a:solidFill>
                  <a:schemeClr val="tx2">
                    <a:lumMod val="75000"/>
                  </a:schemeClr>
                </a:solidFill>
              </a:rPr>
              <a:t>internal</a:t>
            </a:r>
            <a:r>
              <a:rPr lang="en-US" noProof="1"/>
              <a:t> members </a:t>
            </a:r>
            <a:r>
              <a:rPr lang="en-US" noProof="1">
                <a:solidFill>
                  <a:schemeClr val="tx2">
                    <a:lumMod val="75000"/>
                  </a:schemeClr>
                </a:solidFill>
              </a:rPr>
              <a:t>if in same assembly</a:t>
            </a:r>
          </a:p>
          <a:p>
            <a:r>
              <a:rPr lang="en-US" noProof="1">
                <a:solidFill>
                  <a:schemeClr val="tx2">
                    <a:lumMod val="75000"/>
                  </a:schemeClr>
                </a:solidFill>
              </a:rPr>
              <a:t>Private</a:t>
            </a:r>
            <a:r>
              <a:rPr lang="en-US" noProof="1"/>
              <a:t> fields are </a:t>
            </a:r>
            <a:r>
              <a:rPr lang="en-US" noProof="1">
                <a:solidFill>
                  <a:schemeClr val="tx2">
                    <a:lumMod val="75000"/>
                  </a:schemeClr>
                </a:solidFill>
              </a:rPr>
              <a:t>not inherited</a:t>
            </a:r>
            <a:r>
              <a:rPr lang="en-US" noProof="1"/>
              <a:t> 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21</a:t>
            </a:fld>
            <a:endParaRPr lang="en-US" dirty="0"/>
          </a:p>
        </p:txBody>
      </p:sp>
      <p:sp>
        <p:nvSpPr>
          <p:cNvPr id="6" name="Text Placeholder 5"/>
          <p:cNvSpPr txBox="1">
            <a:spLocks/>
          </p:cNvSpPr>
          <p:nvPr/>
        </p:nvSpPr>
        <p:spPr>
          <a:xfrm>
            <a:off x="745935" y="3376939"/>
            <a:ext cx="10693778" cy="324779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lnSpc>
                <a:spcPct val="90000"/>
              </a:lnSpc>
            </a:pPr>
            <a:r>
              <a:rPr lang="en-US" sz="3200" dirty="0">
                <a:solidFill>
                  <a:schemeClr val="accent1">
                    <a:lumMod val="20000"/>
                    <a:lumOff val="80000"/>
                  </a:schemeClr>
                </a:solidFill>
              </a:rPr>
              <a:t>class Person</a:t>
            </a:r>
          </a:p>
          <a:p>
            <a:pPr>
              <a:lnSpc>
                <a:spcPct val="90000"/>
              </a:lnSpc>
            </a:pPr>
            <a:r>
              <a:rPr lang="en-US" sz="3200" dirty="0">
                <a:solidFill>
                  <a:schemeClr val="accent1">
                    <a:lumMod val="20000"/>
                    <a:lumOff val="80000"/>
                  </a:schemeClr>
                </a:solidFill>
              </a:rPr>
              <a:t>{</a:t>
            </a:r>
          </a:p>
          <a:p>
            <a:pPr>
              <a:lnSpc>
                <a:spcPct val="90000"/>
              </a:lnSpc>
            </a:pPr>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string id;</a:t>
            </a:r>
          </a:p>
          <a:p>
            <a:pPr>
              <a:lnSpc>
                <a:spcPct val="90000"/>
              </a:lnSpc>
            </a:pPr>
            <a:r>
              <a:rPr lang="en-US" sz="3200" dirty="0">
                <a:solidFill>
                  <a:schemeClr val="accent1">
                    <a:lumMod val="20000"/>
                    <a:lumOff val="80000"/>
                  </a:schemeClr>
                </a:solidFill>
              </a:rPr>
              <a:t>  </a:t>
            </a:r>
            <a:r>
              <a:rPr lang="en-US" sz="3200" dirty="0">
                <a:solidFill>
                  <a:schemeClr val="tx2">
                    <a:lumMod val="75000"/>
                  </a:schemeClr>
                </a:solidFill>
              </a:rPr>
              <a:t>string</a:t>
            </a:r>
            <a:r>
              <a:rPr lang="en-US" sz="3200" dirty="0">
                <a:solidFill>
                  <a:schemeClr val="accent1">
                    <a:lumMod val="20000"/>
                    <a:lumOff val="80000"/>
                  </a:schemeClr>
                </a:solidFill>
              </a:rPr>
              <a:t> name;</a:t>
            </a:r>
          </a:p>
          <a:p>
            <a:pPr>
              <a:lnSpc>
                <a:spcPct val="90000"/>
              </a:lnSpc>
            </a:pPr>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string address;</a:t>
            </a:r>
          </a:p>
          <a:p>
            <a:pPr>
              <a:lnSpc>
                <a:spcPct val="90000"/>
              </a:lnSpc>
            </a:pPr>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Sleep();</a:t>
            </a:r>
          </a:p>
          <a:p>
            <a:pPr>
              <a:lnSpc>
                <a:spcPct val="90000"/>
              </a:lnSpc>
            </a:pPr>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969327"/>
            <a:ext cx="4038600" cy="810112"/>
          </a:xfrm>
          <a:prstGeom prst="wedgeRoundRectCallout">
            <a:avLst>
              <a:gd name="adj1" fmla="val -65364"/>
              <a:gd name="adj2" fmla="val 2169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be accessed through other methods</a:t>
            </a:r>
            <a:endParaRPr lang="bg-BG" sz="2800" dirty="0">
              <a:solidFill>
                <a:schemeClr val="tx2">
                  <a:lumMod val="75000"/>
                </a:schemeClr>
              </a:solidFill>
            </a:endParaRPr>
          </a:p>
        </p:txBody>
      </p:sp>
    </p:spTree>
    <p:extLst>
      <p:ext uri="{BB962C8B-B14F-4D97-AF65-F5344CB8AC3E}">
        <p14:creationId xmlns:p14="http://schemas.microsoft.com/office/powerpoint/2010/main" val="3729399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noProof="1">
                <a:solidFill>
                  <a:schemeClr val="tx2">
                    <a:lumMod val="75000"/>
                  </a:schemeClr>
                </a:solidFill>
              </a:rPr>
              <a:t>can</a:t>
            </a:r>
            <a:r>
              <a:rPr lang="en-US" noProof="1"/>
              <a:t> </a:t>
            </a:r>
            <a:r>
              <a:rPr lang="en-US" noProof="1">
                <a:solidFill>
                  <a:schemeClr val="tx2">
                    <a:lumMod val="75000"/>
                  </a:schemeClr>
                </a:solidFill>
              </a:rPr>
              <a:t>hide</a:t>
            </a:r>
            <a:r>
              <a:rPr lang="en-US" noProof="1"/>
              <a:t> superclass variables</a:t>
            </a:r>
          </a:p>
        </p:txBody>
      </p:sp>
      <p:sp>
        <p:nvSpPr>
          <p:cNvPr id="8" name="Text Placeholder 5"/>
          <p:cNvSpPr txBox="1">
            <a:spLocks/>
          </p:cNvSpPr>
          <p:nvPr/>
        </p:nvSpPr>
        <p:spPr>
          <a:xfrm>
            <a:off x="745935" y="239044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 Person </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Method()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22</a:t>
            </a:fld>
            <a:endParaRPr lang="en-US" dirty="0"/>
          </a:p>
        </p:txBody>
      </p:sp>
      <p:sp>
        <p:nvSpPr>
          <p:cNvPr id="6" name="Text Placeholder 5"/>
          <p:cNvSpPr txBox="1">
            <a:spLocks/>
          </p:cNvSpPr>
          <p:nvPr/>
        </p:nvSpPr>
        <p:spPr>
          <a:xfrm>
            <a:off x="744347" y="1752597"/>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a:solidFill>
                  <a:schemeClr val="tx2">
                    <a:lumMod val="75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6189511" y="2733889"/>
            <a:ext cx="3276600" cy="609600"/>
          </a:xfrm>
          <a:prstGeom prst="wedgeRoundRectCallout">
            <a:avLst>
              <a:gd name="adj1" fmla="val -95451"/>
              <a:gd name="adj2" fmla="val 7005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a:t>
            </a:r>
            <a:r>
              <a:rPr lang="en-US" sz="2800" b="1" noProof="1">
                <a:solidFill>
                  <a:schemeClr val="tx2">
                    <a:lumMod val="75000"/>
                  </a:schemeClr>
                </a:solidFill>
                <a:latin typeface="Consolas" panose="020B0609020204030204" pitchFamily="49" charset="0"/>
              </a:rPr>
              <a:t>int</a:t>
            </a:r>
            <a:r>
              <a:rPr lang="en-US" sz="2800" b="1" dirty="0">
                <a:solidFill>
                  <a:schemeClr val="tx2">
                    <a:lumMod val="75000"/>
                  </a:schemeClr>
                </a:solidFill>
                <a:latin typeface="Consolas" panose="020B0609020204030204" pitchFamily="49" charset="0"/>
              </a:rPr>
              <a:t> 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3096858" y="5574930"/>
            <a:ext cx="3988154" cy="675410"/>
          </a:xfrm>
          <a:prstGeom prst="wedgeRoundRectCallout">
            <a:avLst>
              <a:gd name="adj1" fmla="val -63790"/>
              <a:gd name="adj2" fmla="val -587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Hides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float</a:t>
            </a:r>
            <a:r>
              <a:rPr lang="en-US" sz="3200" dirty="0">
                <a:solidFill>
                  <a:srgbClr val="FFFFFF"/>
                </a:solidFill>
              </a:rPr>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weight</a:t>
            </a:r>
            <a:endParaRPr lang="bg-BG"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1678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2" y="947528"/>
            <a:ext cx="11804822" cy="5570355"/>
          </a:xfrm>
          <a:prstGeom prst="rect">
            <a:avLst/>
          </a:prstGeom>
        </p:spPr>
        <p:txBody>
          <a:bodyPr>
            <a:normAutofit/>
          </a:bodyPr>
          <a:lstStyle/>
          <a:p>
            <a:r>
              <a:rPr lang="en-US" noProof="1"/>
              <a:t>Use </a:t>
            </a:r>
            <a:r>
              <a:rPr lang="af-ZA" b="1" noProof="1">
                <a:solidFill>
                  <a:schemeClr val="tx2">
                    <a:lumMod val="75000"/>
                  </a:schemeClr>
                </a:solidFill>
                <a:latin typeface="Consolas" panose="020B0609020204030204" pitchFamily="49" charset="0"/>
              </a:rPr>
              <a:t>base</a:t>
            </a:r>
            <a:r>
              <a:rPr lang="en-US" noProof="1"/>
              <a:t> and </a:t>
            </a:r>
            <a:r>
              <a:rPr lang="en-US" b="1" noProof="1">
                <a:solidFill>
                  <a:schemeClr val="tx2">
                    <a:lumMod val="75000"/>
                  </a:schemeClr>
                </a:solidFill>
                <a:latin typeface="Consolas" panose="020B0609020204030204" pitchFamily="49" charset="0"/>
              </a:rPr>
              <a:t>this</a:t>
            </a:r>
            <a:r>
              <a:rPr lang="en-US" noProof="1"/>
              <a:t> to specify member access</a:t>
            </a:r>
          </a:p>
        </p:txBody>
      </p:sp>
      <p:sp>
        <p:nvSpPr>
          <p:cNvPr id="8" name="Text Placeholder 5"/>
          <p:cNvSpPr txBox="1">
            <a:spLocks/>
          </p:cNvSpPr>
          <p:nvPr/>
        </p:nvSpPr>
        <p:spPr>
          <a:xfrm>
            <a:off x="745934" y="1506835"/>
            <a:ext cx="10693778" cy="506983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 Person</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Method()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a:solidFill>
                  <a:schemeClr val="tx2">
                    <a:lumMod val="75000"/>
                  </a:schemeClr>
                </a:solidFill>
              </a:rPr>
              <a:t>this</a:t>
            </a:r>
            <a:r>
              <a:rPr lang="en-US" sz="3200" dirty="0">
                <a:solidFill>
                  <a:schemeClr val="accent1">
                    <a:lumMod val="20000"/>
                    <a:lumOff val="80000"/>
                  </a:schemeClr>
                </a:solidFill>
              </a:rPr>
              <a:t>.weight = 0.6f;</a:t>
            </a:r>
          </a:p>
          <a:p>
            <a:r>
              <a:rPr lang="en-US" sz="3200" dirty="0">
                <a:solidFill>
                  <a:schemeClr val="accent1">
                    <a:lumMod val="20000"/>
                    <a:lumOff val="80000"/>
                  </a:schemeClr>
                </a:solidFill>
              </a:rPr>
              <a:t>    </a:t>
            </a:r>
            <a:r>
              <a:rPr lang="en-US" sz="3200" dirty="0">
                <a:solidFill>
                  <a:schemeClr val="tx2">
                    <a:lumMod val="75000"/>
                  </a:schemeClr>
                </a:solidFill>
              </a:rPr>
              <a:t>base</a:t>
            </a:r>
            <a:r>
              <a:rPr lang="en-US" sz="3200" dirty="0">
                <a:solidFill>
                  <a:schemeClr val="accent1">
                    <a:lumMod val="20000"/>
                    <a:lumOff val="80000"/>
                  </a:schemeClr>
                </a:solidFill>
              </a:rPr>
              <a:t>.weight = 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23</a:t>
            </a:fld>
            <a:endParaRPr lang="en-US" dirty="0"/>
          </a:p>
        </p:txBody>
      </p:sp>
      <p:sp>
        <p:nvSpPr>
          <p:cNvPr id="7" name="AutoShape 6"/>
          <p:cNvSpPr>
            <a:spLocks noChangeArrowheads="1"/>
          </p:cNvSpPr>
          <p:nvPr/>
        </p:nvSpPr>
        <p:spPr bwMode="auto">
          <a:xfrm>
            <a:off x="6794612" y="4648200"/>
            <a:ext cx="29718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Instance 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94823" y="5585272"/>
            <a:ext cx="30980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863533" y="1905000"/>
            <a:ext cx="2407379" cy="6096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2472926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a:solidFill>
                  <a:schemeClr val="tx2">
                    <a:lumMod val="75000"/>
                  </a:schemeClr>
                </a:solidFill>
                <a:latin typeface="Consolas" panose="020B0609020204030204" pitchFamily="49" charset="0"/>
              </a:rPr>
              <a:t>virtual</a:t>
            </a:r>
            <a:r>
              <a:rPr lang="en-US" dirty="0"/>
              <a:t> – defines a method that </a:t>
            </a:r>
            <a:r>
              <a:rPr lang="en-US" dirty="0">
                <a:solidFill>
                  <a:schemeClr val="tx2">
                    <a:lumMod val="75000"/>
                  </a:schemeClr>
                </a:solidFill>
              </a:rPr>
              <a:t>can be </a:t>
            </a:r>
            <a:r>
              <a:rPr lang="en-US" noProof="1">
                <a:solidFill>
                  <a:schemeClr val="tx2">
                    <a:lumMod val="75000"/>
                  </a:schemeClr>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7" name="Text Placeholder 5"/>
          <p:cNvSpPr txBox="1">
            <a:spLocks/>
          </p:cNvSpPr>
          <p:nvPr/>
        </p:nvSpPr>
        <p:spPr>
          <a:xfrm>
            <a:off x="745935" y="1981200"/>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a:solidFill>
                  <a:schemeClr val="tx2">
                    <a:lumMod val="75000"/>
                  </a:schemeClr>
                </a:solidFill>
              </a:rPr>
              <a:t>Animal</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public </a:t>
            </a:r>
            <a:r>
              <a:rPr lang="en-US" sz="3200" dirty="0">
                <a:solidFill>
                  <a:schemeClr val="tx2">
                    <a:lumMod val="75000"/>
                  </a:schemeClr>
                </a:solidFill>
              </a:rPr>
              <a:t>virtual</a:t>
            </a:r>
            <a:r>
              <a:rPr lang="en-US" sz="3200" dirty="0">
                <a:solidFill>
                  <a:schemeClr val="accent1">
                    <a:lumMod val="20000"/>
                    <a:lumOff val="80000"/>
                  </a:schemeClr>
                </a:solidFill>
              </a:rPr>
              <a:t> void Eat() { … }</a:t>
            </a:r>
          </a:p>
          <a:p>
            <a:r>
              <a:rPr lang="en-US" sz="3200" dirty="0">
                <a:solidFill>
                  <a:schemeClr val="accent1">
                    <a:lumMod val="20000"/>
                    <a:lumOff val="80000"/>
                  </a:schemeClr>
                </a:solidFill>
              </a:rPr>
              <a:t>}</a:t>
            </a:r>
          </a:p>
        </p:txBody>
      </p:sp>
      <p:sp>
        <p:nvSpPr>
          <p:cNvPr id="10" name="Text Placeholder 5"/>
          <p:cNvSpPr txBox="1">
            <a:spLocks/>
          </p:cNvSpPr>
          <p:nvPr/>
        </p:nvSpPr>
        <p:spPr>
          <a:xfrm>
            <a:off x="745935" y="4096376"/>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Dog </a:t>
            </a:r>
            <a:r>
              <a:rPr lang="en-US" sz="3200" dirty="0">
                <a:solidFill>
                  <a:schemeClr val="tx2">
                    <a:lumMod val="75000"/>
                  </a:schemeClr>
                </a:solidFill>
              </a:rPr>
              <a:t>:</a:t>
            </a:r>
            <a:r>
              <a:rPr lang="en-US" sz="3200" dirty="0">
                <a:solidFill>
                  <a:schemeClr val="accent1">
                    <a:lumMod val="20000"/>
                    <a:lumOff val="80000"/>
                  </a:schemeClr>
                </a:solidFill>
              </a:rPr>
              <a:t> </a:t>
            </a:r>
            <a:r>
              <a:rPr lang="en-US" sz="3200" dirty="0">
                <a:solidFill>
                  <a:schemeClr val="tx2">
                    <a:lumMod val="75000"/>
                  </a:schemeClr>
                </a:solidFill>
              </a:rPr>
              <a:t>Animal</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public </a:t>
            </a:r>
            <a:r>
              <a:rPr lang="en-US" sz="3200" dirty="0">
                <a:solidFill>
                  <a:schemeClr val="tx2">
                    <a:lumMod val="75000"/>
                  </a:schemeClr>
                </a:solidFill>
              </a:rPr>
              <a:t>override</a:t>
            </a:r>
            <a:r>
              <a:rPr lang="en-US" sz="3200" dirty="0">
                <a:solidFill>
                  <a:schemeClr val="accent1">
                    <a:lumMod val="20000"/>
                    <a:lumOff val="80000"/>
                  </a:schemeClr>
                </a:solidFill>
              </a:rPr>
              <a:t> void Eat() {}</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3459530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We can </a:t>
            </a:r>
            <a:r>
              <a:rPr lang="en-US" dirty="0">
                <a:solidFill>
                  <a:schemeClr val="tx2">
                    <a:lumMod val="75000"/>
                  </a:schemeClr>
                </a:solidFill>
              </a:rPr>
              <a:t>extend a class</a:t>
            </a:r>
            <a:r>
              <a:rPr lang="en-US" dirty="0"/>
              <a:t> that we </a:t>
            </a:r>
            <a:r>
              <a:rPr lang="en-US" dirty="0">
                <a:solidFill>
                  <a:schemeClr val="tx2">
                    <a:lumMod val="75000"/>
                  </a:schemeClr>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a:effectLst>
                  <a:outerShdw blurRad="38100" dist="38100" dir="2700000" algn="tl">
                    <a:srgbClr val="000000">
                      <a:alpha val="43137"/>
                    </a:srgbClr>
                  </a:outerShdw>
                </a:effectLst>
                <a:latin typeface="Consolas" panose="020B0609020204030204" pitchFamily="49" charset="0"/>
              </a:rPr>
              <a:t>Collections</a:t>
            </a:r>
            <a:endParaRPr lang="en-GB" sz="2800" b="1" dirty="0">
              <a:effectLst>
                <a:outerShdw blurRad="38100" dist="38100" dir="2700000" algn="tl">
                  <a:srgbClr val="000000">
                    <a:alpha val="43137"/>
                  </a:srgbClr>
                </a:outerShdw>
              </a:effectLst>
              <a:latin typeface="Consolas" panose="020B0609020204030204" pitchFamily="49" charset="0"/>
            </a:endParaRP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List</a:t>
            </a: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CustomList</a:t>
            </a: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2817812" y="4393396"/>
            <a:ext cx="19812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Extends</a:t>
            </a:r>
            <a:endParaRPr lang="bg-BG" sz="3200" dirty="0">
              <a:solidFill>
                <a:schemeClr val="tx2">
                  <a:lumMod val="75000"/>
                </a:schemeClr>
              </a:solidFill>
            </a:endParaRPr>
          </a:p>
        </p:txBody>
      </p:sp>
    </p:spTree>
    <p:extLst>
      <p:ext uri="{BB962C8B-B14F-4D97-AF65-F5344CB8AC3E}">
        <p14:creationId xmlns:p14="http://schemas.microsoft.com/office/powerpoint/2010/main" val="1365407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 </a:t>
            </a:r>
            <a:r>
              <a:rPr lang="en-US"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List&lt;string&gt;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sz="4000"/>
              <a:t>Random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858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effectLst>
                  <a:outerShdw blurRad="38100" dist="38100" dir="2700000" algn="tl">
                    <a:srgbClr val="000000">
                      <a:alpha val="43137"/>
                    </a:srgbClr>
                  </a:outerShdw>
                </a:effectLst>
                <a:latin typeface="Consolas" panose="020B0609020204030204" pitchFamily="49" charset="0"/>
              </a:rPr>
              <a:t>List&lt;string&gt;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RandomArrayList</a:t>
            </a: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a:t>
            </a:r>
            <a:r>
              <a:rPr lang="en-US" sz="3200" noProof="1">
                <a:solidFill>
                  <a:srgbClr val="FFFFFF"/>
                </a:solidFill>
              </a:rPr>
              <a:t>RandomElement</a:t>
            </a:r>
            <a:r>
              <a:rPr lang="en-US" sz="3200" dirty="0">
                <a:solidFill>
                  <a:srgbClr val="FFFFFF"/>
                </a:solidFill>
              </a:rPr>
              <a:t>():string</a:t>
            </a:r>
            <a:endParaRPr lang="bg-BG" sz="3200" dirty="0">
              <a:solidFill>
                <a:schemeClr val="tx2">
                  <a:lumMod val="75000"/>
                </a:schemeClr>
              </a:solidFill>
            </a:endParaRPr>
          </a:p>
        </p:txBody>
      </p:sp>
    </p:spTree>
    <p:extLst>
      <p:ext uri="{BB962C8B-B14F-4D97-AF65-F5344CB8AC3E}">
        <p14:creationId xmlns:p14="http://schemas.microsoft.com/office/powerpoint/2010/main" val="1533847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11" name="Text Placeholder 5"/>
          <p:cNvSpPr txBox="1">
            <a:spLocks/>
          </p:cNvSpPr>
          <p:nvPr/>
        </p:nvSpPr>
        <p:spPr>
          <a:xfrm>
            <a:off x="684212" y="975791"/>
            <a:ext cx="10693778"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RandomList </a:t>
            </a:r>
            <a:r>
              <a:rPr lang="en-US" sz="3200" dirty="0">
                <a:solidFill>
                  <a:schemeClr val="tx2">
                    <a:lumMod val="75000"/>
                  </a:schemeClr>
                </a:solidFill>
              </a:rPr>
              <a:t>: List&lt;string&gt;</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private Random rnd; </a:t>
            </a:r>
            <a:r>
              <a:rPr lang="en-US" sz="3200" dirty="0">
                <a:solidFill>
                  <a:schemeClr val="tx2">
                    <a:lumMod val="75000"/>
                  </a:schemeClr>
                </a:solidFill>
              </a:rPr>
              <a:t>//TODO: Add ctor</a:t>
            </a:r>
          </a:p>
          <a:p>
            <a:r>
              <a:rPr lang="en-US" sz="3200" dirty="0">
                <a:solidFill>
                  <a:schemeClr val="accent1">
                    <a:lumMod val="20000"/>
                    <a:lumOff val="80000"/>
                  </a:schemeClr>
                </a:solidFill>
              </a:rPr>
              <a:t>  public object </a:t>
            </a:r>
            <a:r>
              <a:rPr lang="en-US" sz="3200" dirty="0" err="1">
                <a:solidFill>
                  <a:schemeClr val="tx2">
                    <a:lumMod val="75000"/>
                  </a:schemeClr>
                </a:solidFill>
              </a:rPr>
              <a:t>RemoveRandomElement</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a:t>
            </a:r>
            <a:r>
              <a:rPr lang="en-US" sz="3200" dirty="0" err="1">
                <a:solidFill>
                  <a:schemeClr val="accent1">
                    <a:lumMod val="20000"/>
                    <a:lumOff val="80000"/>
                  </a:schemeClr>
                </a:solidFill>
              </a:rPr>
              <a:t>int</a:t>
            </a:r>
            <a:r>
              <a:rPr lang="en-US" sz="3200" dirty="0">
                <a:solidFill>
                  <a:schemeClr val="accent1">
                    <a:lumMod val="20000"/>
                    <a:lumOff val="80000"/>
                  </a:schemeClr>
                </a:solidFill>
              </a:rPr>
              <a:t> index = rnd.Next(0, data.Count - 1);</a:t>
            </a:r>
          </a:p>
          <a:p>
            <a:r>
              <a:rPr lang="en-US" sz="3200" dirty="0">
                <a:solidFill>
                  <a:schemeClr val="accent1">
                    <a:lumMod val="20000"/>
                    <a:lumOff val="80000"/>
                  </a:schemeClr>
                </a:solidFill>
              </a:rPr>
              <a:t>    string str = data[index];</a:t>
            </a:r>
          </a:p>
          <a:p>
            <a:r>
              <a:rPr lang="en-US" sz="3200" dirty="0">
                <a:solidFill>
                  <a:schemeClr val="accent1">
                    <a:lumMod val="20000"/>
                    <a:lumOff val="80000"/>
                  </a:schemeClr>
                </a:solidFill>
              </a:rPr>
              <a:t>    </a:t>
            </a:r>
            <a:r>
              <a:rPr lang="en-US" sz="3200" dirty="0" err="1">
                <a:solidFill>
                  <a:schemeClr val="accent1">
                    <a:lumMod val="20000"/>
                    <a:lumOff val="80000"/>
                  </a:schemeClr>
                </a:solidFill>
              </a:rPr>
              <a:t>data.RemoveAt</a:t>
            </a:r>
            <a:r>
              <a:rPr lang="en-US" sz="3200" dirty="0">
                <a:solidFill>
                  <a:schemeClr val="accent1">
                    <a:lumMod val="20000"/>
                    <a:lumOff val="80000"/>
                  </a:schemeClr>
                </a:solidFill>
              </a:rPr>
              <a:t>(index);</a:t>
            </a:r>
          </a:p>
          <a:p>
            <a:r>
              <a:rPr lang="en-US" sz="3200" dirty="0">
                <a:solidFill>
                  <a:schemeClr val="accent1">
                    <a:lumMod val="20000"/>
                    <a:lumOff val="80000"/>
                  </a:schemeClr>
                </a:solidFill>
              </a:rPr>
              <a:t>    return str;</a:t>
            </a:r>
          </a:p>
          <a:p>
            <a:r>
              <a:rPr lang="en-US" sz="3200" dirty="0">
                <a:solidFill>
                  <a:schemeClr val="accent1">
                    <a:lumMod val="20000"/>
                    <a:lumOff val="80000"/>
                  </a:schemeClr>
                </a:solidFill>
              </a:rPr>
              <a:t>  } </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15487389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Types of Class Reuse</a:t>
            </a:r>
          </a:p>
        </p:txBody>
      </p:sp>
      <p:sp>
        <p:nvSpPr>
          <p:cNvPr id="7" name="Text Placeholder 6"/>
          <p:cNvSpPr>
            <a:spLocks noGrp="1"/>
          </p:cNvSpPr>
          <p:nvPr>
            <p:ph type="body" idx="1"/>
          </p:nvPr>
        </p:nvSpPr>
        <p:spPr/>
        <p:txBody>
          <a:bodyPr/>
          <a:lstStyle/>
          <a:p>
            <a:r>
              <a:rPr lang="en-GB" dirty="0"/>
              <a:t>Extension, Composition, Delegation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393534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29</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normAutofit/>
          </a:bodyPr>
          <a:lstStyle/>
          <a:p>
            <a:r>
              <a:rPr lang="en-GB" sz="3600" dirty="0">
                <a:solidFill>
                  <a:schemeClr val="tx2">
                    <a:lumMod val="75000"/>
                  </a:schemeClr>
                </a:solidFill>
              </a:rPr>
              <a:t>Duplicate code </a:t>
            </a:r>
            <a:r>
              <a:rPr lang="en-GB" sz="3600" dirty="0"/>
              <a:t>is error prone</a:t>
            </a:r>
          </a:p>
          <a:p>
            <a:r>
              <a:rPr lang="en-GB" sz="3600" dirty="0">
                <a:solidFill>
                  <a:schemeClr val="tx2">
                    <a:lumMod val="75000"/>
                  </a:schemeClr>
                </a:solidFill>
              </a:rPr>
              <a:t>Reuse classes</a:t>
            </a:r>
            <a:r>
              <a:rPr lang="en-GB" sz="3600" dirty="0"/>
              <a:t> through </a:t>
            </a:r>
            <a:r>
              <a:rPr lang="en-GB" sz="3600" dirty="0">
                <a:solidFill>
                  <a:schemeClr val="tx2">
                    <a:lumMod val="75000"/>
                  </a:schemeClr>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List</a:t>
            </a:r>
            <a:r>
              <a:rPr lang="bg-BG" sz="2800" b="1" noProof="1">
                <a:effectLst>
                  <a:outerShdw blurRad="38100" dist="38100" dir="2700000" algn="tl">
                    <a:srgbClr val="000000">
                      <a:alpha val="43137"/>
                    </a:srgbClr>
                  </a:outerShdw>
                </a:effectLst>
                <a:latin typeface="Consolas" panose="020B0609020204030204" pitchFamily="49" charset="0"/>
              </a:rPr>
              <a:t>&lt;</a:t>
            </a:r>
            <a:r>
              <a:rPr lang="af-ZA" sz="2800" b="1" noProof="1">
                <a:effectLst>
                  <a:outerShdw blurRad="38100" dist="38100" dir="2700000" algn="tl">
                    <a:srgbClr val="000000">
                      <a:alpha val="43137"/>
                    </a:srgbClr>
                  </a:outerShdw>
                </a:effectLst>
                <a:latin typeface="Consolas" panose="020B0609020204030204" pitchFamily="49" charset="0"/>
              </a:rPr>
              <a:t>string</a:t>
            </a:r>
            <a:r>
              <a:rPr lang="bg-BG" sz="2800" b="1" noProof="1">
                <a:effectLst>
                  <a:outerShdw blurRad="38100" dist="38100" dir="2700000" algn="tl">
                    <a:srgbClr val="000000">
                      <a:alpha val="43137"/>
                    </a:srgbClr>
                  </a:outerShdw>
                </a:effectLst>
                <a:latin typeface="Consolas" panose="020B0609020204030204" pitchFamily="49" charset="0"/>
              </a:rPr>
              <a:t>&gt;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CustomList</a:t>
            </a:r>
          </a:p>
        </p:txBody>
      </p:sp>
      <p:cxnSp>
        <p:nvCxnSpPr>
          <p:cNvPr id="14" name="Straight Arrow Connector 13"/>
          <p:cNvCxnSpPr>
            <a:cxnSpLocks/>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dirty="0"/>
              <a:t>#</a:t>
            </a:r>
            <a:r>
              <a:rPr lang="en-US" sz="11500" b="1" noProof="1"/>
              <a:t>CSharp-Fund</a:t>
            </a:r>
            <a:endParaRPr lang="en-US" noProof="1"/>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52564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30</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monitor;</a:t>
            </a:r>
          </a:p>
          <a:p>
            <a:r>
              <a:rPr lang="en-US" sz="3200" dirty="0">
                <a:effectLst/>
              </a:rPr>
              <a:t>  Touchpad touchpad;</a:t>
            </a:r>
          </a:p>
          <a:p>
            <a:r>
              <a:rPr lang="en-US" sz="3200" dirty="0">
                <a:effectLst/>
              </a:rPr>
              <a:t>  Keyboard keyboard;</a:t>
            </a:r>
          </a:p>
          <a:p>
            <a:r>
              <a:rPr lang="en-US" sz="3200" dirty="0">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3446451" y="4876800"/>
            <a:ext cx="2181583"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classes</a:t>
            </a:r>
            <a:endParaRPr lang="bg-BG" sz="3600" dirty="0">
              <a:solidFill>
                <a:schemeClr val="tx2">
                  <a:lumMod val="75000"/>
                </a:schemeClr>
              </a:solidFill>
            </a:endParaRPr>
          </a:p>
        </p:txBody>
      </p:sp>
      <p:sp>
        <p:nvSpPr>
          <p:cNvPr id="7" name="Rectangle: Rounded Corners 6"/>
          <p:cNvSpPr/>
          <p:nvPr/>
        </p:nvSpPr>
        <p:spPr>
          <a:xfrm>
            <a:off x="6688677" y="1532121"/>
            <a:ext cx="4815935" cy="471627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5400" dirty="0">
                <a:effectLst>
                  <a:outerShdw blurRad="38100" dist="38100" dir="2700000" algn="tl">
                    <a:srgbClr val="000000">
                      <a:alpha val="43137"/>
                    </a:srgbClr>
                  </a:outerShdw>
                </a:effectLst>
              </a:rPr>
              <a:t>Laptop</a:t>
            </a:r>
          </a:p>
        </p:txBody>
      </p:sp>
      <p:sp>
        <p:nvSpPr>
          <p:cNvPr id="8" name="Rectangle: Rounded Corners 7"/>
          <p:cNvSpPr/>
          <p:nvPr/>
        </p:nvSpPr>
        <p:spPr>
          <a:xfrm>
            <a:off x="6973712" y="3095213"/>
            <a:ext cx="4302299" cy="7813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6973713" y="4095415"/>
            <a:ext cx="4302299" cy="781385"/>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6961051" y="5088237"/>
            <a:ext cx="4302299" cy="77916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00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31</a:t>
            </a:fld>
            <a:endParaRPr lang="en-US">
              <a:solidFill>
                <a:prstClr val="white">
                  <a:tint val="75000"/>
                </a:prstClr>
              </a:solidFill>
            </a:endParaRPr>
          </a:p>
        </p:txBody>
      </p:sp>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217612" y="1201895"/>
            <a:ext cx="9601202"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a:t>
            </a:r>
          </a:p>
          <a:p>
            <a:r>
              <a:rPr lang="en-US" sz="3200" dirty="0">
                <a:effectLst/>
              </a:rPr>
              <a:t>  Monitor monitor;</a:t>
            </a:r>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IncrBrightness()</a:t>
            </a:r>
          </a:p>
          <a:p>
            <a:r>
              <a:rPr lang="en-US" sz="3200" dirty="0">
                <a:solidFill>
                  <a:schemeClr val="accent1">
                    <a:lumMod val="20000"/>
                    <a:lumOff val="80000"/>
                  </a:schemeClr>
                </a:solidFill>
                <a:effectLst/>
              </a:rPr>
              <a:t>    monitor.Brighten();</a:t>
            </a:r>
          </a:p>
          <a:p>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void DecrBrightness()</a:t>
            </a:r>
          </a:p>
          <a:p>
            <a:r>
              <a:rPr lang="en-US" sz="3200" dirty="0">
                <a:solidFill>
                  <a:schemeClr val="accent1">
                    <a:lumMod val="20000"/>
                    <a:lumOff val="80000"/>
                  </a:schemeClr>
                </a:solidFill>
                <a:effectLst/>
              </a:rPr>
              <a:t>    monitor.Dim();</a:t>
            </a:r>
          </a:p>
          <a:p>
            <a:r>
              <a:rPr lang="en-US" sz="3200" dirty="0">
                <a:solidFill>
                  <a:schemeClr val="accent1">
                    <a:lumMod val="20000"/>
                    <a:lumOff val="80000"/>
                  </a:schemeClr>
                </a:solidFill>
                <a:effectLst/>
              </a:rPr>
              <a:t>}</a:t>
            </a: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effectLst>
                    <a:outerShdw blurRad="38100" dist="38100" dir="2700000" algn="tl">
                      <a:srgbClr val="000000">
                        <a:alpha val="43137"/>
                      </a:srgbClr>
                    </a:outerShdw>
                  </a:effectLst>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noProof="1">
                  <a:effectLst>
                    <a:outerShdw blurRad="38100" dist="38100" dir="2700000" algn="tl">
                      <a:srgbClr val="000000">
                        <a:alpha val="43137"/>
                      </a:srgbClr>
                    </a:outerShdw>
                  </a:effectLst>
                </a:rPr>
                <a:t>increaseBrightness</a:t>
              </a:r>
              <a:r>
                <a:rPr lang="en-GB" sz="3600" dirty="0">
                  <a:effectLst>
                    <a:outerShdw blurRad="38100" dist="38100" dir="2700000" algn="tl">
                      <a:srgbClr val="000000">
                        <a:alpha val="43137"/>
                      </a:srgbClr>
                    </a:outerShdw>
                  </a:effectLst>
                </a:rPr>
                <a:t>()</a:t>
              </a:r>
            </a:p>
            <a:p>
              <a:pPr algn="ctr"/>
              <a:r>
                <a:rPr lang="en-GB" sz="3600" noProof="1">
                  <a:effectLst>
                    <a:outerShdw blurRad="38100" dist="38100" dir="2700000" algn="tl">
                      <a:srgbClr val="000000">
                        <a:alpha val="43137"/>
                      </a:srgbClr>
                    </a:outerShdw>
                  </a:effectLst>
                </a:rPr>
                <a:t>decreaseBrightness</a:t>
              </a:r>
              <a:r>
                <a:rPr lang="en-GB" sz="3600" dirty="0">
                  <a:effectLst>
                    <a:outerShdw blurRad="38100" dist="38100" dir="2700000" algn="tl">
                      <a:srgbClr val="000000">
                        <a:alpha val="43137"/>
                      </a:srgbClr>
                    </a:outerShdw>
                  </a:effectLst>
                </a:rPr>
                <a:t>()</a:t>
              </a:r>
              <a:endParaRPr lang="en-GB" sz="8000" dirty="0">
                <a:effectLst>
                  <a:outerShdw blurRad="38100" dist="38100" dir="2700000" algn="tl">
                    <a:srgbClr val="000000">
                      <a:alpha val="43137"/>
                    </a:srgbClr>
                  </a:outerShdw>
                </a:effectLst>
              </a:endParaRPr>
            </a:p>
          </p:txBody>
        </p:sp>
        <p:sp>
          <p:nvSpPr>
            <p:cNvPr id="8" name="Rectangle: Rounded Corners 7"/>
            <p:cNvSpPr/>
            <p:nvPr/>
          </p:nvSpPr>
          <p:spPr>
            <a:xfrm>
              <a:off x="7189666" y="2824042"/>
              <a:ext cx="4302299" cy="64015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Monitor</a:t>
              </a:r>
              <a:endParaRPr lang="en-US" sz="36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19101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32</a:t>
            </a:fld>
            <a:endParaRPr lang="en-US" dirty="0"/>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StackOfStrings</a:t>
            </a:r>
          </a:p>
        </p:txBody>
      </p:sp>
      <p:sp>
        <p:nvSpPr>
          <p:cNvPr id="12" name="Rectangle: Rounded Corners 11"/>
          <p:cNvSpPr/>
          <p:nvPr/>
        </p:nvSpPr>
        <p:spPr>
          <a:xfrm>
            <a:off x="6607988" y="3200400"/>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319864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33</a:t>
            </a:fld>
            <a:endParaRPr lang="en-US" dirty="0"/>
          </a:p>
        </p:txBody>
      </p:sp>
      <p:sp>
        <p:nvSpPr>
          <p:cNvPr id="11" name="Text Placeholder 5"/>
          <p:cNvSpPr txBox="1">
            <a:spLocks/>
          </p:cNvSpPr>
          <p:nvPr/>
        </p:nvSpPr>
        <p:spPr>
          <a:xfrm>
            <a:off x="619236" y="990600"/>
            <a:ext cx="10947176"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StackOfStrings {</a:t>
            </a:r>
          </a:p>
          <a:p>
            <a:r>
              <a:rPr lang="en-US" sz="3200" dirty="0">
                <a:solidFill>
                  <a:schemeClr val="accent1">
                    <a:lumMod val="20000"/>
                    <a:lumOff val="80000"/>
                  </a:schemeClr>
                </a:solidFill>
              </a:rPr>
              <a:t>  private </a:t>
            </a:r>
            <a:r>
              <a:rPr lang="en-US" sz="3200" dirty="0">
                <a:solidFill>
                  <a:schemeClr val="accent1"/>
                </a:solidFill>
              </a:rPr>
              <a:t>List&lt;String&gt; data</a:t>
            </a:r>
            <a:r>
              <a:rPr lang="en-US" sz="3200" dirty="0">
                <a:solidFill>
                  <a:schemeClr val="accent1">
                    <a:lumMod val="20000"/>
                    <a:lumOff val="80000"/>
                  </a:schemeClr>
                </a:solidFill>
              </a:rPr>
              <a:t>;</a:t>
            </a:r>
          </a:p>
          <a:p>
            <a:r>
              <a:rPr lang="en-US" sz="3200" dirty="0">
                <a:solidFill>
                  <a:schemeClr val="accent1">
                    <a:lumMod val="20000"/>
                    <a:lumOff val="80000"/>
                  </a:schemeClr>
                </a:solidFill>
              </a:rPr>
              <a:t>  public void Push(string element)</a:t>
            </a:r>
          </a:p>
          <a:p>
            <a:r>
              <a:rPr lang="en-US" sz="3200" dirty="0">
                <a:solidFill>
                  <a:schemeClr val="accent1">
                    <a:lumMod val="20000"/>
                    <a:lumOff val="80000"/>
                  </a:schemeClr>
                </a:solidFill>
              </a:rPr>
              <a:t>    { this.data.Add(element); }</a:t>
            </a:r>
          </a:p>
          <a:p>
            <a:r>
              <a:rPr lang="en-US" sz="3200" dirty="0">
                <a:solidFill>
                  <a:schemeClr val="accent1">
                    <a:lumMod val="20000"/>
                    <a:lumOff val="80000"/>
                  </a:schemeClr>
                </a:solidFill>
              </a:rPr>
              <a:t>  public string Pop()</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var element = this.data.Last();</a:t>
            </a:r>
          </a:p>
          <a:p>
            <a:r>
              <a:rPr lang="en-US" sz="3200" dirty="0">
                <a:solidFill>
                  <a:schemeClr val="accent1">
                    <a:lumMod val="20000"/>
                    <a:lumOff val="80000"/>
                  </a:schemeClr>
                </a:solidFill>
              </a:rPr>
              <a:t>    this.data.Remove(element);</a:t>
            </a:r>
          </a:p>
          <a:p>
            <a:r>
              <a:rPr lang="en-US" sz="3200" dirty="0">
                <a:solidFill>
                  <a:schemeClr val="accent1">
                    <a:lumMod val="20000"/>
                    <a:lumOff val="80000"/>
                  </a:schemeClr>
                </a:solidFill>
              </a:rPr>
              <a:t>    return element;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8428023" y="5334000"/>
            <a:ext cx="3352800" cy="1054153"/>
          </a:xfrm>
          <a:prstGeom prst="wedgeRoundRectCallout">
            <a:avLst>
              <a:gd name="adj1" fmla="val -68961"/>
              <a:gd name="adj2" fmla="val -127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2">
                    <a:lumMod val="75000"/>
                  </a:schemeClr>
                </a:solidFill>
              </a:rPr>
              <a:t>TODO:</a:t>
            </a:r>
            <a:r>
              <a:rPr lang="en-US" sz="3200" b="1" dirty="0">
                <a:solidFill>
                  <a:srgbClr val="FFFFFF"/>
                </a:solidFill>
              </a:rPr>
              <a:t> </a:t>
            </a:r>
            <a:r>
              <a:rPr lang="en-US" sz="3200" dirty="0">
                <a:solidFill>
                  <a:srgbClr val="FFFFFF"/>
                </a:solidFill>
              </a:rPr>
              <a:t>Validate if list is not empty</a:t>
            </a:r>
            <a:endParaRPr lang="bg-BG" sz="3200" dirty="0">
              <a:solidFill>
                <a:schemeClr val="tx2">
                  <a:lumMod val="75000"/>
                </a:schemeClr>
              </a:solidFill>
            </a:endParaRPr>
          </a:p>
        </p:txBody>
      </p:sp>
    </p:spTree>
    <p:extLst>
      <p:ext uri="{BB962C8B-B14F-4D97-AF65-F5344CB8AC3E}">
        <p14:creationId xmlns:p14="http://schemas.microsoft.com/office/powerpoint/2010/main" val="3262933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34</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en-US" sz="3600" dirty="0"/>
              <a:t>Inheritance is a powerful tool for </a:t>
            </a:r>
            <a:r>
              <a:rPr lang="en-US" sz="3600" dirty="0">
                <a:solidFill>
                  <a:schemeClr val="tx2">
                    <a:lumMod val="75000"/>
                  </a:schemeClr>
                </a:solidFill>
              </a:rPr>
              <a:t>code reuse</a:t>
            </a:r>
          </a:p>
          <a:p>
            <a:pPr marL="358775" indent="-358775">
              <a:lnSpc>
                <a:spcPct val="110000"/>
              </a:lnSpc>
            </a:pPr>
            <a:r>
              <a:rPr lang="en-US" sz="3600" dirty="0">
                <a:solidFill>
                  <a:schemeClr val="tx2">
                    <a:lumMod val="75000"/>
                  </a:schemeClr>
                </a:solidFill>
              </a:rPr>
              <a:t>Subclass inherits </a:t>
            </a:r>
            <a:r>
              <a:rPr lang="en-US" sz="3600" dirty="0"/>
              <a:t>members from</a:t>
            </a:r>
            <a:r>
              <a:rPr lang="en-US" sz="3600" dirty="0">
                <a:solidFill>
                  <a:schemeClr val="tx2">
                    <a:lumMod val="75000"/>
                  </a:schemeClr>
                </a:solidFill>
              </a:rPr>
              <a:t> Superclass</a:t>
            </a:r>
          </a:p>
          <a:p>
            <a:pPr marL="358775" indent="-358775">
              <a:lnSpc>
                <a:spcPct val="110000"/>
              </a:lnSpc>
            </a:pPr>
            <a:r>
              <a:rPr lang="en-US" sz="3600" dirty="0"/>
              <a:t>Subclass can </a:t>
            </a:r>
            <a:r>
              <a:rPr lang="en-US" sz="3600" dirty="0">
                <a:solidFill>
                  <a:schemeClr val="tx2">
                    <a:lumMod val="75000"/>
                  </a:schemeClr>
                </a:solidFill>
              </a:rPr>
              <a:t>override </a:t>
            </a:r>
            <a:r>
              <a:rPr lang="en-US" sz="3600" dirty="0"/>
              <a:t>methods</a:t>
            </a:r>
          </a:p>
          <a:p>
            <a:pPr marL="358775" indent="-358775">
              <a:lnSpc>
                <a:spcPct val="110000"/>
              </a:lnSpc>
            </a:pPr>
            <a:r>
              <a:rPr lang="en-US" sz="3600" dirty="0"/>
              <a:t>Look for classes with the </a:t>
            </a:r>
            <a:r>
              <a:rPr lang="en-US" sz="3600" dirty="0">
                <a:solidFill>
                  <a:schemeClr val="tx2">
                    <a:lumMod val="75000"/>
                  </a:schemeClr>
                </a:solidFill>
              </a:rPr>
              <a:t>same role</a:t>
            </a:r>
          </a:p>
          <a:p>
            <a:pPr marL="358775" indent="-358775">
              <a:lnSpc>
                <a:spcPct val="110000"/>
              </a:lnSpc>
            </a:pPr>
            <a:r>
              <a:rPr lang="en-US" sz="3600" dirty="0"/>
              <a:t>Look for </a:t>
            </a:r>
            <a:r>
              <a:rPr lang="en-US" sz="3600" dirty="0">
                <a:solidFill>
                  <a:schemeClr val="tx2">
                    <a:lumMod val="75000"/>
                  </a:schemeClr>
                </a:solidFill>
              </a:rPr>
              <a:t>IS-A</a:t>
            </a:r>
            <a:r>
              <a:rPr lang="en-US" sz="3600" dirty="0"/>
              <a:t> and </a:t>
            </a:r>
            <a:r>
              <a:rPr lang="en-US" sz="3600" dirty="0">
                <a:solidFill>
                  <a:schemeClr val="tx2">
                    <a:lumMod val="75000"/>
                  </a:schemeClr>
                </a:solidFill>
              </a:rPr>
              <a:t>IS-A-SUBSTITUTE</a:t>
            </a:r>
            <a:r>
              <a:rPr lang="en-US" sz="3600" dirty="0"/>
              <a:t> relationship</a:t>
            </a:r>
          </a:p>
          <a:p>
            <a:pPr marL="358775" indent="-358775">
              <a:lnSpc>
                <a:spcPct val="110000"/>
              </a:lnSpc>
            </a:pPr>
            <a:r>
              <a:rPr lang="en-US" sz="3600" dirty="0"/>
              <a:t>Consider </a:t>
            </a:r>
            <a:r>
              <a:rPr lang="en-US" sz="3600" dirty="0">
                <a:solidFill>
                  <a:schemeClr val="tx2">
                    <a:lumMod val="75000"/>
                  </a:schemeClr>
                </a:solidFill>
              </a:rPr>
              <a:t>Composition</a:t>
            </a:r>
            <a:r>
              <a:rPr lang="en-US" sz="3600" dirty="0"/>
              <a:t> and </a:t>
            </a:r>
            <a:r>
              <a:rPr lang="en-US" sz="3600" dirty="0">
                <a:solidFill>
                  <a:schemeClr val="tx2">
                    <a:lumMod val="75000"/>
                  </a:schemeClr>
                </a:solidFill>
              </a:rPr>
              <a:t>Delegation</a:t>
            </a:r>
            <a:r>
              <a:rPr lang="en-US" sz="3600" dirty="0"/>
              <a:t> instead</a:t>
            </a:r>
          </a:p>
          <a:p>
            <a:pPr marL="358775" indent="-358775">
              <a:lnSpc>
                <a:spcPct val="95000"/>
              </a:lnSpc>
            </a:pPr>
            <a:endParaRPr lang="en-US" dirty="0"/>
          </a:p>
        </p:txBody>
      </p:sp>
      <p:sp>
        <p:nvSpPr>
          <p:cNvPr id="4" name="Title 3"/>
          <p:cNvSpPr>
            <a:spLocks noGrp="1"/>
          </p:cNvSpPr>
          <p:nvPr>
            <p:ph type="title"/>
          </p:nvPr>
        </p:nvSpPr>
        <p:spPr/>
        <p:txBody>
          <a:bodyPr>
            <a:normAutofit/>
          </a:bodyPr>
          <a:lstStyle/>
          <a:p>
            <a:r>
              <a:rPr lang="en-US" dirty="0"/>
              <a:t>Summary</a:t>
            </a:r>
          </a:p>
        </p:txBody>
      </p:sp>
      <p:pic>
        <p:nvPicPr>
          <p:cNvPr id="8" name="Picture 7">
            <a:extLst>
              <a:ext uri="{FF2B5EF4-FFF2-40B4-BE49-F238E27FC236}">
                <a16:creationId xmlns:a16="http://schemas.microsoft.com/office/drawing/2014/main" id="{97AB6A99-4990-4B5C-B27F-B987499E1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3540" y="2577918"/>
            <a:ext cx="3175344" cy="2716760"/>
          </a:xfrm>
          <a:prstGeom prst="rect">
            <a:avLst/>
          </a:prstGeom>
        </p:spPr>
      </p:pic>
    </p:spTree>
    <p:extLst>
      <p:ext uri="{BB962C8B-B14F-4D97-AF65-F5344CB8AC3E}">
        <p14:creationId xmlns:p14="http://schemas.microsoft.com/office/powerpoint/2010/main" val="398455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a:t>Inheritance</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https://softuni.bg/courses/csharp-oop-basics</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5570355"/>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bg-BG" dirty="0"/>
          </a:p>
          <a:p>
            <a:endParaRPr lang="bg-BG" sz="2400" dirty="0"/>
          </a:p>
          <a:p>
            <a:endParaRPr lang="bg-BG" sz="2400" dirty="0"/>
          </a:p>
          <a:p>
            <a:endParaRPr lang="bg-BG" sz="2400" dirty="0"/>
          </a:p>
          <a:p>
            <a:pPr>
              <a:spcBef>
                <a:spcPts val="1800"/>
              </a:spcBef>
            </a:pPr>
            <a:r>
              <a:rPr lang="en-US" sz="2400" dirty="0"/>
              <a:t>Attribution: this work may contain portions from</a:t>
            </a:r>
          </a:p>
          <a:p>
            <a:pPr lvl="1"/>
            <a:r>
              <a:rPr lang="en-US" sz="2000" dirty="0"/>
              <a:t>"</a:t>
            </a:r>
            <a:r>
              <a:rPr lang="en-US" sz="2000" dirty="0">
                <a:hlinkClick r:id="rId4"/>
              </a:rPr>
              <a:t>Fundamentals of Computer Programming with C#</a:t>
            </a:r>
            <a:r>
              <a:rPr lang="en-US" sz="2000" dirty="0"/>
              <a:t>" book by Svetlin Nakov &amp; Co. under </a:t>
            </a:r>
            <a:r>
              <a:rPr lang="en-US" sz="2000" dirty="0">
                <a:hlinkClick r:id="rId5"/>
              </a:rPr>
              <a:t>CC-BY-SA</a:t>
            </a:r>
            <a:r>
              <a:rPr lang="en-US" sz="2000" dirty="0"/>
              <a:t> license</a:t>
            </a:r>
          </a:p>
          <a:p>
            <a:pPr lvl="1"/>
            <a:r>
              <a:rPr lang="en-US" sz="2000" dirty="0"/>
              <a:t>"</a:t>
            </a:r>
            <a:r>
              <a:rPr lang="en-US" sz="2000" dirty="0">
                <a:hlinkClick r:id="rId6"/>
              </a:rPr>
              <a:t>C# Part I</a:t>
            </a:r>
            <a:r>
              <a:rPr lang="en-US" sz="2000" dirty="0"/>
              <a:t>" course by </a:t>
            </a:r>
            <a:r>
              <a:rPr lang="en-US" sz="2000" noProof="1"/>
              <a:t>Telerik Academy</a:t>
            </a:r>
            <a:r>
              <a:rPr lang="en-US" sz="2000" dirty="0"/>
              <a:t> under </a:t>
            </a:r>
            <a:r>
              <a:rPr lang="en-US" sz="2000" dirty="0">
                <a:hlinkClick r:id="rId7"/>
              </a:rPr>
              <a:t>CC-BY-NC-SA</a:t>
            </a:r>
            <a:r>
              <a:rPr lang="en-US" sz="2000" dirty="0"/>
              <a:t> license </a:t>
            </a:r>
          </a:p>
          <a:p>
            <a:pPr lvl="1"/>
            <a:r>
              <a:rPr lang="en-US" sz="2000" dirty="0"/>
              <a:t>"</a:t>
            </a:r>
            <a:r>
              <a:rPr lang="en-US" sz="2000" dirty="0">
                <a:hlinkClick r:id="rId8"/>
              </a:rPr>
              <a:t>C# Part II</a:t>
            </a:r>
            <a:r>
              <a:rPr lang="en-US" sz="2000" dirty="0"/>
              <a:t>" course by </a:t>
            </a:r>
            <a:r>
              <a:rPr lang="en-US" sz="2000" noProof="1"/>
              <a:t>Telerik Academy</a:t>
            </a:r>
            <a:r>
              <a:rPr lang="en-US" sz="2000" dirty="0"/>
              <a:t> under </a:t>
            </a:r>
            <a:r>
              <a:rPr lang="en-US" sz="2000" dirty="0">
                <a:hlinkClick r:id="rId7"/>
              </a:rPr>
              <a:t>CC-BY-NC-SA</a:t>
            </a:r>
            <a:r>
              <a:rPr lang="en-US" sz="2000" dirty="0"/>
              <a:t> license</a:t>
            </a:r>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36</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999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en-US" dirty="0">
                <a:solidFill>
                  <a:schemeClr val="tx2">
                    <a:lumMod val="75000"/>
                  </a:schemeClr>
                </a:solidFill>
                <a:effectLst>
                  <a:outerShdw blurRad="38100" dist="38100" dir="2700000" algn="tl">
                    <a:srgbClr val="000000"/>
                  </a:outerShdw>
                </a:effectLst>
              </a:rPr>
              <a:t>Super</a:t>
            </a:r>
            <a:r>
              <a:rPr lang="en-US" dirty="0">
                <a:solidFill>
                  <a:schemeClr val="tx2">
                    <a:lumMod val="75000"/>
                  </a:schemeClr>
                </a:solidFill>
              </a:rPr>
              <a:t>class</a:t>
            </a:r>
            <a:r>
              <a:rPr lang="en-US" dirty="0"/>
              <a:t> - Parent class, Base Class </a:t>
            </a:r>
          </a:p>
          <a:p>
            <a:pPr lvl="1">
              <a:lnSpc>
                <a:spcPct val="110000"/>
              </a:lnSpc>
            </a:pPr>
            <a:r>
              <a:rPr lang="en-US" dirty="0"/>
              <a:t>The class giving its </a:t>
            </a:r>
            <a:r>
              <a:rPr lang="en-US" dirty="0">
                <a:solidFill>
                  <a:schemeClr val="tx2">
                    <a:lumMod val="75000"/>
                  </a:schemeClr>
                </a:solidFill>
              </a:rPr>
              <a:t>members</a:t>
            </a:r>
            <a:r>
              <a:rPr lang="en-US" dirty="0"/>
              <a:t> to its </a:t>
            </a:r>
            <a:r>
              <a:rPr lang="en-US" dirty="0">
                <a:solidFill>
                  <a:schemeClr val="tx2">
                    <a:lumMod val="75000"/>
                  </a:schemeClr>
                </a:solidFill>
              </a:rPr>
              <a:t>child class</a:t>
            </a:r>
            <a:endParaRPr lang="bg-BG" dirty="0">
              <a:solidFill>
                <a:schemeClr val="tx2">
                  <a:lumMod val="75000"/>
                </a:schemeClr>
              </a:solidFill>
            </a:endParaRPr>
          </a:p>
          <a:p>
            <a:pPr>
              <a:lnSpc>
                <a:spcPct val="110000"/>
              </a:lnSpc>
            </a:pPr>
            <a:r>
              <a:rPr lang="en-US" dirty="0">
                <a:solidFill>
                  <a:schemeClr val="tx2">
                    <a:lumMod val="75000"/>
                  </a:schemeClr>
                </a:solidFill>
                <a:effectLst>
                  <a:outerShdw blurRad="38100" dist="38100" dir="2700000" algn="tl">
                    <a:srgbClr val="000000"/>
                  </a:outerShdw>
                </a:effectLst>
              </a:rPr>
              <a:t>Sub</a:t>
            </a:r>
            <a:r>
              <a:rPr lang="en-US" dirty="0">
                <a:solidFill>
                  <a:schemeClr val="tx2">
                    <a:lumMod val="75000"/>
                  </a:schemeClr>
                </a:solidFill>
              </a:rPr>
              <a:t>class </a:t>
            </a:r>
            <a:r>
              <a:rPr lang="en-US" dirty="0"/>
              <a:t>- </a:t>
            </a:r>
            <a:r>
              <a:rPr lang="en-US" dirty="0">
                <a:solidFill>
                  <a:schemeClr val="tx2">
                    <a:lumMod val="75000"/>
                  </a:schemeClr>
                </a:solidFill>
              </a:rPr>
              <a:t>Child</a:t>
            </a:r>
            <a:r>
              <a:rPr lang="en-US" dirty="0"/>
              <a:t> class, </a:t>
            </a:r>
            <a:r>
              <a:rPr lang="en-US" dirty="0">
                <a:solidFill>
                  <a:schemeClr val="tx2">
                    <a:lumMod val="75000"/>
                  </a:schemeClr>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601105" y="4337936"/>
            <a:ext cx="5007904"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Superclass</a:t>
            </a:r>
          </a:p>
        </p:txBody>
      </p:sp>
      <p:sp>
        <p:nvSpPr>
          <p:cNvPr id="6" name="Rectangle: Rounded Corners 5"/>
          <p:cNvSpPr>
            <a:spLocks noChangeArrowheads="1"/>
          </p:cNvSpPr>
          <p:nvPr/>
        </p:nvSpPr>
        <p:spPr bwMode="auto">
          <a:xfrm>
            <a:off x="3601102" y="5672138"/>
            <a:ext cx="5007910"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US" sz="4000" b="1" noProof="1">
                <a:solidFill>
                  <a:schemeClr val="tx2"/>
                </a:solidFill>
                <a:effectLst>
                  <a:outerShdw blurRad="38100" dist="38100" dir="2700000" algn="tl">
                    <a:srgbClr val="000000">
                      <a:alpha val="43137"/>
                    </a:srgbClr>
                  </a:outerShdw>
                </a:effectLst>
                <a:latin typeface="Consolas" pitchFamily="49" charset="0"/>
              </a:rPr>
              <a:t>Subclass</a:t>
            </a:r>
          </a:p>
        </p:txBody>
      </p:sp>
      <p:sp>
        <p:nvSpPr>
          <p:cNvPr id="7" name="Freeform 145"/>
          <p:cNvSpPr>
            <a:spLocks/>
          </p:cNvSpPr>
          <p:nvPr/>
        </p:nvSpPr>
        <p:spPr bwMode="auto">
          <a:xfrm flipH="1">
            <a:off x="5991234" y="5152071"/>
            <a:ext cx="110666"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598612" y="5392966"/>
            <a:ext cx="1600200" cy="507298"/>
          </a:xfrm>
          <a:prstGeom prst="wedgeRoundRectCallout">
            <a:avLst>
              <a:gd name="adj1" fmla="val 68506"/>
              <a:gd name="adj2" fmla="val 525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a:t>
            </a:r>
            <a:endParaRPr lang="bg-BG" sz="3200" dirty="0">
              <a:solidFill>
                <a:schemeClr val="tx2">
                  <a:lumMod val="75000"/>
                </a:schemeClr>
              </a:solidFill>
            </a:endParaRPr>
          </a:p>
        </p:txBody>
      </p:sp>
      <p:sp>
        <p:nvSpPr>
          <p:cNvPr id="10" name="AutoShape 6"/>
          <p:cNvSpPr>
            <a:spLocks noChangeArrowheads="1"/>
          </p:cNvSpPr>
          <p:nvPr/>
        </p:nvSpPr>
        <p:spPr bwMode="auto">
          <a:xfrm>
            <a:off x="8990012" y="3936298"/>
            <a:ext cx="1600200" cy="507298"/>
          </a:xfrm>
          <a:prstGeom prst="wedgeRoundRectCallout">
            <a:avLst>
              <a:gd name="adj1" fmla="val -66987"/>
              <a:gd name="adj2" fmla="val 60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a:t>
            </a:r>
            <a:endParaRPr lang="bg-BG" sz="3200" dirty="0">
              <a:solidFill>
                <a:schemeClr val="tx2">
                  <a:lumMod val="75000"/>
                </a:schemeClr>
              </a:solidFill>
            </a:endParaRPr>
          </a:p>
        </p:txBody>
      </p:sp>
    </p:spTree>
    <p:extLst>
      <p:ext uri="{BB962C8B-B14F-4D97-AF65-F5344CB8AC3E}">
        <p14:creationId xmlns:p14="http://schemas.microsoft.com/office/powerpoint/2010/main" val="1722986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3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Inheritance</a:t>
            </a:r>
          </a:p>
        </p:txBody>
      </p:sp>
      <p:sp>
        <p:nvSpPr>
          <p:cNvPr id="7" name="Text Placeholder 6"/>
          <p:cNvSpPr>
            <a:spLocks noGrp="1"/>
          </p:cNvSpPr>
          <p:nvPr>
            <p:ph type="body" idx="1"/>
          </p:nvPr>
        </p:nvSpPr>
        <p:spPr/>
        <p:txBody>
          <a:bodyPr/>
          <a:lstStyle/>
          <a:p>
            <a:r>
              <a:rPr lang="en-GB" dirty="0"/>
              <a:t>Extending Classes</a:t>
            </a:r>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3198812" y="914400"/>
            <a:ext cx="5562600" cy="3584673"/>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57892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5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4365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+Name: </a:t>
            </a:r>
            <a:r>
              <a:rPr lang="en-US" b="1" noProof="1">
                <a:solidFill>
                  <a:schemeClr val="tx2"/>
                </a:solidFill>
                <a:effectLst>
                  <a:outerShdw blurRad="38100" dist="38100" dir="2700000" algn="tl">
                    <a:srgbClr val="000000">
                      <a:alpha val="43137"/>
                    </a:srgbClr>
                  </a:outerShdw>
                </a:effectLst>
                <a:latin typeface="Consolas" pitchFamily="49" charset="0"/>
              </a:rPr>
              <a:t>s</a:t>
            </a:r>
            <a:r>
              <a:rPr lang="en-GB" b="1" noProof="1">
                <a:solidFill>
                  <a:schemeClr val="tx2"/>
                </a:solidFill>
                <a:effectLst>
                  <a:outerShdw blurRad="38100" dist="38100" dir="2700000" algn="tl">
                    <a:srgbClr val="000000">
                      <a:alpha val="43137"/>
                    </a:srgbClr>
                  </a:outerShdw>
                </a:effectLst>
                <a:latin typeface="Consolas" pitchFamily="49" charset="0"/>
              </a:rPr>
              <a:t>tring</a:t>
            </a: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4365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243333" y="4359275"/>
            <a:ext cx="3450886"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2243333" y="4935538"/>
            <a:ext cx="3450886"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800" b="1" noProof="1">
                <a:solidFill>
                  <a:schemeClr val="tx2"/>
                </a:solidFill>
                <a:effectLst>
                  <a:outerShdw blurRad="38100" dist="38100" dir="2700000" algn="tl">
                    <a:srgbClr val="000000">
                      <a:alpha val="43137"/>
                    </a:srgbClr>
                  </a:outerShdw>
                </a:effectLst>
                <a:latin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rPr>
              <a:t>Company: string</a:t>
            </a:r>
          </a:p>
        </p:txBody>
      </p:sp>
      <p:sp>
        <p:nvSpPr>
          <p:cNvPr id="10" name="Rectangle 9"/>
          <p:cNvSpPr>
            <a:spLocks noChangeArrowheads="1"/>
          </p:cNvSpPr>
          <p:nvPr/>
        </p:nvSpPr>
        <p:spPr bwMode="auto">
          <a:xfrm>
            <a:off x="2243333" y="5727701"/>
            <a:ext cx="3450886"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399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6399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800" b="1" noProof="1">
                <a:solidFill>
                  <a:schemeClr val="tx2"/>
                </a:solidFill>
                <a:effectLst>
                  <a:outerShdw blurRad="38100" dist="38100" dir="2700000" algn="tl">
                    <a:srgbClr val="000000">
                      <a:alpha val="43137"/>
                    </a:srgbClr>
                  </a:outerShdw>
                </a:effectLst>
                <a:latin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rPr>
              <a:t>School: string</a:t>
            </a:r>
          </a:p>
        </p:txBody>
      </p:sp>
      <p:sp>
        <p:nvSpPr>
          <p:cNvPr id="13" name="Rectangle 12"/>
          <p:cNvSpPr>
            <a:spLocks noChangeArrowheads="1"/>
          </p:cNvSpPr>
          <p:nvPr/>
        </p:nvSpPr>
        <p:spPr bwMode="auto">
          <a:xfrm>
            <a:off x="6399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68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4759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7014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6805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AutoShape 6"/>
          <p:cNvSpPr>
            <a:spLocks noChangeArrowheads="1"/>
          </p:cNvSpPr>
          <p:nvPr/>
        </p:nvSpPr>
        <p:spPr bwMode="auto">
          <a:xfrm>
            <a:off x="982068" y="3495631"/>
            <a:ext cx="2772714" cy="596198"/>
          </a:xfrm>
          <a:prstGeom prst="wedgeRoundRectCallout">
            <a:avLst>
              <a:gd name="adj1" fmla="val 58646"/>
              <a:gd name="adj2" fmla="val 921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2" name="AutoShape 6"/>
          <p:cNvSpPr>
            <a:spLocks noChangeArrowheads="1"/>
          </p:cNvSpPr>
          <p:nvPr/>
        </p:nvSpPr>
        <p:spPr bwMode="auto">
          <a:xfrm>
            <a:off x="8151812" y="3495631"/>
            <a:ext cx="2772714" cy="596198"/>
          </a:xfrm>
          <a:prstGeom prst="wedgeRoundRectCallout">
            <a:avLst>
              <a:gd name="adj1" fmla="val -53889"/>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3" name="AutoShape 6"/>
          <p:cNvSpPr>
            <a:spLocks noChangeArrowheads="1"/>
          </p:cNvSpPr>
          <p:nvPr/>
        </p:nvSpPr>
        <p:spPr bwMode="auto">
          <a:xfrm>
            <a:off x="6627812" y="742244"/>
            <a:ext cx="2286000" cy="596198"/>
          </a:xfrm>
          <a:prstGeom prst="wedgeRoundRectCallout">
            <a:avLst>
              <a:gd name="adj1" fmla="val -73036"/>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 class</a:t>
            </a:r>
            <a:endParaRPr lang="bg-BG" sz="3200" dirty="0">
              <a:solidFill>
                <a:schemeClr val="tx2">
                  <a:lumMod val="75000"/>
                </a:schemeClr>
              </a:solidFill>
            </a:endParaRPr>
          </a:p>
        </p:txBody>
      </p:sp>
    </p:spTree>
    <p:extLst>
      <p:ext uri="{BB962C8B-B14F-4D97-AF65-F5344CB8AC3E}">
        <p14:creationId xmlns:p14="http://schemas.microsoft.com/office/powerpoint/2010/main" val="69678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tx2">
                    <a:lumMod val="75000"/>
                  </a:schemeClr>
                </a:solidFill>
                <a:latin typeface="+mn-lt"/>
                <a:ea typeface="+mn-ea"/>
                <a:cs typeface="+mn-cs"/>
              </a:rPr>
              <a:t>Inheritance</a:t>
            </a:r>
            <a:r>
              <a:rPr lang="en-US" dirty="0">
                <a:latin typeface="+mn-lt"/>
                <a:ea typeface="+mn-ea"/>
                <a:cs typeface="+mn-cs"/>
              </a:rPr>
              <a:t> leads to </a:t>
            </a:r>
            <a:r>
              <a:rPr lang="en-US" dirty="0">
                <a:solidFill>
                  <a:schemeClr val="tx2">
                    <a:lumMod val="75000"/>
                  </a:schemeClr>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762431" y="2438400"/>
            <a:ext cx="3085295" cy="432062"/>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6806597" y="3566760"/>
            <a:ext cx="3783615" cy="432062"/>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6730417" y="4691549"/>
            <a:ext cx="2133044" cy="432062"/>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5816255" y="5816338"/>
            <a:ext cx="1828324" cy="432062"/>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7949300" y="5812767"/>
            <a:ext cx="2133044" cy="432062"/>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2362755" y="3566760"/>
            <a:ext cx="3351927" cy="432062"/>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SinglePlayerGame</a:t>
            </a:r>
          </a:p>
        </p:txBody>
      </p:sp>
      <p:grpSp>
        <p:nvGrpSpPr>
          <p:cNvPr id="2" name="Group 1">
            <a:extLst>
              <a:ext uri="{FF2B5EF4-FFF2-40B4-BE49-F238E27FC236}">
                <a16:creationId xmlns:a16="http://schemas.microsoft.com/office/drawing/2014/main" id="{E79EF3F9-1958-472A-ADFA-79CB58056E5B}"/>
              </a:ext>
            </a:extLst>
          </p:cNvPr>
          <p:cNvGrpSpPr/>
          <p:nvPr/>
        </p:nvGrpSpPr>
        <p:grpSpPr>
          <a:xfrm>
            <a:off x="5117603" y="2905091"/>
            <a:ext cx="292359" cy="653100"/>
            <a:chOff x="5117603" y="2905091"/>
            <a:chExt cx="292359" cy="653100"/>
          </a:xfrm>
        </p:grpSpPr>
        <p:sp>
          <p:nvSpPr>
            <p:cNvPr id="27" name="Freeform 147"/>
            <p:cNvSpPr>
              <a:spLocks/>
            </p:cNvSpPr>
            <p:nvPr/>
          </p:nvSpPr>
          <p:spPr bwMode="auto">
            <a:xfrm>
              <a:off x="5117603" y="2905091"/>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5264055" y="3074520"/>
              <a:ext cx="60943" cy="4836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grpSp>
      <p:grpSp>
        <p:nvGrpSpPr>
          <p:cNvPr id="4" name="Group 3">
            <a:extLst>
              <a:ext uri="{FF2B5EF4-FFF2-40B4-BE49-F238E27FC236}">
                <a16:creationId xmlns:a16="http://schemas.microsoft.com/office/drawing/2014/main" id="{5049C292-449C-4B58-AA1F-55DDCBF2F561}"/>
              </a:ext>
            </a:extLst>
          </p:cNvPr>
          <p:cNvGrpSpPr/>
          <p:nvPr/>
        </p:nvGrpSpPr>
        <p:grpSpPr>
          <a:xfrm>
            <a:off x="7123680" y="2898314"/>
            <a:ext cx="292359" cy="653100"/>
            <a:chOff x="7123680" y="2898314"/>
            <a:chExt cx="292359" cy="653100"/>
          </a:xfrm>
        </p:grpSpPr>
        <p:sp>
          <p:nvSpPr>
            <p:cNvPr id="36" name="Freeform 147"/>
            <p:cNvSpPr>
              <a:spLocks/>
            </p:cNvSpPr>
            <p:nvPr/>
          </p:nvSpPr>
          <p:spPr bwMode="auto">
            <a:xfrm>
              <a:off x="7123680" y="2898314"/>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7270133" y="3067743"/>
              <a:ext cx="60943" cy="4836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grpSp>
      <p:sp>
        <p:nvSpPr>
          <p:cNvPr id="40" name="Text Box 18"/>
          <p:cNvSpPr txBox="1">
            <a:spLocks noChangeArrowheads="1"/>
          </p:cNvSpPr>
          <p:nvPr/>
        </p:nvSpPr>
        <p:spPr bwMode="auto">
          <a:xfrm>
            <a:off x="1448593" y="4680837"/>
            <a:ext cx="2336192" cy="432062"/>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4292652" y="4691549"/>
            <a:ext cx="2133044" cy="432062"/>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Solitaire</a:t>
            </a:r>
          </a:p>
        </p:txBody>
      </p:sp>
      <p:grpSp>
        <p:nvGrpSpPr>
          <p:cNvPr id="11" name="Group 10">
            <a:extLst>
              <a:ext uri="{FF2B5EF4-FFF2-40B4-BE49-F238E27FC236}">
                <a16:creationId xmlns:a16="http://schemas.microsoft.com/office/drawing/2014/main" id="{0AC27E0E-356B-4D9E-9817-4EE39DA246A8}"/>
              </a:ext>
            </a:extLst>
          </p:cNvPr>
          <p:cNvGrpSpPr/>
          <p:nvPr/>
        </p:nvGrpSpPr>
        <p:grpSpPr>
          <a:xfrm>
            <a:off x="2825744" y="4029355"/>
            <a:ext cx="292359" cy="653100"/>
            <a:chOff x="2825744" y="4029355"/>
            <a:chExt cx="292359" cy="653100"/>
          </a:xfrm>
        </p:grpSpPr>
        <p:sp>
          <p:nvSpPr>
            <p:cNvPr id="42" name="Freeform 147"/>
            <p:cNvSpPr>
              <a:spLocks/>
            </p:cNvSpPr>
            <p:nvPr/>
          </p:nvSpPr>
          <p:spPr bwMode="auto">
            <a:xfrm>
              <a:off x="2825744" y="4029355"/>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2972196" y="4198784"/>
              <a:ext cx="60943" cy="4836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grpSp>
      <p:grpSp>
        <p:nvGrpSpPr>
          <p:cNvPr id="9" name="Group 8">
            <a:extLst>
              <a:ext uri="{FF2B5EF4-FFF2-40B4-BE49-F238E27FC236}">
                <a16:creationId xmlns:a16="http://schemas.microsoft.com/office/drawing/2014/main" id="{2D2FBC47-0847-4160-B66F-EB837B8277E1}"/>
              </a:ext>
            </a:extLst>
          </p:cNvPr>
          <p:cNvGrpSpPr/>
          <p:nvPr/>
        </p:nvGrpSpPr>
        <p:grpSpPr>
          <a:xfrm>
            <a:off x="4812882" y="4027736"/>
            <a:ext cx="292359" cy="653101"/>
            <a:chOff x="4812882" y="4027736"/>
            <a:chExt cx="292359" cy="653101"/>
          </a:xfrm>
        </p:grpSpPr>
        <p:sp>
          <p:nvSpPr>
            <p:cNvPr id="44" name="Freeform 147"/>
            <p:cNvSpPr>
              <a:spLocks/>
            </p:cNvSpPr>
            <p:nvPr/>
          </p:nvSpPr>
          <p:spPr bwMode="auto">
            <a:xfrm>
              <a:off x="4812882" y="4027736"/>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4959335" y="4197166"/>
              <a:ext cx="60943" cy="4836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grpSp>
      <p:grpSp>
        <p:nvGrpSpPr>
          <p:cNvPr id="5" name="Group 4">
            <a:extLst>
              <a:ext uri="{FF2B5EF4-FFF2-40B4-BE49-F238E27FC236}">
                <a16:creationId xmlns:a16="http://schemas.microsoft.com/office/drawing/2014/main" id="{2BC21D58-D968-4248-8728-D81666AC9CFC}"/>
              </a:ext>
            </a:extLst>
          </p:cNvPr>
          <p:cNvGrpSpPr/>
          <p:nvPr/>
        </p:nvGrpSpPr>
        <p:grpSpPr>
          <a:xfrm>
            <a:off x="7599700" y="4029355"/>
            <a:ext cx="292359" cy="653100"/>
            <a:chOff x="7599700" y="4029355"/>
            <a:chExt cx="292359" cy="653100"/>
          </a:xfrm>
        </p:grpSpPr>
        <p:sp>
          <p:nvSpPr>
            <p:cNvPr id="46" name="Freeform 147"/>
            <p:cNvSpPr>
              <a:spLocks/>
            </p:cNvSpPr>
            <p:nvPr/>
          </p:nvSpPr>
          <p:spPr bwMode="auto">
            <a:xfrm>
              <a:off x="7599700" y="4029355"/>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7746153" y="4198784"/>
              <a:ext cx="60943" cy="4836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grpSp>
      <p:grpSp>
        <p:nvGrpSpPr>
          <p:cNvPr id="6" name="Group 5">
            <a:extLst>
              <a:ext uri="{FF2B5EF4-FFF2-40B4-BE49-F238E27FC236}">
                <a16:creationId xmlns:a16="http://schemas.microsoft.com/office/drawing/2014/main" id="{DBA873D2-97D1-4707-8840-5A37F0403838}"/>
              </a:ext>
            </a:extLst>
          </p:cNvPr>
          <p:cNvGrpSpPr/>
          <p:nvPr/>
        </p:nvGrpSpPr>
        <p:grpSpPr>
          <a:xfrm>
            <a:off x="9574477" y="4027388"/>
            <a:ext cx="292359" cy="653100"/>
            <a:chOff x="9574477" y="4027388"/>
            <a:chExt cx="292359" cy="653100"/>
          </a:xfrm>
        </p:grpSpPr>
        <p:sp>
          <p:nvSpPr>
            <p:cNvPr id="48" name="Freeform 147"/>
            <p:cNvSpPr>
              <a:spLocks/>
            </p:cNvSpPr>
            <p:nvPr/>
          </p:nvSpPr>
          <p:spPr bwMode="auto">
            <a:xfrm>
              <a:off x="9574477" y="4027388"/>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9720929" y="4196817"/>
              <a:ext cx="60943" cy="4836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grpSp>
      <p:grpSp>
        <p:nvGrpSpPr>
          <p:cNvPr id="8" name="Group 7">
            <a:extLst>
              <a:ext uri="{FF2B5EF4-FFF2-40B4-BE49-F238E27FC236}">
                <a16:creationId xmlns:a16="http://schemas.microsoft.com/office/drawing/2014/main" id="{0ED66FA0-D176-4FA9-B142-6228CE8F7487}"/>
              </a:ext>
            </a:extLst>
          </p:cNvPr>
          <p:cNvGrpSpPr/>
          <p:nvPr/>
        </p:nvGrpSpPr>
        <p:grpSpPr>
          <a:xfrm>
            <a:off x="6990259" y="5154144"/>
            <a:ext cx="292359" cy="653100"/>
            <a:chOff x="6990259" y="5154144"/>
            <a:chExt cx="292359" cy="653100"/>
          </a:xfrm>
        </p:grpSpPr>
        <p:sp>
          <p:nvSpPr>
            <p:cNvPr id="51" name="Freeform 147"/>
            <p:cNvSpPr>
              <a:spLocks/>
            </p:cNvSpPr>
            <p:nvPr/>
          </p:nvSpPr>
          <p:spPr bwMode="auto">
            <a:xfrm>
              <a:off x="6990259" y="5154144"/>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7136711" y="5323573"/>
              <a:ext cx="60943" cy="4836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grpSp>
      <p:grpSp>
        <p:nvGrpSpPr>
          <p:cNvPr id="7" name="Group 6">
            <a:extLst>
              <a:ext uri="{FF2B5EF4-FFF2-40B4-BE49-F238E27FC236}">
                <a16:creationId xmlns:a16="http://schemas.microsoft.com/office/drawing/2014/main" id="{2264FBBB-8D16-41FE-92F7-87E704763CEB}"/>
              </a:ext>
            </a:extLst>
          </p:cNvPr>
          <p:cNvGrpSpPr/>
          <p:nvPr/>
        </p:nvGrpSpPr>
        <p:grpSpPr>
          <a:xfrm>
            <a:off x="8266383" y="5154144"/>
            <a:ext cx="292359" cy="653100"/>
            <a:chOff x="8266383" y="5154144"/>
            <a:chExt cx="292359" cy="653100"/>
          </a:xfrm>
        </p:grpSpPr>
        <p:sp>
          <p:nvSpPr>
            <p:cNvPr id="53" name="Freeform 147"/>
            <p:cNvSpPr>
              <a:spLocks/>
            </p:cNvSpPr>
            <p:nvPr/>
          </p:nvSpPr>
          <p:spPr bwMode="auto">
            <a:xfrm>
              <a:off x="8266383" y="5154144"/>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8412835" y="5323573"/>
              <a:ext cx="60943" cy="4836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grpSp>
      <p:sp>
        <p:nvSpPr>
          <p:cNvPr id="55" name="Freeform 54"/>
          <p:cNvSpPr/>
          <p:nvPr/>
        </p:nvSpPr>
        <p:spPr>
          <a:xfrm>
            <a:off x="9180879" y="4680837"/>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t>
            </a:r>
          </a:p>
        </p:txBody>
      </p:sp>
      <p:grpSp>
        <p:nvGrpSpPr>
          <p:cNvPr id="10" name="Group 9">
            <a:extLst>
              <a:ext uri="{FF2B5EF4-FFF2-40B4-BE49-F238E27FC236}">
                <a16:creationId xmlns:a16="http://schemas.microsoft.com/office/drawing/2014/main" id="{7F418CF0-80F1-4375-910E-9AA3EA92A365}"/>
              </a:ext>
            </a:extLst>
          </p:cNvPr>
          <p:cNvGrpSpPr/>
          <p:nvPr/>
        </p:nvGrpSpPr>
        <p:grpSpPr>
          <a:xfrm>
            <a:off x="3873661" y="4109052"/>
            <a:ext cx="292359" cy="1453548"/>
            <a:chOff x="3873661" y="4109052"/>
            <a:chExt cx="292359" cy="1453548"/>
          </a:xfrm>
        </p:grpSpPr>
        <p:sp>
          <p:nvSpPr>
            <p:cNvPr id="57" name="Freeform 147"/>
            <p:cNvSpPr>
              <a:spLocks/>
            </p:cNvSpPr>
            <p:nvPr/>
          </p:nvSpPr>
          <p:spPr bwMode="auto">
            <a:xfrm>
              <a:off x="3873661" y="41090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4020115" y="42784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9" name="Freeform 58"/>
          <p:cNvSpPr/>
          <p:nvPr/>
        </p:nvSpPr>
        <p:spPr>
          <a:xfrm>
            <a:off x="3480064" y="55626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itchFamily="49" charset="0"/>
              </a:rPr>
              <a:t>…</a:t>
            </a:r>
          </a:p>
        </p:txBody>
      </p:sp>
      <p:sp>
        <p:nvSpPr>
          <p:cNvPr id="3" name="Slide Number Placeholder 2"/>
          <p:cNvSpPr>
            <a:spLocks noGrp="1"/>
          </p:cNvSpPr>
          <p:nvPr>
            <p:ph type="sldNum" sz="quarter" idx="4"/>
          </p:nvPr>
        </p:nvSpPr>
        <p:spPr/>
        <p:txBody>
          <a:bodyPr/>
          <a:lstStyle/>
          <a:p>
            <a:fld id="{C014DD1E-5D91-48A3-AD6D-45FBA980D106}" type="slidenum">
              <a:rPr lang="en-US" smtClean="0"/>
              <a:pPr/>
              <a:t>7</a:t>
            </a:fld>
            <a:endParaRPr lang="en-US" dirty="0"/>
          </a:p>
        </p:txBody>
      </p:sp>
      <p:sp>
        <p:nvSpPr>
          <p:cNvPr id="34" name="AutoShape 6"/>
          <p:cNvSpPr>
            <a:spLocks noChangeArrowheads="1"/>
          </p:cNvSpPr>
          <p:nvPr/>
        </p:nvSpPr>
        <p:spPr bwMode="auto">
          <a:xfrm>
            <a:off x="8690408" y="1815967"/>
            <a:ext cx="2801938" cy="1415606"/>
          </a:xfrm>
          <a:prstGeom prst="wedgeRoundRectCallout">
            <a:avLst>
              <a:gd name="adj1" fmla="val -72230"/>
              <a:gd name="adj2" fmla="val -31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 holds </a:t>
            </a:r>
            <a:r>
              <a:rPr lang="en-US" sz="2800" dirty="0">
                <a:solidFill>
                  <a:schemeClr val="tx2">
                    <a:lumMod val="75000"/>
                  </a:schemeClr>
                </a:solidFill>
              </a:rPr>
              <a:t>common characteristics</a:t>
            </a:r>
            <a:endParaRPr lang="bg-BG" sz="2800" dirty="0">
              <a:solidFill>
                <a:schemeClr val="tx2">
                  <a:lumMod val="75000"/>
                </a:schemeClr>
              </a:solidFill>
            </a:endParaRPr>
          </a:p>
        </p:txBody>
      </p:sp>
    </p:spTree>
    <p:extLst>
      <p:ext uri="{BB962C8B-B14F-4D97-AF65-F5344CB8AC3E}">
        <p14:creationId xmlns:p14="http://schemas.microsoft.com/office/powerpoint/2010/main" val="28038407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6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5" grpId="0" animBg="1"/>
      <p:bldP spid="59"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dirty="0"/>
              <a:t> </a:t>
            </a:r>
            <a:r>
              <a:rPr lang="en-GB" dirty="0"/>
              <a:t>– </a:t>
            </a:r>
            <a:r>
              <a:rPr lang="en-US" dirty="0"/>
              <a:t>C# Collection</a:t>
            </a:r>
            <a:endParaRPr lang="bg-BG" sz="4000" dirty="0"/>
          </a:p>
        </p:txBody>
      </p:sp>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pic>
        <p:nvPicPr>
          <p:cNvPr id="4" name="Picture 3">
            <a:extLst>
              <a:ext uri="{FF2B5EF4-FFF2-40B4-BE49-F238E27FC236}">
                <a16:creationId xmlns:a16="http://schemas.microsoft.com/office/drawing/2014/main" id="{E027182F-9365-4D47-87D6-6667ADA8D762}"/>
              </a:ext>
            </a:extLst>
          </p:cNvPr>
          <p:cNvPicPr>
            <a:picLocks noChangeAspect="1"/>
          </p:cNvPicPr>
          <p:nvPr/>
        </p:nvPicPr>
        <p:blipFill>
          <a:blip r:embed="rId2"/>
          <a:stretch>
            <a:fillRect/>
          </a:stretch>
        </p:blipFill>
        <p:spPr>
          <a:xfrm>
            <a:off x="607536" y="1295400"/>
            <a:ext cx="10973751" cy="4724809"/>
          </a:xfrm>
          <a:prstGeom prst="roundRect">
            <a:avLst>
              <a:gd name="adj" fmla="val 9190"/>
            </a:avLst>
          </a:prstGeom>
        </p:spPr>
      </p:pic>
    </p:spTree>
    <p:extLst>
      <p:ext uri="{BB962C8B-B14F-4D97-AF65-F5344CB8AC3E}">
        <p14:creationId xmlns:p14="http://schemas.microsoft.com/office/powerpoint/2010/main" val="27955398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dirty="0"/>
              <a:t>In C# inheritance is defined by the </a:t>
            </a:r>
            <a:r>
              <a:rPr lang="en-US" b="1" dirty="0">
                <a:solidFill>
                  <a:schemeClr val="tx2">
                    <a:lumMod val="75000"/>
                  </a:schemeClr>
                </a:solidFill>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9</a:t>
            </a:fld>
            <a:endParaRPr lang="en-US" dirty="0"/>
          </a:p>
        </p:txBody>
      </p:sp>
      <p:sp>
        <p:nvSpPr>
          <p:cNvPr id="7" name="Text Placeholder 5"/>
          <p:cNvSpPr txBox="1">
            <a:spLocks/>
          </p:cNvSpPr>
          <p:nvPr/>
        </p:nvSpPr>
        <p:spPr>
          <a:xfrm>
            <a:off x="684212" y="2209800"/>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a:solidFill>
                  <a:schemeClr val="tx2">
                    <a:lumMod val="75000"/>
                  </a:schemeClr>
                </a:solidFill>
              </a:rPr>
              <a:t>:</a:t>
            </a:r>
            <a:r>
              <a:rPr lang="en-US" sz="2800" dirty="0">
                <a:solidFill>
                  <a:schemeClr val="accent1">
                    <a:lumMod val="20000"/>
                    <a:lumOff val="80000"/>
                  </a:schemeClr>
                </a:solidFill>
              </a:rPr>
              <a:t> Person { … }</a:t>
            </a:r>
          </a:p>
          <a:p>
            <a:r>
              <a:rPr lang="en-US" sz="2800" dirty="0">
                <a:solidFill>
                  <a:schemeClr val="accent1">
                    <a:lumMod val="20000"/>
                    <a:lumOff val="80000"/>
                  </a:schemeClr>
                </a:solidFill>
              </a:rPr>
              <a:t>class Employee </a:t>
            </a:r>
            <a:r>
              <a:rPr lang="en-US" sz="2800" dirty="0">
                <a:solidFill>
                  <a:schemeClr val="tx2">
                    <a:lumMod val="75000"/>
                  </a:schemeClr>
                </a:solidFill>
              </a:rPr>
              <a:t>:</a:t>
            </a:r>
            <a:r>
              <a:rPr lang="en-US" sz="2800" dirty="0">
                <a:solidFill>
                  <a:schemeClr val="accent1">
                    <a:lumMod val="20000"/>
                    <a:lumOff val="80000"/>
                  </a:schemeClr>
                </a:solidFill>
              </a:rPr>
              <a:t> 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cxnSpLocks/>
            <a:stCxn id="12" idx="0"/>
          </p:cNvCxnSpPr>
          <p:nvPr/>
        </p:nvCxnSpPr>
        <p:spPr>
          <a:xfrm flipH="1" flipV="1">
            <a:off x="8510155" y="4862945"/>
            <a:ext cx="906803" cy="86934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1979612" y="4952999"/>
            <a:ext cx="3005861" cy="625997"/>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Student </a:t>
            </a:r>
            <a:r>
              <a:rPr lang="en-US" sz="3200" dirty="0">
                <a:solidFill>
                  <a:schemeClr val="tx2">
                    <a:lumMod val="75000"/>
                  </a:schemeClr>
                </a:solidFill>
              </a:rPr>
              <a:t>:</a:t>
            </a:r>
            <a:r>
              <a:rPr lang="en-US" sz="3200" dirty="0">
                <a:solidFill>
                  <a:srgbClr val="FFFFFF"/>
                </a:solidFill>
              </a:rPr>
              <a:t> Person</a:t>
            </a:r>
            <a:endParaRPr lang="bg-BG" sz="3200"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cxnSpLocks/>
            <a:stCxn id="21" idx="0"/>
          </p:cNvCxnSpPr>
          <p:nvPr/>
        </p:nvCxnSpPr>
        <p:spPr>
          <a:xfrm flipV="1">
            <a:off x="6445158" y="4852555"/>
            <a:ext cx="973951" cy="87973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867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11016</TotalTime>
  <Words>4796</Words>
  <Application>Microsoft Office PowerPoint</Application>
  <PresentationFormat>Custom</PresentationFormat>
  <Paragraphs>588</Paragraphs>
  <Slides>37</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Wingdings</vt:lpstr>
      <vt:lpstr>Wingdings 2</vt:lpstr>
      <vt:lpstr>SoftUni 16x9</vt:lpstr>
      <vt:lpstr>Inheritance</vt:lpstr>
      <vt:lpstr>Table of Contents</vt:lpstr>
      <vt:lpstr>Questions</vt:lpstr>
      <vt:lpstr>Inheritance</vt:lpstr>
      <vt:lpstr>Inheritance</vt:lpstr>
      <vt:lpstr>Inheritance – Example</vt:lpstr>
      <vt:lpstr>Class Hierarchies</vt:lpstr>
      <vt:lpstr>Class Hierarchies – C# Collection</vt:lpstr>
      <vt:lpstr>Inheritance in C#</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Multilevel Inheritance</vt:lpstr>
      <vt:lpstr>Problem: Hierarchical Inheritance</vt:lpstr>
      <vt:lpstr>Reusing Classes</vt:lpstr>
      <vt:lpstr>Inheritance and Access Modifiers</vt:lpstr>
      <vt:lpstr>Shadowing Variables</vt:lpstr>
      <vt:lpstr>Shadowing Variables - Access</vt:lpstr>
      <vt:lpstr>Virtual Methods</vt:lpstr>
      <vt:lpstr>Inheritance Benefits – Extension</vt:lpstr>
      <vt:lpstr>Problem: Random List</vt:lpstr>
      <vt:lpstr>Solution: Random Array List</vt:lpstr>
      <vt:lpstr>Types of Class Reuse</vt:lpstr>
      <vt:lpstr>Extension</vt:lpstr>
      <vt:lpstr>Composition</vt:lpstr>
      <vt:lpstr>Delegation</vt:lpstr>
      <vt:lpstr>Problem: Stack of Strings</vt:lpstr>
      <vt:lpstr>Solution: Stack of Strings</vt:lpstr>
      <vt:lpstr>Summary</vt:lpstr>
      <vt:lpstr>Inheritance</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Inheritance</dc:title>
  <dc:subject>Software Development Course</dc:subject>
  <dc:creator>Software University Foundation</dc:creator>
  <cp:keywords>Encapsulation, OOP, programming, course, SoftUni, Software University, OOP, Inheritance</cp:keywords>
  <dc:description>Software University Foundation - http://softuni.org</dc:description>
  <cp:lastModifiedBy>Vladimir Damyanovski</cp:lastModifiedBy>
  <cp:revision>287</cp:revision>
  <dcterms:created xsi:type="dcterms:W3CDTF">2014-01-02T17:00:34Z</dcterms:created>
  <dcterms:modified xsi:type="dcterms:W3CDTF">2018-02-21T18:09:06Z</dcterms:modified>
  <cp:category>C#, OOP, programming</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