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472" r:id="rId3"/>
    <p:sldId id="473" r:id="rId4"/>
    <p:sldId id="474" r:id="rId5"/>
    <p:sldId id="479" r:id="rId6"/>
    <p:sldId id="480" r:id="rId7"/>
    <p:sldId id="482" r:id="rId8"/>
    <p:sldId id="481" r:id="rId9"/>
    <p:sldId id="483" r:id="rId10"/>
    <p:sldId id="485" r:id="rId11"/>
    <p:sldId id="484" r:id="rId12"/>
    <p:sldId id="498" r:id="rId13"/>
    <p:sldId id="486" r:id="rId14"/>
    <p:sldId id="493" r:id="rId15"/>
    <p:sldId id="495" r:id="rId16"/>
    <p:sldId id="499" r:id="rId17"/>
    <p:sldId id="487" r:id="rId18"/>
    <p:sldId id="488" r:id="rId19"/>
    <p:sldId id="489" r:id="rId20"/>
    <p:sldId id="490" r:id="rId21"/>
    <p:sldId id="491" r:id="rId22"/>
    <p:sldId id="500" r:id="rId23"/>
    <p:sldId id="501" r:id="rId24"/>
    <p:sldId id="502" r:id="rId25"/>
    <p:sldId id="503" r:id="rId26"/>
    <p:sldId id="506" r:id="rId27"/>
    <p:sldId id="505" r:id="rId28"/>
    <p:sldId id="478" r:id="rId29"/>
    <p:sldId id="497" r:id="rId30"/>
    <p:sldId id="475" r:id="rId31"/>
    <p:sldId id="476" r:id="rId32"/>
    <p:sldId id="47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Project Architecture" id="{084445ED-5368-45D3-9918-0B381AC9114A}">
          <p14:sldIdLst>
            <p14:sldId id="479"/>
            <p14:sldId id="480"/>
            <p14:sldId id="482"/>
            <p14:sldId id="481"/>
            <p14:sldId id="483"/>
            <p14:sldId id="485"/>
            <p14:sldId id="484"/>
            <p14:sldId id="498"/>
            <p14:sldId id="486"/>
            <p14:sldId id="493"/>
            <p14:sldId id="495"/>
            <p14:sldId id="499"/>
          </p14:sldIdLst>
        </p14:section>
        <p14:section name="Refactoring" id="{F1E97098-4E9E-4422-BC3A-DE111FD6124D}">
          <p14:sldIdLst>
            <p14:sldId id="487"/>
            <p14:sldId id="488"/>
            <p14:sldId id="489"/>
            <p14:sldId id="490"/>
          </p14:sldIdLst>
        </p14:section>
        <p14:section name="Enumerations" id="{3ADD5788-9899-4B53-A068-314801FE7564}">
          <p14:sldIdLst>
            <p14:sldId id="491"/>
            <p14:sldId id="500"/>
            <p14:sldId id="501"/>
            <p14:sldId id="502"/>
            <p14:sldId id="503"/>
            <p14:sldId id="506"/>
            <p14:sldId id="505"/>
          </p14:sldIdLst>
        </p14:section>
        <p14:section name="Conclusion" id="{10E03AB1-9AA8-4E86-9A64-D741901E50A2}">
          <p14:sldIdLst>
            <p14:sldId id="478"/>
            <p14:sldId id="497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jidar Danchev" initials="BD" lastIdx="2" clrIdx="0">
    <p:extLst>
      <p:ext uri="{19B8F6BF-5375-455C-9EA6-DF929625EA0E}">
        <p15:presenceInfo xmlns:p15="http://schemas.microsoft.com/office/powerpoint/2012/main" userId="8162d13dd90021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3BABFF"/>
    <a:srgbClr val="005828"/>
    <a:srgbClr val="00B050"/>
    <a:srgbClr val="003760"/>
    <a:srgbClr val="0070C0"/>
    <a:srgbClr val="C6C0AA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05T15:55:05.875" v="2" actId="20577"/>
      <pc:docMkLst>
        <pc:docMk/>
      </pc:docMkLst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1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2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4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9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0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2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72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4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5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2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telenor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80F779-1AD2-4D6D-B9EF-B8170FA61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20" y="3710186"/>
            <a:ext cx="4354392" cy="2206226"/>
          </a:xfrm>
          <a:prstGeom prst="roundRect">
            <a:avLst>
              <a:gd name="adj" fmla="val 49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14086"/>
            <a:ext cx="7618286" cy="1126264"/>
          </a:xfrm>
        </p:spPr>
        <p:txBody>
          <a:bodyPr>
            <a:normAutofit/>
          </a:bodyPr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1" y="1731378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3000" dirty="0"/>
              <a:t>Architecture, Refactoring and Enumerations</a:t>
            </a:r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6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990259" y="3440353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50B1E1-A142-4AE0-B3BF-3C091D1FB3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19" y="4464531"/>
            <a:ext cx="1952285" cy="1950089"/>
          </a:xfrm>
          <a:prstGeom prst="rect">
            <a:avLst/>
          </a:prstGeom>
          <a:effectLst>
            <a:reflection stA="45000" endPos="21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1295400"/>
            <a:ext cx="108204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PrintRow(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figureSize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starCount)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figureSize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col = 1; col &lt;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methods, classes should not know or do too much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39725" y="1905000"/>
            <a:ext cx="10706197" cy="1170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/>
              <a:t>int[] numbers = args.Split().Select(int.Parse).ToArray();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/>
              <a:t>...</a:t>
            </a:r>
          </a:p>
          <a:p>
            <a:pPr>
              <a:lnSpc>
                <a:spcPct val="90000"/>
              </a:lnSpc>
            </a:pPr>
            <a:r>
              <a:rPr lang="en-US"/>
              <a:t>Console.Write(string.Join(" ", numbers));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246312" y="3868495"/>
            <a:ext cx="7696201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GodMode</a:t>
            </a:r>
            <a:r>
              <a:rPr lang="en-US" dirty="0"/>
              <a:t> master = new </a:t>
            </a:r>
            <a:r>
              <a:rPr lang="en-US" dirty="0" err="1"/>
              <a:t>GodMode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[] numbers = </a:t>
            </a:r>
            <a:r>
              <a:rPr lang="en-US" dirty="0" err="1"/>
              <a:t>master.ParseAny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...</a:t>
            </a:r>
          </a:p>
          <a:p>
            <a:r>
              <a:rPr lang="en-US" dirty="0" err="1"/>
              <a:t>int</a:t>
            </a:r>
            <a:r>
              <a:rPr lang="en-US" dirty="0"/>
              <a:t>[] numbers2 = </a:t>
            </a:r>
            <a:r>
              <a:rPr lang="en-US" dirty="0" err="1"/>
              <a:t>master.CopyAny</a:t>
            </a:r>
            <a:r>
              <a:rPr lang="en-US" dirty="0"/>
              <a:t>(numbers);</a:t>
            </a:r>
          </a:p>
          <a:p>
            <a:r>
              <a:rPr lang="en-US" dirty="0" err="1"/>
              <a:t>master.PrintToConsole</a:t>
            </a:r>
            <a:r>
              <a:rPr lang="en-US" dirty="0"/>
              <a:t>(</a:t>
            </a:r>
            <a:r>
              <a:rPr lang="en-US" dirty="0" err="1"/>
              <a:t>master.GetDate</a:t>
            </a:r>
            <a:r>
              <a:rPr lang="en-US" dirty="0"/>
              <a:t>());</a:t>
            </a:r>
          </a:p>
          <a:p>
            <a:r>
              <a:rPr lang="en-US" dirty="0" err="1"/>
              <a:t>master.PrintToConsole</a:t>
            </a:r>
            <a:r>
              <a:rPr lang="en-US" dirty="0"/>
              <a:t>(numbers);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840813" y="3200932"/>
            <a:ext cx="507199" cy="49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 descr="approve, block, cancel, delete, reject icon">
            <a:extLst>
              <a:ext uri="{FF2B5EF4-FFF2-40B4-BE49-F238E27FC236}">
                <a16:creationId xmlns:a16="http://schemas.microsoft.com/office/drawing/2014/main" id="{CDA510A6-2AD9-4114-8BB8-BF2D3C6FD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460" y="4351625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dirty="0">
                <a:solidFill>
                  <a:srgbClr val="F3BE60"/>
                </a:solidFill>
                <a:ea typeface="+mj-ea"/>
                <a:cs typeface="+mj-cs"/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03212" y="1752600"/>
            <a:ext cx="11692021" cy="11426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int[] numbers = args.Split().Select(int.Parse).ToArray();</a:t>
            </a:r>
          </a:p>
          <a:p>
            <a:pPr>
              <a:lnSpc>
                <a:spcPct val="90000"/>
              </a:lnSpc>
            </a:pPr>
            <a:r>
              <a:rPr lang="en-US" dirty="0"/>
              <a:t>. . .</a:t>
            </a:r>
          </a:p>
          <a:p>
            <a:pPr>
              <a:lnSpc>
                <a:spcPct val="90000"/>
              </a:lnSpc>
            </a:pPr>
            <a:r>
              <a:rPr lang="en-US" dirty="0"/>
              <a:t>Console.Write(string.Join(" ", numbers));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752197" y="3656232"/>
            <a:ext cx="83820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ArrayParser parser = new ArrayParser();</a:t>
            </a:r>
          </a:p>
          <a:p>
            <a:r>
              <a:rPr lang="en-US"/>
              <a:t>OuputWriter printer = new OuputWriter();</a:t>
            </a:r>
          </a:p>
          <a:p>
            <a:r>
              <a:rPr lang="en-US"/>
              <a:t>int[] numbers = parser.IntegersParse(args);</a:t>
            </a:r>
          </a:p>
          <a:p>
            <a:r>
              <a:rPr lang="en-US"/>
              <a:t>int[] coordinates = parser.IntegerParse(args1);</a:t>
            </a:r>
          </a:p>
          <a:p>
            <a:r>
              <a:rPr lang="en-US"/>
              <a:t>printer.PrintToConsole(numbers);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689598" y="3027280"/>
            <a:ext cx="507199" cy="498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ounded Rectangular Callout 6"/>
          <p:cNvSpPr/>
          <p:nvPr/>
        </p:nvSpPr>
        <p:spPr>
          <a:xfrm>
            <a:off x="7542212" y="2450239"/>
            <a:ext cx="2819400" cy="931034"/>
          </a:xfrm>
          <a:prstGeom prst="wedgeRoundRectCallout">
            <a:avLst>
              <a:gd name="adj1" fmla="val -36470"/>
              <a:gd name="adj2" fmla="val 850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Hiding 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9650381" y="3584211"/>
            <a:ext cx="2428462" cy="1387283"/>
          </a:xfrm>
          <a:prstGeom prst="wedgeRoundRectCallout">
            <a:avLst>
              <a:gd name="adj1" fmla="val -87351"/>
              <a:gd name="adj2" fmla="val 63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Allow 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346164" y="5750144"/>
            <a:ext cx="2951934" cy="996885"/>
          </a:xfrm>
          <a:prstGeom prst="wedgeRoundRectCallout">
            <a:avLst>
              <a:gd name="adj1" fmla="val -42397"/>
              <a:gd name="adj2" fmla="val -844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Helps us avoid repeating code</a:t>
            </a:r>
          </a:p>
        </p:txBody>
      </p:sp>
      <p:pic>
        <p:nvPicPr>
          <p:cNvPr id="13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5C63873C-939D-4054-8F7E-03217B8E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815" y="397153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695199" cy="5257800"/>
          </a:xfrm>
        </p:spPr>
        <p:txBody>
          <a:bodyPr>
            <a:normAutofit/>
          </a:bodyPr>
          <a:lstStyle/>
          <a:p>
            <a:r>
              <a:rPr lang="en-GB" dirty="0"/>
              <a:t>Create 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dirty="0"/>
              <a:t>holding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horizontal and vertical coordinates.</a:t>
            </a:r>
          </a:p>
          <a:p>
            <a:r>
              <a:rPr lang="en-GB" dirty="0"/>
              <a:t>Create a </a:t>
            </a:r>
            <a:r>
              <a:rPr lang="en-GB" dirty="0">
                <a:solidFill>
                  <a:schemeClr val="accent1"/>
                </a:solidFill>
              </a:rPr>
              <a:t>Rectangle class </a:t>
            </a:r>
            <a:r>
              <a:rPr lang="en-GB" dirty="0"/>
              <a:t>that holds one of the sides (that’s your abstraction, </a:t>
            </a:r>
            <a:r>
              <a:rPr lang="en-GB" dirty="0">
                <a:solidFill>
                  <a:schemeClr val="accent1"/>
                </a:solidFill>
              </a:rPr>
              <a:t>you don’t need more</a:t>
            </a:r>
            <a:r>
              <a:rPr lang="en-GB" dirty="0"/>
              <a:t>).</a:t>
            </a:r>
          </a:p>
          <a:p>
            <a:r>
              <a:rPr lang="en-GB" dirty="0"/>
              <a:t>Add </a:t>
            </a:r>
            <a:r>
              <a:rPr lang="en-GB" dirty="0">
                <a:solidFill>
                  <a:schemeClr val="accent1"/>
                </a:solidFill>
              </a:rPr>
              <a:t>Contains</a:t>
            </a:r>
            <a:r>
              <a:rPr lang="en-GB" dirty="0"/>
              <a:t> method in the </a:t>
            </a:r>
            <a:r>
              <a:rPr lang="en-GB" dirty="0">
                <a:solidFill>
                  <a:schemeClr val="accent1"/>
                </a:solidFill>
              </a:rPr>
              <a:t>Rectangle class</a:t>
            </a:r>
            <a:r>
              <a:rPr lang="en-GB" dirty="0"/>
              <a:t> that takes a </a:t>
            </a:r>
            <a:r>
              <a:rPr lang="en-GB" dirty="0">
                <a:solidFill>
                  <a:schemeClr val="accent1"/>
                </a:solidFill>
              </a:rPr>
              <a:t>Point</a:t>
            </a:r>
            <a:r>
              <a:rPr lang="en-GB" dirty="0"/>
              <a:t> as an argument and </a:t>
            </a:r>
            <a:r>
              <a:rPr lang="en-GB" dirty="0">
                <a:solidFill>
                  <a:schemeClr val="accent1"/>
                </a:solidFill>
              </a:rPr>
              <a:t>returns if it’s inside</a:t>
            </a:r>
            <a:r>
              <a:rPr lang="en-GB" dirty="0"/>
              <a:t> the current object of the </a:t>
            </a:r>
            <a:r>
              <a:rPr lang="en-GB" dirty="0">
                <a:solidFill>
                  <a:schemeClr val="accent1"/>
                </a:solidFill>
              </a:rPr>
              <a:t>Rectangle class</a:t>
            </a:r>
            <a:r>
              <a:rPr lang="en-GB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1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4269" y="4093869"/>
            <a:ext cx="4914804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af-ZA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af-ZA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//TODO: Public properties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76" y="1730145"/>
            <a:ext cx="6096000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af-ZA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Rectangle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Point bottomRight;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//TODO: 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af-ZA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//TODO: 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3627D9-CAA2-4789-B015-B231AF5EB076}"/>
              </a:ext>
            </a:extLst>
          </p:cNvPr>
          <p:cNvGrpSpPr/>
          <p:nvPr/>
        </p:nvGrpSpPr>
        <p:grpSpPr>
          <a:xfrm>
            <a:off x="1841659" y="1552850"/>
            <a:ext cx="2520028" cy="2121959"/>
            <a:chOff x="4319425" y="2766058"/>
            <a:chExt cx="2520028" cy="249333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434758B-B1DB-491E-8823-FD37C9BC9733}"/>
                </a:ext>
              </a:extLst>
            </p:cNvPr>
            <p:cNvCxnSpPr/>
            <p:nvPr/>
          </p:nvCxnSpPr>
          <p:spPr>
            <a:xfrm>
              <a:off x="6479449" y="2766058"/>
              <a:ext cx="0" cy="24933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6934A-2348-402E-8BBF-C3677E608CF0}"/>
                </a:ext>
              </a:extLst>
            </p:cNvPr>
            <p:cNvCxnSpPr/>
            <p:nvPr/>
          </p:nvCxnSpPr>
          <p:spPr>
            <a:xfrm>
              <a:off x="4319425" y="2766058"/>
              <a:ext cx="0" cy="249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D7C2F2B-5140-4C0E-BC2C-998FB8F086DF}"/>
                </a:ext>
              </a:extLst>
            </p:cNvPr>
            <p:cNvCxnSpPr/>
            <p:nvPr/>
          </p:nvCxnSpPr>
          <p:spPr>
            <a:xfrm>
              <a:off x="6839453" y="2766058"/>
              <a:ext cx="0" cy="249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DF3CF9-3806-4599-993C-E6EE0ED2ECC5}"/>
                </a:ext>
              </a:extLst>
            </p:cNvPr>
            <p:cNvCxnSpPr/>
            <p:nvPr/>
          </p:nvCxnSpPr>
          <p:spPr>
            <a:xfrm>
              <a:off x="6119445" y="2766058"/>
              <a:ext cx="0" cy="249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188E25-DA1F-43E6-9396-DA5A0A15010F}"/>
                </a:ext>
              </a:extLst>
            </p:cNvPr>
            <p:cNvCxnSpPr/>
            <p:nvPr/>
          </p:nvCxnSpPr>
          <p:spPr>
            <a:xfrm>
              <a:off x="5399437" y="2766058"/>
              <a:ext cx="0" cy="249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3A33CD-C8E4-4FE1-BE4F-43255D3C4A3C}"/>
                </a:ext>
              </a:extLst>
            </p:cNvPr>
            <p:cNvCxnSpPr/>
            <p:nvPr/>
          </p:nvCxnSpPr>
          <p:spPr>
            <a:xfrm>
              <a:off x="5759441" y="2766058"/>
              <a:ext cx="0" cy="249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3D8E729-2589-4151-83B8-F4DB1730A3F8}"/>
                </a:ext>
              </a:extLst>
            </p:cNvPr>
            <p:cNvCxnSpPr/>
            <p:nvPr/>
          </p:nvCxnSpPr>
          <p:spPr>
            <a:xfrm>
              <a:off x="4679429" y="2766058"/>
              <a:ext cx="0" cy="249333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423128-C613-4ACD-B6D2-983DBBF36252}"/>
                </a:ext>
              </a:extLst>
            </p:cNvPr>
            <p:cNvCxnSpPr/>
            <p:nvPr/>
          </p:nvCxnSpPr>
          <p:spPr>
            <a:xfrm>
              <a:off x="5039433" y="2766058"/>
              <a:ext cx="0" cy="2493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210174-46E8-4B66-BA11-E996D5E0BBA3}"/>
              </a:ext>
            </a:extLst>
          </p:cNvPr>
          <p:cNvCxnSpPr/>
          <p:nvPr/>
        </p:nvCxnSpPr>
        <p:spPr>
          <a:xfrm>
            <a:off x="1674812" y="1703824"/>
            <a:ext cx="2838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C086EF-7989-498E-851D-09326BCFA204}"/>
              </a:ext>
            </a:extLst>
          </p:cNvPr>
          <p:cNvCxnSpPr/>
          <p:nvPr/>
        </p:nvCxnSpPr>
        <p:spPr>
          <a:xfrm>
            <a:off x="1674812" y="2063828"/>
            <a:ext cx="283830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633D7A-2D75-4DB9-99A7-88F27DF9403C}"/>
              </a:ext>
            </a:extLst>
          </p:cNvPr>
          <p:cNvCxnSpPr/>
          <p:nvPr/>
        </p:nvCxnSpPr>
        <p:spPr>
          <a:xfrm>
            <a:off x="1674812" y="2423832"/>
            <a:ext cx="2838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A5AE95-A2DE-4499-A821-85B10F2690A9}"/>
              </a:ext>
            </a:extLst>
          </p:cNvPr>
          <p:cNvCxnSpPr/>
          <p:nvPr/>
        </p:nvCxnSpPr>
        <p:spPr>
          <a:xfrm>
            <a:off x="1674812" y="2783836"/>
            <a:ext cx="2838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910AE1-99C7-44C3-BE90-70AE4AB0A7E0}"/>
              </a:ext>
            </a:extLst>
          </p:cNvPr>
          <p:cNvCxnSpPr/>
          <p:nvPr/>
        </p:nvCxnSpPr>
        <p:spPr>
          <a:xfrm>
            <a:off x="1674812" y="3143840"/>
            <a:ext cx="283830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38849E-0358-4072-81F5-DE8DA64B731D}"/>
              </a:ext>
            </a:extLst>
          </p:cNvPr>
          <p:cNvCxnSpPr/>
          <p:nvPr/>
        </p:nvCxnSpPr>
        <p:spPr>
          <a:xfrm>
            <a:off x="1674812" y="3503844"/>
            <a:ext cx="2838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98B630-0B0E-4D6C-BA99-F817C69DAF65}"/>
              </a:ext>
            </a:extLst>
          </p:cNvPr>
          <p:cNvSpPr txBox="1"/>
          <p:nvPr/>
        </p:nvSpPr>
        <p:spPr>
          <a:xfrm>
            <a:off x="1695767" y="1170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694EAA-BD61-4F73-BFE4-2C6AC817FB3E}"/>
              </a:ext>
            </a:extLst>
          </p:cNvPr>
          <p:cNvSpPr txBox="1"/>
          <p:nvPr/>
        </p:nvSpPr>
        <p:spPr>
          <a:xfrm>
            <a:off x="2049176" y="1170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D6CEBC-FD6B-4D76-B07B-DD253ABE29CC}"/>
              </a:ext>
            </a:extLst>
          </p:cNvPr>
          <p:cNvSpPr txBox="1"/>
          <p:nvPr/>
        </p:nvSpPr>
        <p:spPr>
          <a:xfrm>
            <a:off x="2406097" y="1170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5D7AE6-C927-4ED8-B275-755E4F40C53D}"/>
              </a:ext>
            </a:extLst>
          </p:cNvPr>
          <p:cNvSpPr txBox="1"/>
          <p:nvPr/>
        </p:nvSpPr>
        <p:spPr>
          <a:xfrm>
            <a:off x="2774596" y="1170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331910-38C7-4C38-B91C-10E6C89CB2DF}"/>
              </a:ext>
            </a:extLst>
          </p:cNvPr>
          <p:cNvSpPr txBox="1"/>
          <p:nvPr/>
        </p:nvSpPr>
        <p:spPr>
          <a:xfrm>
            <a:off x="3133067" y="1170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451246-577B-40D6-8C58-79EA5F3B3D20}"/>
              </a:ext>
            </a:extLst>
          </p:cNvPr>
          <p:cNvSpPr txBox="1"/>
          <p:nvPr/>
        </p:nvSpPr>
        <p:spPr>
          <a:xfrm>
            <a:off x="3433978" y="1170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FAAAB9-C6E9-468B-AF8D-E4F6A85F1B67}"/>
              </a:ext>
            </a:extLst>
          </p:cNvPr>
          <p:cNvSpPr txBox="1"/>
          <p:nvPr/>
        </p:nvSpPr>
        <p:spPr>
          <a:xfrm>
            <a:off x="1214563" y="3328635"/>
            <a:ext cx="4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E2A802-7F88-4D0A-A940-20CD79592BC7}"/>
              </a:ext>
            </a:extLst>
          </p:cNvPr>
          <p:cNvSpPr txBox="1"/>
          <p:nvPr/>
        </p:nvSpPr>
        <p:spPr>
          <a:xfrm>
            <a:off x="1214563" y="2962439"/>
            <a:ext cx="4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4EB4CF-047D-4A5A-82C3-C540E912DD5F}"/>
              </a:ext>
            </a:extLst>
          </p:cNvPr>
          <p:cNvSpPr txBox="1"/>
          <p:nvPr/>
        </p:nvSpPr>
        <p:spPr>
          <a:xfrm>
            <a:off x="1214563" y="2604188"/>
            <a:ext cx="4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BC6760-C0D3-411C-85AD-F5E08B51451F}"/>
              </a:ext>
            </a:extLst>
          </p:cNvPr>
          <p:cNvSpPr txBox="1"/>
          <p:nvPr/>
        </p:nvSpPr>
        <p:spPr>
          <a:xfrm>
            <a:off x="1214563" y="2239413"/>
            <a:ext cx="4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60D0B8-8094-413F-AD34-49E049BB1385}"/>
              </a:ext>
            </a:extLst>
          </p:cNvPr>
          <p:cNvSpPr txBox="1"/>
          <p:nvPr/>
        </p:nvSpPr>
        <p:spPr>
          <a:xfrm>
            <a:off x="1214563" y="1883275"/>
            <a:ext cx="4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-3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A95252-A4F7-4B14-BD7C-F632B8031A54}"/>
              </a:ext>
            </a:extLst>
          </p:cNvPr>
          <p:cNvSpPr txBox="1"/>
          <p:nvPr/>
        </p:nvSpPr>
        <p:spPr>
          <a:xfrm>
            <a:off x="1214563" y="1522159"/>
            <a:ext cx="4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6A70B8-424A-4757-826D-8E1152E0B2D5}"/>
              </a:ext>
            </a:extLst>
          </p:cNvPr>
          <p:cNvSpPr/>
          <p:nvPr/>
        </p:nvSpPr>
        <p:spPr>
          <a:xfrm>
            <a:off x="2201665" y="2063827"/>
            <a:ext cx="1422858" cy="1432773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1084CEF-9B82-4725-A738-D147D144B7B8}"/>
              </a:ext>
            </a:extLst>
          </p:cNvPr>
          <p:cNvSpPr/>
          <p:nvPr/>
        </p:nvSpPr>
        <p:spPr>
          <a:xfrm>
            <a:off x="3228065" y="2739702"/>
            <a:ext cx="98303" cy="983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2DB137-BEB5-45C1-9B7B-A61BBAAA1589}"/>
              </a:ext>
            </a:extLst>
          </p:cNvPr>
          <p:cNvSpPr txBox="1"/>
          <p:nvPr/>
        </p:nvSpPr>
        <p:spPr>
          <a:xfrm>
            <a:off x="3791557" y="1170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56C009-40B2-4077-A213-E479A7D7CDBD}"/>
              </a:ext>
            </a:extLst>
          </p:cNvPr>
          <p:cNvSpPr/>
          <p:nvPr/>
        </p:nvSpPr>
        <p:spPr>
          <a:xfrm>
            <a:off x="2160265" y="2031564"/>
            <a:ext cx="98303" cy="983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8431C3-27DC-4F13-BCB0-DBF75C023C8D}"/>
              </a:ext>
            </a:extLst>
          </p:cNvPr>
          <p:cNvSpPr txBox="1"/>
          <p:nvPr/>
        </p:nvSpPr>
        <p:spPr>
          <a:xfrm>
            <a:off x="1614909" y="1665368"/>
            <a:ext cx="110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/>
              <a:t>topLeft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8A9973-8BC7-4F18-80D1-EECAB287A08E}"/>
              </a:ext>
            </a:extLst>
          </p:cNvPr>
          <p:cNvSpPr txBox="1"/>
          <p:nvPr/>
        </p:nvSpPr>
        <p:spPr>
          <a:xfrm>
            <a:off x="3028872" y="238442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dirty="0"/>
              <a:t>,</a:t>
            </a:r>
            <a:r>
              <a:rPr lang="en-US" b="1" dirty="0"/>
              <a:t> 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739791-7365-4D84-8A58-EB544340DCB7}"/>
              </a:ext>
            </a:extLst>
          </p:cNvPr>
          <p:cNvSpPr txBox="1"/>
          <p:nvPr/>
        </p:nvSpPr>
        <p:spPr>
          <a:xfrm>
            <a:off x="2829543" y="3482432"/>
            <a:ext cx="1802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/>
              <a:t>bottomRight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0B3701C-CB3E-48E5-B1ED-07791A70D653}"/>
              </a:ext>
            </a:extLst>
          </p:cNvPr>
          <p:cNvSpPr/>
          <p:nvPr/>
        </p:nvSpPr>
        <p:spPr>
          <a:xfrm>
            <a:off x="3565571" y="3433280"/>
            <a:ext cx="98303" cy="9830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2012" y="1138544"/>
            <a:ext cx="10784400" cy="5220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this.TopLeft.X &lt;= point.X &amp;&amp; </a:t>
            </a:r>
            <a:b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this.BottomRight.X &gt;= point.X;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this.TopLeft.Y &lt;= point.Y &amp;&amp; </a:t>
            </a:r>
            <a:b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this.BottomRight.Y &gt;= point.Y;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af-ZA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&amp;&amp; </a:t>
            </a:r>
            <a:r>
              <a:rPr lang="af-ZA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isInVertical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0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Refactoring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Restructuring and Organizing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97392-05DF-4847-811C-69C94D28DA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415325"/>
            <a:ext cx="5562600" cy="3338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698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Restructuring</a:t>
            </a:r>
            <a:r>
              <a:rPr lang="en-GB" dirty="0"/>
              <a:t> code 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 lvl="1"/>
            <a:r>
              <a:rPr lang="en-GB" dirty="0"/>
              <a:t>Improves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GB" dirty="0"/>
              <a:t>Reduces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517624" y="3358620"/>
            <a:ext cx="11263199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class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ProblemSolver </a:t>
            </a:r>
            <a:r>
              <a:rPr lang="en-US" sz="2700" dirty="0"/>
              <a:t>{ public static void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DoMagic</a:t>
            </a:r>
            <a:r>
              <a:rPr lang="en-US" sz="2700" dirty="0"/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17624" y="4811051"/>
            <a:ext cx="1126319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CommandParser</a:t>
            </a:r>
            <a:r>
              <a:rPr lang="en-US" dirty="0"/>
              <a:t> { public static Func&lt;T, T&gt;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ParseCommand</a:t>
            </a:r>
            <a:r>
              <a:rPr lang="en-US" dirty="0"/>
              <a:t>(); }</a:t>
            </a:r>
          </a:p>
          <a:p>
            <a:r>
              <a:rPr lang="en-US" dirty="0"/>
              <a:t>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DataModifier</a:t>
            </a:r>
            <a:r>
              <a:rPr lang="en-US" dirty="0"/>
              <a:t> { public static 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Execute</a:t>
            </a:r>
            <a:r>
              <a:rPr lang="en-US" dirty="0"/>
              <a:t>(); … }</a:t>
            </a:r>
          </a:p>
          <a:p>
            <a:r>
              <a:rPr lang="en-US" dirty="0"/>
              <a:t>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OutputFormatter</a:t>
            </a:r>
            <a:r>
              <a:rPr lang="en-US" dirty="0"/>
              <a:t> { public static void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(); … }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 rot="5400000">
            <a:off x="5870375" y="4168946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297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1" cy="1371600"/>
          </a:xfrm>
        </p:spPr>
        <p:txBody>
          <a:bodyPr>
            <a:normAutofit/>
          </a:bodyPr>
          <a:lstStyle/>
          <a:p>
            <a:r>
              <a:rPr lang="en-GB" sz="3200" dirty="0"/>
              <a:t>Componentization - breaking code apart reusable units</a:t>
            </a:r>
          </a:p>
          <a:p>
            <a:pPr lvl="1"/>
            <a:r>
              <a:rPr lang="en-GB" sz="3000" dirty="0"/>
              <a:t>Extracting parts of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sz="3000" dirty="0"/>
              <a:t> and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6675" y="2644949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DepositOrWithdraw()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4898" y="2748884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88815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Improving names 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38776" y="2457974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Deposit()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1666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methods </a:t>
            </a:r>
            <a:r>
              <a:rPr lang="en-US" dirty="0"/>
              <a:t>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fields </a:t>
            </a:r>
            <a:r>
              <a:rPr lang="en-US" dirty="0"/>
              <a:t>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6675" y="4228621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7412" y="4306134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7109" y="4228621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string name;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6674" y="5745177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Car.Open()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7411" y="5829287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7108" y="57560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/>
              <a:t>Door.Open()</a:t>
            </a:r>
          </a:p>
        </p:txBody>
      </p:sp>
    </p:spTree>
    <p:extLst>
      <p:ext uri="{BB962C8B-B14F-4D97-AF65-F5344CB8AC3E}">
        <p14:creationId xmlns:p14="http://schemas.microsoft.com/office/powerpoint/2010/main" val="29724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1" cy="5257800"/>
          </a:xfrm>
        </p:spPr>
        <p:txBody>
          <a:bodyPr>
            <a:normAutofit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r>
              <a:rPr lang="en-GB" dirty="0">
                <a:solidFill>
                  <a:schemeClr val="accent1"/>
                </a:solidFill>
              </a:rPr>
              <a:t>Break it up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dirty="0">
                <a:solidFill>
                  <a:schemeClr val="accent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Create</a:t>
            </a:r>
            <a:r>
              <a:rPr lang="en-US" sz="3000" b="1" noProof="1">
                <a:solidFill>
                  <a:schemeClr val="accent1"/>
                </a:solidFill>
              </a:rPr>
              <a:t> &lt;studentName&gt; &lt;studentAge&gt; &lt;studentGrade&gt;</a:t>
            </a:r>
            <a:r>
              <a:rPr lang="en-US" sz="3000" noProof="1"/>
              <a:t>"</a:t>
            </a:r>
            <a:r>
              <a:rPr lang="en-US" sz="3000" b="1" dirty="0"/>
              <a:t> </a:t>
            </a:r>
            <a:r>
              <a:rPr lang="en-US" sz="3000" dirty="0"/>
              <a:t>– creates a new student.</a:t>
            </a:r>
          </a:p>
          <a:p>
            <a:pPr lvl="1"/>
            <a:r>
              <a:rPr lang="en-US" sz="3000" noProof="1"/>
              <a:t>"</a:t>
            </a:r>
            <a:r>
              <a:rPr lang="en-US" sz="3000" b="1" noProof="1"/>
              <a:t>Show </a:t>
            </a:r>
            <a:r>
              <a:rPr lang="en-US" sz="3000" b="1" noProof="1">
                <a:solidFill>
                  <a:schemeClr val="accent1"/>
                </a:solidFill>
              </a:rPr>
              <a:t>&lt;studentName&gt;</a:t>
            </a:r>
            <a:r>
              <a:rPr lang="en-US" sz="3000" noProof="1"/>
              <a:t>"</a:t>
            </a:r>
            <a:r>
              <a:rPr lang="en-US" sz="3000" b="1" dirty="0"/>
              <a:t> </a:t>
            </a:r>
            <a:r>
              <a:rPr lang="en-US" sz="3000" dirty="0"/>
              <a:t>– 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b="1" dirty="0"/>
              <a:t>Exit</a:t>
            </a:r>
            <a:r>
              <a:rPr lang="en-US" sz="2800" dirty="0"/>
              <a:t>"</a:t>
            </a:r>
            <a:r>
              <a:rPr lang="en-US" sz="3000" dirty="0"/>
              <a:t> – closes the program.</a:t>
            </a:r>
          </a:p>
          <a:p>
            <a:pPr lvl="1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</p:spTree>
    <p:extLst>
      <p:ext uri="{BB962C8B-B14F-4D97-AF65-F5344CB8AC3E}">
        <p14:creationId xmlns:p14="http://schemas.microsoft.com/office/powerpoint/2010/main" val="50377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41999" y="1212533"/>
            <a:ext cx="11543613" cy="531246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noProof="1"/>
              <a:t>Project Architecture</a:t>
            </a:r>
          </a:p>
          <a:p>
            <a:pPr lvl="1">
              <a:lnSpc>
                <a:spcPts val="4000"/>
              </a:lnSpc>
            </a:pPr>
            <a:r>
              <a:rPr lang="en-US" sz="3400" noProof="1"/>
              <a:t>Methods</a:t>
            </a:r>
          </a:p>
          <a:p>
            <a:pPr lvl="1">
              <a:lnSpc>
                <a:spcPts val="4000"/>
              </a:lnSpc>
            </a:pPr>
            <a:r>
              <a:rPr lang="en-US" sz="3400" noProof="1"/>
              <a:t>Classes</a:t>
            </a:r>
          </a:p>
          <a:p>
            <a:pPr lvl="1">
              <a:lnSpc>
                <a:spcPts val="4000"/>
              </a:lnSpc>
            </a:pPr>
            <a:r>
              <a:rPr lang="en-US" sz="3400" noProof="1"/>
              <a:t>Projects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noProof="1"/>
              <a:t>Code Refactoring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4000" noProof="1"/>
              <a:t>Enumerations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1812" y="132544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Enumerations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 and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524000"/>
            <a:ext cx="5486400" cy="30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Enumerations represent a numeric value from a fixed set as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dirty="0">
                <a:solidFill>
                  <a:schemeClr val="accent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dirty="0">
                <a:solidFill>
                  <a:schemeClr val="accent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without making code confusing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543408" y="4474006"/>
            <a:ext cx="11102010" cy="5886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enum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Day</a:t>
            </a:r>
            <a:r>
              <a:rPr lang="en-US" sz="3200" dirty="0"/>
              <a:t> { Mon, Tue, Wed, Thu, Fri, Sat, Sun 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543408" y="3424501"/>
            <a:ext cx="4331804" cy="560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GetDailySchedule</a:t>
            </a:r>
            <a:r>
              <a:rPr lang="en-US"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6026099" y="3424500"/>
            <a:ext cx="5619319" cy="560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GetDailySchedule</a:t>
            </a:r>
            <a:r>
              <a:rPr lang="en-US" sz="3000" dirty="0">
                <a:solidFill>
                  <a:schemeClr val="tx1"/>
                </a:solidFill>
              </a:rPr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Day.Mon</a:t>
            </a:r>
            <a:r>
              <a:rPr lang="en-US" sz="3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5228207" y="3543004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E1261C7-B4E2-4ABA-973E-81812AF1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10" y="5551211"/>
            <a:ext cx="2394502" cy="973791"/>
          </a:xfrm>
          <a:prstGeom prst="wedgeRoundRectCallout">
            <a:avLst>
              <a:gd name="adj1" fmla="val 747"/>
              <a:gd name="adj2" fmla="val -1053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Use the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enum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keyword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F60B9F01-AD17-4147-A825-F48DDC94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155" y="5551211"/>
            <a:ext cx="2971800" cy="973791"/>
          </a:xfrm>
          <a:prstGeom prst="wedgeRoundRectCallout">
            <a:avLst>
              <a:gd name="adj1" fmla="val -39009"/>
              <a:gd name="adj2" fmla="val -96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By default, enums start at 0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86BF19AE-E7E0-4ABE-82DB-11A0A39E3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98" y="5509366"/>
            <a:ext cx="3034053" cy="1057480"/>
          </a:xfrm>
          <a:prstGeom prst="wedgeRoundRectCallout">
            <a:avLst>
              <a:gd name="adj1" fmla="val -40308"/>
              <a:gd name="adj2" fmla="val -819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Every next value is 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30579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685800"/>
          </a:xfrm>
        </p:spPr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customize enum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989012" y="1997925"/>
            <a:ext cx="3895056" cy="43320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enum</a:t>
            </a:r>
            <a:r>
              <a:rPr lang="en-US" sz="3200" dirty="0"/>
              <a:t> Day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{ 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Mon = 1, 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Tue,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//2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Wed,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//3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Thu,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//4</a:t>
            </a:r>
            <a:r>
              <a:rPr lang="en-US" sz="3200" dirty="0"/>
              <a:t> 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Fri,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//5</a:t>
            </a:r>
            <a:r>
              <a:rPr lang="en-US" sz="3200" dirty="0"/>
              <a:t> 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Sat,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//6</a:t>
            </a:r>
            <a:r>
              <a:rPr lang="en-US" sz="3200" dirty="0"/>
              <a:t> 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  Sun  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//7</a:t>
            </a:r>
          </a:p>
          <a:p>
            <a:pPr>
              <a:lnSpc>
                <a:spcPct val="85000"/>
              </a:lnSpc>
            </a:pPr>
            <a:r>
              <a:rPr lang="en-US" sz="32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5637212" y="3525394"/>
            <a:ext cx="3895056" cy="2804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enum</a:t>
            </a:r>
            <a:r>
              <a:rPr lang="en-US" sz="3200" dirty="0"/>
              <a:t> CoffeeSize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{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  </a:t>
            </a:r>
            <a:r>
              <a:rPr lang="en-US" altLang="ko-KR" sz="3200" dirty="0">
                <a:solidFill>
                  <a:schemeClr val="tx2"/>
                </a:solidFill>
              </a:rPr>
              <a:t>Small = 100,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solidFill>
                  <a:schemeClr val="tx2"/>
                </a:solidFill>
              </a:rPr>
              <a:t>  Normal = 150,</a:t>
            </a:r>
          </a:p>
          <a:p>
            <a:pPr>
              <a:lnSpc>
                <a:spcPct val="90000"/>
              </a:lnSpc>
            </a:pPr>
            <a:r>
              <a:rPr lang="en-US" altLang="ko-KR" sz="3200" dirty="0">
                <a:solidFill>
                  <a:schemeClr val="tx2"/>
                </a:solidFill>
              </a:rPr>
              <a:t>  Double = 300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12" y="3335101"/>
            <a:ext cx="2630511" cy="32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98F160-CC72-4F8D-B929-A86F8419F1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82" y="1676550"/>
            <a:ext cx="1660246" cy="14601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B24934-469B-4F75-85ED-88D701D05D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24" y="1738987"/>
            <a:ext cx="1679700" cy="1460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9F5CAC-E162-4FBF-84A4-8822FE27E5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267868"/>
            <a:ext cx="1654428" cy="1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2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83" y="1151121"/>
            <a:ext cx="6589799" cy="547828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2"/>
                </a:solidFill>
              </a:rPr>
              <a:t>Create a class </a:t>
            </a:r>
            <a:r>
              <a:rPr lang="en-GB" noProof="1">
                <a:solidFill>
                  <a:schemeClr val="accent1"/>
                </a:solidFill>
              </a:rPr>
              <a:t>PriceCalculator</a:t>
            </a:r>
            <a:r>
              <a:rPr lang="en-GB" dirty="0">
                <a:solidFill>
                  <a:schemeClr val="tx2"/>
                </a:solidFill>
              </a:rPr>
              <a:t> that calculates the total price of a holiday, given the </a:t>
            </a:r>
            <a:r>
              <a:rPr lang="en-GB" dirty="0">
                <a:solidFill>
                  <a:schemeClr val="accent1"/>
                </a:solidFill>
              </a:rPr>
              <a:t>price per day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>
                <a:solidFill>
                  <a:schemeClr val="accent1"/>
                </a:solidFill>
              </a:rPr>
              <a:t>number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of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days</a:t>
            </a:r>
            <a:r>
              <a:rPr lang="en-GB" dirty="0">
                <a:solidFill>
                  <a:schemeClr val="tx2"/>
                </a:solidFill>
              </a:rPr>
              <a:t>, the </a:t>
            </a:r>
            <a:r>
              <a:rPr lang="en-GB" dirty="0">
                <a:solidFill>
                  <a:schemeClr val="accent1"/>
                </a:solidFill>
              </a:rPr>
              <a:t>season</a:t>
            </a:r>
            <a:r>
              <a:rPr lang="en-GB" dirty="0">
                <a:solidFill>
                  <a:schemeClr val="tx2"/>
                </a:solidFill>
              </a:rPr>
              <a:t> and a </a:t>
            </a:r>
            <a:r>
              <a:rPr lang="en-GB" dirty="0">
                <a:solidFill>
                  <a:schemeClr val="accent1"/>
                </a:solidFill>
              </a:rPr>
              <a:t>discount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type</a:t>
            </a:r>
          </a:p>
          <a:p>
            <a:r>
              <a:rPr lang="en-GB" dirty="0">
                <a:solidFill>
                  <a:schemeClr val="tx2"/>
                </a:solidFill>
              </a:rPr>
              <a:t>The</a:t>
            </a:r>
            <a:r>
              <a:rPr lang="en-GB" dirty="0">
                <a:solidFill>
                  <a:schemeClr val="accent1"/>
                </a:solidFill>
              </a:rPr>
              <a:t> discount type </a:t>
            </a:r>
            <a:r>
              <a:rPr lang="en-GB" dirty="0">
                <a:solidFill>
                  <a:schemeClr val="tx2"/>
                </a:solidFill>
              </a:rPr>
              <a:t>and</a:t>
            </a:r>
            <a:r>
              <a:rPr lang="en-GB" dirty="0">
                <a:solidFill>
                  <a:schemeClr val="accent1"/>
                </a:solidFill>
              </a:rPr>
              <a:t> season </a:t>
            </a:r>
            <a:r>
              <a:rPr lang="en-GB" dirty="0">
                <a:solidFill>
                  <a:schemeClr val="tx2"/>
                </a:solidFill>
              </a:rPr>
              <a:t>should be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noProof="1">
                <a:solidFill>
                  <a:schemeClr val="accent1"/>
                </a:solidFill>
              </a:rPr>
              <a:t>enums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2"/>
                </a:solidFill>
              </a:rPr>
              <a:t>The </a:t>
            </a:r>
            <a:r>
              <a:rPr lang="en-GB" dirty="0">
                <a:solidFill>
                  <a:schemeClr val="accent1"/>
                </a:solidFill>
              </a:rPr>
              <a:t>price multipliers</a:t>
            </a:r>
            <a:r>
              <a:rPr lang="en-GB" dirty="0">
                <a:solidFill>
                  <a:schemeClr val="tx2"/>
                </a:solidFill>
              </a:rPr>
              <a:t> will be:</a:t>
            </a:r>
          </a:p>
          <a:p>
            <a:pPr lvl="1">
              <a:lnSpc>
                <a:spcPct val="75000"/>
              </a:lnSpc>
            </a:pPr>
            <a:r>
              <a:rPr lang="en-GB" dirty="0">
                <a:solidFill>
                  <a:schemeClr val="tx2"/>
                </a:solidFill>
              </a:rPr>
              <a:t>1x for Autumn, 2x for Spring, etc.</a:t>
            </a:r>
          </a:p>
          <a:p>
            <a:r>
              <a:rPr lang="en-GB" dirty="0">
                <a:solidFill>
                  <a:schemeClr val="tx2"/>
                </a:solidFill>
              </a:rPr>
              <a:t>The</a:t>
            </a:r>
            <a:r>
              <a:rPr lang="en-GB" dirty="0">
                <a:solidFill>
                  <a:schemeClr val="accent1"/>
                </a:solidFill>
              </a:rPr>
              <a:t> discount types </a:t>
            </a:r>
            <a:r>
              <a:rPr lang="en-GB" dirty="0">
                <a:solidFill>
                  <a:schemeClr val="tx2"/>
                </a:solidFill>
              </a:rPr>
              <a:t>will be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pPr lvl="1">
              <a:lnSpc>
                <a:spcPct val="85000"/>
              </a:lnSpc>
            </a:pPr>
            <a:r>
              <a:rPr lang="en-GB" noProof="1">
                <a:solidFill>
                  <a:schemeClr val="tx2"/>
                </a:solidFill>
              </a:rPr>
              <a:t>None – 0%</a:t>
            </a:r>
          </a:p>
          <a:p>
            <a:pPr lvl="1">
              <a:lnSpc>
                <a:spcPct val="85000"/>
              </a:lnSpc>
            </a:pPr>
            <a:r>
              <a:rPr lang="en-GB" noProof="1">
                <a:solidFill>
                  <a:schemeClr val="tx2"/>
                </a:solidFill>
              </a:rPr>
              <a:t>SecondVisit – 10%</a:t>
            </a:r>
          </a:p>
          <a:p>
            <a:pPr lvl="1">
              <a:lnSpc>
                <a:spcPct val="85000"/>
              </a:lnSpc>
            </a:pPr>
            <a:r>
              <a:rPr lang="en-GB" noProof="1">
                <a:solidFill>
                  <a:schemeClr val="tx2"/>
                </a:solidFill>
              </a:rPr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866900"/>
            <a:ext cx="43429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8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1151121"/>
            <a:ext cx="50292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Discount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None,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SecondVisit = 10,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VIP = 20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Season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Spring = 2,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Summer = 4,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Autumn = 1,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Winter = 3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19357-813F-4761-9C96-2B1D27B80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866900"/>
            <a:ext cx="43429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</a:t>
            </a:r>
            <a:r>
              <a:rPr lang="en-US"/>
              <a:t>Reservation (2)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83" y="1241662"/>
            <a:ext cx="11793951" cy="2057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Now, use the </a:t>
            </a:r>
            <a:r>
              <a:rPr lang="en-GB" dirty="0">
                <a:solidFill>
                  <a:schemeClr val="accent1"/>
                </a:solidFill>
              </a:rPr>
              <a:t>class</a:t>
            </a:r>
            <a:r>
              <a:rPr lang="en-GB" dirty="0">
                <a:solidFill>
                  <a:schemeClr val="tx2"/>
                </a:solidFill>
              </a:rPr>
              <a:t> like this: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Read </a:t>
            </a:r>
            <a:r>
              <a:rPr lang="en-GB" dirty="0">
                <a:solidFill>
                  <a:schemeClr val="accent1"/>
                </a:solidFill>
              </a:rPr>
              <a:t>input</a:t>
            </a:r>
            <a:r>
              <a:rPr lang="en-GB" dirty="0">
                <a:solidFill>
                  <a:schemeClr val="tx2"/>
                </a:solidFill>
              </a:rPr>
              <a:t> from the console</a:t>
            </a:r>
          </a:p>
          <a:p>
            <a:pPr lvl="1"/>
            <a:r>
              <a:rPr lang="en-GB" noProof="1">
                <a:solidFill>
                  <a:schemeClr val="tx2"/>
                </a:solidFill>
              </a:rPr>
              <a:t>Parse it and call the CalculatePrice() method</a:t>
            </a:r>
            <a:endParaRPr lang="en-GB" noProof="1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E29167-2B96-4A5D-B496-D87B637F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3801879"/>
            <a:ext cx="4572000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50.25 5 Summer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2E07D-9B53-4FDA-8320-89E19E1E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4542663"/>
            <a:ext cx="4572000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 10 Autumn SecondVisit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4BA43-C0DA-4CFE-AE5E-E927F929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5283447"/>
            <a:ext cx="4572000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120.20 2 Winter</a:t>
            </a: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F6C9924B-9473-403A-BF90-7318FBEC2DA5}"/>
              </a:ext>
            </a:extLst>
          </p:cNvPr>
          <p:cNvSpPr/>
          <p:nvPr/>
        </p:nvSpPr>
        <p:spPr>
          <a:xfrm>
            <a:off x="5649515" y="386253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AA08D5C4-B4AF-40A7-9D72-9094BBBB9FC4}"/>
              </a:ext>
            </a:extLst>
          </p:cNvPr>
          <p:cNvSpPr/>
          <p:nvPr/>
        </p:nvSpPr>
        <p:spPr>
          <a:xfrm>
            <a:off x="5649514" y="4603314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7">
            <a:extLst>
              <a:ext uri="{FF2B5EF4-FFF2-40B4-BE49-F238E27FC236}">
                <a16:creationId xmlns:a16="http://schemas.microsoft.com/office/drawing/2014/main" id="{85917029-ECF0-4D09-95EE-71DD2E566CEC}"/>
              </a:ext>
            </a:extLst>
          </p:cNvPr>
          <p:cNvSpPr/>
          <p:nvPr/>
        </p:nvSpPr>
        <p:spPr>
          <a:xfrm>
            <a:off x="5624992" y="5344098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142599-A555-41E0-816B-C1ECD7D02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669" y="3801879"/>
            <a:ext cx="1408343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804.00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BF744A-B392-456E-B943-12B34410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669" y="4542663"/>
            <a:ext cx="1408343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360.00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90A29-D38F-43E0-9847-D69C43AD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669" y="5283447"/>
            <a:ext cx="1408343" cy="472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721.20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9408DE-B12F-4015-BF5A-494985EC9E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280301"/>
            <a:ext cx="2895600" cy="2438638"/>
          </a:xfrm>
          <a:prstGeom prst="rect">
            <a:avLst/>
          </a:prstGeom>
        </p:spPr>
      </p:pic>
      <p:sp>
        <p:nvSpPr>
          <p:cNvPr id="19" name="AutoShape 6">
            <a:extLst>
              <a:ext uri="{FF2B5EF4-FFF2-40B4-BE49-F238E27FC236}">
                <a16:creationId xmlns:a16="http://schemas.microsoft.com/office/drawing/2014/main" id="{4241AE84-6A20-4A5D-8770-0D1CC205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408" y="5817025"/>
            <a:ext cx="2821608" cy="926648"/>
          </a:xfrm>
          <a:prstGeom prst="wedgeRoundRectCallout">
            <a:avLst>
              <a:gd name="adj1" fmla="val -46091"/>
              <a:gd name="adj2" fmla="val -823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latin typeface="+mj-lt"/>
              </a:rPr>
              <a:t>The discount input may be omitted!</a:t>
            </a:r>
          </a:p>
        </p:txBody>
      </p:sp>
    </p:spTree>
    <p:extLst>
      <p:ext uri="{BB962C8B-B14F-4D97-AF65-F5344CB8AC3E}">
        <p14:creationId xmlns:p14="http://schemas.microsoft.com/office/powerpoint/2010/main" val="19035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1151121"/>
            <a:ext cx="10820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decimal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CalculatePrice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(decimal pricePerDay,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numberOfDays,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Season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season,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discount)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multiplier = (int)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season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decimal discountMultiplier = (decimal)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 100;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decimal priceBeforeDiscount =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numberOfDays * pricePerDay * multiplier;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decimal discountedAmount =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priceBeforeDiscount * discountMultiplier;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decimal finalPrice =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priceBeforeDiscount - discountedAmount;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finalPrice;</a:t>
            </a:r>
          </a:p>
          <a:p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241F3CA-61B7-4018-9194-49492E40D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094" y="3989033"/>
            <a:ext cx="2573752" cy="1371600"/>
          </a:xfrm>
          <a:prstGeom prst="wedgeRoundRectCallout">
            <a:avLst>
              <a:gd name="adj1" fmla="val -51496"/>
              <a:gd name="adj2" fmla="val -960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We can cast </a:t>
            </a:r>
            <a:r>
              <a:rPr lang="en-US" sz="2800" noProof="1">
                <a:solidFill>
                  <a:schemeClr val="accent1"/>
                </a:solidFill>
                <a:latin typeface="+mj-lt"/>
              </a:rPr>
              <a:t>enums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to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6781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/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/>
              <a:t>We can reduce complexity using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dirty="0">
                <a:solidFill>
                  <a:srgbClr val="F3CD60"/>
                </a:solidFill>
              </a:rPr>
              <a:t>Methods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dirty="0">
                <a:solidFill>
                  <a:srgbClr val="F3CD60"/>
                </a:solidFill>
              </a:rPr>
              <a:t>Classes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dirty="0">
                <a:solidFill>
                  <a:srgbClr val="F3CD60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/>
              <a:t>We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can</a:t>
            </a:r>
            <a:r>
              <a:rPr lang="en-US" dirty="0">
                <a:solidFill>
                  <a:srgbClr val="F3CD60"/>
                </a:solidFill>
              </a:rPr>
              <a:t> refactor </a:t>
            </a:r>
            <a:r>
              <a:rPr lang="en-US" dirty="0"/>
              <a:t>existing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code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by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dirty="0">
                <a:solidFill>
                  <a:srgbClr val="F3CD60"/>
                </a:solidFill>
              </a:rPr>
              <a:t>Breaking </a:t>
            </a:r>
            <a:r>
              <a:rPr lang="en-US" dirty="0"/>
              <a:t>code</a:t>
            </a:r>
            <a:r>
              <a:rPr lang="en-US" dirty="0">
                <a:solidFill>
                  <a:srgbClr val="F3CD60"/>
                </a:solidFill>
              </a:rPr>
              <a:t> apart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dirty="0"/>
              <a:t>Improving</a:t>
            </a:r>
            <a:r>
              <a:rPr lang="en-US" dirty="0">
                <a:solidFill>
                  <a:srgbClr val="F3CD60"/>
                </a:solidFill>
              </a:rPr>
              <a:t> names </a:t>
            </a:r>
            <a:r>
              <a:rPr lang="en-US" dirty="0"/>
              <a:t>and</a:t>
            </a:r>
            <a:r>
              <a:rPr lang="en-US" dirty="0">
                <a:solidFill>
                  <a:srgbClr val="F3CD60"/>
                </a:solidFill>
              </a:rPr>
              <a:t> locations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05" y="2667000"/>
            <a:ext cx="4223008" cy="36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6818400" cy="5128999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noProof="1">
                <a:solidFill>
                  <a:schemeClr val="accent1"/>
                </a:solidFill>
              </a:rPr>
              <a:t>Enumerations </a:t>
            </a:r>
            <a:r>
              <a:rPr lang="en-US" noProof="1">
                <a:solidFill>
                  <a:schemeClr val="tx2"/>
                </a:solidFill>
              </a:rPr>
              <a:t>define a fixed set of constants</a:t>
            </a:r>
          </a:p>
          <a:p>
            <a:pPr marL="663521" lvl="1" indent="-358775">
              <a:lnSpc>
                <a:spcPct val="95000"/>
              </a:lnSpc>
            </a:pPr>
            <a:r>
              <a:rPr lang="en-US" sz="3400" dirty="0"/>
              <a:t>E.g. the days of the week</a:t>
            </a:r>
          </a:p>
          <a:p>
            <a:pPr marL="358775" indent="-358775">
              <a:lnSpc>
                <a:spcPct val="95000"/>
              </a:lnSpc>
            </a:pPr>
            <a:r>
              <a:rPr lang="en-US" noProof="1">
                <a:solidFill>
                  <a:schemeClr val="tx2"/>
                </a:solidFill>
              </a:rPr>
              <a:t>They represent </a:t>
            </a:r>
            <a:r>
              <a:rPr lang="en-US" noProof="1">
                <a:solidFill>
                  <a:schemeClr val="accent1"/>
                </a:solidFill>
              </a:rPr>
              <a:t>numeric</a:t>
            </a:r>
            <a:r>
              <a:rPr lang="en-US" noProof="1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</a:rPr>
              <a:t>values</a:t>
            </a:r>
            <a:r>
              <a:rPr lang="en-US" noProof="1">
                <a:solidFill>
                  <a:schemeClr val="tx2"/>
                </a:solidFill>
              </a:rPr>
              <a:t> with more </a:t>
            </a:r>
            <a:r>
              <a:rPr lang="en-US" noProof="1">
                <a:solidFill>
                  <a:schemeClr val="accent1"/>
                </a:solidFill>
              </a:rPr>
              <a:t>readability</a:t>
            </a:r>
          </a:p>
          <a:p>
            <a:pPr marL="358775" indent="-358775">
              <a:lnSpc>
                <a:spcPct val="95000"/>
              </a:lnSpc>
            </a:pPr>
            <a:r>
              <a:rPr lang="en-US" noProof="1">
                <a:solidFill>
                  <a:schemeClr val="tx2"/>
                </a:solidFill>
              </a:rPr>
              <a:t>We can easily </a:t>
            </a:r>
            <a:r>
              <a:rPr lang="en-US" noProof="1">
                <a:solidFill>
                  <a:schemeClr val="accent1"/>
                </a:solidFill>
              </a:rPr>
              <a:t>cast</a:t>
            </a:r>
            <a:r>
              <a:rPr lang="en-US" noProof="1">
                <a:solidFill>
                  <a:schemeClr val="tx2"/>
                </a:solidFill>
              </a:rPr>
              <a:t> enums to </a:t>
            </a:r>
            <a:r>
              <a:rPr lang="en-US" noProof="1">
                <a:solidFill>
                  <a:schemeClr val="accent1"/>
                </a:solidFill>
              </a:rPr>
              <a:t>numeric</a:t>
            </a:r>
            <a:r>
              <a:rPr lang="en-US" noProof="1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</a:rPr>
              <a:t>data</a:t>
            </a:r>
            <a:r>
              <a:rPr lang="en-US" noProof="1">
                <a:solidFill>
                  <a:schemeClr val="tx2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</a:rPr>
              <a:t>types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05" y="2667000"/>
            <a:ext cx="4223008" cy="36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Project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Splitting Code into Logical Parts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66705-759A-45D0-A08B-7A350D8A7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50" y="1066800"/>
            <a:ext cx="5969524" cy="3414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38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We 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GB" dirty="0"/>
              <a:t> to split code into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functional blocks</a:t>
            </a:r>
          </a:p>
          <a:p>
            <a:pPr lvl="1"/>
            <a:r>
              <a:rPr lang="en-GB" dirty="0"/>
              <a:t>Improves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code readability</a:t>
            </a:r>
          </a:p>
          <a:p>
            <a:pPr lvl="1"/>
            <a:r>
              <a:rPr lang="en-GB" dirty="0"/>
              <a:t>Allows for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easier debugging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03212" y="3451132"/>
            <a:ext cx="5410200" cy="30538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100" dirty="0"/>
              <a:t>foreach (char move in moves)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for (int row = 0;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  row &lt; room.Length; row++)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{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  for (int col = 0;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   col &lt; room[row].Length; col++)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  {                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    if (room[row][col] == 'b')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   …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494541" y="3843546"/>
            <a:ext cx="5410199" cy="22690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/>
              <a:t>foreach (char move in moves)</a:t>
            </a:r>
          </a:p>
          <a:p>
            <a:r>
              <a:rPr lang="en-US" sz="2300" dirty="0"/>
              <a:t>{</a:t>
            </a:r>
          </a:p>
          <a:p>
            <a:r>
              <a:rPr lang="en-US" sz="2300" dirty="0"/>
              <a:t>  MoveEnemies();</a:t>
            </a:r>
          </a:p>
          <a:p>
            <a:r>
              <a:rPr lang="en-US" sz="2300" dirty="0"/>
              <a:t>  KillerCheck();</a:t>
            </a:r>
          </a:p>
          <a:p>
            <a:r>
              <a:rPr lang="en-US" sz="2300" dirty="0"/>
              <a:t>  MovePlayer(move);</a:t>
            </a:r>
          </a:p>
          <a:p>
            <a:r>
              <a:rPr lang="en-US" sz="2300" dirty="0"/>
              <a:t>  …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5881528" y="4802511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F6D28CC7-2EB9-4830-BD42-CCDE720DB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3103" y="5162821"/>
            <a:ext cx="1126272" cy="101253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D654AF69-3C7C-4ACF-A78C-2B5C68E26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1899" y="3513893"/>
            <a:ext cx="1032536" cy="102182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Methods let us easily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r>
              <a:rPr lang="en-GB" dirty="0"/>
              <a:t>We change the method once to affect all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37378" y="2522517"/>
            <a:ext cx="10929034" cy="21813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100" dirty="0"/>
              <a:t>var bankAcc = new BankAccount();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bankAcc.Id = 1;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bankAcc.Deposit(20);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Console.WriteLine(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$"Account {bankAcc.Id}, balance {bankAcc.Balance}"</a:t>
            </a:r>
            <a:r>
              <a:rPr lang="en-US" sz="21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bankAcc.Withdraw(10);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…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Console.WriteLine(</a:t>
            </a:r>
            <a:r>
              <a:rPr lang="en-US" sz="2100" dirty="0">
                <a:solidFill>
                  <a:schemeClr val="tx2">
                    <a:lumMod val="75000"/>
                  </a:schemeClr>
                </a:solidFill>
              </a:rPr>
              <a:t>$"Account {bankAcc.Id}, balance {bankAcc.Balance}"</a:t>
            </a:r>
            <a:r>
              <a:rPr lang="en-US" sz="2100" dirty="0"/>
              <a:t>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628307" y="5541525"/>
            <a:ext cx="10929034" cy="499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00" dirty="0"/>
              <a:t>Console.WriteLine(bankAcc.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ToString()</a:t>
            </a:r>
            <a:r>
              <a:rPr lang="en-US" sz="2300" dirty="0"/>
              <a:t>);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 rot="5400000">
            <a:off x="5879446" y="4947128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4686895"/>
            <a:ext cx="4419600" cy="99060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Override .ToString() to set a global printing format</a:t>
            </a:r>
          </a:p>
        </p:txBody>
      </p:sp>
    </p:spTree>
    <p:extLst>
      <p:ext uri="{BB962C8B-B14F-4D97-AF65-F5344CB8AC3E}">
        <p14:creationId xmlns:p14="http://schemas.microsoft.com/office/powerpoint/2010/main" val="348378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708632" y="1969616"/>
            <a:ext cx="10693778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void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Withdraw </a:t>
            </a:r>
            <a:r>
              <a:rPr lang="en-US" sz="3200" dirty="0">
                <a:solidFill>
                  <a:schemeClr val="tx2"/>
                </a:solidFill>
              </a:rPr>
              <a:t>( …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void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sz="3200" dirty="0">
                <a:solidFill>
                  <a:schemeClr val="tx2"/>
                </a:solidFill>
              </a:rPr>
              <a:t> ( …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decimal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GetBalance</a:t>
            </a:r>
            <a:r>
              <a:rPr lang="en-US" sz="3200" dirty="0">
                <a:solidFill>
                  <a:schemeClr val="tx2"/>
                </a:solidFill>
              </a:rPr>
              <a:t> ( …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string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ToString </a:t>
            </a:r>
            <a:r>
              <a:rPr lang="en-US" sz="3200" dirty="0">
                <a:solidFill>
                  <a:schemeClr val="tx2"/>
                </a:solidFill>
              </a:rPr>
              <a:t>( … 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9CB59DC3-7776-46BE-A6BD-586DF8560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244594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771399" cy="649521"/>
          </a:xfrm>
        </p:spPr>
        <p:txBody>
          <a:bodyPr/>
          <a:lstStyle/>
          <a:p>
            <a:r>
              <a:rPr lang="en-GB" dirty="0"/>
              <a:t>A single method should complete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single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08632" y="4338087"/>
            <a:ext cx="10693778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void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DoMagic</a:t>
            </a:r>
            <a:r>
              <a:rPr lang="en-US" sz="3200" dirty="0">
                <a:solidFill>
                  <a:schemeClr val="tx2"/>
                </a:solidFill>
              </a:rPr>
              <a:t> ( …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void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DepositOrWithdraw</a:t>
            </a:r>
            <a:r>
              <a:rPr lang="en-US" sz="3200" dirty="0">
                <a:solidFill>
                  <a:schemeClr val="tx2"/>
                </a:solidFill>
              </a:rPr>
              <a:t> ( …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decimal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DepositAndGetBalance</a:t>
            </a:r>
            <a:r>
              <a:rPr lang="en-US" sz="3200" dirty="0">
                <a:solidFill>
                  <a:schemeClr val="tx2"/>
                </a:solidFill>
              </a:rPr>
              <a:t> ( … )</a:t>
            </a:r>
          </a:p>
          <a:p>
            <a:r>
              <a:rPr lang="en-US" sz="3200" dirty="0">
                <a:solidFill>
                  <a:schemeClr val="tx2"/>
                </a:solidFill>
              </a:rPr>
              <a:t>string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ParseDataAndReturnResult</a:t>
            </a:r>
            <a:r>
              <a:rPr lang="en-US" sz="3200" dirty="0">
                <a:solidFill>
                  <a:schemeClr val="tx2"/>
                </a:solidFill>
              </a:rPr>
              <a:t> ( … )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017DCBC2-2FE9-4EA8-86E1-267CE05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4844677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2"/>
            <a:ext cx="11804822" cy="686776"/>
          </a:xfrm>
        </p:spPr>
        <p:txBody>
          <a:bodyPr/>
          <a:lstStyle/>
          <a:p>
            <a:r>
              <a:rPr lang="en-US" dirty="0"/>
              <a:t>Draw on the console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rhombus of stars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88574" y="1994469"/>
            <a:ext cx="1348926" cy="3888516"/>
            <a:chOff x="963836" y="1997172"/>
            <a:chExt cx="1348926" cy="388851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3836" y="3391210"/>
              <a:ext cx="1348926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63836" y="1997172"/>
              <a:ext cx="1348926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9373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08612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20369" y="3396068"/>
              <a:ext cx="95330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44622" y="2834231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9" y="1989611"/>
            <a:ext cx="1372463" cy="1896589"/>
            <a:chOff x="912812" y="1997172"/>
            <a:chExt cx="1372463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2" y="3396068"/>
              <a:ext cx="1372463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2" y="1997172"/>
              <a:ext cx="1372463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46642" y="2834231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9412" y="1128927"/>
            <a:ext cx="11353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size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starCount = 1; starCount &lt;= size; starCount++)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PrintRow(size, starCount);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starCount = size - 1; starCount &gt;= 1; starCount--)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PrintRow(size, starCount);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C54D7-DD2C-45F9-B4E3-79F391DDBA63}"/>
              </a:ext>
            </a:extLst>
          </p:cNvPr>
          <p:cNvCxnSpPr>
            <a:cxnSpLocks/>
          </p:cNvCxnSpPr>
          <p:nvPr/>
        </p:nvCxnSpPr>
        <p:spPr>
          <a:xfrm flipH="1" flipV="1">
            <a:off x="5956178" y="3429000"/>
            <a:ext cx="1586034" cy="13263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86739D-7A20-4358-BF61-0754E87C14A4}"/>
              </a:ext>
            </a:extLst>
          </p:cNvPr>
          <p:cNvCxnSpPr>
            <a:cxnSpLocks/>
          </p:cNvCxnSpPr>
          <p:nvPr/>
        </p:nvCxnSpPr>
        <p:spPr>
          <a:xfrm flipH="1">
            <a:off x="5985527" y="4917326"/>
            <a:ext cx="1527336" cy="89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">
            <a:extLst>
              <a:ext uri="{FF2B5EF4-FFF2-40B4-BE49-F238E27FC236}">
                <a16:creationId xmlns:a16="http://schemas.microsoft.com/office/drawing/2014/main" id="{6CF7C3BF-EE8C-4966-B684-F593C62E5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4491099"/>
            <a:ext cx="2438400" cy="690502"/>
          </a:xfrm>
          <a:prstGeom prst="wedgeRoundRectCallout">
            <a:avLst>
              <a:gd name="adj1" fmla="val -41827"/>
              <a:gd name="adj2" fmla="val 4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Reusing code</a:t>
            </a:r>
          </a:p>
        </p:txBody>
      </p:sp>
    </p:spTree>
    <p:extLst>
      <p:ext uri="{BB962C8B-B14F-4D97-AF65-F5344CB8AC3E}">
        <p14:creationId xmlns:p14="http://schemas.microsoft.com/office/powerpoint/2010/main" val="177573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9D5C7"/>
    </a:dk2>
    <a:lt2>
      <a:srgbClr val="FBEEDC"/>
    </a:lt2>
    <a:accent1>
      <a:srgbClr val="F3BE60"/>
    </a:accent1>
    <a:accent2>
      <a:srgbClr val="00B050"/>
    </a:accent2>
    <a:accent3>
      <a:srgbClr val="3BABFF"/>
    </a:accent3>
    <a:accent4>
      <a:srgbClr val="7030A0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9D5C7"/>
    </a:dk2>
    <a:lt2>
      <a:srgbClr val="FBEEDC"/>
    </a:lt2>
    <a:accent1>
      <a:srgbClr val="F3BE60"/>
    </a:accent1>
    <a:accent2>
      <a:srgbClr val="00B050"/>
    </a:accent2>
    <a:accent3>
      <a:srgbClr val="3BABFF"/>
    </a:accent3>
    <a:accent4>
      <a:srgbClr val="7030A0"/>
    </a:accent4>
    <a:accent5>
      <a:srgbClr val="A19574"/>
    </a:accent5>
    <a:accent6>
      <a:srgbClr val="C17529"/>
    </a:accent6>
    <a:hlink>
      <a:srgbClr val="F6C781"/>
    </a:hlink>
    <a:folHlink>
      <a:srgbClr val="F2AC4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12048</TotalTime>
  <Words>1938</Words>
  <Application>Microsoft Office PowerPoint</Application>
  <PresentationFormat>Custom</PresentationFormat>
  <Paragraphs>388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HY중고딕</vt:lpstr>
      <vt:lpstr>Wingdings</vt:lpstr>
      <vt:lpstr>Wingdings 2</vt:lpstr>
      <vt:lpstr>SoftUni 16x9</vt:lpstr>
      <vt:lpstr>Working with Abstraction</vt:lpstr>
      <vt:lpstr>Table of Contents</vt:lpstr>
      <vt:lpstr>Questions</vt:lpstr>
      <vt:lpstr>Project Architecture</vt:lpstr>
      <vt:lpstr>Splitting Code into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 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(2)</vt:lpstr>
      <vt:lpstr>Problem: Hotel Reservation </vt:lpstr>
      <vt:lpstr>Solution: Hotel Reservation </vt:lpstr>
      <vt:lpstr>Solution: Hotel Reservation (2) </vt:lpstr>
      <vt:lpstr>Solution: Hotel Reservation (2) </vt:lpstr>
      <vt:lpstr>Summary</vt:lpstr>
      <vt:lpstr>Summary (2)</vt:lpstr>
      <vt:lpstr>Working with Abstraction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Abstraction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Vladimir Damyanovski</cp:lastModifiedBy>
  <cp:revision>369</cp:revision>
  <dcterms:created xsi:type="dcterms:W3CDTF">2014-01-02T17:00:34Z</dcterms:created>
  <dcterms:modified xsi:type="dcterms:W3CDTF">2018-02-15T10:36:39Z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