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72" r:id="rId3"/>
    <p:sldId id="473" r:id="rId4"/>
    <p:sldId id="474" r:id="rId5"/>
    <p:sldId id="478" r:id="rId6"/>
    <p:sldId id="479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9" r:id="rId35"/>
    <p:sldId id="475" r:id="rId36"/>
    <p:sldId id="476" r:id="rId37"/>
    <p:sldId id="47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Streams" id="{89A78B77-440A-4898-8CA5-B1FDF6BD7F31}">
          <p14:sldIdLst>
            <p14:sldId id="478"/>
            <p14:sldId id="479"/>
            <p14:sldId id="481"/>
            <p14:sldId id="482"/>
          </p14:sldIdLst>
        </p14:section>
        <p14:section name="Readers and Writers" id="{CEEF9B10-AE75-4AE9-8F5D-30DC0F26761D}">
          <p14:sldIdLst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File Stream" id="{FE5D7D3F-C488-48CE-947E-CE9530725CED}">
          <p14:sldIdLst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Other Streams" id="{3900382E-71EE-4B96-A8CA-07F16F6DA151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Conclusion" id="{10E03AB1-9AA8-4E86-9A64-D741901E50A2}">
          <p14:sldIdLst>
            <p14:sldId id="509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46357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5122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B52E359-A968-4DA7-A672-6E58BAD2720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27103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23847C15-1145-47B4-A15C-6D570ACD8A9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30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64397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33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97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8831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600134"/>
            <a:ext cx="7618286" cy="1126264"/>
          </a:xfrm>
        </p:spPr>
        <p:txBody>
          <a:bodyPr>
            <a:normAutofit/>
          </a:bodyPr>
          <a:lstStyle/>
          <a:p>
            <a:r>
              <a:rPr lang="en-US"/>
              <a:t>Streams and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1" y="1695628"/>
            <a:ext cx="8443700" cy="1157741"/>
          </a:xfrm>
        </p:spPr>
        <p:txBody>
          <a:bodyPr>
            <a:noAutofit/>
          </a:bodyPr>
          <a:lstStyle/>
          <a:p>
            <a:r>
              <a:rPr lang="en-US" sz="2800" dirty="0"/>
              <a:t>File Types, Using Streams, Manipulating Files</a:t>
            </a:r>
          </a:p>
          <a:p>
            <a:endParaRPr lang="en-US" sz="2800" dirty="0"/>
          </a:p>
          <a:p>
            <a:pPr>
              <a:spcAft>
                <a:spcPts val="0"/>
              </a:spcAft>
            </a:pPr>
            <a:endParaRPr lang="en-US" sz="28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2" descr="https://encrypted-tbn0.gstatic.com/images?q=tbn:ANd9GcSaZB2T6_9l1YpBBLNYZNXa952tpje4TCY3f-BjwnGAq5aFS88M">
            <a:extLst>
              <a:ext uri="{FF2B5EF4-FFF2-40B4-BE49-F238E27FC236}">
                <a16:creationId xmlns:a16="http://schemas.microsoft.com/office/drawing/2014/main" id="{4C65D16E-6EC0-4018-AAC9-A22FAC17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219242"/>
            <a:ext cx="3799095" cy="2845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content from your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Program.cs </a:t>
            </a:r>
            <a:r>
              <a:rPr lang="en-US" dirty="0"/>
              <a:t>file</a:t>
            </a:r>
          </a:p>
          <a:p>
            <a:r>
              <a:rPr lang="en-US" dirty="0"/>
              <a:t>Print it to the console with line numbers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using System;</a:t>
            </a:r>
          </a:p>
          <a:p>
            <a:r>
              <a:rPr lang="en-US" sz="2800" dirty="0"/>
              <a:t>using System.IO;</a:t>
            </a:r>
          </a:p>
          <a:p>
            <a:endParaRPr lang="en-US" sz="2800" dirty="0"/>
          </a:p>
          <a:p>
            <a:r>
              <a:rPr lang="en-US" sz="2800" dirty="0"/>
              <a:t>class Program</a:t>
            </a:r>
          </a:p>
          <a:p>
            <a:r>
              <a:rPr lang="en-US" sz="2800" dirty="0"/>
              <a:t>{</a:t>
            </a:r>
            <a:endParaRPr lang="bg-BG" sz="3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62337" y="4234272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4946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Line 1: using System;</a:t>
            </a:r>
          </a:p>
          <a:p>
            <a:pPr fontAlgn="t"/>
            <a:r>
              <a:rPr lang="en-US" sz="2800" dirty="0">
                <a:effectLst/>
              </a:rPr>
              <a:t>Line 2: using System.IO;</a:t>
            </a:r>
          </a:p>
          <a:p>
            <a:pPr fontAlgn="t"/>
            <a:r>
              <a:rPr lang="en-US" sz="2800" dirty="0">
                <a:effectLst/>
              </a:rPr>
              <a:t>Line 3:</a:t>
            </a:r>
          </a:p>
          <a:p>
            <a:pPr fontAlgn="t"/>
            <a:r>
              <a:rPr lang="en-US" sz="2800" dirty="0">
                <a:effectLst/>
              </a:rPr>
              <a:t>Line 4: class Program</a:t>
            </a:r>
          </a:p>
          <a:p>
            <a:pPr fontAlgn="t"/>
            <a:r>
              <a:rPr lang="en-US" sz="2800" dirty="0">
                <a:effectLst/>
              </a:rPr>
              <a:t>Line 5: {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1201" y="1136246"/>
            <a:ext cx="11539622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</a:t>
            </a:r>
            <a:r>
              <a:rPr lang="en-US" sz="2800" noProof="0" dirty="0"/>
              <a:t> reader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StreamReader("somefile.txt");</a:t>
            </a:r>
          </a:p>
          <a:p>
            <a:r>
              <a:rPr lang="en-US" sz="2800" noProof="0" dirty="0"/>
              <a:t>using (reader)</a:t>
            </a:r>
          </a:p>
          <a:p>
            <a:r>
              <a:rPr lang="en-US" sz="2800" noProof="0" dirty="0"/>
              <a:t>{</a:t>
            </a:r>
          </a:p>
          <a:p>
            <a:r>
              <a:rPr lang="en-US" sz="2800" noProof="0" dirty="0"/>
              <a:t>  </a:t>
            </a:r>
            <a:r>
              <a:rPr lang="en-US" sz="2800" dirty="0"/>
              <a:t>int</a:t>
            </a:r>
            <a:r>
              <a:rPr lang="en-US" sz="2800" noProof="0" dirty="0"/>
              <a:t> </a:t>
            </a:r>
            <a:r>
              <a:rPr lang="en-US" sz="2800" dirty="0"/>
              <a:t>lineNumber</a:t>
            </a:r>
            <a:r>
              <a:rPr lang="en-US" sz="2800" noProof="0" dirty="0"/>
              <a:t> = 0;</a:t>
            </a:r>
          </a:p>
          <a:p>
            <a:r>
              <a:rPr lang="en-US" sz="2800" noProof="0" dirty="0"/>
              <a:t>  string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dirty="0"/>
              <a:t>;</a:t>
            </a:r>
          </a:p>
          <a:p>
            <a:r>
              <a:rPr lang="en-US" sz="2800" noProof="0" dirty="0"/>
              <a:t>  while (line != null)</a:t>
            </a:r>
          </a:p>
          <a:p>
            <a:r>
              <a:rPr lang="en-US" sz="2800" noProof="0" dirty="0"/>
              <a:t>  {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lineNumber</a:t>
            </a:r>
            <a:r>
              <a:rPr lang="en-US" sz="2800" dirty="0"/>
              <a:t>++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Console.WriteLine</a:t>
            </a:r>
            <a:r>
              <a:rPr lang="en-US" sz="2800" noProof="0" dirty="0"/>
              <a:t>("Line {0}: {1}", </a:t>
            </a:r>
            <a:r>
              <a:rPr lang="en-US" sz="2800" dirty="0" err="1"/>
              <a:t>lineNumber</a:t>
            </a:r>
            <a:r>
              <a:rPr lang="en-US" sz="2800" noProof="0" dirty="0"/>
              <a:t>, line);</a:t>
            </a:r>
          </a:p>
          <a:p>
            <a:r>
              <a:rPr lang="en-US" sz="2800" noProof="0" dirty="0"/>
              <a:t>   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}</a:t>
            </a:r>
          </a:p>
          <a:p>
            <a:r>
              <a:rPr lang="en-US" sz="2800" noProof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Program.cs</a:t>
            </a:r>
            <a:r>
              <a:rPr lang="en-US" dirty="0"/>
              <a:t> file </a:t>
            </a:r>
          </a:p>
          <a:p>
            <a:r>
              <a:rPr lang="en-US" dirty="0"/>
              <a:t>Reverse each line of the file</a:t>
            </a:r>
          </a:p>
          <a:p>
            <a:r>
              <a:rPr lang="en-US" dirty="0"/>
              <a:t>Save it in reversed.txt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5777" y="3849542"/>
            <a:ext cx="10744436" cy="1941658"/>
            <a:chOff x="227787" y="4202256"/>
            <a:chExt cx="11222832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4848514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227787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using System.IO;</a:t>
              </a:r>
            </a:p>
            <a:p>
              <a:endParaRPr lang="en-US" sz="2800" dirty="0"/>
            </a:p>
            <a:p>
              <a:r>
                <a:rPr lang="en-US" sz="2800" dirty="0"/>
                <a:t>class Program</a:t>
              </a:r>
            </a:p>
            <a:p>
              <a:r>
                <a:rPr lang="en-US" sz="2800" dirty="0"/>
                <a:t>{</a:t>
              </a:r>
              <a:endParaRPr lang="bg-BG" sz="32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62241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noProof="0" dirty="0">
                  <a:effectLst/>
                </a:rPr>
                <a:t>;</a:t>
              </a:r>
              <a:r>
                <a:rPr lang="en-GB" sz="2800" dirty="0" err="1">
                  <a:effectLst/>
                </a:rPr>
                <a:t>OI.metsyS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gnisu</a:t>
              </a:r>
              <a:endParaRPr lang="en-GB" sz="2800" dirty="0">
                <a:effectLst/>
              </a:endParaRPr>
            </a:p>
            <a:p>
              <a:pPr fontAlgn="t"/>
              <a:endParaRPr lang="en-GB" sz="2800" noProof="0" dirty="0">
                <a:effectLst/>
              </a:endParaRPr>
            </a:p>
            <a:p>
              <a:pPr fontAlgn="t"/>
              <a:r>
                <a:rPr lang="en-GB" sz="2800" dirty="0">
                  <a:effectLst/>
                </a:rPr>
                <a:t>margorP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ssalc</a:t>
              </a:r>
              <a:endParaRPr lang="en-GB" sz="2800" dirty="0">
                <a:effectLst/>
              </a:endParaRPr>
            </a:p>
            <a:p>
              <a:pPr fontAlgn="t"/>
              <a:r>
                <a:rPr lang="en-GB" sz="2800" noProof="0" dirty="0">
                  <a:effectLst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Writing Reversed Text to File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142243"/>
            <a:ext cx="10591800" cy="5244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reader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StreamReader("../../Program.cs")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using (var writer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StreamWriter("../../reversed.txt")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string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nn-NO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for (int i = line.Length - 1; i &gt;= 0; i--)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line[i]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en-US"/>
              <a:t>Base Streams</a:t>
            </a:r>
            <a:endParaRPr lang="bg-BG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Memory, Network</a:t>
            </a:r>
          </a:p>
        </p:txBody>
      </p:sp>
      <p:pic>
        <p:nvPicPr>
          <p:cNvPr id="1026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447800"/>
            <a:ext cx="4419600" cy="3159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990600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defined methods </a:t>
            </a:r>
            <a:r>
              <a:rPr lang="en-US" altLang="en-US" noProof="1"/>
              <a:t>for 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read, write or positioning operations 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have the properties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starting from the given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number of read bytes </a:t>
            </a:r>
            <a:r>
              <a:rPr lang="en-US" altLang="en-US" dirty="0"/>
              <a:t>or 0 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4876801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4876800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827212" y="5413374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 starting from the given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until it sends all bytes to their destination</a:t>
            </a:r>
            <a:endParaRPr lang="bg-BG" altLang="en-US" sz="2600" dirty="0"/>
          </a:p>
          <a:p>
            <a:pPr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Closes the connection to the device (mechanism) </a:t>
            </a:r>
          </a:p>
          <a:p>
            <a:pPr lvl="1">
              <a:defRPr/>
            </a:pPr>
            <a:r>
              <a:rPr lang="en-US" altLang="en-US" dirty="0"/>
              <a:t>Releases the used resources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altLang="en-US" dirty="0"/>
              <a:t> – </a:t>
            </a: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</a:t>
            </a:r>
            <a:r>
              <a:rPr lang="en-US" altLang="en-US" dirty="0"/>
              <a:t>3</a:t>
            </a:r>
            <a:r>
              <a:rPr lang="bg-BG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/>
              <a:t>Readers and Writers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Streams?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 Types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File, Memory, Network Streams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Crypto, </a:t>
            </a:r>
            <a:r>
              <a:rPr lang="en-US" noProof="1"/>
              <a:t>Gzip</a:t>
            </a:r>
            <a:r>
              <a:rPr lang="en-US" dirty="0"/>
              <a:t> Streams</a:t>
            </a:r>
            <a:endParaRPr lang="bg-BG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/>
              <a:t>File Stream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http://fc08.deviantart.net/fs71/f/2012/265/4/b/steampunk_application_octet_stream_file_icon_by_pendragon1966-d5fiev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981200"/>
            <a:ext cx="2057400" cy="26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hop.rings-things.com/cart/pc/catalog/4/4/-7/44-780-4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3246465"/>
            <a:ext cx="1066800" cy="4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content-fra.xx.fbcdn.net/hphotos-xpa1/t31.0-8/s960x960/11206618_10153100349164823_3665872152875840108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51" y="1981200"/>
            <a:ext cx="1736870" cy="2605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3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supports all its methods </a:t>
            </a: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File open mode</a:t>
            </a:r>
            <a:endParaRPr lang="bg-BG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File access mode</a:t>
            </a:r>
            <a:endParaRPr lang="bg-BG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Concurrent users access mode</a:t>
            </a:r>
            <a:endParaRPr lang="bg-BG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</a:t>
            </a:r>
            <a:r>
              <a:rPr lang="bg-BG" altLang="en-US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FileStream</a:t>
            </a:r>
            <a:r>
              <a:rPr lang="en-US" altLang="en-US"/>
              <a:t> Class (2)</a:t>
            </a:r>
            <a:endParaRPr lang="bg-BG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085012" y="2084163"/>
            <a:ext cx="3326599" cy="586523"/>
          </a:xfrm>
          <a:prstGeom prst="wedgeRoundRectCallout">
            <a:avLst>
              <a:gd name="adj1" fmla="val -85373"/>
              <a:gd name="adj2" fmla="val -5591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Optional parameters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1290099"/>
            <a:ext cx="10515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 fs = new FileStream(string fileName, FileMode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[,FileAccess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File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780" y="1151118"/>
            <a:ext cx="107220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fileStream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FileStream("../../log.txt"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Encoding.UTF8.GetBytes(text);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fileStream.Write(bytes, 0, bytes.Length);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fileStream.Close();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132012" y="2216025"/>
            <a:ext cx="4495800" cy="1012172"/>
          </a:xfrm>
          <a:prstGeom prst="wedgeRoundRectCallout">
            <a:avLst>
              <a:gd name="adj1" fmla="val -64328"/>
              <a:gd name="adj2" fmla="val 400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800" noProof="1"/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800" noProof="1"/>
              <a:t> guarantees the stream will always close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91236" y="4488585"/>
            <a:ext cx="5029200" cy="1591054"/>
          </a:xfrm>
          <a:prstGeom prst="wedgeRoundRectCallout">
            <a:avLst>
              <a:gd name="adj1" fmla="val -14190"/>
              <a:gd name="adj2" fmla="val -10044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Encoding.UTF8.GetBytes()</a:t>
            </a:r>
            <a:r>
              <a:rPr lang="en-US" sz="2800" noProof="1"/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Copying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3924" y="1120200"/>
            <a:ext cx="10722088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source = new FileStream(SheepImagePath, FileMode.Open))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destination = 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FileStream(DestinationPath, FileMode.Create))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int readBytes = source.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(readBytes == 0)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destination.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readBytes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3579812" y="5410200"/>
            <a:ext cx="3326599" cy="1012172"/>
          </a:xfrm>
          <a:prstGeom prst="wedgeRoundRectCallout">
            <a:avLst>
              <a:gd name="adj1" fmla="val -119692"/>
              <a:gd name="adj2" fmla="val -1418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automatically closes the stream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4" name="Picture 6" descr="http://icons.iconarchive.com/icons/icons-land/vista-hardware-devices/256/Comp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8743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png/System/Simple/RAM%20Dr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2807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iki.documentfoundation.org/images/5/57/TDF_motifscatterStream_110318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2" y="3067338"/>
            <a:ext cx="3733800" cy="8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1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Reading In-Memory String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012" y="1140232"/>
            <a:ext cx="1054423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"In-memory text."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memoryStream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MemoryStream(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readByte = memoryStream.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ReadByte()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(readByte == -1)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break;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(char) readByte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2" name="Picture 4" descr="http://www.lionlike.com/wp-content/uploads/2012/04/home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48" y="1447800"/>
            <a:ext cx="4953000" cy="323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7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Web Server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18142"/>
            <a:ext cx="11580813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tcpListener = new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TcpListener(IPAddress.Any, PortNumber)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Console.WriteLine("Listening on port {0}...", PortNumber);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NetworkStream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stream = 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AcceptTcpClient().GetStream()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request = new byte[4096];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request, 0, 4096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Encoding.UTF8.GetString(request)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html = string.Format("{0}{1}{2}{3} - {4}{2}{1}{0}",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"&lt;html&gt;", "&lt;body&gt;", "&lt;h1&gt;", "Welcome to my awesome site!", DateTime.Now);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htmlBytes = Encoding.UTF8.GetBytes(html);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Write(htmlBytes, 0, htmlBytes.Length)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67047" y="1824612"/>
            <a:ext cx="3326599" cy="586523"/>
          </a:xfrm>
          <a:prstGeom prst="wedgeRoundRectCallout">
            <a:avLst>
              <a:gd name="adj1" fmla="val -34042"/>
              <a:gd name="adj2" fmla="val 11337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the stream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667047" y="3535515"/>
            <a:ext cx="2642386" cy="586523"/>
          </a:xfrm>
          <a:prstGeom prst="wedgeRoundRectCallout">
            <a:avLst>
              <a:gd name="adj1" fmla="val -59829"/>
              <a:gd name="adj2" fmla="val 4467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Reads request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519315" y="6055544"/>
            <a:ext cx="3326599" cy="586523"/>
          </a:xfrm>
          <a:prstGeom prst="wedgeRoundRectCallout">
            <a:avLst>
              <a:gd name="adj1" fmla="val -63403"/>
              <a:gd name="adj2" fmla="val -8858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Writes response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Buffered Streams</a:t>
            </a:r>
            <a:endParaRPr lang="bg-BG" altLang="en-US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Buffer the data and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effectively increase performance</a:t>
            </a:r>
          </a:p>
          <a:p>
            <a:pPr>
              <a:defRPr/>
            </a:pPr>
            <a:r>
              <a:rPr lang="en-US" altLang="en-US" dirty="0"/>
              <a:t>Call for read of even 1 byte makes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read of more kilobytes </a:t>
            </a:r>
            <a:r>
              <a:rPr lang="en-US" altLang="en-US" dirty="0"/>
              <a:t>in advance</a:t>
            </a:r>
          </a:p>
          <a:p>
            <a:pPr lvl="1">
              <a:defRPr/>
            </a:pPr>
            <a:r>
              <a:rPr lang="en-US" altLang="en-US" dirty="0"/>
              <a:t>The stream keeps them in an internal buffer</a:t>
            </a:r>
            <a:endParaRPr lang="bg-BG" altLang="en-US" dirty="0"/>
          </a:p>
          <a:p>
            <a:pPr>
              <a:defRPr/>
            </a:pPr>
            <a:r>
              <a:rPr lang="en-US" altLang="en-US" dirty="0"/>
              <a:t>Next read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returns data </a:t>
            </a:r>
            <a:r>
              <a:rPr lang="en-US" altLang="en-US" dirty="0"/>
              <a:t>from the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internal buffer </a:t>
            </a:r>
            <a:r>
              <a:rPr lang="en-US" altLang="en-US" dirty="0"/>
              <a:t>	</a:t>
            </a:r>
          </a:p>
          <a:p>
            <a:pPr lvl="1">
              <a:defRPr/>
            </a:pPr>
            <a:r>
              <a:rPr lang="en-US" altLang="en-US" dirty="0"/>
              <a:t>Very fast operation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en-US" dirty="0"/>
              <a:t>Written data is stored in internal buffer</a:t>
            </a:r>
          </a:p>
          <a:p>
            <a:pPr lvl="1">
              <a:spcBef>
                <a:spcPct val="45000"/>
              </a:spcBef>
              <a:defRPr/>
            </a:pPr>
            <a:r>
              <a:rPr lang="en-US" altLang="en-US" dirty="0"/>
              <a:t>Very fast operation</a:t>
            </a:r>
          </a:p>
          <a:p>
            <a:pPr>
              <a:spcBef>
                <a:spcPct val="45000"/>
              </a:spcBef>
              <a:defRPr/>
            </a:pPr>
            <a:r>
              <a:rPr lang="en-US" altLang="en-US" dirty="0"/>
              <a:t>When buffer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overloads</a:t>
            </a:r>
            <a:r>
              <a:rPr lang="en-US" altLang="en-US" dirty="0"/>
              <a:t>:</a:t>
            </a:r>
          </a:p>
          <a:p>
            <a:pPr lvl="1"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altLang="en-US" dirty="0"/>
              <a:t> </a:t>
            </a:r>
            <a:r>
              <a:rPr lang="en-US" altLang="en-US" dirty="0"/>
              <a:t>is called </a:t>
            </a:r>
          </a:p>
          <a:p>
            <a:pPr lvl="1">
              <a:spcBef>
                <a:spcPct val="45000"/>
              </a:spcBef>
              <a:defRPr/>
            </a:pPr>
            <a:r>
              <a:rPr lang="en-US" altLang="en-US" dirty="0"/>
              <a:t>The data is sent to its destination</a:t>
            </a:r>
            <a:endParaRPr lang="bg-BG" altLang="en-US" dirty="0"/>
          </a:p>
          <a:p>
            <a:pPr>
              <a:spcBef>
                <a:spcPct val="45000"/>
              </a:spcBef>
              <a:defRPr/>
            </a:pPr>
            <a:r>
              <a:rPr lang="en-US" altLang="en-US" dirty="0"/>
              <a:t>In</a:t>
            </a:r>
            <a:r>
              <a:rPr lang="bg-BG" altLang="en-US" dirty="0"/>
              <a:t> .NET </a:t>
            </a:r>
            <a:r>
              <a:rPr lang="en-US" altLang="en-US" dirty="0"/>
              <a:t>we use the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System.IO.BufferedStream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/>
              <a:t>class</a:t>
            </a:r>
            <a:endParaRPr lang="en-US" altLang="en-US" noProof="1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Buffered Streams </a:t>
            </a:r>
            <a:r>
              <a:rPr lang="bg-BG" altLang="en-US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supports special streams</a:t>
            </a:r>
          </a:p>
          <a:p>
            <a:pPr lvl="1"/>
            <a:r>
              <a:rPr lang="en-US" noProof="1"/>
              <a:t>Work just like normal streams, but provide additional functionality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encrypts when writing, decrypts when reading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GzipStream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compresses/decompresses data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PipedStream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allows reading/writing data across multiple processes</a:t>
            </a:r>
            <a:endParaRPr lang="en-US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Streams</a:t>
            </a:r>
          </a:p>
        </p:txBody>
      </p:sp>
      <p:pic>
        <p:nvPicPr>
          <p:cNvPr id="4106" name="Picture 10" descr="http://vakademe.ru/images/main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74279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61.tinypic.com/28vq69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51" y="4870414"/>
            <a:ext cx="1735715" cy="1301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7812" y="5162207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6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21504" y="5147530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112" name="Picture 16" descr="http://cdn.1001freedownloads.com/vector/thumb/72883/document_encrypted_g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17" y="455473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20"/>
          <p:cNvSpPr>
            <a:spLocks/>
          </p:cNvSpPr>
          <p:nvPr/>
        </p:nvSpPr>
        <p:spPr bwMode="auto">
          <a:xfrm flipV="1">
            <a:off x="2945581" y="4958954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 flipV="1">
            <a:off x="6949273" y="4939147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8343" y="4475449"/>
            <a:ext cx="2218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Input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8179" y="4508412"/>
            <a:ext cx="2601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Output Stream</a:t>
            </a:r>
          </a:p>
        </p:txBody>
      </p:sp>
    </p:spTree>
    <p:extLst>
      <p:ext uri="{BB962C8B-B14F-4D97-AF65-F5344CB8AC3E}">
        <p14:creationId xmlns:p14="http://schemas.microsoft.com/office/powerpoint/2010/main" val="18528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146" name="Picture 2" descr="http://www.planetware.com/photos-large/USNY/new-york-niagara-falls-state-p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524000"/>
            <a:ext cx="4876800" cy="3251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98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200" dirty="0"/>
              <a:t> are ordered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Can be read or written to (or both)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Can have any nature – file, network, memory,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sz="3000" noProof="1"/>
              <a:t>device, etc.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Reader and writers facilitate the work with streams by providing additional functionality (e.g. reading entire lines at once)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Always close streams by putting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sz="3200" b="1" noProof="1"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or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57" y="1245780"/>
            <a:ext cx="3029855" cy="2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2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41812" y="1371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660689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marR="0" lvl="0" indent="0" algn="ctr" defTabSz="1218987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itchFamily="49" charset="0"/>
                  <a:ea typeface="+mn-ea"/>
                </a:rPr>
                <a:t>Stream</a:t>
              </a:r>
              <a:endParaRPr kumimoji="0" lang="bg-BG" sz="3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itchFamily="49" charset="0"/>
                <a:ea typeface="+mn-ea"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means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transferring</a:t>
            </a:r>
            <a:r>
              <a:rPr lang="en-US" dirty="0"/>
              <a:t> (reading and writing) 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sequential access to its elements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types of streams </a:t>
            </a:r>
            <a:r>
              <a:rPr lang="en-US" dirty="0"/>
              <a:t>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access, network access, memory streams and others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 are opened </a:t>
            </a:r>
            <a:r>
              <a:rPr lang="en-US" dirty="0"/>
              <a:t>before using them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closed after that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en-US" dirty="0"/>
              <a:t> is the current position in the stream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bytes of the stream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197112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197112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827212" y="250769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261001"/>
            <a:ext cx="430999" cy="80010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8523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28467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16230" y="315898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178276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11480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3679788" y="413913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5484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/>
          </p:nvPr>
        </p:nvGraphicFramePr>
        <p:xfrm>
          <a:off x="7389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217470"/>
              </p:ext>
            </p:extLst>
          </p:nvPr>
        </p:nvGraphicFramePr>
        <p:xfrm>
          <a:off x="92186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4876800"/>
            <a:ext cx="9982200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aliabdussalam.files.wordpress.com/2012/12/learn-read-write-english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80" y="1219200"/>
            <a:ext cx="4331864" cy="32400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4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Readers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writers</a:t>
            </a:r>
            <a:r>
              <a:rPr lang="en-US" altLang="en-US" dirty="0"/>
              <a:t> are classes which facilitate the work with streams</a:t>
            </a:r>
          </a:p>
          <a:p>
            <a:r>
              <a:rPr lang="en-US" dirty="0"/>
              <a:t>Two types of streams</a:t>
            </a:r>
          </a:p>
          <a:p>
            <a:pPr lvl="1"/>
            <a:r>
              <a:rPr lang="en-US" dirty="0"/>
              <a:t>Text readers/writers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/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(similar to working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noProof="1"/>
              <a:t>Binary readers/writers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/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–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Readers and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10989</TotalTime>
  <Words>2269</Words>
  <Application>Microsoft Office PowerPoint</Application>
  <PresentationFormat>Custom</PresentationFormat>
  <Paragraphs>400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Streams and Files</vt:lpstr>
      <vt:lpstr>Table of Contents</vt:lpstr>
      <vt:lpstr>Questions</vt:lpstr>
      <vt:lpstr>What Is a Stream?</vt:lpstr>
      <vt:lpstr>What is a Stream?</vt:lpstr>
      <vt:lpstr>Stream Basics</vt:lpstr>
      <vt:lpstr>Stream – Example</vt:lpstr>
      <vt:lpstr>Readers and Writers</vt:lpstr>
      <vt:lpstr>Readers and Writers</vt:lpstr>
      <vt:lpstr>Problem: Read File</vt:lpstr>
      <vt:lpstr>Solution: Read File</vt:lpstr>
      <vt:lpstr>Problem: Write to File</vt:lpstr>
      <vt:lpstr>Writing Reversed Text to File – Example</vt:lpstr>
      <vt:lpstr>Base Streams</vt:lpstr>
      <vt:lpstr>Stream Types in .NET</vt:lpstr>
      <vt:lpstr>The System.IO.Stream Class </vt:lpstr>
      <vt:lpstr>Methods of System.IO.Stream Class</vt:lpstr>
      <vt:lpstr>Methods of System.IO.Stream Class (2)</vt:lpstr>
      <vt:lpstr>Methods of System.IO.Stream Class (3)</vt:lpstr>
      <vt:lpstr>File Stream</vt:lpstr>
      <vt:lpstr>The FileStream Class</vt:lpstr>
      <vt:lpstr>The FileStream Class (2)</vt:lpstr>
      <vt:lpstr>Writing Text to File – Example</vt:lpstr>
      <vt:lpstr>Copying File – Example</vt:lpstr>
      <vt:lpstr>Memory Stream</vt:lpstr>
      <vt:lpstr>Reading In-Memory String – Example</vt:lpstr>
      <vt:lpstr>Network Stream</vt:lpstr>
      <vt:lpstr>Simple Web Server – Example</vt:lpstr>
      <vt:lpstr>Buffered Streams</vt:lpstr>
      <vt:lpstr>Buffered Streams (2)</vt:lpstr>
      <vt:lpstr>Other Streams</vt:lpstr>
      <vt:lpstr>Other Streams</vt:lpstr>
      <vt:lpstr>Summary</vt:lpstr>
      <vt:lpstr>Streams and Files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Vladimir Damyanovski</cp:lastModifiedBy>
  <cp:revision>273</cp:revision>
  <dcterms:created xsi:type="dcterms:W3CDTF">2014-01-02T17:00:34Z</dcterms:created>
  <dcterms:modified xsi:type="dcterms:W3CDTF">2018-01-26T13:01:54Z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