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4" r:id="rId40"/>
    <p:sldId id="295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256"/>
            <p14:sldId id="257"/>
            <p14:sldId id="258"/>
          </p14:sldIdLst>
        </p14:section>
        <p14:section name="Abstract Data Types" id="{1D86108B-4120-49AB-8CAF-DB7E1521C0DC}">
          <p14:sldIdLst>
            <p14:sldId id="259"/>
            <p14:sldId id="260"/>
            <p14:sldId id="261"/>
          </p14:sldIdLst>
        </p14:section>
        <p14:section name="Defining Classes" id="{51D0FD15-3932-43D9-82C9-6AF03C9EE00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6"/>
          </p14:sldIdLst>
        </p14:section>
        <p14:section name="Conclusion" id="{3E23A7B0-228F-4458-953E-A0823B82CFF0}">
          <p14:sldIdLst>
            <p14:sldId id="292"/>
            <p14:sldId id="293"/>
            <p14:sldId id="294"/>
            <p14:sldId id="295"/>
          </p14:sldIdLst>
        </p14:section>
        <p14:section name="Default Section" id="{C170FB0D-5349-4C8F-B583-D41A273A659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05T15:55:05.875" v="2" actId="20577"/>
      <pc:docMkLst>
        <pc:docMk/>
      </pc:docMkLst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3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2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6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3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5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2549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99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73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70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3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5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1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9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6" y="608173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1903206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200" dirty="0"/>
              <a:t>Classes, Fields, Constructors, Properties, Methods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4C571-EC45-4864-A07F-378BAA1FE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</a:t>
            </a:r>
            <a:endParaRPr lang="bg-BG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03812" y="4419600"/>
            <a:ext cx="129072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19812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51163" y="5472277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689475" y="5472277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4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0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36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1947613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600" dirty="0">
                <a:solidFill>
                  <a:schemeClr val="tx2"/>
                </a:solidFill>
              </a:rPr>
              <a:t>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18957" y="5448317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2902982"/>
            <a:ext cx="10693778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514600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17812" y="5435660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88355" y="3886200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1822461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82212" y="2119514"/>
            <a:ext cx="3021799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The 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48506" y="3262598"/>
            <a:ext cx="3276600" cy="990600"/>
          </a:xfrm>
          <a:prstGeom prst="wedgeRoundRectCallout">
            <a:avLst>
              <a:gd name="adj1" fmla="val -106281"/>
              <a:gd name="adj2" fmla="val 67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The getter provides access to the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816224" y="5583192"/>
            <a:ext cx="3276600" cy="990600"/>
          </a:xfrm>
          <a:prstGeom prst="wedgeRoundRectCallout">
            <a:avLst>
              <a:gd name="adj1" fmla="val -34173"/>
              <a:gd name="adj2" fmla="val -72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The setter provides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-balance:decimal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63857" y="327381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6F5C7-6B26-4CB1-BB90-545EFF7C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16" y="1676401"/>
            <a:ext cx="2858783" cy="4038600"/>
          </a:xfrm>
          <a:prstGeom prst="roundRect">
            <a:avLst>
              <a:gd name="adj" fmla="val 53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35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Constructors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066800"/>
            <a:ext cx="10667998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GB" sz="3000" dirty="0"/>
              <a:t>private int id;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private decimal balance;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public int Id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{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  get { return this.id; }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  set { this.id = value; }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}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public decimal Balance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{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  get { return this.balance; }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  set { this.balance = value; }</a:t>
            </a:r>
          </a:p>
          <a:p>
            <a:pPr>
              <a:lnSpc>
                <a:spcPct val="90000"/>
              </a:lnSpc>
            </a:pPr>
            <a:r>
              <a:rPr lang="en-GB" sz="3000" dirty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74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128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1831" y="1915679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private int sides;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71518" y="2914932"/>
            <a:ext cx="3048000" cy="987119"/>
          </a:xfrm>
          <a:prstGeom prst="wedgeRoundRectCallout">
            <a:avLst>
              <a:gd name="adj1" fmla="val -49842"/>
              <a:gd name="adj2" fmla="val 114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Bank Account Methods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2681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+Balance:decimal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+Deposit(decimal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+Withdraw(decimal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230460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5DC61-BEED-428E-A5CB-3EC0DF21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43" y="2522745"/>
            <a:ext cx="4777869" cy="2830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532812" y="5536768"/>
            <a:ext cx="1600200" cy="757535"/>
          </a:xfrm>
          <a:prstGeom prst="wedgeRoundRectCallout">
            <a:avLst>
              <a:gd name="adj1" fmla="val 16428"/>
              <a:gd name="adj2" fmla="val -117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792952" y="3057139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414419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7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066800"/>
            <a:ext cx="11219563" cy="51867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GB" sz="2800" dirty="0"/>
              <a:t>private decimal balance;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/>
              <a:t>(decimal amount)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}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/>
              <a:t>(decimal amount)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-= amount;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}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/>
              <a:t>()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{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  return $"Account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/>
              <a:t>, balance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/>
              <a:t>";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4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:F2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5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066800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accounts = new Dictionary&lt;int, BankAccount&gt;();</a:t>
            </a:r>
          </a:p>
          <a:p>
            <a:r>
              <a:rPr lang="en-GB" dirty="0"/>
              <a:t>string command;</a:t>
            </a:r>
          </a:p>
          <a:p>
            <a:r>
              <a:rPr lang="en-GB" dirty="0"/>
              <a:t>while ((command = Console.ReadLine()) != "End")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var cmdArgs = command.Split();</a:t>
            </a:r>
          </a:p>
          <a:p>
            <a:r>
              <a:rPr lang="en-GB" dirty="0"/>
              <a:t>  var cmdType = cmdArgs[0];</a:t>
            </a:r>
          </a:p>
          <a:p>
            <a:r>
              <a:rPr lang="en-GB" dirty="0"/>
              <a:t>  switch (cmdType)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"Create": Create(cmdArgs, accounts); break;</a:t>
            </a:r>
          </a:p>
          <a:p>
            <a:r>
              <a:rPr lang="en-GB" dirty="0"/>
              <a:t>    case "Deposit": Deposit(cmdArgs, accounts); break;</a:t>
            </a:r>
          </a:p>
          <a:p>
            <a:r>
              <a:rPr lang="en-GB" dirty="0"/>
              <a:t>    case "Withdraw": Withdraw(cmdArgs, accounts); break;</a:t>
            </a:r>
          </a:p>
          <a:p>
            <a:r>
              <a:rPr lang="en-GB" dirty="0"/>
              <a:t>    case "Print": Print(cmdArgs, accounts); break;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0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/>
              <a:t>var id = int.Parse(cmdArgs[1]);</a:t>
            </a:r>
          </a:p>
          <a:p>
            <a:r>
              <a:rPr lang="en-GB" sz="2800" dirty="0"/>
              <a:t>if (accounts.ContainsKey(id))  </a:t>
            </a:r>
          </a:p>
          <a:p>
            <a:r>
              <a:rPr lang="en-GB" sz="2800" dirty="0"/>
              <a:t>{ </a:t>
            </a:r>
            <a:r>
              <a:rPr lang="en-GB" sz="2800" dirty="0" err="1"/>
              <a:t>Console.WriteLine</a:t>
            </a:r>
            <a:r>
              <a:rPr lang="en-GB" sz="2800" dirty="0"/>
              <a:t>("Account already exists"); }</a:t>
            </a:r>
          </a:p>
          <a:p>
            <a:r>
              <a:rPr lang="en-GB" sz="2800" dirty="0"/>
              <a:t>else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var acc = new BankAccount();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acc.Id</a:t>
            </a:r>
            <a:r>
              <a:rPr lang="en-GB" sz="2800" dirty="0"/>
              <a:t> = id;</a:t>
            </a:r>
          </a:p>
          <a:p>
            <a:r>
              <a:rPr lang="en-GB" sz="2800" dirty="0"/>
              <a:t>  accounts.Add(id, acc);</a:t>
            </a:r>
          </a:p>
          <a:p>
            <a:r>
              <a:rPr lang="en-GB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</p:spTree>
    <p:extLst>
      <p:ext uri="{BB962C8B-B14F-4D97-AF65-F5344CB8AC3E}">
        <p14:creationId xmlns:p14="http://schemas.microsoft.com/office/powerpoint/2010/main" val="18876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29062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9012" y="320040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0357"/>
            <a:ext cx="10693778" cy="4798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2800" dirty="0">
                <a:solidFill>
                  <a:schemeClr val="tx2"/>
                </a:solidFill>
              </a:rPr>
              <a:t>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17053" y="4308098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9114" y="2020138"/>
            <a:ext cx="3276600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int[] rollFrequency;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941644"/>
            <a:ext cx="2660012" cy="950226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10553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0010" y="1693205"/>
            <a:ext cx="10693778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public class Person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string name;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int age;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  this.age = 18;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public Dice(string name)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  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  this.name = name;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04004" y="4865936"/>
            <a:ext cx="3026612" cy="918284"/>
          </a:xfrm>
          <a:prstGeom prst="wedgeRoundRectCallout">
            <a:avLst>
              <a:gd name="adj1" fmla="val -109634"/>
              <a:gd name="adj2" fmla="val -332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default constructor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24778-B898-42F7-9A7D-B6907957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182822"/>
            <a:ext cx="4634368" cy="1760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177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7025" y="1151121"/>
            <a:ext cx="1135379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public class Person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bg-BG" sz="3200" dirty="0"/>
              <a:t> </a:t>
            </a:r>
            <a:r>
              <a:rPr lang="en-US" sz="3200" dirty="0"/>
              <a:t>private string name;</a:t>
            </a:r>
          </a:p>
          <a:p>
            <a:r>
              <a:rPr lang="en-US" sz="3200" dirty="0"/>
              <a:t> </a:t>
            </a:r>
            <a:r>
              <a:rPr lang="bg-BG" sz="3200" dirty="0"/>
              <a:t> </a:t>
            </a:r>
            <a:r>
              <a:rPr lang="en-US" sz="3200" dirty="0"/>
              <a:t>private int age;</a:t>
            </a:r>
          </a:p>
          <a:p>
            <a:r>
              <a:rPr lang="bg-BG" sz="3200" dirty="0"/>
              <a:t>  </a:t>
            </a:r>
            <a:r>
              <a:rPr lang="en-US" sz="3200" dirty="0"/>
              <a:t>private List&lt;BankAccount&gt; accounts;</a:t>
            </a:r>
          </a:p>
          <a:p>
            <a:r>
              <a:rPr lang="en-US" sz="3200" dirty="0"/>
              <a:t> </a:t>
            </a:r>
            <a:r>
              <a:rPr lang="bg-BG" sz="3200" dirty="0"/>
              <a:t> </a:t>
            </a:r>
            <a:r>
              <a:rPr lang="en-US" sz="3200" dirty="0"/>
              <a:t>public Person()</a:t>
            </a:r>
          </a:p>
          <a:p>
            <a:r>
              <a:rPr lang="en-US" sz="3200" dirty="0"/>
              <a:t>  {</a:t>
            </a:r>
          </a:p>
          <a:p>
            <a:r>
              <a:rPr lang="en-US" sz="3200" dirty="0"/>
              <a:t>    this.accounts = new List&lt;BankAccount&gt;(); </a:t>
            </a:r>
          </a:p>
          <a:p>
            <a:r>
              <a:rPr lang="en-US" sz="3200" dirty="0"/>
              <a:t>  }</a:t>
            </a:r>
            <a:endParaRPr lang="bg-BG" sz="3200" dirty="0"/>
          </a:p>
          <a:p>
            <a:r>
              <a:rPr lang="en-US" sz="3200" dirty="0"/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81F0972-791B-4145-9CF6-2491755B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5651994"/>
            <a:ext cx="3081422" cy="971246"/>
          </a:xfrm>
          <a:prstGeom prst="wedgeRoundRectCallout">
            <a:avLst>
              <a:gd name="adj1" fmla="val -68457"/>
              <a:gd name="adj2" fmla="val -1022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Ensuring correct state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40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7025" y="1066800"/>
            <a:ext cx="11353798" cy="5020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public Person(string name, int age)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:this()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this.age = age;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this.name = name;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public Person(string name, int age,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List&lt;BankAccount&gt; accounts) :this(name, age)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this.accounts.AddRange(accounts);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C611370-8C75-4D75-B788-F88FCBBF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213" y="1905000"/>
            <a:ext cx="3081422" cy="971246"/>
          </a:xfrm>
          <a:prstGeom prst="wedgeRoundRectCallout">
            <a:avLst>
              <a:gd name="adj1" fmla="val -107801"/>
              <a:gd name="adj2" fmla="val -56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Calling the empty constructor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FE5ADF90-DCF4-435A-B264-D0CC8CCDD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5334000"/>
            <a:ext cx="3562421" cy="1142999"/>
          </a:xfrm>
          <a:prstGeom prst="wedgeRoundRectCallout">
            <a:avLst>
              <a:gd name="adj1" fmla="val -53167"/>
              <a:gd name="adj2" fmla="val -101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Calling the two parameter constructor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2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Objects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Constructors: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000" dirty="0"/>
              <a:t>Are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000" dirty="0"/>
              <a:t> when creating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000" dirty="0"/>
              <a:t>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object's state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295400"/>
            <a:ext cx="356249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Defining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2638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CharAt(int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IsEmpty()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Spec()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124200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090434"/>
            <a:ext cx="1911020" cy="542811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46212" y="2532992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A9C885-3321-40CD-9749-2D4AD42D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09" y="4418295"/>
            <a:ext cx="3398304" cy="1759527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49722" y="4674230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11033</TotalTime>
  <Words>2116</Words>
  <Application>Microsoft Office PowerPoint</Application>
  <PresentationFormat>Custom</PresentationFormat>
  <Paragraphs>498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Defining Classes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Modifiers</vt:lpstr>
      <vt:lpstr>Properties</vt:lpstr>
      <vt:lpstr>Problem: Bank Account</vt:lpstr>
      <vt:lpstr>Solution: Bank Account</vt:lpstr>
      <vt:lpstr>Methods</vt:lpstr>
      <vt:lpstr>Methods</vt:lpstr>
      <vt:lpstr>Problem: Bank Account Methods</vt:lpstr>
      <vt:lpstr>Solution: Bank Account Methods</vt:lpstr>
      <vt:lpstr>Problem: Test Client</vt:lpstr>
      <vt:lpstr>Solution: Test Client</vt:lpstr>
      <vt:lpstr>Solution: Test Client (2)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Solution: Define Person Class (2)</vt:lpstr>
      <vt:lpstr>Summary</vt:lpstr>
      <vt:lpstr>Defining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Software Development Course</dc:subject>
  <dc:creator>Software University Foundation</dc:creator>
  <cp:keywords>C#, class, object, fields, methods, properties, constructors, static</cp:keywords>
  <dc:description>Software University Foundation - http://softuni.org</dc:description>
  <cp:lastModifiedBy>Vladimir Damyanovski</cp:lastModifiedBy>
  <cp:revision>287</cp:revision>
  <dcterms:created xsi:type="dcterms:W3CDTF">2014-01-02T17:00:34Z</dcterms:created>
  <dcterms:modified xsi:type="dcterms:W3CDTF">2018-02-09T23:52:05Z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