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472" r:id="rId3"/>
    <p:sldId id="473" r:id="rId4"/>
    <p:sldId id="474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478" r:id="rId33"/>
    <p:sldId id="475" r:id="rId34"/>
    <p:sldId id="476" r:id="rId35"/>
    <p:sldId id="477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Encapsulation" id="{4C21742E-25C7-455D-95AA-3279D5B0F831}">
          <p14:sldIdLst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Access Modifiers" id="{4A496A10-B380-4211-8C4A-277275108DC1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Validation" id="{12423785-BEF5-4BE1-AD7A-927715F58CDF}">
          <p14:sldIdLst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Conclusion" id="{10E03AB1-9AA8-4E86-9A64-D741901E50A2}">
          <p14:sldIdLst>
            <p14:sldId id="478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5" autoAdjust="0"/>
    <p:restoredTop sz="94384" autoAdjust="0"/>
  </p:normalViewPr>
  <p:slideViewPr>
    <p:cSldViewPr>
      <p:cViewPr varScale="1">
        <p:scale>
          <a:sx n="71" d="100"/>
          <a:sy n="71" d="100"/>
        </p:scale>
        <p:origin x="46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oft5379" userId="47586c4a-a113-4729-a429-e4ae4b3a1941" providerId="ADAL" clId="{8DF057D4-522D-4C21-8A8A-68CEE3DA01BD}"/>
    <pc:docChg chg="addSld modSld sldOrd">
      <pc:chgData name="msoft5379" userId="47586c4a-a113-4729-a429-e4ae4b3a1941" providerId="ADAL" clId="{8DF057D4-522D-4C21-8A8A-68CEE3DA01BD}" dt="2018-02-12T16:21:10.157" v="6" actId="1076"/>
      <pc:docMkLst>
        <pc:docMk/>
      </pc:docMkLst>
      <pc:sldChg chg="modSp">
        <pc:chgData name="msoft5379" userId="47586c4a-a113-4729-a429-e4ae4b3a1941" providerId="ADAL" clId="{8DF057D4-522D-4C21-8A8A-68CEE3DA01BD}" dt="2018-02-12T16:21:10.157" v="6" actId="1076"/>
        <pc:sldMkLst>
          <pc:docMk/>
          <pc:sldMk cId="4014073037" sldId="472"/>
        </pc:sldMkLst>
        <pc:spChg chg="mod">
          <ac:chgData name="msoft5379" userId="47586c4a-a113-4729-a429-e4ae4b3a1941" providerId="ADAL" clId="{8DF057D4-522D-4C21-8A8A-68CEE3DA01BD}" dt="2018-02-12T16:21:08.189" v="5" actId="1076"/>
          <ac:spMkLst>
            <pc:docMk/>
            <pc:sldMk cId="4014073037" sldId="472"/>
            <ac:spMk id="5" creationId="{00000000-0000-0000-0000-000000000000}"/>
          </ac:spMkLst>
        </pc:spChg>
        <pc:spChg chg="mod">
          <ac:chgData name="msoft5379" userId="47586c4a-a113-4729-a429-e4ae4b3a1941" providerId="ADAL" clId="{8DF057D4-522D-4C21-8A8A-68CEE3DA01BD}" dt="2018-02-12T16:21:10.157" v="6" actId="1076"/>
          <ac:spMkLst>
            <pc:docMk/>
            <pc:sldMk cId="4014073037" sldId="472"/>
            <ac:spMk id="6" creationId="{00000000-0000-0000-0000-000000000000}"/>
          </ac:spMkLst>
        </pc:spChg>
      </pc:sldChg>
      <pc:sldChg chg="modSp add ord modAnim">
        <pc:chgData name="msoft5379" userId="47586c4a-a113-4729-a429-e4ae4b3a1941" providerId="ADAL" clId="{8DF057D4-522D-4C21-8A8A-68CEE3DA01BD}" dt="2018-02-05T15:55:05.875" v="2" actId="20577"/>
        <pc:sldMkLst>
          <pc:docMk/>
          <pc:sldMk cId="3984556131" sldId="478"/>
        </pc:sldMkLst>
        <pc:spChg chg="mod">
          <ac:chgData name="msoft5379" userId="47586c4a-a113-4729-a429-e4ae4b3a1941" providerId="ADAL" clId="{8DF057D4-522D-4C21-8A8A-68CEE3DA01BD}" dt="2018-02-05T15:55:05.875" v="2" actId="20577"/>
          <ac:spMkLst>
            <pc:docMk/>
            <pc:sldMk cId="3984556131" sldId="47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9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3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44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7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00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6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7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0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53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8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7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0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8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09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3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02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1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advanced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59015" y="685800"/>
            <a:ext cx="7618286" cy="1126264"/>
          </a:xfrm>
        </p:spPr>
        <p:txBody>
          <a:bodyPr>
            <a:normAutofit/>
          </a:bodyPr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42370" y="1906631"/>
            <a:ext cx="8443700" cy="1157741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/>
              <a:t>What is Encapsulation, Benefits</a:t>
            </a:r>
            <a:endParaRPr lang="en-US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5142704" y="3440353"/>
            <a:ext cx="11897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</a:p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20" y="2826242"/>
            <a:ext cx="3987992" cy="3490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oundRect">
            <a:avLst>
              <a:gd name="adj" fmla="val 15162"/>
            </a:avLst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26339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way to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hide data </a:t>
            </a:r>
            <a:r>
              <a:rPr lang="en-US" dirty="0"/>
              <a:t>from the outside world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private </a:t>
            </a:r>
            <a:r>
              <a:rPr lang="en-US" dirty="0"/>
              <a:t>is the default</a:t>
            </a:r>
            <a:r>
              <a:rPr lang="en-US" dirty="0">
                <a:solidFill>
                  <a:schemeClr val="accent1"/>
                </a:solidFill>
              </a:rPr>
              <a:t> field </a:t>
            </a:r>
            <a:r>
              <a:rPr lang="en-US" dirty="0"/>
              <a:t>and</a:t>
            </a:r>
            <a:r>
              <a:rPr lang="en-US" dirty="0">
                <a:solidFill>
                  <a:schemeClr val="accent1"/>
                </a:solidFill>
              </a:rPr>
              <a:t> method </a:t>
            </a:r>
            <a:r>
              <a:rPr lang="en-US" dirty="0"/>
              <a:t>modifier</a:t>
            </a:r>
          </a:p>
          <a:p>
            <a:r>
              <a:rPr lang="en-US" dirty="0"/>
              <a:t>Avoid declaring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r>
              <a:rPr lang="en-US" dirty="0"/>
              <a:t> classes and interfaces</a:t>
            </a:r>
          </a:p>
          <a:p>
            <a:r>
              <a:rPr lang="en-US" dirty="0"/>
              <a:t>Can only be accessed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43972"/>
            <a:ext cx="525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882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only be accessed by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inherited classes 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Avoid declaring </a:t>
            </a:r>
            <a:r>
              <a:rPr lang="en-US" sz="3600" dirty="0">
                <a:solidFill>
                  <a:schemeClr val="accent1"/>
                </a:solidFill>
              </a:rPr>
              <a:t>protected</a:t>
            </a:r>
            <a:r>
              <a:rPr lang="en-US" sz="3600" dirty="0"/>
              <a:t> classes and 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Prevent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nonrelated</a:t>
            </a:r>
            <a:r>
              <a:rPr lang="en-US" sz="3600" dirty="0"/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FullName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261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internal</a:t>
            </a:r>
            <a:r>
              <a:rPr lang="en-US" dirty="0"/>
              <a:t> is </a:t>
            </a:r>
            <a:r>
              <a:rPr lang="en-US"/>
              <a:t>the </a:t>
            </a:r>
            <a:r>
              <a:rPr lang="en-US" smtClean="0"/>
              <a:t>default 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la</a:t>
            </a:r>
            <a:r>
              <a:rPr lang="en-US">
                <a:solidFill>
                  <a:schemeClr val="accent1"/>
                </a:solidFill>
              </a:rPr>
              <a:t>ss</a:t>
            </a:r>
            <a:r>
              <a:rPr lang="en-US" smtClean="0"/>
              <a:t>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modifier</a:t>
            </a:r>
            <a:r>
              <a:rPr lang="en-US" dirty="0"/>
              <a:t> in C#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Accessible to </a:t>
            </a:r>
            <a:r>
              <a:rPr lang="en-US" dirty="0">
                <a:solidFill>
                  <a:schemeClr val="accent1"/>
                </a:solidFill>
              </a:rPr>
              <a:t>any</a:t>
            </a:r>
            <a:r>
              <a:rPr lang="en-US" dirty="0"/>
              <a:t> other class in the same 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5029200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</p:spTree>
    <p:extLst>
      <p:ext uri="{BB962C8B-B14F-4D97-AF65-F5344CB8AC3E}">
        <p14:creationId xmlns:p14="http://schemas.microsoft.com/office/powerpoint/2010/main" val="2814541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class, method, constructor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inside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class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World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To access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from a namespace you </a:t>
            </a:r>
            <a:r>
              <a:rPr lang="en-US" dirty="0" err="1"/>
              <a:t>sould</a:t>
            </a:r>
            <a:r>
              <a:rPr lang="en-US" dirty="0"/>
              <a:t> describe it inline</a:t>
            </a:r>
          </a:p>
          <a:p>
            <a:r>
              <a:rPr lang="en-US" dirty="0"/>
              <a:t>To access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directly from a </a:t>
            </a:r>
            <a:r>
              <a:rPr lang="en-US" dirty="0">
                <a:solidFill>
                  <a:schemeClr val="accent1"/>
                </a:solidFill>
              </a:rPr>
              <a:t>namespace</a:t>
            </a:r>
            <a:r>
              <a:rPr lang="en-US" dirty="0"/>
              <a:t> you can use the </a:t>
            </a:r>
            <a:r>
              <a:rPr lang="en-US" dirty="0">
                <a:solidFill>
                  <a:schemeClr val="accent1"/>
                </a:solidFill>
              </a:rPr>
              <a:t>using</a:t>
            </a:r>
            <a:r>
              <a:rPr lang="en-US" dirty="0"/>
              <a:t> keyword to include the </a:t>
            </a:r>
            <a:r>
              <a:rPr lang="en-US" dirty="0">
                <a:solidFill>
                  <a:schemeClr val="accent1"/>
                </a:solidFill>
              </a:rPr>
              <a:t>namespace</a:t>
            </a:r>
            <a:r>
              <a:rPr lang="en-US" dirty="0"/>
              <a:t> 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261901"/>
            <a:ext cx="7086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861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1709" y="2286001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86001"/>
            <a:ext cx="50958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151121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 private int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</a:t>
            </a:r>
            <a:r>
              <a:rPr lang="en-US" sz="2800" dirty="0" err="1"/>
              <a:t>FirstName</a:t>
            </a:r>
            <a:r>
              <a:rPr lang="en-US" sz="2800" dirty="0"/>
              <a:t> =&gt; return </a:t>
            </a:r>
            <a:r>
              <a:rPr lang="en-US" sz="2800" dirty="0" err="1"/>
              <a:t>this.firstName</a:t>
            </a:r>
            <a:r>
              <a:rPr lang="en-US" sz="2800" dirty="0"/>
              <a:t>;</a:t>
            </a:r>
          </a:p>
          <a:p>
            <a:r>
              <a:rPr lang="en-US" sz="2800" dirty="0"/>
              <a:t>  public </a:t>
            </a:r>
            <a:r>
              <a:rPr lang="en-US" sz="2800" dirty="0" err="1"/>
              <a:t>int</a:t>
            </a:r>
            <a:r>
              <a:rPr lang="en-US" sz="2800" dirty="0"/>
              <a:t> Age =&gt; return </a:t>
            </a:r>
            <a:r>
              <a:rPr lang="en-US" sz="2800" dirty="0" err="1"/>
              <a:t>this.lastName</a:t>
            </a:r>
            <a:r>
              <a:rPr lang="en-US" sz="2800" dirty="0"/>
              <a:t>;</a:t>
            </a:r>
            <a:endParaRPr lang="en-GB" sz="2800" dirty="0"/>
          </a:p>
          <a:p>
            <a:r>
              <a:rPr lang="en-GB" sz="2800" dirty="0"/>
              <a:t>  public override string </a:t>
            </a:r>
            <a:r>
              <a:rPr lang="en-GB" sz="2800" dirty="0" err="1"/>
              <a:t>ToString</a:t>
            </a:r>
            <a:r>
              <a:rPr lang="en-GB" sz="2800" dirty="0"/>
              <a:t>()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\\TODO</a:t>
            </a:r>
            <a:r>
              <a:rPr lang="en-GB" sz="2800" dirty="0"/>
              <a:t>: Add logic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13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 with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getter for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method, which update</a:t>
            </a:r>
            <a:br>
              <a:rPr lang="en-US" dirty="0"/>
            </a:br>
            <a:r>
              <a:rPr lang="en-US" dirty="0"/>
              <a:t>salary with given percent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increase than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178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8288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/>
              <a:t>;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IncreaseSalary</a:t>
            </a:r>
            <a:r>
              <a:rPr lang="en-US" sz="2800" dirty="0"/>
              <a:t>(double percent)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</a:t>
            </a:r>
            <a:r>
              <a:rPr lang="en-US" sz="2800" dirty="0" err="1"/>
              <a:t>this.age</a:t>
            </a:r>
            <a:r>
              <a:rPr lang="en-US" sz="2800" dirty="0"/>
              <a:t> &gt; 30)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://judge.softuni.bg/Contests/Practice/Index/475#1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0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/>
              <a:t>Validation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46" y="1295400"/>
            <a:ext cx="4744932" cy="3157537"/>
          </a:xfrm>
          <a:prstGeom prst="roundRect">
            <a:avLst>
              <a:gd name="adj" fmla="val 12168"/>
            </a:avLst>
          </a:prstGeom>
        </p:spPr>
      </p:pic>
    </p:spTree>
    <p:extLst>
      <p:ext uri="{BB962C8B-B14F-4D97-AF65-F5344CB8AC3E}">
        <p14:creationId xmlns:p14="http://schemas.microsoft.com/office/powerpoint/2010/main" val="275983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What is Encapsulation?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Keyword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State 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Mutable and Immutable Objects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Setters</a:t>
            </a:r>
            <a:r>
              <a:rPr lang="en-US"/>
              <a:t> are good place for simple </a:t>
            </a:r>
            <a:r>
              <a:rPr lang="en-US">
                <a:solidFill>
                  <a:schemeClr val="accent1"/>
                </a:solidFill>
              </a:rPr>
              <a:t>data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/>
              <a:t>Callers of your methods should take care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handling</a:t>
            </a:r>
            <a:r>
              <a:rPr lang="en-US"/>
              <a:t> </a:t>
            </a:r>
            <a:r>
              <a:rPr lang="en-US" dirty="0"/>
              <a:t>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828800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double Salary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set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if (salary &lt; 460)</a:t>
            </a:r>
          </a:p>
          <a:p>
            <a:r>
              <a:rPr lang="en-US" sz="2800" dirty="0"/>
              <a:t>      throw new ArgumentException("...");</a:t>
            </a:r>
          </a:p>
          <a:p>
            <a:r>
              <a:rPr lang="en-US" sz="2800" dirty="0"/>
              <a:t>    this.salary = value;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092824" y="2057400"/>
            <a:ext cx="4419600" cy="990600"/>
          </a:xfrm>
          <a:prstGeom prst="wedgeRoundRectCallout">
            <a:avLst>
              <a:gd name="adj1" fmla="val -42256"/>
              <a:gd name="adj2" fmla="val 1436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Throw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2800" dirty="0">
                <a:solidFill>
                  <a:srgbClr val="FFFFFF"/>
                </a:solidFill>
              </a:rPr>
              <a:t>, rather than printing to the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62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</a:t>
            </a:r>
            <a:r>
              <a:rPr lang="en-US"/>
              <a:t>private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/>
              <a:t> </a:t>
            </a:r>
            <a:r>
              <a:rPr lang="en-US" dirty="0"/>
              <a:t>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/>
              <a:t>of the object after </a:t>
            </a:r>
            <a:r>
              <a:rPr lang="en-US" dirty="0"/>
              <a:t>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19812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lastName, </a:t>
            </a:r>
          </a:p>
          <a:p>
            <a:r>
              <a:rPr lang="en-US" sz="2800" dirty="0"/>
              <a:t>              int age, double salary)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this.FirstName = firstName;</a:t>
            </a:r>
          </a:p>
          <a:p>
            <a:r>
              <a:rPr lang="en-US" sz="2800" dirty="0"/>
              <a:t>  this.LastName = lastName;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  this.Salary = salary;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08812" y="4572000"/>
            <a:ext cx="4191000" cy="906391"/>
          </a:xfrm>
          <a:prstGeom prst="wedgeRoundRectCallout">
            <a:avLst>
              <a:gd name="adj1" fmla="val -125726"/>
              <a:gd name="adj2" fmla="val -903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Validation happens inside the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52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/>
              <a:t> with validation </a:t>
            </a:r>
            <a:br>
              <a:rPr lang="en-US" dirty="0"/>
            </a:br>
            <a:r>
              <a:rPr lang="en-US" dirty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must be at least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symbols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96" y="4534075"/>
            <a:ext cx="3488488" cy="17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824" y="1447800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i="1" dirty="0"/>
              <a:t> Add validation for </a:t>
            </a:r>
            <a:r>
              <a:rPr lang="en-US" sz="2800" i="1" dirty="0" err="1"/>
              <a:t>firstName</a:t>
            </a:r>
            <a:endParaRPr lang="en-US" sz="2800" i="1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i="1" dirty="0"/>
              <a:t> Add validation for </a:t>
            </a:r>
            <a:r>
              <a:rPr lang="en-US" sz="2800" i="1" dirty="0" err="1"/>
              <a:t>lastName</a:t>
            </a:r>
            <a:endParaRPr lang="en-US" sz="2800" i="1" dirty="0"/>
          </a:p>
          <a:p>
            <a:r>
              <a:rPr lang="en-US" sz="2800" dirty="0"/>
              <a:t>private void </a:t>
            </a:r>
            <a:r>
              <a:rPr lang="en-US" sz="2800" dirty="0" err="1"/>
              <a:t>setAge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(age &lt; 1) </a:t>
            </a:r>
          </a:p>
          <a:p>
            <a:r>
              <a:rPr lang="en-US" sz="2800" dirty="0"/>
              <a:t>    throw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ArgumentException</a:t>
            </a:r>
            <a:r>
              <a:rPr lang="en-US" sz="2800" dirty="0"/>
              <a:t>("...");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i="1" dirty="0"/>
              <a:t> Add validation for salary</a:t>
            </a:r>
          </a:p>
        </p:txBody>
      </p:sp>
    </p:spTree>
    <p:extLst>
      <p:ext uri="{BB962C8B-B14F-4D97-AF65-F5344CB8AC3E}">
        <p14:creationId xmlns:p14="http://schemas.microsoft.com/office/powerpoint/2010/main" val="284984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Immutable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altered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"old String"</a:t>
            </a:r>
          </a:p>
          <a:p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myString.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("old", "new");</a:t>
            </a:r>
          </a:p>
          <a:p>
            <a:r>
              <a:rPr lang="en-US" sz="2800" dirty="0"/>
              <a:t>Console.WriteLine(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1045977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 be altered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</a:t>
            </a:r>
            <a:r>
              <a:rPr lang="en-US" sz="2800" dirty="0">
                <a:solidFill>
                  <a:schemeClr val="accent1"/>
                </a:solidFill>
              </a:rPr>
              <a:t>myPoint</a:t>
            </a:r>
            <a:r>
              <a:rPr lang="en-US" sz="2800" dirty="0"/>
              <a:t> = new Point( 0.0, 0.0 );</a:t>
            </a:r>
          </a:p>
          <a:p>
            <a:r>
              <a:rPr lang="en-US" sz="2800" dirty="0"/>
              <a:t>Console.WriteLine( myPoint );</a:t>
            </a:r>
          </a:p>
          <a:p>
            <a:r>
              <a:rPr lang="en-US" sz="2800" dirty="0" err="1"/>
              <a:t>myPoint.SetLocation</a:t>
            </a:r>
            <a:r>
              <a:rPr lang="en-US" sz="2800" dirty="0"/>
              <a:t>( 1.0, 0.0 );</a:t>
            </a:r>
          </a:p>
          <a:p>
            <a:r>
              <a:rPr lang="en-US" sz="2800" dirty="0"/>
              <a:t>Console.WriteLine( myPoint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0.0, 0.0</a:t>
            </a:r>
          </a:p>
          <a:p>
            <a:r>
              <a:rPr lang="en-US" sz="2800" dirty="0"/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387709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mutable fields are still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encapsulated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 you can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the field methods through the </a:t>
            </a:r>
            <a:r>
              <a:rPr lang="en-US" dirty="0">
                <a:solidFill>
                  <a:schemeClr val="accent1"/>
                </a:solidFill>
              </a:rPr>
              <a:t>getter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6612" y="1797251"/>
            <a:ext cx="7641164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List&lt;Person&gt; Players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return this.players;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01773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49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team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they </a:t>
            </a:r>
            <a:br>
              <a:rPr lang="en-US" dirty="0"/>
            </a:br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dirty="0"/>
              <a:t>both squad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788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private string name;</a:t>
            </a:r>
          </a:p>
          <a:p>
            <a:pPr fontAlgn="base"/>
            <a:r>
              <a:rPr lang="en-US" sz="2800" dirty="0"/>
              <a:t>private List&lt;Person&gt; firstTeam;</a:t>
            </a:r>
          </a:p>
          <a:p>
            <a:pPr fontAlgn="base"/>
            <a:r>
              <a:rPr lang="en-US" sz="2800" dirty="0"/>
              <a:t>private List&lt;Person&gt; reserveTeam;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public Team(string name)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this.name = name;</a:t>
            </a:r>
          </a:p>
          <a:p>
            <a:pPr fontAlgn="base"/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this.firstTeam = new List&lt;Person&gt;();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this.reserveTeam = new List&lt;Person&gt;();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2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151121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IReadOnlyCollection&lt;Person&gt;</a:t>
            </a:r>
            <a:r>
              <a:rPr lang="en-US" sz="2800" dirty="0"/>
              <a:t> FirstTeam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get { return this.firstTeam.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AsReadOnly(); </a:t>
            </a:r>
            <a:r>
              <a:rPr lang="en-US" sz="2800" dirty="0"/>
              <a:t>}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//TODO: add getter for reserve team</a:t>
            </a:r>
          </a:p>
          <a:p>
            <a:pPr fontAlgn="base"/>
            <a:r>
              <a:rPr lang="en-US" sz="2800" dirty="0"/>
              <a:t>public void AddPlayer(Person player)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if (player.Age &lt; 40)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firstTeam.Add(player);</a:t>
            </a:r>
          </a:p>
          <a:p>
            <a:pPr fontAlgn="base"/>
            <a:r>
              <a:rPr lang="en-US" sz="2800" dirty="0"/>
              <a:t>  else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reserveTeam.Add(player);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44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validation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Benefits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92278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8" y="3581400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49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451" y="1151124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implementation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modifiers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reduces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Mutable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 objects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03" y="3276600"/>
            <a:ext cx="3510509" cy="30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34" y="990600"/>
            <a:ext cx="4766628" cy="3571874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/>
              <a:t>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5609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Class fields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must be 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785450"/>
            <a:ext cx="3962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=&gt; return this.age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11" y="2473100"/>
            <a:ext cx="1524000" cy="1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6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599613" y="1156541"/>
            <a:ext cx="4989599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2965702"/>
            <a:chOff x="3351213" y="3054770"/>
            <a:chExt cx="5486400" cy="296570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+Age: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217612" y="2129118"/>
            <a:ext cx="1878799" cy="600541"/>
          </a:xfrm>
          <a:prstGeom prst="wedgeRoundRectCallout">
            <a:avLst>
              <a:gd name="adj1" fmla="val 54444"/>
              <a:gd name="adj2" fmla="val 1013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217612" y="4489702"/>
            <a:ext cx="1878799" cy="609600"/>
          </a:xfrm>
          <a:prstGeom prst="wedgeRoundRectCallout">
            <a:avLst>
              <a:gd name="adj1" fmla="val 56202"/>
              <a:gd name="adj2" fmla="val -111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599613" y="5486400"/>
            <a:ext cx="4989599" cy="59605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000"/>
              <a:t>Properties should be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9941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052885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reference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object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refers to the current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US" dirty="0"/>
              <a:t> of the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be passed as a parameter to other methods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be returned from method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0526" y="2438400"/>
            <a:ext cx="11201399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name)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.name = name;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334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92124" y="2133600"/>
            <a:ext cx="112014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string </a:t>
            </a:r>
            <a:r>
              <a:rPr lang="en-US" sz="2800" dirty="0" err="1"/>
              <a:t>FirstName</a:t>
            </a:r>
            <a:endParaRPr lang="en-US" sz="2800" dirty="0"/>
          </a:p>
          <a:p>
            <a:r>
              <a:rPr lang="en-US" sz="2800" dirty="0"/>
              <a:t>{ </a:t>
            </a:r>
          </a:p>
          <a:p>
            <a:r>
              <a:rPr lang="en-US" sz="2800" dirty="0"/>
              <a:t>  get { return </a:t>
            </a:r>
            <a:r>
              <a:rPr lang="en-US" sz="2800" dirty="0" err="1"/>
              <a:t>this.firstName</a:t>
            </a:r>
            <a:r>
              <a:rPr lang="en-US" sz="2800" dirty="0"/>
              <a:t> } 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string </a:t>
            </a:r>
            <a:r>
              <a:rPr lang="en-US" sz="2800" dirty="0" err="1"/>
              <a:t>FullName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FirstName</a:t>
            </a:r>
            <a:r>
              <a:rPr lang="en-US" sz="2800" dirty="0"/>
              <a:t> + " " +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LastName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34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41" y="954647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be used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overloading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(3)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79412" y="1752600"/>
            <a:ext cx="115062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2800" dirty="0"/>
              <a:t>, string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.firstName = firstName;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.lastName = lastName;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Person (string </a:t>
            </a:r>
            <a:r>
              <a:rPr lang="en-US" sz="2800" dirty="0" err="1"/>
              <a:t>firstname</a:t>
            </a:r>
            <a:r>
              <a:rPr lang="en-US" sz="2800" dirty="0"/>
              <a:t>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/>
              <a:t>int</a:t>
            </a:r>
            <a:r>
              <a:rPr lang="en-US" sz="2800" dirty="0"/>
              <a:t> age) </a:t>
            </a:r>
          </a:p>
          <a:p>
            <a:r>
              <a:rPr lang="en-US" sz="2800" dirty="0"/>
              <a:t>  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 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);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840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11106</TotalTime>
  <Words>2109</Words>
  <Application>Microsoft Office PowerPoint</Application>
  <PresentationFormat>Custom</PresentationFormat>
  <Paragraphs>515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Keyword this (2)</vt:lpstr>
      <vt:lpstr>Keyword this (3)</vt:lpstr>
      <vt:lpstr>Access Modifiers</vt:lpstr>
      <vt:lpstr>Private Access Modifier</vt:lpstr>
      <vt:lpstr>Protected Access Modifier</vt:lpstr>
      <vt:lpstr>Internal Access Modifier</vt:lpstr>
      <vt:lpstr>Public Access Modifier</vt:lpstr>
      <vt:lpstr>Problem: Sort Persons by Name and Age</vt:lpstr>
      <vt:lpstr>Solution: Sort Persons by Name and Age</vt:lpstr>
      <vt:lpstr>Problem: Salary Increase</vt:lpstr>
      <vt:lpstr>Solution: Getters and Setters</vt:lpstr>
      <vt:lpstr>Validation</vt:lpstr>
      <vt:lpstr>Validation</vt:lpstr>
      <vt:lpstr>Validation (2)</vt:lpstr>
      <vt:lpstr>Problem: Validate Data</vt:lpstr>
      <vt:lpstr>Solution: Validate Data</vt:lpstr>
      <vt:lpstr>Immutable Objects</vt:lpstr>
      <vt:lpstr>Mutable Objects</vt:lpstr>
      <vt:lpstr>Mutable Fields</vt:lpstr>
      <vt:lpstr>Problem: First and Reserve Team</vt:lpstr>
      <vt:lpstr>Solution: Validate Data</vt:lpstr>
      <vt:lpstr>Solution: Validate Data</vt:lpstr>
      <vt:lpstr>Encapsulation – Benefits</vt:lpstr>
      <vt:lpstr>Summary</vt:lpstr>
      <vt:lpstr>Encapsulation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David Valev</cp:lastModifiedBy>
  <cp:revision>293</cp:revision>
  <dcterms:created xsi:type="dcterms:W3CDTF">2014-01-02T17:00:34Z</dcterms:created>
  <dcterms:modified xsi:type="dcterms:W3CDTF">2018-02-19T11:38:04Z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