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472" r:id="rId3"/>
    <p:sldId id="473" r:id="rId4"/>
    <p:sldId id="474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491" r:id="rId15"/>
    <p:sldId id="492" r:id="rId16"/>
    <p:sldId id="493" r:id="rId17"/>
    <p:sldId id="494" r:id="rId18"/>
    <p:sldId id="495" r:id="rId19"/>
    <p:sldId id="496" r:id="rId20"/>
    <p:sldId id="497" r:id="rId21"/>
    <p:sldId id="498" r:id="rId22"/>
    <p:sldId id="499" r:id="rId23"/>
    <p:sldId id="500" r:id="rId24"/>
    <p:sldId id="501" r:id="rId25"/>
    <p:sldId id="502" r:id="rId26"/>
    <p:sldId id="503" r:id="rId27"/>
    <p:sldId id="504" r:id="rId28"/>
    <p:sldId id="478" r:id="rId29"/>
    <p:sldId id="475" r:id="rId30"/>
    <p:sldId id="476" r:id="rId31"/>
    <p:sldId id="477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72"/>
            <p14:sldId id="473"/>
            <p14:sldId id="474"/>
          </p14:sldIdLst>
        </p14:section>
        <p14:section name="Iterators" id="{44C9A6F7-536E-46D2-B751-7F48CE5E8F1D}">
          <p14:sldIdLst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</p14:sldIdLst>
        </p14:section>
        <p14:section name="Comparators" id="{3650CDDC-F6EE-4198-ABAD-5D93E70B12CD}">
          <p14:sldIdLst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</p14:sldIdLst>
        </p14:section>
        <p14:section name="Conclusion" id="{10E03AB1-9AA8-4E86-9A64-D741901E50A2}">
          <p14:sldIdLst>
            <p14:sldId id="478"/>
            <p14:sldId id="475"/>
            <p14:sldId id="476"/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05" autoAdjust="0"/>
    <p:restoredTop sz="94384" autoAdjust="0"/>
  </p:normalViewPr>
  <p:slideViewPr>
    <p:cSldViewPr>
      <p:cViewPr varScale="1">
        <p:scale>
          <a:sx n="86" d="100"/>
          <a:sy n="86" d="100"/>
        </p:scale>
        <p:origin x="293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6/11/relationships/changesInfo" Target="changesInfos/changesInfo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oft5379" userId="47586c4a-a113-4729-a429-e4ae4b3a1941" providerId="ADAL" clId="{8DF057D4-522D-4C21-8A8A-68CEE3DA01BD}"/>
    <pc:docChg chg="addSld modSld sldOrd">
      <pc:chgData name="msoft5379" userId="47586c4a-a113-4729-a429-e4ae4b3a1941" providerId="ADAL" clId="{8DF057D4-522D-4C21-8A8A-68CEE3DA01BD}" dt="2018-02-12T16:21:10.157" v="6" actId="1076"/>
      <pc:docMkLst>
        <pc:docMk/>
      </pc:docMkLst>
      <pc:sldChg chg="modSp">
        <pc:chgData name="msoft5379" userId="47586c4a-a113-4729-a429-e4ae4b3a1941" providerId="ADAL" clId="{8DF057D4-522D-4C21-8A8A-68CEE3DA01BD}" dt="2018-02-12T16:21:10.157" v="6" actId="1076"/>
        <pc:sldMkLst>
          <pc:docMk/>
          <pc:sldMk cId="4014073037" sldId="472"/>
        </pc:sldMkLst>
        <pc:spChg chg="mod">
          <ac:chgData name="msoft5379" userId="47586c4a-a113-4729-a429-e4ae4b3a1941" providerId="ADAL" clId="{8DF057D4-522D-4C21-8A8A-68CEE3DA01BD}" dt="2018-02-12T16:21:08.189" v="5" actId="1076"/>
          <ac:spMkLst>
            <pc:docMk/>
            <pc:sldMk cId="4014073037" sldId="472"/>
            <ac:spMk id="5" creationId="{00000000-0000-0000-0000-000000000000}"/>
          </ac:spMkLst>
        </pc:spChg>
        <pc:spChg chg="mod">
          <ac:chgData name="msoft5379" userId="47586c4a-a113-4729-a429-e4ae4b3a1941" providerId="ADAL" clId="{8DF057D4-522D-4C21-8A8A-68CEE3DA01BD}" dt="2018-02-12T16:21:10.157" v="6" actId="1076"/>
          <ac:spMkLst>
            <pc:docMk/>
            <pc:sldMk cId="4014073037" sldId="472"/>
            <ac:spMk id="6" creationId="{00000000-0000-0000-0000-000000000000}"/>
          </ac:spMkLst>
        </pc:spChg>
      </pc:sldChg>
      <pc:sldChg chg="modSp add ord modAnim">
        <pc:chgData name="msoft5379" userId="47586c4a-a113-4729-a429-e4ae4b3a1941" providerId="ADAL" clId="{8DF057D4-522D-4C21-8A8A-68CEE3DA01BD}" dt="2018-02-05T15:55:05.875" v="2" actId="20577"/>
        <pc:sldMkLst>
          <pc:docMk/>
          <pc:sldMk cId="3984556131" sldId="478"/>
        </pc:sldMkLst>
        <pc:spChg chg="mod">
          <ac:chgData name="msoft5379" userId="47586c4a-a113-4729-a429-e4ae4b3a1941" providerId="ADAL" clId="{8DF057D4-522D-4C21-8A8A-68CEE3DA01BD}" dt="2018-02-05T15:55:05.875" v="2" actId="20577"/>
          <ac:spMkLst>
            <pc:docMk/>
            <pc:sldMk cId="3984556131" sldId="478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26-Mar-18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26-Mar-18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13.png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10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60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1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309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106363"/>
            <a:ext cx="6096000" cy="3429000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534601"/>
            <a:ext cx="6096000" cy="521339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0999" y="4572000"/>
            <a:ext cx="6096001" cy="1205308"/>
            <a:chOff x="1713308" y="2659062"/>
            <a:chExt cx="8444047" cy="1496216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3398482" y="3048000"/>
              <a:ext cx="6758873" cy="1107278"/>
            </a:xfrm>
            <a:prstGeom prst="cloudCallout">
              <a:avLst>
                <a:gd name="adj1" fmla="val -54852"/>
                <a:gd name="adj2" fmla="val -61472"/>
              </a:avLst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"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Relevant" to what?</a:t>
              </a:r>
            </a:p>
          </p:txBody>
        </p:sp>
        <p:pic>
          <p:nvPicPr>
            <p:cNvPr id="10" name="Picture 4" descr="C:\Trash\questionman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3308" y="2659062"/>
              <a:ext cx="1117310" cy="149621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46015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19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CompareTo</a:t>
            </a:r>
            <a:r>
              <a:rPr lang="en-US" dirty="0"/>
              <a:t>(T)</a:t>
            </a:r>
            <a:r>
              <a:rPr lang="en-US" baseline="0" dirty="0"/>
              <a:t> method returns: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bigger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  <a:r>
              <a:rPr lang="en-US" dirty="0"/>
              <a:t> – if the passed object is equal to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smaller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01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32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31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28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37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26-Mar-18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6756D-7CBA-4362-9055-79460D0BB95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8886CB-C2B6-4C19-97BD-01157B2320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1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csharp-oop-advanced-high-quality-code" TargetMode="External"/><Relationship Id="rId7" Type="http://schemas.openxmlformats.org/officeDocument/2006/relationships/image" Target="../media/image2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telenor.bg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59015" y="685800"/>
            <a:ext cx="7618286" cy="1126264"/>
          </a:xfrm>
        </p:spPr>
        <p:txBody>
          <a:bodyPr>
            <a:normAutofit/>
          </a:bodyPr>
          <a:lstStyle/>
          <a:p>
            <a:r>
              <a:rPr lang="en-US">
                <a:ea typeface="Calibri"/>
                <a:cs typeface="Calibri"/>
                <a:sym typeface="Calibri"/>
              </a:rPr>
              <a:t>Iterators and Comparators</a:t>
            </a:r>
            <a:endParaRPr lang="en-US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>
                <a:hlinkClick r:id="rId5"/>
              </a:rPr>
              <a:t>http://softuni.bg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576164">
            <a:off x="4652827" y="3441732"/>
            <a:ext cx="2169505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OOP Advanced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FAB8D4-0A17-4338-BC40-CE2DB30BBE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86" y="2274499"/>
            <a:ext cx="2212117" cy="5517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CD4E91-1CC9-4103-881C-E5E522ECA63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2762" y="3810398"/>
            <a:ext cx="2253081" cy="243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F3D35C-0B86-4D51-9E32-EF7DC30787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518" y="2117509"/>
            <a:ext cx="2426103" cy="24261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25B1C9-6D7F-4FC9-B40D-66A09A3C28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937" y="4124534"/>
            <a:ext cx="2124264" cy="212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81B795-82BE-498B-8B49-41556B07E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F28B-A1C4-44F4-A741-9C62DC875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125479"/>
          </a:xfrm>
        </p:spPr>
        <p:txBody>
          <a:bodyPr/>
          <a:lstStyle/>
          <a:p>
            <a:r>
              <a:rPr lang="en-US" dirty="0"/>
              <a:t>Takes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number </a:t>
            </a:r>
            <a:r>
              <a:rPr lang="en-US" dirty="0"/>
              <a:t>of arguments</a:t>
            </a:r>
          </a:p>
          <a:p>
            <a:r>
              <a:rPr lang="en-US" dirty="0"/>
              <a:t>Only one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params </a:t>
            </a:r>
            <a:r>
              <a:rPr lang="en-US" dirty="0"/>
              <a:t>keyword is allowed in a method declaration</a:t>
            </a:r>
          </a:p>
          <a:p>
            <a:r>
              <a:rPr lang="en-US" dirty="0"/>
              <a:t>Should always be last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BC0DD6-7F4C-46E1-BB09-C6CEDE21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Params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B22EF9-84CF-4221-9AFF-C04EBC8D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459" y="3505200"/>
            <a:ext cx="1035473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PrintNames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("Pesho", "Stamat", "Jivko", "Stavri");</a:t>
            </a:r>
          </a:p>
          <a:p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PrintNames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foreach(var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049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CE26DB-2BFE-442D-814E-6C8763065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class </a:t>
            </a:r>
            <a:r>
              <a:rPr lang="en-GB" b="1" dirty="0"/>
              <a:t>Library</a:t>
            </a:r>
            <a:r>
              <a:rPr lang="en-GB" dirty="0"/>
              <a:t> which should store a collection of books and </a:t>
            </a:r>
            <a:r>
              <a:rPr lang="en-US" dirty="0"/>
              <a:t>implement the </a:t>
            </a:r>
            <a:r>
              <a:rPr lang="en-GB" b="1" dirty="0"/>
              <a:t>IEnumerable&lt;Book&gt; </a:t>
            </a:r>
            <a:r>
              <a:rPr lang="en-GB" dirty="0"/>
              <a:t>interface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C072F7-FEF3-413A-B39F-5CBB4294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Library Iterator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AA06D1-251E-4CA2-851D-961B34859C05}"/>
              </a:ext>
            </a:extLst>
          </p:cNvPr>
          <p:cNvGrpSpPr/>
          <p:nvPr/>
        </p:nvGrpSpPr>
        <p:grpSpPr>
          <a:xfrm>
            <a:off x="470776" y="3066219"/>
            <a:ext cx="4800600" cy="1936970"/>
            <a:chOff x="5226904" y="1466399"/>
            <a:chExt cx="3124200" cy="1936970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F8DB04B-6035-434B-86B1-183A4FA1C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399"/>
              <a:ext cx="3124200" cy="6096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Book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C31E141B-AC43-426F-BFCF-98AB540DF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090812"/>
              <a:ext cx="3124200" cy="13125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Title: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Year: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Authors: List&lt;string&gt;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3DB51E-40EB-4D33-AF75-40367F7498DA}"/>
              </a:ext>
            </a:extLst>
          </p:cNvPr>
          <p:cNvGrpSpPr/>
          <p:nvPr/>
        </p:nvGrpSpPr>
        <p:grpSpPr>
          <a:xfrm>
            <a:off x="6417814" y="3066219"/>
            <a:ext cx="4495800" cy="1528673"/>
            <a:chOff x="5226904" y="1466400"/>
            <a:chExt cx="3124200" cy="1528673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C5A46C42-C95C-451E-A18D-457D86DEE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400"/>
              <a:ext cx="3124200" cy="91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&lt;&lt;IEnumarable&lt;Book&gt;&gt;&gt;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Library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15DC6CC2-B98D-401B-9CD6-F8771244D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396471"/>
              <a:ext cx="3124200" cy="5986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 books: List&lt;Book&gt;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715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03F805-7381-4A24-8D47-B890EAD02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1121F-A5EB-4BAA-81D3-FDA4B371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the Library class create nested class </a:t>
            </a:r>
            <a:r>
              <a:rPr lang="en-US" noProof="1"/>
              <a:t>LibraryIterator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which implements </a:t>
            </a:r>
            <a:r>
              <a:rPr lang="en-US" b="1" dirty="0">
                <a:solidFill>
                  <a:srgbClr val="F3BE60"/>
                </a:solidFill>
              </a:rPr>
              <a:t>IEnumerator&lt;Book&gt;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6DE1D5-A9DF-4007-8532-39C49C8D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Library Iterator (2)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492E61-A2C1-4267-A3F5-8FF94DAEB331}"/>
              </a:ext>
            </a:extLst>
          </p:cNvPr>
          <p:cNvGrpSpPr/>
          <p:nvPr/>
        </p:nvGrpSpPr>
        <p:grpSpPr>
          <a:xfrm>
            <a:off x="3656012" y="2819400"/>
            <a:ext cx="5410200" cy="3705602"/>
            <a:chOff x="7770812" y="1876139"/>
            <a:chExt cx="3124200" cy="34931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EB1A1F8-512F-45C5-A537-D74E821C2AED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2286000"/>
              <a:chOff x="5226904" y="1466400"/>
              <a:chExt cx="3124200" cy="2286000"/>
            </a:xfrm>
          </p:grpSpPr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284351F8-10D9-44DB-9A98-ECC8982FC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&lt;&lt;IEnumerator&lt;Book&gt;&gt;&gt;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LibraryIterator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Rectangle 4">
                <a:extLst>
                  <a:ext uri="{FF2B5EF4-FFF2-40B4-BE49-F238E27FC236}">
                    <a16:creationId xmlns:a16="http://schemas.microsoft.com/office/drawing/2014/main" id="{45DEBF26-97A0-4BE4-98DE-919777B28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69"/>
                <a:ext cx="3124200" cy="135593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-currentIndex: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-books: List&lt;Book&gt;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+ Current: Book</a:t>
                </a:r>
              </a:p>
            </p:txBody>
          </p:sp>
        </p:grp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7CC501D6-6195-4404-8C6F-19363294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4162139"/>
              <a:ext cx="3124200" cy="12071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+Reset():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+MoveNext(): bool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+Dispose():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 noProof="1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133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0851B-DE89-43CB-8C6C-0B52AE123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867795"/>
            <a:ext cx="10572113" cy="54938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Book(</a:t>
            </a:r>
            <a:b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title,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params string[]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authors)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this.Title = title;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this.Year = year;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this.Authors = authors;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private set; }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private set; }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IReadOnlyList&lt;string&gt;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Authors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b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get; private set; }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11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0851B-DE89-43CB-8C6C-0B52AE123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(2)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027613"/>
            <a:ext cx="10572113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Library : IEnumerable&lt;Book&gt;</a:t>
            </a:r>
          </a:p>
          <a:p>
            <a:pPr>
              <a:lnSpc>
                <a:spcPct val="90000"/>
              </a:lnSpc>
            </a:pP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List&lt;Book&gt;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Library(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params Book[] books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this.books = new List&lt;Book&gt;(books);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   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IEnumerator&lt;Book&gt;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GetEnumerator()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LibraryIterator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(this.books);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IEnumerator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IEnumerable.GetEnumerator() 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=&gt; this.GetEnumerator();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448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0851B-DE89-43CB-8C6C-0B52AE123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(3)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838200"/>
            <a:ext cx="10572113" cy="57431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LibraryIterator : IEnumerator&lt;Book&gt;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private readonly List&lt;Book&gt;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books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private int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currentIndex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LibraryIterator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(IEnumerable&lt;Book&gt; books)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this.Reset();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this.books = new List&lt;Book&gt;(books);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Dispose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(){}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bool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MoveNext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=&gt; ++this.currentIndex &lt; this.books.Count;</a:t>
            </a:r>
          </a:p>
          <a:p>
            <a:pPr>
              <a:lnSpc>
                <a:spcPct val="90000"/>
              </a:lnSpc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Reset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=&gt; this.currentIndex = -1;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Book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Current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=&gt; this.books[this.currentIndex];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object IEnumerator.Current =&gt; this.Current;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534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B7BFD9-E353-40BD-9C39-26B648DF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7FD59C-9B1C-4977-B42F-49F04C2D0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noProof="1"/>
              <a:t>IComparable&lt;T&gt; and IComparer</a:t>
            </a:r>
            <a:r>
              <a:rPr lang="en-US" dirty="0"/>
              <a:t>&lt;T&gt;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B65510-BF4A-4FC9-8E52-64EBFFDFE9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BDAEA3-C517-4BF7-946E-3786A59340FE}"/>
              </a:ext>
            </a:extLst>
          </p:cNvPr>
          <p:cNvSpPr/>
          <p:nvPr/>
        </p:nvSpPr>
        <p:spPr>
          <a:xfrm>
            <a:off x="2665411" y="1676400"/>
            <a:ext cx="6608207" cy="3124200"/>
          </a:xfrm>
          <a:prstGeom prst="rect">
            <a:avLst/>
          </a:prstGeom>
          <a:blipFill dpi="0" rotWithShape="1">
            <a:blip r:embed="rId2">
              <a:alphaModFix amt="80000"/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40734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IComparable&lt;T&gt;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813D74-E5D6-4AD9-8A44-B5B9F048C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600" dirty="0"/>
              <a:t>Reads out as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“I am Comparable”</a:t>
            </a:r>
          </a:p>
          <a:p>
            <a:r>
              <a:rPr lang="en-US" sz="3600" dirty="0"/>
              <a:t>Provides a method of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comparing two objects </a:t>
            </a:r>
            <a:r>
              <a:rPr lang="en-US" sz="3600" dirty="0"/>
              <a:t>of a particular type –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CompareTo()</a:t>
            </a:r>
          </a:p>
          <a:p>
            <a:r>
              <a:rPr lang="en-US" sz="3600" dirty="0"/>
              <a:t>Sets a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default sort order </a:t>
            </a:r>
            <a:r>
              <a:rPr lang="en-US" sz="3600" dirty="0"/>
              <a:t>for the particular objects type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Affects</a:t>
            </a:r>
            <a:r>
              <a:rPr lang="en-US" sz="3600" dirty="0"/>
              <a:t> original class</a:t>
            </a:r>
          </a:p>
        </p:txBody>
      </p:sp>
    </p:spTree>
    <p:extLst>
      <p:ext uri="{BB962C8B-B14F-4D97-AF65-F5344CB8AC3E}">
        <p14:creationId xmlns:p14="http://schemas.microsoft.com/office/powerpoint/2010/main" val="256016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CompareTo(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T) Method Returns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35" y="2685857"/>
            <a:ext cx="1917646" cy="1917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24" y="1528221"/>
            <a:ext cx="3167959" cy="3167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951" y="2195889"/>
            <a:ext cx="2407614" cy="2407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834" y="2201597"/>
            <a:ext cx="2422502" cy="2422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185" y="1419716"/>
            <a:ext cx="3100810" cy="31008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39300" y="5073280"/>
            <a:ext cx="1943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&lt;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5834" y="5073280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=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90012" y="5073280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&gt; 0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73" y="2578165"/>
            <a:ext cx="1938242" cy="193824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4235951" y="1419716"/>
            <a:ext cx="44914" cy="46692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75612" y="1419716"/>
            <a:ext cx="0" cy="46692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04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IComparable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&lt;T&gt; – Example</a:t>
            </a:r>
            <a:endParaRPr lang="en-US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608012" y="1151121"/>
            <a:ext cx="10572113" cy="50409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Point 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IComparable&lt;Point&gt;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 { get; set; 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Y { get; set; }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(Point otherPoint)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(this.X != otherPoint.X)       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(this.X - otherPoint.X);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(this.Y != otherPoint.Y)       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(this.Y - otherPoint);        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0;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09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Iterators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IEnumerable&lt;T&gt;</a:t>
            </a:r>
            <a:r>
              <a:rPr lang="en-US" noProof="1"/>
              <a:t> interface</a:t>
            </a:r>
          </a:p>
          <a:p>
            <a:pPr lvl="1"/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yield</a:t>
            </a:r>
            <a:r>
              <a:rPr lang="en-US" noProof="1"/>
              <a:t> return</a:t>
            </a:r>
            <a:endParaRPr lang="bg-BG" noProof="1"/>
          </a:p>
          <a:p>
            <a:pPr lvl="1"/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params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/>
              <a:t>Comparators</a:t>
            </a:r>
          </a:p>
          <a:p>
            <a:pPr lvl="1"/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IComparable&lt;T&gt; </a:t>
            </a:r>
            <a:r>
              <a:rPr lang="en-US" noProof="1"/>
              <a:t>interface</a:t>
            </a:r>
          </a:p>
          <a:p>
            <a:pPr lvl="1"/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IComparer&lt;T&gt;</a:t>
            </a:r>
            <a:r>
              <a:rPr lang="en-US" noProof="1"/>
              <a:t> interface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</a:pPr>
            <a:endParaRPr lang="en-US" sz="3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IComparable&lt;T&gt; - Example 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8815" y="2743200"/>
            <a:ext cx="11804695" cy="2286000"/>
            <a:chOff x="190415" y="3085450"/>
            <a:chExt cx="11804695" cy="1979757"/>
          </a:xfrm>
          <a:noFill/>
        </p:grpSpPr>
        <p:sp>
          <p:nvSpPr>
            <p:cNvPr id="23" name="Rectangle 22"/>
            <p:cNvSpPr/>
            <p:nvPr/>
          </p:nvSpPr>
          <p:spPr>
            <a:xfrm>
              <a:off x="190415" y="3085450"/>
              <a:ext cx="11804695" cy="1979757"/>
            </a:xfrm>
            <a:prstGeom prst="rect">
              <a:avLst/>
            </a:prstGeom>
            <a:grpFill/>
            <a:ln>
              <a:noFill/>
            </a:ln>
            <a:effectLst>
              <a:innerShdw blurRad="508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3104" y="3239199"/>
              <a:ext cx="10349108" cy="60557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36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29179" y="3073132"/>
            <a:ext cx="10349108" cy="699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99830" y="1606443"/>
            <a:ext cx="11152456" cy="43027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Cat :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IComparable&lt;Cat&gt;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Name { get; set;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CompareTo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(Cat other)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this.Name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.CompareTo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(other.Name);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53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FEDEB3-8DAD-4FC5-992B-CE00B9E74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8A424-13D1-42D0-8765-7D75923B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out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“I'm a comparer, I compare”</a:t>
            </a:r>
          </a:p>
          <a:p>
            <a:r>
              <a:rPr lang="en-US" dirty="0"/>
              <a:t>Provides a way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customize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 order </a:t>
            </a:r>
            <a:r>
              <a:rPr lang="en-US" dirty="0"/>
              <a:t>of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collection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Defines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US" dirty="0"/>
              <a:t> that a type implements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compare two objects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Doesn’t affect </a:t>
            </a:r>
            <a:r>
              <a:rPr lang="en-US" dirty="0"/>
              <a:t>original class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28D005-CEF6-4584-9F23-2AF2E97F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</a:t>
            </a:r>
          </a:p>
        </p:txBody>
      </p:sp>
    </p:spTree>
    <p:extLst>
      <p:ext uri="{BB962C8B-B14F-4D97-AF65-F5344CB8AC3E}">
        <p14:creationId xmlns:p14="http://schemas.microsoft.com/office/powerpoint/2010/main" val="127854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 - Example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8815" y="2743200"/>
            <a:ext cx="11804695" cy="2286000"/>
            <a:chOff x="190415" y="3085450"/>
            <a:chExt cx="11804695" cy="1979757"/>
          </a:xfrm>
          <a:noFill/>
        </p:grpSpPr>
        <p:sp>
          <p:nvSpPr>
            <p:cNvPr id="23" name="Rectangle 22"/>
            <p:cNvSpPr/>
            <p:nvPr/>
          </p:nvSpPr>
          <p:spPr>
            <a:xfrm>
              <a:off x="190415" y="3085450"/>
              <a:ext cx="11804695" cy="1979757"/>
            </a:xfrm>
            <a:prstGeom prst="rect">
              <a:avLst/>
            </a:prstGeom>
            <a:grpFill/>
            <a:ln>
              <a:noFill/>
            </a:ln>
            <a:effectLst>
              <a:innerShdw blurRad="508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3104" y="3239199"/>
              <a:ext cx="10349108" cy="60557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36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29179" y="3073132"/>
            <a:ext cx="10349108" cy="699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13956" y="1260369"/>
            <a:ext cx="11152456" cy="3367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CatComparer :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IComparer&lt;Cat&gt;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Compare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(Cat x, Cat y)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x.Name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.CompareTo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(y.Name);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13956" y="5029200"/>
            <a:ext cx="11152456" cy="9110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IComparer&lt;Cat&gt; comparer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CatComparer();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SortedSet&lt;Cat&gt; catsByName = new SortedSet(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69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3A771F-EF81-480E-B9E2-1AEDD83FA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Implement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IComparable&lt;Book&gt; </a:t>
            </a:r>
            <a:r>
              <a:rPr lang="en-US" dirty="0"/>
              <a:t>interface in the existing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Book</a:t>
            </a:r>
            <a:r>
              <a:rPr lang="en-US" dirty="0"/>
              <a:t>. </a:t>
            </a:r>
            <a:endParaRPr lang="bg-BG" dirty="0"/>
          </a:p>
          <a:p>
            <a:pPr lvl="1"/>
            <a:r>
              <a:rPr lang="en-US" dirty="0"/>
              <a:t>First sort them in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ascending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chronological </a:t>
            </a:r>
            <a:r>
              <a:rPr lang="en-US" dirty="0"/>
              <a:t>order (by year)</a:t>
            </a:r>
          </a:p>
          <a:p>
            <a:pPr lvl="1"/>
            <a:r>
              <a:rPr lang="en-US" dirty="0"/>
              <a:t>If two books are published 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year</a:t>
            </a:r>
            <a:r>
              <a:rPr lang="en-US" dirty="0"/>
              <a:t>, sort them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alphabetically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Override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ToString() </a:t>
            </a:r>
            <a:r>
              <a:rPr lang="en-US" dirty="0"/>
              <a:t>method in your Book class so it returns a string in the format: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latin typeface="Consolas" panose="020B0609020204030204" pitchFamily="49" charset="0"/>
              </a:rPr>
              <a:t>} - {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Change your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Library</a:t>
            </a:r>
            <a:r>
              <a:rPr lang="en-US" dirty="0"/>
              <a:t> class so that 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stores the books</a:t>
            </a:r>
            <a:r>
              <a:rPr lang="en-US" dirty="0"/>
              <a:t> 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correct</a:t>
            </a:r>
            <a:r>
              <a:rPr lang="en-US" dirty="0"/>
              <a:t> order.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9AC700-771B-4178-80DE-3582F8DF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Comparable Book</a:t>
            </a:r>
          </a:p>
        </p:txBody>
      </p:sp>
    </p:spTree>
    <p:extLst>
      <p:ext uri="{BB962C8B-B14F-4D97-AF65-F5344CB8AC3E}">
        <p14:creationId xmlns:p14="http://schemas.microsoft.com/office/powerpoint/2010/main" val="2154395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EE2FCE-3ADE-45AF-8453-9AAA05FE1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46CECC-A3DC-43BB-A178-36CAF9B2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Comparable Book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303FF6-EABA-44A1-832F-6DCADCA81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56" y="1260369"/>
            <a:ext cx="11152456" cy="52198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Book 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IComparable&lt;Book&gt;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(Book other)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this.Year.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(other.Year);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(result == 0)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this.Title.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(other.Title);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980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87BCED-02DD-46FF-8DC5-59BE1C254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109A3-B872-4367-9467-7C7CD471F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noProof="1"/>
              <a:t>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BookComparator</a:t>
            </a:r>
            <a:r>
              <a:rPr lang="en-US" noProof="1"/>
              <a:t> which should implement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IComparer&lt;Book&gt;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noProof="1"/>
              <a:t>interface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BookComparator</a:t>
            </a:r>
            <a:r>
              <a:rPr lang="en-US" dirty="0"/>
              <a:t> must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compare</a:t>
            </a:r>
            <a:r>
              <a:rPr lang="en-US" dirty="0"/>
              <a:t> two books by:</a:t>
            </a:r>
          </a:p>
          <a:p>
            <a:pPr lvl="1"/>
            <a:r>
              <a:rPr lang="en-US" dirty="0"/>
              <a:t>Book title -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alphabetical order</a:t>
            </a:r>
          </a:p>
          <a:p>
            <a:pPr lvl="1"/>
            <a:r>
              <a:rPr lang="en-US" dirty="0"/>
              <a:t>Year of publishing a book -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from the newest to the oldest</a:t>
            </a:r>
          </a:p>
          <a:p>
            <a:r>
              <a:rPr lang="en-US" dirty="0"/>
              <a:t>Modify your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Library</a:t>
            </a:r>
            <a:r>
              <a:rPr lang="en-US" dirty="0"/>
              <a:t> class once again to implement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sorting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5DB930-3F15-4D1C-B7D6-A202463E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Book Comparer</a:t>
            </a:r>
          </a:p>
        </p:txBody>
      </p:sp>
    </p:spTree>
    <p:extLst>
      <p:ext uri="{BB962C8B-B14F-4D97-AF65-F5344CB8AC3E}">
        <p14:creationId xmlns:p14="http://schemas.microsoft.com/office/powerpoint/2010/main" val="862471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7E16E-A358-4267-8931-89699E47D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3B3FCB-1024-4C04-9C59-58494C4F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Book Comparer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6FC3E8-7415-4EB8-9276-2BCFF71A1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56" y="994788"/>
            <a:ext cx="11152456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lass BookComparator 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IComparer&lt;Book&gt;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x.Title.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(y.Title);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(result == 0)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y.Year.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(x.Year);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33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914401"/>
            <a:ext cx="11804821" cy="5807076"/>
          </a:xfrm>
        </p:spPr>
        <p:txBody>
          <a:bodyPr>
            <a:noAutofit/>
          </a:bodyPr>
          <a:lstStyle/>
          <a:p>
            <a:r>
              <a:rPr lang="en-US" dirty="0"/>
              <a:t>Iterators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IEnumerable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&lt;T&gt; </a:t>
            </a:r>
            <a:r>
              <a:rPr lang="en-US" dirty="0"/>
              <a:t>interface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IEnumerator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&lt;T&gt; </a:t>
            </a:r>
            <a:r>
              <a:rPr lang="en-US" dirty="0"/>
              <a:t>interface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yield</a:t>
            </a:r>
            <a:r>
              <a:rPr lang="en-US" dirty="0"/>
              <a:t> </a:t>
            </a:r>
            <a:r>
              <a:rPr lang="en-US" b="1" dirty="0"/>
              <a:t>return</a:t>
            </a:r>
          </a:p>
          <a:p>
            <a:r>
              <a:rPr lang="en-US" noProof="1"/>
              <a:t>Params</a:t>
            </a:r>
            <a:r>
              <a:rPr lang="en-US" dirty="0"/>
              <a:t> </a:t>
            </a:r>
          </a:p>
          <a:p>
            <a:r>
              <a:rPr lang="en-US" dirty="0"/>
              <a:t>Comparators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IComparable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&lt;T&gt; </a:t>
            </a:r>
            <a:r>
              <a:rPr lang="en-US" dirty="0"/>
              <a:t>interface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IComparer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&lt;T&gt; </a:t>
            </a:r>
            <a:r>
              <a:rPr lang="en-US" dirty="0"/>
              <a:t>interface</a:t>
            </a:r>
          </a:p>
          <a:p>
            <a:pPr marL="358775" indent="-358775">
              <a:lnSpc>
                <a:spcPct val="95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AB6A99-4990-4B5C-B27F-B987499E1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051" y="2133600"/>
            <a:ext cx="338437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56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Iterators and Comparators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https://softuni.bg/courses/csharp-oop-advanced-high-quality-code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CSharp-Fund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25642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B7BFD9-E353-40BD-9C39-26B648DF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7FD59C-9B1C-4977-B42F-49F04C2D0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1"/>
              <a:t>IEnumerable&lt;T&gt; and IEnumerator</a:t>
            </a:r>
            <a:r>
              <a:rPr lang="en-US" dirty="0"/>
              <a:t>&lt;T&gt;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B65510-BF4A-4FC9-8E52-64EBFFDFE9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2B27B-D401-43BB-AEB8-742A9794A1D5}"/>
              </a:ext>
            </a:extLst>
          </p:cNvPr>
          <p:cNvSpPr/>
          <p:nvPr/>
        </p:nvSpPr>
        <p:spPr>
          <a:xfrm>
            <a:off x="1819102" y="1219200"/>
            <a:ext cx="8192691" cy="3581400"/>
          </a:xfrm>
          <a:prstGeom prst="rect">
            <a:avLst/>
          </a:prstGeom>
          <a:blipFill dpi="0" rotWithShape="1">
            <a:blip r:embed="rId2">
              <a:alphaModFix amt="7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6945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B65510-BF4A-4FC9-8E52-64EBFFDFE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0CF80-B7EE-4F1A-9D73-1677A160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Root</a:t>
            </a:r>
            <a:r>
              <a:rPr lang="en-US" sz="3600" dirty="0"/>
              <a:t> interface of .NET, enables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simple iteration </a:t>
            </a:r>
            <a:r>
              <a:rPr lang="en-US" sz="3600" dirty="0"/>
              <a:t>over a collection</a:t>
            </a:r>
          </a:p>
          <a:p>
            <a:r>
              <a:rPr lang="en-US" sz="3600" dirty="0"/>
              <a:t>Contains a single method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GetEnumerator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, which returns an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IEnumerator&lt;T&gt;</a:t>
            </a:r>
            <a:endParaRPr lang="en-US" sz="3600" dirty="0">
              <a:latin typeface="+mj-lt"/>
            </a:endParaRPr>
          </a:p>
          <a:p>
            <a:r>
              <a:rPr lang="en-US" sz="3600" dirty="0"/>
              <a:t>A class that implements the IEnumerable&lt;T&gt; can be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used in a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sz="3600" dirty="0"/>
              <a:t> loop traversal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F91823-4D66-41DE-BC0A-08BE76B2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</a:t>
            </a:r>
          </a:p>
        </p:txBody>
      </p:sp>
    </p:spTree>
    <p:extLst>
      <p:ext uri="{BB962C8B-B14F-4D97-AF65-F5344CB8AC3E}">
        <p14:creationId xmlns:p14="http://schemas.microsoft.com/office/powerpoint/2010/main" val="13038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6</a:t>
            </a:fld>
            <a:endParaRPr lang="en-US" sz="1100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 Example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75979" y="1600200"/>
            <a:ext cx="11090433" cy="459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IEnumerator&lt;T&gt; GetEnumerator();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Non-generic version (compatible with the legacy .NET 1.1)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IEnumerator GetEnumerator();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0197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IEnumerator&lt;T&gt;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9844ED-CBD8-43FD-9545-800CB7B9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990599"/>
            <a:ext cx="11804822" cy="57308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Provides 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forward-only iteration </a:t>
            </a:r>
            <a:r>
              <a:rPr lang="en-US" dirty="0"/>
              <a:t>over a collection</a:t>
            </a:r>
            <a:r>
              <a:rPr lang="bg-BG" dirty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</a:p>
          <a:p>
            <a:pPr>
              <a:lnSpc>
                <a:spcPct val="100000"/>
              </a:lnSpc>
            </a:pPr>
            <a:r>
              <a:rPr lang="en-US" dirty="0"/>
              <a:t>Methods</a:t>
            </a:r>
          </a:p>
          <a:p>
            <a:pPr lvl="1">
              <a:lnSpc>
                <a:spcPct val="100000"/>
              </a:lnSpc>
            </a:pPr>
            <a:r>
              <a:rPr lang="en-US" sz="34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MoveNext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- a</a:t>
            </a:r>
            <a:r>
              <a:rPr lang="en-US" sz="3400" dirty="0"/>
              <a:t>dvances the enumerator to the next element of the collection. 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Reset() </a:t>
            </a:r>
            <a:r>
              <a:rPr lang="en-US" sz="3400" dirty="0"/>
              <a:t>- sets the enumerator to its initial position</a:t>
            </a:r>
            <a:endParaRPr lang="en-US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Properties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Current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– returns the element in the collection at the current position of the enumerator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332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8</a:t>
            </a:fld>
            <a:endParaRPr lang="en-US" sz="1100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IEnumerator&lt;T&gt; - Example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5612" y="1034268"/>
            <a:ext cx="10354730" cy="5490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IEnumerator&lt;T&gt;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MoveNext()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Reset()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MoveNext()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Reset()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object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77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B44579-9AAB-4C1F-A5FD-6B6FA7DCB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53569-321B-4DF5-8AAC-1EFA9BC05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Indicates that 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member</a:t>
            </a:r>
            <a:r>
              <a:rPr lang="en-US" sz="3600" dirty="0"/>
              <a:t> in which it appears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is an iterator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Simplifies the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IEnumerator&lt;T&gt;</a:t>
            </a:r>
            <a:r>
              <a:rPr lang="en-US" sz="3600" dirty="0"/>
              <a:t> implementations</a:t>
            </a:r>
          </a:p>
          <a:p>
            <a:r>
              <a:rPr lang="en-US" sz="3600" dirty="0"/>
              <a:t>Returns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one element </a:t>
            </a:r>
            <a:r>
              <a:rPr lang="en-US" sz="3600" dirty="0"/>
              <a:t>upon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each</a:t>
            </a:r>
            <a:r>
              <a:rPr lang="en-US" sz="3600" dirty="0"/>
              <a:t> loop cycle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DA6C12-80E0-4BCC-9376-187857D0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Return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8882F1-F890-44D8-B259-9B8AF9A2A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459" y="3505200"/>
            <a:ext cx="1035473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readonly List&lt;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books;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IEnumerator&lt;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GetEnumerator()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this.books.Count; i++)    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yield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this.books[i];    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963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10969</TotalTime>
  <Words>1633</Words>
  <Application>Microsoft Office PowerPoint</Application>
  <PresentationFormat>Custom</PresentationFormat>
  <Paragraphs>317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 16x9</vt:lpstr>
      <vt:lpstr>Iterators and Comparators</vt:lpstr>
      <vt:lpstr>Table of Contents</vt:lpstr>
      <vt:lpstr>Questions</vt:lpstr>
      <vt:lpstr>Iterators</vt:lpstr>
      <vt:lpstr>IEnumerable&lt;T&gt;</vt:lpstr>
      <vt:lpstr>IEnumerable&lt;T&gt; Example</vt:lpstr>
      <vt:lpstr>IEnumerator&lt;T&gt;</vt:lpstr>
      <vt:lpstr>IEnumerator&lt;T&gt; - Example</vt:lpstr>
      <vt:lpstr>Yield Return</vt:lpstr>
      <vt:lpstr>Params</vt:lpstr>
      <vt:lpstr>Problem: Library Iterator</vt:lpstr>
      <vt:lpstr>Problem: Library Iterator (2)</vt:lpstr>
      <vt:lpstr>Solution: Library Iterator</vt:lpstr>
      <vt:lpstr>Solution: Library Iterator (2)</vt:lpstr>
      <vt:lpstr>Solution: Library Iterator (3)</vt:lpstr>
      <vt:lpstr>Comparators</vt:lpstr>
      <vt:lpstr>IComparable&lt;T&gt;</vt:lpstr>
      <vt:lpstr>CompareTo(T) Method Returns</vt:lpstr>
      <vt:lpstr>IComparable&lt;T&gt; – Example</vt:lpstr>
      <vt:lpstr>IComparable&lt;T&gt; - Example 2</vt:lpstr>
      <vt:lpstr>IComparer&lt;T&gt;</vt:lpstr>
      <vt:lpstr>IComparer&lt;T&gt; - Example</vt:lpstr>
      <vt:lpstr>Problem: Comparable Book</vt:lpstr>
      <vt:lpstr>Solution: Comparable Book</vt:lpstr>
      <vt:lpstr>Problem: Book Comparer</vt:lpstr>
      <vt:lpstr>Solution: Book Comparer</vt:lpstr>
      <vt:lpstr>Summary</vt:lpstr>
      <vt:lpstr>Iterators and Comparators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C#, programming, course, SoftUni, Software University</cp:keywords>
  <dc:description>Software University Foundation - http://softuni.org</dc:description>
  <cp:lastModifiedBy>Vladimir Damyanovski</cp:lastModifiedBy>
  <cp:revision>262</cp:revision>
  <dcterms:created xsi:type="dcterms:W3CDTF">2014-01-02T17:00:34Z</dcterms:created>
  <dcterms:modified xsi:type="dcterms:W3CDTF">2018-03-26T10:18:54Z</dcterms:modified>
  <cp:category>programming, software engineering,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