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7" r:id="rId26"/>
    <p:sldId id="471" r:id="rId27"/>
    <p:sldId id="498" r:id="rId28"/>
    <p:sldId id="499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Matrices" id="{5E9A1F02-CBEE-44AF-8EFB-95234BC6B795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Jagged Arrays" id="{2F1DD100-07E9-4D91-A71A-0D27DA77A4D9}">
          <p14:sldIdLst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" id="{10E03AB1-9AA8-4E86-9A64-D741901E50A2}">
          <p14:sldIdLst>
            <p14:sldId id="497"/>
            <p14:sldId id="471"/>
            <p14:sldId id="498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5" autoAdjust="0"/>
    <p:restoredTop sz="94384" autoAdjust="0"/>
  </p:normalViewPr>
  <p:slideViewPr>
    <p:cSldViewPr>
      <p:cViewPr varScale="1">
        <p:scale>
          <a:sx n="90" d="100"/>
          <a:sy n="90" d="100"/>
        </p:scale>
        <p:origin x="96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19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082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264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9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6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9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9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9#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9#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telenor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1371600"/>
            <a:ext cx="7618286" cy="1126264"/>
          </a:xfrm>
        </p:spPr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000" dirty="0"/>
              <a:t>Processing Matrices, Jagged Arrays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47" y="3612558"/>
            <a:ext cx="3908254" cy="21983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76164">
            <a:off x="4990259" y="344035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066800"/>
            <a:ext cx="108204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int[,] matrix =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{ 9, 8, 6, 11 } };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matrix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.GetLength(0)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 = 0; col &lt; matrix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.GetLength(1)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matrix[row, col]);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075612" y="1605490"/>
            <a:ext cx="3070504" cy="1012172"/>
          </a:xfrm>
          <a:prstGeom prst="wedgeRoundRectCallout">
            <a:avLst>
              <a:gd name="adj1" fmla="val -83693"/>
              <a:gd name="adj2" fmla="val 7955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0</a:t>
            </a:r>
            <a:r>
              <a:rPr lang="en-US" sz="25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dimension (rows)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79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rows</a:t>
            </a:r>
          </a:p>
          <a:p>
            <a:r>
              <a:rPr lang="en-US" dirty="0"/>
              <a:t>Print the number of columns</a:t>
            </a:r>
          </a:p>
          <a:p>
            <a:r>
              <a:rPr lang="en-US" dirty="0"/>
              <a:t>Print the sum of all numbers in the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32012" y="4114800"/>
            <a:ext cx="7065211" cy="2246769"/>
            <a:chOff x="2132012" y="4267199"/>
            <a:chExt cx="7065211" cy="2246769"/>
          </a:xfrm>
        </p:grpSpPr>
        <p:sp>
          <p:nvSpPr>
            <p:cNvPr id="447492" name="Rectangle 4"/>
            <p:cNvSpPr>
              <a:spLocks noChangeArrowheads="1"/>
            </p:cNvSpPr>
            <p:nvPr/>
          </p:nvSpPr>
          <p:spPr bwMode="auto">
            <a:xfrm>
              <a:off x="2132012" y="4267199"/>
              <a:ext cx="4114800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int[,] matrix = {</a:t>
              </a:r>
            </a:p>
            <a:p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5, 2, 3, 1 },</a:t>
              </a:r>
            </a:p>
            <a:p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 1, 9, 2, 4 },</a:t>
              </a:r>
            </a:p>
            <a:p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 9, 8, 6, 9 }</a:t>
              </a:r>
            </a:p>
            <a:p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435223" y="4605754"/>
              <a:ext cx="762000" cy="15696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59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6859420" y="5071070"/>
              <a:ext cx="963195" cy="639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47292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31812" y="1516082"/>
            <a:ext cx="108204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matrix.GetLength(0)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 = 0;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matrix.GetLength(1)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matrix[row, col];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542212" y="933504"/>
            <a:ext cx="3070504" cy="1012172"/>
          </a:xfrm>
          <a:prstGeom prst="wedgeRoundRectCallout">
            <a:avLst>
              <a:gd name="adj1" fmla="val -61888"/>
              <a:gd name="adj2" fmla="val 5742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0</a:t>
            </a:r>
            <a:r>
              <a:rPr lang="en-US" sz="25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dimension (rows)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780212" y="3886200"/>
            <a:ext cx="3070504" cy="1012172"/>
          </a:xfrm>
          <a:prstGeom prst="wedgeRoundRectCallout">
            <a:avLst>
              <a:gd name="adj1" fmla="val 3789"/>
              <a:gd name="adj2" fmla="val -10574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1</a:t>
            </a:r>
            <a:r>
              <a:rPr lang="en-US" sz="25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dimension (columns)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https://judge.softuni.bg/Contests/Practice/Index/599#0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65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5" y="32206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Find Specific Square in 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199033" y="1016220"/>
            <a:ext cx="11430000" cy="5535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Find 2x2 square with max sum in given matrix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matrix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biggest sum of 2x2 submatrix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result like new matrix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22727" y="4191000"/>
            <a:ext cx="7182612" cy="1862048"/>
            <a:chOff x="1825413" y="4215521"/>
            <a:chExt cx="7182612" cy="1862048"/>
          </a:xfrm>
        </p:grpSpPr>
        <p:sp>
          <p:nvSpPr>
            <p:cNvPr id="590852" name="Rectangle 4"/>
            <p:cNvSpPr>
              <a:spLocks noChangeArrowheads="1"/>
            </p:cNvSpPr>
            <p:nvPr/>
          </p:nvSpPr>
          <p:spPr bwMode="auto">
            <a:xfrm>
              <a:off x="1825413" y="4215521"/>
              <a:ext cx="3581400" cy="186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int[,] matrix =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{7, 1, 3, 3, 2, 1},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{1, 3, 9, 8, 5, 6},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{4, 6, 7, 9, 1, 0} </a:t>
              </a:r>
              <a:b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};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6096213" y="5062022"/>
              <a:ext cx="13716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157213" y="4727257"/>
              <a:ext cx="850812" cy="11541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9 8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7 9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8D567A14-CD1B-4D62-8162-D75156F78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7" y="4972072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Specific Square in Matrix</a:t>
            </a:r>
            <a:endParaRPr lang="bg-BG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97184" y="1099772"/>
            <a:ext cx="10591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rowIndex = 0; rowIndex &lt; matrix.Length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 rowIndex++)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colIndex &lt; matrix[rowIndex].Length - 1; colIndex++)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newSquareSum = matrix[rowIndex, colIndex]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matrix[rowIndex + 1, colIndex]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matrix[rowIndex, colIndex + 1]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matrix[rowIndex + 1, colIndex + 1];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if sum is bigger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https://judge.softuni.bg/Contests/Practice/Index/599#1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10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284801"/>
            <a:ext cx="7924800" cy="820600"/>
          </a:xfrm>
        </p:spPr>
        <p:txBody>
          <a:bodyPr/>
          <a:lstStyle/>
          <a:p>
            <a:r>
              <a:rPr lang="en-US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222080"/>
            <a:ext cx="7924800" cy="692873"/>
          </a:xfrm>
        </p:spPr>
        <p:txBody>
          <a:bodyPr/>
          <a:lstStyle/>
          <a:p>
            <a:r>
              <a:rPr lang="en-US" dirty="0"/>
              <a:t>Definition, Usage</a:t>
            </a:r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83109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6A8CC3D-F15B-4850-BA2B-A3A94A51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251010"/>
            <a:ext cx="4038600" cy="22223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898857" lon="19801163" rev="2640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18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/>
            <a:r>
              <a:rPr lang="en-US" dirty="0"/>
              <a:t>But each dimension has different size</a:t>
            </a:r>
          </a:p>
          <a:p>
            <a:pPr lvl="1"/>
            <a:r>
              <a:rPr lang="en-US" dirty="0"/>
              <a:t>A jagged array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arrays</a:t>
            </a:r>
          </a:p>
          <a:p>
            <a:pPr lvl="1"/>
            <a:r>
              <a:rPr lang="en-US" dirty="0"/>
              <a:t>Each of the arrays has different length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6612" y="4648200"/>
            <a:ext cx="5257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= new int[2];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= new int[5];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8012" y="1458262"/>
            <a:ext cx="3338400" cy="2808937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532812" y="1767840"/>
          <a:ext cx="2743200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3712" y="1068421"/>
            <a:ext cx="112014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jagged.Length; i++)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jagged[i]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new int[inputNumbers.Length];</a:t>
            </a:r>
          </a:p>
          <a:p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j = 0; j &lt; jagged[i].Lenght; j++)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jagged[i][j]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int.Parse(inputNumbers[j]);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a Jagged Array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79412" y="10668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/>
              <a:t>Read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99" y="3048000"/>
            <a:ext cx="4038600" cy="22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864D057-5758-45D3-B855-60C5CAAAA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684427"/>
            <a:ext cx="1699441" cy="2949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1, 4,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113, 55,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3, 1,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2, 66,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557, 124,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Right Arrow 3">
            <a:extLst>
              <a:ext uri="{FF2B5EF4-FFF2-40B4-BE49-F238E27FC236}">
                <a16:creationId xmlns:a16="http://schemas.microsoft.com/office/drawing/2014/main" id="{50687F8A-115E-4FA6-B365-D2A2E2D949F6}"/>
              </a:ext>
            </a:extLst>
          </p:cNvPr>
          <p:cNvSpPr/>
          <p:nvPr/>
        </p:nvSpPr>
        <p:spPr>
          <a:xfrm>
            <a:off x="4787419" y="3916873"/>
            <a:ext cx="1371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6618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7329" y="886285"/>
            <a:ext cx="11353800" cy="5736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113,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55,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66,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557,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124,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remainder = number %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sizes[remainder]++;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array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int[sizes[0]],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int[sizes[1]],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int[sizes[2]]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 Numbers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3180532"/>
            <a:ext cx="4051844" cy="222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3800" dirty="0"/>
              <a:t>Matrices and Multidimensional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3800" dirty="0"/>
              <a:t>Jagged Arrays (arrays of arrays)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/>
              <a:t>Sorting Arrays</a:t>
            </a: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http://png-3.findicons.com/files/icons/1233/somatic_rebirth_apps/256/dictiona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3936298"/>
            <a:ext cx="2274101" cy="22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7512" y="1794570"/>
            <a:ext cx="113538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remainder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 % 3;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offsets[remainder];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array[remainder][index]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offsets[remainder]++;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 Numbers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https://judge.softuni.bg/Contests/Practice/Index/599#2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5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/>
              <a:t>Write a program which prints on the console a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2" descr="http://www.mathsisfun.com/images/pascals-triangle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1" y="2971800"/>
            <a:ext cx="3028950" cy="272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971800"/>
            <a:ext cx="2951163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8707" y="1066800"/>
            <a:ext cx="108060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int[height][]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height = 0; height &lt; rows; height++)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triangle[height] = new int[currentWidth]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 currentRow = triangle[height];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elements for each row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 slide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3212" y="1219200"/>
            <a:ext cx="11658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previousRow = triangle[height - 1]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prevoiousRowSum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previousRow[i]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previousRow[i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https://judge.softuni.bg/Contests/Practice/Index/599#3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Two-dimensional arrays are like tables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dirty="0"/>
              <a:t> with rows and columns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Jagged arrays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Each element is an array itself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8566F-317B-466C-8F72-1732375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2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551" y="48944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0812" y="5788744"/>
            <a:ext cx="11887199" cy="688256"/>
          </a:xfrm>
        </p:spPr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418012" y="1066800"/>
            <a:ext cx="3661755" cy="3307392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0626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r>
              <a:rPr lang="en-US" dirty="0"/>
              <a:t> 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the 2-dimensional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1" y="3087631"/>
            <a:ext cx="6648599" cy="3437371"/>
          </a:xfrm>
          <a:prstGeom prst="rect">
            <a:avLst/>
          </a:prstGeom>
        </p:spPr>
      </p:pic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8576677" y="3172196"/>
            <a:ext cx="2379469" cy="689763"/>
          </a:xfrm>
          <a:prstGeom prst="wedgeRoundRectCallout">
            <a:avLst>
              <a:gd name="adj1" fmla="val -102702"/>
              <a:gd name="adj2" fmla="val 1622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Row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8801971" y="5334000"/>
            <a:ext cx="2379469" cy="689763"/>
          </a:xfrm>
          <a:prstGeom prst="wedgeRoundRectCallout">
            <a:avLst>
              <a:gd name="adj1" fmla="val -95808"/>
              <a:gd name="adj2" fmla="val -1124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Col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6695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r>
              <a:rPr lang="en-US" dirty="0"/>
              <a:t> 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Multidimensional Array?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7847012" y="3124200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8456612" y="3181146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0        1       2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021154" y="3726412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  <a:p>
            <a:endParaRPr lang="en-US" sz="2500" dirty="0"/>
          </a:p>
          <a:p>
            <a:r>
              <a:rPr lang="en-US" sz="2500" dirty="0"/>
              <a:t>1</a:t>
            </a:r>
          </a:p>
          <a:p>
            <a:endParaRPr lang="en-US" sz="2500" dirty="0"/>
          </a:p>
          <a:p>
            <a:r>
              <a:rPr lang="en-US" sz="2500" dirty="0"/>
              <a:t>2</a:t>
            </a:r>
            <a:endParaRPr lang="bg-BG" sz="2500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981085" y="4304528"/>
            <a:ext cx="3070504" cy="1437820"/>
          </a:xfrm>
          <a:prstGeom prst="wedgeRoundRectCallout">
            <a:avLst>
              <a:gd name="adj1" fmla="val 82467"/>
              <a:gd name="adj2" fmla="val -549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main array whose elements are arrays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456612" y="3697742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35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25000" cy="1066800"/>
          </a:xfrm>
        </p:spPr>
        <p:txBody>
          <a:bodyPr>
            <a:normAutofit/>
          </a:bodyPr>
          <a:lstStyle/>
          <a:p>
            <a:r>
              <a:rPr lang="en-US" sz="360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1346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60413" y="1752600"/>
            <a:ext cx="7777163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0413" y="5181600"/>
            <a:ext cx="7777163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int[3, 4];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float[8, 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stringCube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string[5, 5, 5];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8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2" y="0"/>
            <a:ext cx="9372600" cy="1066800"/>
          </a:xfrm>
        </p:spPr>
        <p:txBody>
          <a:bodyPr>
            <a:noAutofit/>
          </a:bodyPr>
          <a:lstStyle/>
          <a:p>
            <a:r>
              <a:rPr lang="en-US"/>
              <a:t>Initializing Multidimensional Arrays</a:t>
            </a:r>
            <a:endParaRPr lang="bg-BG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039350" cy="5459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Matrices are represented by a list of 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Rows consist of list of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684212" y="1752600"/>
            <a:ext cx="10439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{1, 2, 3, 4}, 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{5, 6, 7, 8}  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Autofit/>
          </a:bodyPr>
          <a:lstStyle/>
          <a:p>
            <a:r>
              <a:rPr lang="en-US" dirty="0"/>
              <a:t>Accessing Elements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684212" y="1848479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684212" y="3225673"/>
            <a:ext cx="10515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// element11 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684211" y="4852399"/>
            <a:ext cx="1051560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array[row, col] = row + col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1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 animBg="1"/>
      <p:bldP spid="56116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11297</TotalTime>
  <Words>1790</Words>
  <Application>Microsoft Office PowerPoint</Application>
  <PresentationFormat>Custom</PresentationFormat>
  <Paragraphs>320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Multidimensional Arrays</vt:lpstr>
      <vt:lpstr>Table of Contents</vt:lpstr>
      <vt:lpstr>Questions</vt:lpstr>
      <vt:lpstr>Multidimensional Arrays </vt:lpstr>
      <vt:lpstr>What is Multidimensional Array?</vt:lpstr>
      <vt:lpstr>What is Multidimensional Array?</vt:lpstr>
      <vt:lpstr>Declaring and Creating Multidimensional Arrays</vt:lpstr>
      <vt:lpstr>Initializing Multidimensional Arrays</vt:lpstr>
      <vt:lpstr>Accessing Elements</vt:lpstr>
      <vt:lpstr>Printing Matrix – Example</vt:lpstr>
      <vt:lpstr>Problem: Sum of All Elements of Matrix</vt:lpstr>
      <vt:lpstr>Solution: Sum of All Elements of Matrix </vt:lpstr>
      <vt:lpstr>Problem: Find Specific Square in Matrix</vt:lpstr>
      <vt:lpstr>Solution: Find Specific Square in Matrix</vt:lpstr>
      <vt:lpstr>Jagged Arrays</vt:lpstr>
      <vt:lpstr>Jagged Arrays</vt:lpstr>
      <vt:lpstr>Filling a Jagged Array</vt:lpstr>
      <vt:lpstr>Problem: Group Numbers</vt:lpstr>
      <vt:lpstr>Solution: Group Numbers</vt:lpstr>
      <vt:lpstr>Solution: Group Numbers (2)</vt:lpstr>
      <vt:lpstr>Problem: Pascal Triangle</vt:lpstr>
      <vt:lpstr>Solution: Pascal Triangle</vt:lpstr>
      <vt:lpstr>Solution: Pascal Triangle (2)</vt:lpstr>
      <vt:lpstr>Summary</vt:lpstr>
      <vt:lpstr>Multidimensional Arrays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msoft5379</cp:lastModifiedBy>
  <cp:revision>266</cp:revision>
  <dcterms:created xsi:type="dcterms:W3CDTF">2014-01-02T17:00:34Z</dcterms:created>
  <dcterms:modified xsi:type="dcterms:W3CDTF">2018-01-19T11:33:32Z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