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41"/>
  </p:notesMasterIdLst>
  <p:handoutMasterIdLst>
    <p:handoutMasterId r:id="rId42"/>
  </p:handoutMasterIdLst>
  <p:sldIdLst>
    <p:sldId id="472" r:id="rId3"/>
    <p:sldId id="473" r:id="rId4"/>
    <p:sldId id="474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509" r:id="rId17"/>
    <p:sldId id="49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08" r:id="rId36"/>
    <p:sldId id="478" r:id="rId37"/>
    <p:sldId id="475" r:id="rId38"/>
    <p:sldId id="476" r:id="rId39"/>
    <p:sldId id="477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72"/>
            <p14:sldId id="473"/>
            <p14:sldId id="474"/>
          </p14:sldIdLst>
        </p14:section>
        <p14:section name="Reflection" id="{4C14D99C-A991-4CDD-8E91-695B5E4A2943}">
          <p14:sldIdLst>
            <p14:sldId id="479"/>
            <p14:sldId id="480"/>
            <p14:sldId id="481"/>
            <p14:sldId id="482"/>
            <p14:sldId id="483"/>
          </p14:sldIdLst>
        </p14:section>
        <p14:section name="API" id="{73EE4192-DBE3-4973-ADC9-9BD620533011}">
          <p14:sldIdLst>
            <p14:sldId id="484"/>
            <p14:sldId id="485"/>
            <p14:sldId id="486"/>
            <p14:sldId id="487"/>
            <p14:sldId id="488"/>
          </p14:sldIdLst>
        </p14:section>
        <p14:section name="Fields" id="{81300EB4-2E2E-4072-BF4A-4F0B68C2D524}">
          <p14:sldIdLst>
            <p14:sldId id="489"/>
            <p14:sldId id="509"/>
            <p14:sldId id="490"/>
            <p14:sldId id="491"/>
            <p14:sldId id="492"/>
          </p14:sldIdLst>
        </p14:section>
        <p14:section name="Constructors" id="{22CCD731-F4FA-4C66-A7D2-6AA8EDB40421}">
          <p14:sldIdLst>
            <p14:sldId id="493"/>
            <p14:sldId id="494"/>
            <p14:sldId id="495"/>
          </p14:sldIdLst>
        </p14:section>
        <p14:section name="Methods" id="{34DF10CF-40A3-4055-A1CD-5370B317CC6C}">
          <p14:sldIdLst>
            <p14:sldId id="496"/>
            <p14:sldId id="497"/>
          </p14:sldIdLst>
        </p14:section>
        <p14:section name="Attributes" id="{3D3754B8-B889-46B9-99CC-DB32BF89B268}">
          <p14:sldIdLst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Conclusion" id="{10E03AB1-9AA8-4E86-9A64-D741901E50A2}">
          <p14:sldIdLst>
            <p14:sldId id="478"/>
            <p14:sldId id="475"/>
            <p14:sldId id="476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05" autoAdjust="0"/>
    <p:restoredTop sz="94384" autoAdjust="0"/>
  </p:normalViewPr>
  <p:slideViewPr>
    <p:cSldViewPr>
      <p:cViewPr varScale="1">
        <p:scale>
          <a:sx n="86" d="100"/>
          <a:sy n="86" d="100"/>
        </p:scale>
        <p:origin x="293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oft5379" userId="47586c4a-a113-4729-a429-e4ae4b3a1941" providerId="ADAL" clId="{8DF057D4-522D-4C21-8A8A-68CEE3DA01BD}"/>
    <pc:docChg chg="addSld modSld sldOrd">
      <pc:chgData name="msoft5379" userId="47586c4a-a113-4729-a429-e4ae4b3a1941" providerId="ADAL" clId="{8DF057D4-522D-4C21-8A8A-68CEE3DA01BD}" dt="2018-02-12T16:21:10.157" v="6" actId="1076"/>
      <pc:docMkLst>
        <pc:docMk/>
      </pc:docMkLst>
      <pc:sldChg chg="modSp">
        <pc:chgData name="msoft5379" userId="47586c4a-a113-4729-a429-e4ae4b3a1941" providerId="ADAL" clId="{8DF057D4-522D-4C21-8A8A-68CEE3DA01BD}" dt="2018-02-12T16:21:10.157" v="6" actId="1076"/>
        <pc:sldMkLst>
          <pc:docMk/>
          <pc:sldMk cId="4014073037" sldId="472"/>
        </pc:sldMkLst>
        <pc:spChg chg="mod">
          <ac:chgData name="msoft5379" userId="47586c4a-a113-4729-a429-e4ae4b3a1941" providerId="ADAL" clId="{8DF057D4-522D-4C21-8A8A-68CEE3DA01BD}" dt="2018-02-12T16:21:08.189" v="5" actId="1076"/>
          <ac:spMkLst>
            <pc:docMk/>
            <pc:sldMk cId="4014073037" sldId="472"/>
            <ac:spMk id="5" creationId="{00000000-0000-0000-0000-000000000000}"/>
          </ac:spMkLst>
        </pc:spChg>
        <pc:spChg chg="mod">
          <ac:chgData name="msoft5379" userId="47586c4a-a113-4729-a429-e4ae4b3a1941" providerId="ADAL" clId="{8DF057D4-522D-4C21-8A8A-68CEE3DA01BD}" dt="2018-02-12T16:21:10.157" v="6" actId="1076"/>
          <ac:spMkLst>
            <pc:docMk/>
            <pc:sldMk cId="4014073037" sldId="472"/>
            <ac:spMk id="6" creationId="{00000000-0000-0000-0000-000000000000}"/>
          </ac:spMkLst>
        </pc:spChg>
      </pc:sldChg>
      <pc:sldChg chg="modSp add ord modAnim">
        <pc:chgData name="msoft5379" userId="47586c4a-a113-4729-a429-e4ae4b3a1941" providerId="ADAL" clId="{8DF057D4-522D-4C21-8A8A-68CEE3DA01BD}" dt="2018-02-05T15:55:05.875" v="2" actId="20577"/>
        <pc:sldMkLst>
          <pc:docMk/>
          <pc:sldMk cId="3984556131" sldId="478"/>
        </pc:sldMkLst>
        <pc:spChg chg="mod">
          <ac:chgData name="msoft5379" userId="47586c4a-a113-4729-a429-e4ae4b3a1941" providerId="ADAL" clId="{8DF057D4-522D-4C21-8A8A-68CEE3DA01BD}" dt="2018-02-05T15:55:05.875" v="2" actId="20577"/>
          <ac:spMkLst>
            <pc:docMk/>
            <pc:sldMk cId="3984556131" sldId="478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27-Mar-18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27-Mar-18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org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41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04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85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60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.Invoke method takes an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array of objects and</a:t>
            </a:r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you must supply exactly one parameter per argument in the constructor you are invoking. In this case it was a constructor taking a s</a:t>
            </a:r>
            <a:r>
              <a:rPr lang="en-US" dirty="0"/>
              <a:t>tring</a:t>
            </a:r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one s</a:t>
            </a:r>
            <a:r>
              <a:rPr lang="en-US" dirty="0"/>
              <a:t>tring</a:t>
            </a:r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must be supplied.</a:t>
            </a:r>
            <a:endParaRPr lang="en-US" sz="1600" b="0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1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47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5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26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4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01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7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3090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26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428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37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0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16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4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5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7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6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7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31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28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62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Rectangle 16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6756D-7CBA-4362-9055-79460D0BB95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8886CB-C2B6-4C19-97BD-01157B2320A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1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27-Mar-18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csharp-oop-advanced-high-quality-code" TargetMode="External"/><Relationship Id="rId7" Type="http://schemas.openxmlformats.org/officeDocument/2006/relationships/image" Target="../media/image27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33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28.png"/><Relationship Id="rId14" Type="http://schemas.openxmlformats.org/officeDocument/2006/relationships/hyperlink" Target="http://www.telenor.bg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telerikacademy.com/Courses/Courses/Details/219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creativecommons.org/licenses/by-nc-sa/3.0/deed.en_U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lerikacademy.com/Courses/Courses/Details/81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english-intro-csharp-book/" TargetMode="External"/><Relationship Id="rId9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48025" y="1327017"/>
            <a:ext cx="7618286" cy="1184461"/>
          </a:xfrm>
        </p:spPr>
        <p:txBody>
          <a:bodyPr>
            <a:normAutofit fontScale="90000"/>
          </a:bodyPr>
          <a:lstStyle/>
          <a:p>
            <a:r>
              <a:rPr lang="en-US" sz="6000">
                <a:latin typeface="Calibri"/>
                <a:ea typeface="Calibri"/>
                <a:cs typeface="Calibri"/>
              </a:rPr>
              <a:t>Reflection and Attributes</a:t>
            </a:r>
            <a:br>
              <a:rPr lang="en-US"/>
            </a:br>
            <a:endParaRPr lang="en-US" dirty="0"/>
          </a:p>
        </p:txBody>
      </p:sp>
      <p:pic>
        <p:nvPicPr>
          <p:cNvPr id="102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1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343400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13299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257800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598962"/>
            <a:ext cx="3187613" cy="331235"/>
          </a:xfrm>
        </p:spPr>
        <p:txBody>
          <a:bodyPr/>
          <a:lstStyle/>
          <a:p>
            <a:r>
              <a:rPr lang="en-US">
                <a:hlinkClick r:id="rId5"/>
              </a:rPr>
              <a:t>http://softuni.bg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576164">
            <a:off x="4652827" y="3441732"/>
            <a:ext cx="2169505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OOP Advanced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C#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FAB8D4-0A17-4338-BC40-CE2DB30BBE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6" y="2274499"/>
            <a:ext cx="2212117" cy="55174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CD4E91-1CC9-4103-881C-E5E522ECA63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12762" y="3810398"/>
            <a:ext cx="2253081" cy="2438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511" y="3320753"/>
            <a:ext cx="3733800" cy="2286000"/>
          </a:xfrm>
          <a:prstGeom prst="roundRect">
            <a:avLst>
              <a:gd name="adj" fmla="val 8594"/>
            </a:avLst>
          </a:prstGeom>
          <a:solidFill>
            <a:schemeClr val="bg1"/>
          </a:solidFill>
          <a:ln>
            <a:noFill/>
          </a:ln>
          <a:effectLst>
            <a:reflection stA="57000" endPos="23000" dist="127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2A40-9C75-4303-A37D-8E33DB39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 time </a:t>
            </a:r>
            <a:r>
              <a:rPr lang="en-US" dirty="0"/>
              <a:t>if you know 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obtained 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runtime </a:t>
            </a:r>
            <a:r>
              <a:rPr lang="en-US" dirty="0"/>
              <a:t>if the name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unknown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66" y="2756155"/>
            <a:ext cx="11381939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65" y="4764215"/>
            <a:ext cx="11381939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("Namespace.ClassName")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2" y="5689158"/>
            <a:ext cx="4469599" cy="1032317"/>
          </a:xfrm>
          <a:prstGeom prst="wedgeRoundRectCallout">
            <a:avLst>
              <a:gd name="adj1" fmla="val 40271"/>
              <a:gd name="adj2" fmla="val -87344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need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qualified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 as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64357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Type.FullName</a:t>
            </a:r>
            <a:endParaRPr lang="en-US" noProof="1"/>
          </a:p>
          <a:p>
            <a:pPr lvl="1"/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Class name without the namespace -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Type.Name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25908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full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typeOf(SomeClass)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.FullName;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5612" y="4191000"/>
            <a:ext cx="110490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simpleName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typeOf(SomeClass)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.Name;</a:t>
            </a:r>
            <a:endParaRPr lang="en-US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577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151121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base type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Obtain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interfaces</a:t>
            </a:r>
          </a:p>
          <a:p>
            <a:pPr>
              <a:spcBef>
                <a:spcPts val="1800"/>
              </a:spcBef>
            </a:pPr>
            <a:endParaRPr lang="en-US" dirty="0"/>
          </a:p>
          <a:p>
            <a:pPr lvl="1">
              <a:spcBef>
                <a:spcPts val="1800"/>
              </a:spcBef>
            </a:pPr>
            <a:r>
              <a:rPr lang="en-US" dirty="0"/>
              <a:t>All the interfaces that the class implements are returned</a:t>
            </a:r>
          </a:p>
          <a:p>
            <a:pPr lvl="2"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Even interfaces from base classes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 and Interfaces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81" y="1862731"/>
            <a:ext cx="11381939" cy="6041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baseType = testClass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.BaseType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80" y="3521052"/>
            <a:ext cx="11381939" cy="634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interfaces = testClass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.GetInterfaces()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4047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9C73F-C8BB-443C-A303-99A93AA2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dirty="0"/>
              <a:t> - creates an instance of a type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the constructor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matches </a:t>
            </a:r>
            <a:r>
              <a:rPr lang="en-US" dirty="0"/>
              <a:t>the specified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614" y="2743200"/>
            <a:ext cx="11806419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sbType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Type.GetType("System.Text.StringBuilder");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(StringBuilder)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(sbType);</a:t>
            </a:r>
          </a:p>
          <a:p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.CreateInstance(sbType,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object[] {10}</a:t>
            </a:r>
            <a:r>
              <a:rPr lang="en-US" sz="3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2689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</a:pPr>
            <a:r>
              <a:rPr lang="en-US" dirty="0"/>
              <a:t>Obtain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fields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50000"/>
              </a:lnSpc>
              <a:spcBef>
                <a:spcPts val="1800"/>
              </a:spcBef>
              <a:buNone/>
            </a:pPr>
            <a:endParaRPr lang="en-US" dirty="0"/>
          </a:p>
          <a:p>
            <a:pPr>
              <a:lnSpc>
                <a:spcPct val="50000"/>
              </a:lnSpc>
              <a:spcBef>
                <a:spcPts val="3000"/>
              </a:spcBef>
            </a:pPr>
            <a:endParaRPr lang="en-US"/>
          </a:p>
          <a:p>
            <a:pPr>
              <a:lnSpc>
                <a:spcPct val="50000"/>
              </a:lnSpc>
              <a:spcBef>
                <a:spcPts val="3000"/>
              </a:spcBef>
            </a:pPr>
            <a:r>
              <a:rPr lang="en-US"/>
              <a:t>Obtain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</a:t>
            </a:r>
            <a:r>
              <a:rPr lang="en-US" dirty="0"/>
              <a:t>fields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Fields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0584" y="1524000"/>
            <a:ext cx="107442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FieldInfo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.GetField(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"name"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FieldInfo[]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publicFields = 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0584" y="3631542"/>
            <a:ext cx="10875827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BindingFlags.Instance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|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BindingFlags.Public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|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BindingFlags.NonPublic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081928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87AA50-9538-4024-AC7B-F570F91F9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45B2-2758-40C5-8C5A-C31E274B6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we’re looking up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Flags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84" y="2514600"/>
            <a:ext cx="10875828" cy="1175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84" y="4602502"/>
            <a:ext cx="10875828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type.GetFields(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|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BindingFlags.NonPublic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838" y="4456594"/>
            <a:ext cx="4469599" cy="1032317"/>
          </a:xfrm>
          <a:prstGeom prst="wedgeRoundRectCallout">
            <a:avLst>
              <a:gd name="adj1" fmla="val -66588"/>
              <a:gd name="adj2" fmla="val 65732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both public and nonpublic fields</a:t>
            </a:r>
            <a:endParaRPr lang="en-US" sz="32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11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74540-A6C4-4DE2-AA17-BFE4A38E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field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Use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modifiers if field is not public, otherwise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8812" y="1981200"/>
            <a:ext cx="10967600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field = 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.GetField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fieldName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fieldType = 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.FieldType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5322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Field’s State</a:t>
            </a:r>
            <a:endParaRPr lang="bg-BG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0731" y="1371600"/>
            <a:ext cx="11381939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(Test);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.SetValue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(int)field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.GetValue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3785478" y="3657600"/>
            <a:ext cx="3922884" cy="900677"/>
          </a:xfrm>
          <a:prstGeom prst="wedgeRoundRectCallout">
            <a:avLst>
              <a:gd name="adj1" fmla="val -61756"/>
              <a:gd name="adj2" fmla="val 60076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object’s state</a:t>
            </a:r>
            <a:endParaRPr 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1651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8079A9-6DC1-4DBE-8156-36152B060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modifier is a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flag bit </a:t>
            </a:r>
            <a:r>
              <a:rPr lang="en-US"/>
              <a:t>that is either set or cleared</a:t>
            </a:r>
            <a:endParaRPr lang="en-US" dirty="0"/>
          </a:p>
          <a:p>
            <a:r>
              <a:rPr lang="en-US" dirty="0"/>
              <a:t>Check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member</a:t>
            </a:r>
            <a:r>
              <a:rPr lang="en-US" dirty="0"/>
              <a:t> of the class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8884" y="2743200"/>
            <a:ext cx="11381939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IsPrivate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//private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//everything but public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IsFamily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//protected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//internal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960029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constructors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1312" y="1752600"/>
            <a:ext cx="11068100" cy="1175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520" y="3845903"/>
            <a:ext cx="10972892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type.GetConstructors(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BindingFlags.Instance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BindingFlags.Public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	BindingFlags.NonPublic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0698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What? Why? Where? When?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Reflection API</a:t>
            </a:r>
          </a:p>
          <a:p>
            <a:pPr marL="819096" lvl="1" indent="-514350"/>
            <a:r>
              <a:rPr lang="en-US"/>
              <a:t>Type Class</a:t>
            </a:r>
          </a:p>
          <a:p>
            <a:pPr marL="819096" lvl="1" indent="-514350"/>
            <a:r>
              <a:rPr lang="en-US"/>
              <a:t>Reflecting Fields</a:t>
            </a:r>
          </a:p>
          <a:p>
            <a:pPr marL="819096" lvl="1" indent="-514350"/>
            <a:r>
              <a:rPr lang="en-US"/>
              <a:t>Reflecting Constructors</a:t>
            </a:r>
          </a:p>
          <a:p>
            <a:pPr marL="819096" lvl="1" indent="-514350"/>
            <a:r>
              <a:rPr lang="en-US"/>
              <a:t>Reflecting 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/>
              <a:t>Defining Attributes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</a:pPr>
            <a:endParaRPr lang="en-US" sz="38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28254238-6905-44D1-8F0E-E3C672900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3072" y="1371600"/>
            <a:ext cx="3572162" cy="43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17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Obtain a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certain </a:t>
            </a:r>
            <a:r>
              <a:rPr lang="en-US" dirty="0"/>
              <a:t>constructor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Get constructor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>
              <a:spcBef>
                <a:spcPts val="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78" y="1752600"/>
            <a:ext cx="11318534" cy="11418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type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.GetConstructor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Type[]</a:t>
            </a:r>
            <a:r>
              <a:rPr lang="en-US" sz="31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parametersType);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ADC443-F7C6-440E-AF50-9CBD1717F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78" y="4368425"/>
            <a:ext cx="1131853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Type[] parameterTypes = constructor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.GetParameters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11733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7" grpId="0" uiExpand="1" animBg="1"/>
      <p:bldP spid="12" grpId="0" uiExpan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E1BDC9-A93C-4C12-BCA0-63A6CB7B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Instantiating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objects</a:t>
            </a:r>
            <a:r>
              <a:rPr lang="en-US" dirty="0"/>
              <a:t> using a specific constructor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dirty="0"/>
              <a:t>Instantiating Objects</a:t>
            </a:r>
          </a:p>
        </p:txBody>
      </p:sp>
      <p:sp>
        <p:nvSpPr>
          <p:cNvPr id="6" name="AutoShape 20"/>
          <p:cNvSpPr>
            <a:spLocks noChangeArrowheads="1"/>
          </p:cNvSpPr>
          <p:nvPr/>
        </p:nvSpPr>
        <p:spPr bwMode="auto">
          <a:xfrm>
            <a:off x="3959332" y="4114800"/>
            <a:ext cx="3200400" cy="1467878"/>
          </a:xfrm>
          <a:prstGeom prst="wedgeRoundRectCallout">
            <a:avLst>
              <a:gd name="adj1" fmla="val 1017"/>
              <a:gd name="adj2" fmla="val -80321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dirty="0"/>
              <a:t>Supply positional parameters in an object array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236" y="1941991"/>
            <a:ext cx="109471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(StringBuilder)constructor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.Invoke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"gosho", 5 });</a:t>
            </a:r>
          </a:p>
        </p:txBody>
      </p:sp>
    </p:spTree>
    <p:extLst>
      <p:ext uri="{BB962C8B-B14F-4D97-AF65-F5344CB8AC3E}">
        <p14:creationId xmlns:p14="http://schemas.microsoft.com/office/powerpoint/2010/main" val="1647362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55612" y="1981200"/>
            <a:ext cx="11277600" cy="6041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MethodInfo[]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publicMethods = sbType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5612" y="3951962"/>
            <a:ext cx="11277600" cy="22590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MethodInfo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appendMethod =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		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sbType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.GetMethod("Append")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MethodInfo 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overload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= sbType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.GetMethod( 			    "Append", new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[]{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typeof</a:t>
            </a: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(string)}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2861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0413" y="1070665"/>
            <a:ext cx="11998412" cy="5570355"/>
          </a:xfrm>
        </p:spPr>
        <p:txBody>
          <a:bodyPr>
            <a:normAutofit/>
          </a:bodyPr>
          <a:lstStyle/>
          <a:p>
            <a:r>
              <a:rPr lang="en-US" dirty="0"/>
              <a:t>Obtain 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 type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27014" y="1828800"/>
            <a:ext cx="10934797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			  appendMethod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.GetParameters()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 returnType = appendMethod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.ReturnType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3597" y="4334145"/>
            <a:ext cx="10938214" cy="1175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appendMethod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.Invoke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    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5704245"/>
            <a:ext cx="3429000" cy="709251"/>
          </a:xfrm>
          <a:prstGeom prst="wedgeRoundRectCallout">
            <a:avLst>
              <a:gd name="adj1" fmla="val 41188"/>
              <a:gd name="adj2" fmla="val -88253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dirty="0"/>
              <a:t>Target object instance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12" y="3909358"/>
            <a:ext cx="3886200" cy="789939"/>
          </a:xfrm>
          <a:prstGeom prst="wedgeRoundRectCallout">
            <a:avLst>
              <a:gd name="adj1" fmla="val 1913"/>
              <a:gd name="adj2" fmla="val 69988"/>
              <a:gd name="adj3" fmla="val 16667"/>
            </a:avLst>
          </a:prstGeom>
          <a:solidFill>
            <a:srgbClr val="663606"/>
          </a:solidFill>
          <a:ln w="9525" algn="ctr">
            <a:solidFill>
              <a:srgbClr val="F5FFE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800" dirty="0"/>
              <a:t>Parameters for the method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462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en-US" dirty="0"/>
              <a:t>Data About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580" y="1600200"/>
            <a:ext cx="5037666" cy="2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03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holding </a:t>
            </a:r>
            <a:r>
              <a:rPr lang="en-US" dirty="0"/>
              <a:t>class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Fields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4116" y="3657600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142412" y="2590800"/>
            <a:ext cx="1676400" cy="1504671"/>
            <a:chOff x="9142412" y="2590800"/>
            <a:chExt cx="1676400" cy="1504671"/>
          </a:xfrm>
        </p:grpSpPr>
        <p:pic>
          <p:nvPicPr>
            <p:cNvPr id="8194" name="Picture 2" descr="Image result for annotation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2412" y="2590800"/>
              <a:ext cx="1676400" cy="150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0531" y="2693054"/>
              <a:ext cx="1300162" cy="1300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1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Generate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compiler messages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errors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Code generation</a:t>
            </a:r>
            <a:r>
              <a:rPr lang="en-US" dirty="0"/>
              <a:t> tools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Documentation generation</a:t>
            </a:r>
            <a:r>
              <a:rPr lang="en-US" dirty="0"/>
              <a:t> tools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ORM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Serialization</a:t>
            </a:r>
            <a:r>
              <a:rPr lang="en-US" dirty="0"/>
              <a:t>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2576" y="1905000"/>
            <a:ext cx="10840496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enum Coin //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11" y="1752600"/>
            <a:ext cx="290648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>
              <a:lnSpc>
                <a:spcPct val="110000"/>
              </a:lnSpc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Applying Attributes – Example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95221" y="2641500"/>
            <a:ext cx="10177869" cy="24960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0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20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with Parameters (2)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9064" y="2399748"/>
            <a:ext cx="10713892" cy="18185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59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specify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declaration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Set a Target to an Attribute</a:t>
            </a:r>
            <a:endParaRPr lang="en-US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807297" y="1924378"/>
            <a:ext cx="10574230" cy="4478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target</a:t>
            </a:r>
            <a:r>
              <a:rPr lang="bg-BG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"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assembly</a:t>
            </a:r>
            <a:r>
              <a:rPr lang="bg-BG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AssemblyTitle("Attributes Demo")]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AssemblyCompany("DemoSoft")]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AssemblyProduct("Enterprise Demo Suite")]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[assembly: AssemblyVersion("2.0.1.37")]</a:t>
            </a:r>
          </a:p>
          <a:p>
            <a:pPr marR="0" lvl="0" defTabSz="914400" eaLnBrk="0" latin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[Serializable]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[type: Serializable]</a:t>
            </a:r>
          </a:p>
          <a:p>
            <a:pPr marR="0" lvl="0" defTabSz="914400" eaLnBrk="0" latin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class TestClass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[NonSerialized]</a:t>
            </a:r>
            <a:r>
              <a:rPr lang="bg-BG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[field: NonSerialized]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private int status;</a:t>
            </a:r>
          </a:p>
          <a:p>
            <a:pPr marR="0" lvl="0" defTabSz="914400" eaLnBrk="0" latin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6669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CSharp-Fund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2564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2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Create attribute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Author</a:t>
            </a:r>
            <a:r>
              <a:rPr lang="en-US" dirty="0"/>
              <a:t> with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/>
              <a:t> element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/>
              <a:t>, that</a:t>
            </a:r>
            <a:r>
              <a:rPr lang="en-US" b="1" dirty="0"/>
              <a:t>: </a:t>
            </a:r>
            <a:endParaRPr lang="en-US" dirty="0"/>
          </a:p>
          <a:p>
            <a:pPr lvl="1"/>
            <a:r>
              <a:rPr lang="en-US" dirty="0"/>
              <a:t>Can be used over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classes and methods</a:t>
            </a:r>
          </a:p>
          <a:p>
            <a:pPr lvl="1"/>
            <a:r>
              <a:rPr lang="en-US" dirty="0"/>
              <a:t>Allow multiple attributes of same type 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712" y="3733800"/>
            <a:ext cx="4343400" cy="23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93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21014" y="1260799"/>
            <a:ext cx="10840496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[AttributeUsage(AttributeTargets.Class |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AttributeTargets.Method,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AllowMultiple = true)]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SoftUniAttribute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: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SoftUniAttribute(string 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Name { get; set; }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15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Using simple reflection print to console authors for all 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80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43196" y="1066800"/>
            <a:ext cx="11123216" cy="54160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typeof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type.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Instance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|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 methods)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attributes = method.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CustomAttributes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.Where(n =&gt; n.AttributeType == typeof(SoftUniAttribute))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(SoftUniAttribute attr in attributes)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Console.WriteLine("{0} is written by {1}",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method.Name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attr.Name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Reflection</a:t>
            </a:r>
            <a:r>
              <a:rPr lang="en-US" dirty="0"/>
              <a:t>:</a:t>
            </a:r>
          </a:p>
          <a:p>
            <a:pPr marL="819096" lvl="1" indent="-514350"/>
            <a:r>
              <a:rPr lang="en-US" dirty="0"/>
              <a:t>Lets us get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information about types</a:t>
            </a:r>
          </a:p>
          <a:p>
            <a:pPr marL="819096" lvl="1" indent="-514350"/>
            <a:r>
              <a:rPr lang="en-US" dirty="0"/>
              <a:t>Lets us dynamically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call methods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get</a:t>
            </a:r>
            <a:r>
              <a:rPr lang="en-US" dirty="0"/>
              <a:t>/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set</a:t>
            </a:r>
            <a:r>
              <a:rPr lang="en-US" dirty="0"/>
              <a:t> values, etc.</a:t>
            </a:r>
          </a:p>
          <a:p>
            <a:pPr marL="358775" indent="-358775">
              <a:lnSpc>
                <a:spcPct val="100000"/>
              </a:lnSpc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  <a:r>
              <a:rPr lang="en-US" sz="3200" dirty="0"/>
              <a:t> allow adding metadata in classes / types / etc.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sz="2800" dirty="0"/>
              <a:t>Built-in attributes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sz="2800" dirty="0"/>
              <a:t>Custom attributes</a:t>
            </a:r>
          </a:p>
          <a:p>
            <a:pPr marL="663521" lvl="1" indent="-358775">
              <a:lnSpc>
                <a:spcPct val="100000"/>
              </a:lnSpc>
            </a:pPr>
            <a:r>
              <a:rPr lang="en-US" sz="2800" dirty="0"/>
              <a:t>Can be accessed at runtime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AB6A99-4990-4B5C-B27F-B987499E1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957" y="3936298"/>
            <a:ext cx="2739455" cy="23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6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Reflection and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>
                <a:hlinkClick r:id="rId3"/>
              </a:rPr>
              <a:t>https://softuni.bg/courses/csharp-oop-advanced-high-quality-code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4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5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6"/>
              </a:rPr>
              <a:t>C# Part 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 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8"/>
              </a:rPr>
              <a:t>C# Part II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7"/>
              </a:rPr>
              <a:t>CC-BY-NC-SA</a:t>
            </a:r>
            <a:r>
              <a:rPr lang="en-US" sz="2000" dirty="0"/>
              <a:t> 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F19CAA-2DF0-44C1-8119-BDE6A58F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B4474C-0B80-4A6D-949B-88DA2B2DA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What? Why? Where? When?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E7198-24EE-4CB8-AB1F-77CBD80CE6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48" y="889000"/>
            <a:ext cx="6096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6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Programming technique </a:t>
            </a:r>
            <a:r>
              <a:rPr lang="en-US" dirty="0"/>
              <a:t>in which computer programs have the ability to treat other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programs 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Read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Generate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Analyze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Transform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Modify itself </a:t>
            </a:r>
            <a:r>
              <a:rPr lang="en-US" dirty="0"/>
              <a:t>while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running.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013" y="2819400"/>
            <a:ext cx="447039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91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/>
              <a:t>The ability of a programming language to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its own metalanguage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/>
              <a:t>Programs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examine </a:t>
            </a:r>
            <a:r>
              <a:rPr lang="en-US" dirty="0"/>
              <a:t>information about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themselves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Reflection?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9EFAD-C4FC-4C7E-A23B-E5F8ACFA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49" y="3276600"/>
            <a:ext cx="4984750" cy="314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36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GB" dirty="0"/>
              <a:t>Code becomes more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extendible</a:t>
            </a:r>
            <a:endParaRPr lang="en-GB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Reduces </a:t>
            </a:r>
            <a:r>
              <a:rPr lang="en-US" dirty="0"/>
              <a:t>code length significantly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/>
              <a:t>Easier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maintenance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Easier testing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dirty="0"/>
              <a:t>When to Use </a:t>
            </a:r>
            <a:r>
              <a:rPr lang="en-GB" dirty="0"/>
              <a:t>Reflection?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7" name="Picture 16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742E3A90-26BF-484B-92D9-AFBAEAFEF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12" y="2895600"/>
            <a:ext cx="3443400" cy="34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89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dirty="0"/>
              <a:t>If it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possible</a:t>
            </a:r>
            <a:r>
              <a:rPr lang="en-US" dirty="0"/>
              <a:t>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without </a:t>
            </a:r>
            <a:r>
              <a:rPr lang="en-US" dirty="0"/>
              <a:t>using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avoid using it</a:t>
            </a: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/>
              <a:t>Cons from using Reflection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Performance </a:t>
            </a:r>
            <a:r>
              <a:rPr lang="en-GB" dirty="0"/>
              <a:t>overhead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Security </a:t>
            </a:r>
            <a:r>
              <a:rPr lang="en-GB" dirty="0"/>
              <a:t>restrictions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defRPr/>
            </a:pPr>
            <a:r>
              <a:rPr lang="en-GB" dirty="0"/>
              <a:t>Exposure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internals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When not to Use </a:t>
            </a:r>
            <a:r>
              <a:rPr lang="en-GB" dirty="0"/>
              <a:t>Reflection?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456109" y="2514600"/>
            <a:ext cx="5506792" cy="1252993"/>
            <a:chOff x="5816472" y="2695778"/>
            <a:chExt cx="5506792" cy="125299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6472" y="2695778"/>
              <a:ext cx="1199677" cy="120984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8120" y="2698835"/>
              <a:ext cx="1209844" cy="12098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35" y="2717710"/>
              <a:ext cx="1753329" cy="123106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4F52470-32CC-409D-A77A-5781ECB9C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4240632"/>
            <a:ext cx="2553786" cy="20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11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B5A37D-E5F4-4BD3-85BA-40114E56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5BE17D-CB84-4AC5-8D92-D403DF98D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Reflecting Class and Members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30279-BB14-4CB9-818A-1C455C3FA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close up of a red light&#10;&#10;Description generated with high confidence">
            <a:extLst>
              <a:ext uri="{FF2B5EF4-FFF2-40B4-BE49-F238E27FC236}">
                <a16:creationId xmlns:a16="http://schemas.microsoft.com/office/drawing/2014/main" id="{17A85494-9AC9-4136-9A1E-CA059A4A8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21" y="1606516"/>
            <a:ext cx="4909454" cy="33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74264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11253</TotalTime>
  <Words>2184</Words>
  <Application>Microsoft Office PowerPoint</Application>
  <PresentationFormat>Custom</PresentationFormat>
  <Paragraphs>463</Paragraphs>
  <Slides>38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 16x9</vt:lpstr>
      <vt:lpstr>Reflection and Attributes </vt:lpstr>
      <vt:lpstr>Table of Contents</vt:lpstr>
      <vt:lpstr>Questions</vt:lpstr>
      <vt:lpstr>Reflection</vt:lpstr>
      <vt:lpstr>What is Metaprogramming?</vt:lpstr>
      <vt:lpstr>What is Reflection?</vt:lpstr>
      <vt:lpstr>When to Use Reflection?</vt:lpstr>
      <vt:lpstr>When not to Use Reflection?</vt:lpstr>
      <vt:lpstr>Reflection  API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Field’s State</vt:lpstr>
      <vt:lpstr>Access Modifiers</vt:lpstr>
      <vt:lpstr>Reflect Constructors</vt:lpstr>
      <vt:lpstr>Reflect Constructors(2)</vt:lpstr>
      <vt:lpstr>Instantiating Objects</vt:lpstr>
      <vt:lpstr>Reflect Methods</vt:lpstr>
      <vt:lpstr>Method Invoke</vt:lpstr>
      <vt:lpstr>Attributes</vt:lpstr>
      <vt:lpstr>Attributes</vt:lpstr>
      <vt:lpstr>Attributes Usage</vt:lpstr>
      <vt:lpstr>Applying Attributes – Example</vt:lpstr>
      <vt:lpstr>Attributes with Parameters (2)</vt:lpstr>
      <vt:lpstr>Set a Target to an Attribute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Reflection and Attributes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C#, programming, course, SoftUni, Software University</cp:keywords>
  <dc:description>Software University Foundation - http://softuni.org</dc:description>
  <cp:lastModifiedBy>Vladimir Damyanovski</cp:lastModifiedBy>
  <cp:revision>283</cp:revision>
  <dcterms:created xsi:type="dcterms:W3CDTF">2014-01-02T17:00:34Z</dcterms:created>
  <dcterms:modified xsi:type="dcterms:W3CDTF">2018-03-27T12:17:07Z</dcterms:modified>
  <cp:category>programming, software engineering, quality code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