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9"/>
  </p:notesMasterIdLst>
  <p:handoutMasterIdLst>
    <p:handoutMasterId r:id="rId40"/>
  </p:handoutMasterIdLst>
  <p:sldIdLst>
    <p:sldId id="472" r:id="rId3"/>
    <p:sldId id="473" r:id="rId4"/>
    <p:sldId id="474" r:id="rId5"/>
    <p:sldId id="479" r:id="rId6"/>
    <p:sldId id="480" r:id="rId7"/>
    <p:sldId id="481" r:id="rId8"/>
    <p:sldId id="482" r:id="rId9"/>
    <p:sldId id="483" r:id="rId10"/>
    <p:sldId id="484" r:id="rId11"/>
    <p:sldId id="485" r:id="rId12"/>
    <p:sldId id="486" r:id="rId13"/>
    <p:sldId id="487" r:id="rId14"/>
    <p:sldId id="488" r:id="rId15"/>
    <p:sldId id="489" r:id="rId16"/>
    <p:sldId id="491" r:id="rId17"/>
    <p:sldId id="490"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478" r:id="rId35"/>
    <p:sldId id="475" r:id="rId36"/>
    <p:sldId id="476" r:id="rId37"/>
    <p:sldId id="477" r:id="rId3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72"/>
            <p14:sldId id="473"/>
            <p14:sldId id="474"/>
          </p14:sldIdLst>
        </p14:section>
        <p14:section name="Polymorphism" id="{7E37DA94-ABC8-443C-BD5C-944D36AC5196}">
          <p14:sldIdLst>
            <p14:sldId id="479"/>
            <p14:sldId id="480"/>
            <p14:sldId id="481"/>
            <p14:sldId id="482"/>
            <p14:sldId id="483"/>
            <p14:sldId id="484"/>
            <p14:sldId id="485"/>
            <p14:sldId id="486"/>
            <p14:sldId id="487"/>
            <p14:sldId id="488"/>
            <p14:sldId id="489"/>
            <p14:sldId id="491"/>
            <p14:sldId id="490"/>
            <p14:sldId id="492"/>
            <p14:sldId id="493"/>
            <p14:sldId id="494"/>
            <p14:sldId id="495"/>
          </p14:sldIdLst>
        </p14:section>
        <p14:section name="Abstract Class" id="{5D8F4229-42BF-4849-A2A1-E822486DC38B}">
          <p14:sldIdLst>
            <p14:sldId id="496"/>
            <p14:sldId id="497"/>
            <p14:sldId id="498"/>
            <p14:sldId id="499"/>
            <p14:sldId id="500"/>
            <p14:sldId id="501"/>
            <p14:sldId id="502"/>
            <p14:sldId id="503"/>
            <p14:sldId id="504"/>
            <p14:sldId id="505"/>
            <p14:sldId id="506"/>
            <p14:sldId id="507"/>
          </p14:sldIdLst>
        </p14:section>
        <p14:section name="Conclusion" id="{10E03AB1-9AA8-4E86-9A64-D741901E50A2}">
          <p14:sldIdLst>
            <p14:sldId id="478"/>
            <p14:sldId id="475"/>
            <p14:sldId id="476"/>
            <p14:sldId id="477"/>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ABFF"/>
    <a:srgbClr val="005828"/>
    <a:srgbClr val="00B050"/>
    <a:srgbClr val="003760"/>
    <a:srgbClr val="0070C0"/>
    <a:srgbClr val="C6C0AA"/>
    <a:srgbClr val="FFF0D9"/>
    <a:srgbClr val="FFA72A"/>
    <a:srgbClr val="F0F5FA"/>
    <a:srgbClr val="1A8AF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5" autoAdjust="0"/>
    <p:restoredTop sz="94384" autoAdjust="0"/>
  </p:normalViewPr>
  <p:slideViewPr>
    <p:cSldViewPr>
      <p:cViewPr varScale="1">
        <p:scale>
          <a:sx n="86" d="100"/>
          <a:sy n="86" d="100"/>
        </p:scale>
        <p:origin x="293" y="7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oft5379" userId="47586c4a-a113-4729-a429-e4ae4b3a1941" providerId="ADAL" clId="{8DF057D4-522D-4C21-8A8A-68CEE3DA01BD}"/>
    <pc:docChg chg="addSld modSld sldOrd">
      <pc:chgData name="msoft5379" userId="47586c4a-a113-4729-a429-e4ae4b3a1941" providerId="ADAL" clId="{8DF057D4-522D-4C21-8A8A-68CEE3DA01BD}" dt="2018-02-12T16:21:10.157" v="6" actId="1076"/>
      <pc:docMkLst>
        <pc:docMk/>
      </pc:docMkLst>
      <pc:sldChg chg="modSp">
        <pc:chgData name="msoft5379" userId="47586c4a-a113-4729-a429-e4ae4b3a1941" providerId="ADAL" clId="{8DF057D4-522D-4C21-8A8A-68CEE3DA01BD}" dt="2018-02-12T16:21:10.157" v="6" actId="1076"/>
        <pc:sldMkLst>
          <pc:docMk/>
          <pc:sldMk cId="4014073037" sldId="472"/>
        </pc:sldMkLst>
        <pc:spChg chg="mod">
          <ac:chgData name="msoft5379" userId="47586c4a-a113-4729-a429-e4ae4b3a1941" providerId="ADAL" clId="{8DF057D4-522D-4C21-8A8A-68CEE3DA01BD}" dt="2018-02-12T16:21:08.189" v="5" actId="1076"/>
          <ac:spMkLst>
            <pc:docMk/>
            <pc:sldMk cId="4014073037" sldId="472"/>
            <ac:spMk id="5" creationId="{00000000-0000-0000-0000-000000000000}"/>
          </ac:spMkLst>
        </pc:spChg>
        <pc:spChg chg="mod">
          <ac:chgData name="msoft5379" userId="47586c4a-a113-4729-a429-e4ae4b3a1941" providerId="ADAL" clId="{8DF057D4-522D-4C21-8A8A-68CEE3DA01BD}" dt="2018-02-12T16:21:10.157" v="6" actId="1076"/>
          <ac:spMkLst>
            <pc:docMk/>
            <pc:sldMk cId="4014073037" sldId="472"/>
            <ac:spMk id="6" creationId="{00000000-0000-0000-0000-000000000000}"/>
          </ac:spMkLst>
        </pc:spChg>
      </pc:sldChg>
      <pc:sldChg chg="modSp add ord modAnim">
        <pc:chgData name="msoft5379" userId="47586c4a-a113-4729-a429-e4ae4b3a1941" providerId="ADAL" clId="{8DF057D4-522D-4C21-8A8A-68CEE3DA01BD}" dt="2018-02-05T15:55:05.875" v="2" actId="20577"/>
        <pc:sldMkLst>
          <pc:docMk/>
          <pc:sldMk cId="3984556131" sldId="478"/>
        </pc:sldMkLst>
        <pc:spChg chg="mod">
          <ac:chgData name="msoft5379" userId="47586c4a-a113-4729-a429-e4ae4b3a1941" providerId="ADAL" clId="{8DF057D4-522D-4C21-8A8A-68CEE3DA01BD}" dt="2018-02-05T15:55:05.875" v="2" actId="20577"/>
          <ac:spMkLst>
            <pc:docMk/>
            <pc:sldMk cId="3984556131" sldId="478"/>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28-Feb-18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28-Feb-18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41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4140552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246232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4287009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1142706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2196654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772329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2726889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768619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2633881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06064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33090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2936593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1738576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30</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41859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31</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98742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32</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74961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242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72137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390786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37941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39967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425704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09641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02094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4290796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2092561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02120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28-Feb-18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3FC8E1F8-6924-4050-9FA6-EFB9C98F010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7" name="Rectangle 16"/>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16" name="Picture 15">
            <a:extLst>
              <a:ext uri="{FF2B5EF4-FFF2-40B4-BE49-F238E27FC236}">
                <a16:creationId xmlns:a16="http://schemas.microsoft.com/office/drawing/2014/main" id="{1616756D-7CBA-4362-9055-79460D0BB95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pic>
        <p:nvPicPr>
          <p:cNvPr id="18" name="Picture 17">
            <a:extLst>
              <a:ext uri="{FF2B5EF4-FFF2-40B4-BE49-F238E27FC236}">
                <a16:creationId xmlns:a16="http://schemas.microsoft.com/office/drawing/2014/main" id="{A98886CB-C2B6-4C19-97BD-01157B2320A2}"/>
              </a:ext>
            </a:extLst>
          </p:cNvPr>
          <p:cNvPicPr>
            <a:picLocks noChangeAspect="1"/>
          </p:cNvPicPr>
          <p:nvPr userDrawn="1"/>
        </p:nvPicPr>
        <p:blipFill>
          <a:blip r:embed="rId1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882817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28-Feb-18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creativecommons.org/licenses/by-nc-sa/4.0/"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oftuni.bg/"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8.png"/><Relationship Id="rId18" Type="http://schemas.openxmlformats.org/officeDocument/2006/relationships/hyperlink" Target="https://netpeak.net/" TargetMode="External"/><Relationship Id="rId3" Type="http://schemas.openxmlformats.org/officeDocument/2006/relationships/hyperlink" Target="https://softuni.bg/courses/csharp-oop-basics" TargetMode="External"/><Relationship Id="rId7" Type="http://schemas.openxmlformats.org/officeDocument/2006/relationships/image" Target="../media/image25.png"/><Relationship Id="rId12" Type="http://schemas.openxmlformats.org/officeDocument/2006/relationships/hyperlink" Target="http://www.superhosting.bg/" TargetMode="External"/><Relationship Id="rId17" Type="http://schemas.openxmlformats.org/officeDocument/2006/relationships/image" Target="../media/image30.png"/><Relationship Id="rId2" Type="http://schemas.openxmlformats.org/officeDocument/2006/relationships/notesSlide" Target="../notesSlides/notesSlide26.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hyperlink" Target="http://www.infragistics.com/" TargetMode="External"/><Relationship Id="rId19" Type="http://schemas.openxmlformats.org/officeDocument/2006/relationships/image" Target="../media/image31.png"/><Relationship Id="rId4" Type="http://schemas.openxmlformats.org/officeDocument/2006/relationships/hyperlink" Target="http://xs-software.com/" TargetMode="External"/><Relationship Id="rId9" Type="http://schemas.openxmlformats.org/officeDocument/2006/relationships/image" Target="../media/image26.png"/><Relationship Id="rId14" Type="http://schemas.openxmlformats.org/officeDocument/2006/relationships/hyperlink" Target="http://www.telenor.bg/"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telerikacademy.com/Courses/Courses/Details/219" TargetMode="External"/><Relationship Id="rId3" Type="http://schemas.openxmlformats.org/officeDocument/2006/relationships/hyperlink" Target="http://creativecommons.org/licenses/by-nc-sa/4.0/" TargetMode="External"/><Relationship Id="rId7" Type="http://schemas.openxmlformats.org/officeDocument/2006/relationships/hyperlink" Target="http://creativecommons.org/licenses/by-nc-sa/3.0/deed.en_U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telerikacademy.com/Courses/Courses/Details/81" TargetMode="External"/><Relationship Id="rId5" Type="http://schemas.openxmlformats.org/officeDocument/2006/relationships/hyperlink" Target="http://creativecommons.org/licenses/by-sa/4.0/" TargetMode="External"/><Relationship Id="rId4" Type="http://schemas.openxmlformats.org/officeDocument/2006/relationships/hyperlink" Target="http://www.introprogramming.info/english-intro-csharp-book/" TargetMode="External"/><Relationship Id="rId9" Type="http://schemas.openxmlformats.org/officeDocument/2006/relationships/image" Target="../media/image7.png"/></Relationships>
</file>

<file path=ppt/slides/_rels/slide36.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2.png"/><Relationship Id="rId12"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5.png"/><Relationship Id="rId5" Type="http://schemas.openxmlformats.org/officeDocument/2006/relationships/hyperlink" Target="https://www.facebook.com/SoftwareUniversity" TargetMode="External"/><Relationship Id="rId10" Type="http://schemas.openxmlformats.org/officeDocument/2006/relationships/image" Target="../media/image34.png"/><Relationship Id="rId4" Type="http://schemas.openxmlformats.org/officeDocument/2006/relationships/hyperlink" Target="http://softuni.foundation/" TargetMode="External"/><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59015" y="685800"/>
            <a:ext cx="7618286" cy="1126264"/>
          </a:xfrm>
        </p:spPr>
        <p:txBody>
          <a:bodyPr>
            <a:normAutofit/>
          </a:bodyPr>
          <a:lstStyle/>
          <a:p>
            <a:r>
              <a:rPr lang="en-US"/>
              <a:t>Polymorphism</a:t>
            </a:r>
            <a:endParaRPr lang="en-US" dirty="0"/>
          </a:p>
        </p:txBody>
      </p:sp>
      <p:sp>
        <p:nvSpPr>
          <p:cNvPr id="6" name="Subtitle 5"/>
          <p:cNvSpPr>
            <a:spLocks noGrp="1"/>
          </p:cNvSpPr>
          <p:nvPr>
            <p:ph type="subTitle" idx="1"/>
          </p:nvPr>
        </p:nvSpPr>
        <p:spPr>
          <a:xfrm>
            <a:off x="3142370" y="1906631"/>
            <a:ext cx="8443700" cy="1157741"/>
          </a:xfrm>
        </p:spPr>
        <p:txBody>
          <a:bodyPr>
            <a:noAutofit/>
          </a:bodyPr>
          <a:lstStyle/>
          <a:p>
            <a:pPr>
              <a:spcAft>
                <a:spcPts val="0"/>
              </a:spcAft>
            </a:pPr>
            <a:r>
              <a:rPr lang="en-US"/>
              <a:t>Abstract Classes, Abstract Methods, Override Methods</a:t>
            </a:r>
          </a:p>
          <a:p>
            <a:pPr>
              <a:spcAft>
                <a:spcPts val="0"/>
              </a:spcAft>
            </a:pPr>
            <a:endParaRPr lang="en-US" sz="3000" dirty="0"/>
          </a:p>
        </p:txBody>
      </p:sp>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7" name="Text Placeholder 6"/>
          <p:cNvSpPr>
            <a:spLocks noGrp="1"/>
          </p:cNvSpPr>
          <p:nvPr>
            <p:ph type="body" sz="quarter" idx="10"/>
          </p:nvPr>
        </p:nvSpPr>
        <p:spPr>
          <a:xfrm>
            <a:off x="760412" y="4343400"/>
            <a:ext cx="3187613" cy="525135"/>
          </a:xfrm>
        </p:spPr>
        <p:txBody>
          <a:bodyPr/>
          <a:lstStyle/>
          <a:p>
            <a:r>
              <a:rPr lang="en-US"/>
              <a:t>SoftUni Team</a:t>
            </a:r>
            <a:endParaRPr lang="en-US" dirty="0"/>
          </a:p>
        </p:txBody>
      </p:sp>
      <p:sp>
        <p:nvSpPr>
          <p:cNvPr id="18" name="Text Placeholder 7"/>
          <p:cNvSpPr>
            <a:spLocks noGrp="1"/>
          </p:cNvSpPr>
          <p:nvPr>
            <p:ph type="body" sz="quarter" idx="13"/>
          </p:nvPr>
        </p:nvSpPr>
        <p:spPr>
          <a:xfrm>
            <a:off x="760413" y="4813299"/>
            <a:ext cx="3187614" cy="444343"/>
          </a:xfrm>
        </p:spPr>
        <p:txBody>
          <a:bodyPr/>
          <a:lstStyle/>
          <a:p>
            <a:r>
              <a:rPr lang="en-US"/>
              <a:t>Technical Trainers</a:t>
            </a:r>
            <a:endParaRPr lang="en-US" dirty="0"/>
          </a:p>
        </p:txBody>
      </p:sp>
      <p:sp>
        <p:nvSpPr>
          <p:cNvPr id="19" name="Text Placeholder 10"/>
          <p:cNvSpPr>
            <a:spLocks noGrp="1"/>
          </p:cNvSpPr>
          <p:nvPr>
            <p:ph type="body" sz="quarter" idx="17"/>
          </p:nvPr>
        </p:nvSpPr>
        <p:spPr>
          <a:xfrm>
            <a:off x="760412" y="5257800"/>
            <a:ext cx="3187613" cy="363552"/>
          </a:xfrm>
        </p:spPr>
        <p:txBody>
          <a:bodyPr/>
          <a:lstStyle/>
          <a:p>
            <a:r>
              <a:rPr lang="en-US"/>
              <a:t>Software University</a:t>
            </a:r>
            <a:endParaRPr lang="en-US" dirty="0"/>
          </a:p>
        </p:txBody>
      </p:sp>
      <p:sp>
        <p:nvSpPr>
          <p:cNvPr id="20" name="Text Placeholder 11"/>
          <p:cNvSpPr>
            <a:spLocks noGrp="1"/>
          </p:cNvSpPr>
          <p:nvPr>
            <p:ph type="body" sz="quarter" idx="18"/>
          </p:nvPr>
        </p:nvSpPr>
        <p:spPr>
          <a:xfrm>
            <a:off x="760412" y="5598962"/>
            <a:ext cx="3187613" cy="331235"/>
          </a:xfrm>
        </p:spPr>
        <p:txBody>
          <a:bodyPr/>
          <a:lstStyle/>
          <a:p>
            <a:r>
              <a:rPr lang="en-US">
                <a:hlinkClick r:id="rId5"/>
              </a:rPr>
              <a:t>http://softuni.bg</a:t>
            </a:r>
            <a:endParaRPr lang="en-US" dirty="0"/>
          </a:p>
        </p:txBody>
      </p:sp>
      <p:sp>
        <p:nvSpPr>
          <p:cNvPr id="21" name="TextBox 20"/>
          <p:cNvSpPr txBox="1"/>
          <p:nvPr/>
        </p:nvSpPr>
        <p:spPr>
          <a:xfrm rot="576164">
            <a:off x="5142705" y="3441732"/>
            <a:ext cx="1189748" cy="720197"/>
          </a:xfrm>
          <a:prstGeom prst="rect">
            <a:avLst/>
          </a:prstGeom>
          <a:noFill/>
        </p:spPr>
        <p:txBody>
          <a:bodyPr wrap="none" rtlCol="0">
            <a:spAutoFit/>
          </a:bodyPr>
          <a:lstStyle/>
          <a:p>
            <a:pPr algn="ctr">
              <a:lnSpc>
                <a:spcPct val="85000"/>
              </a:lnSpc>
            </a:pPr>
            <a:r>
              <a:rPr lang="en-US" b="1" spc="50">
                <a:ln w="9525" cmpd="sng">
                  <a:solidFill>
                    <a:srgbClr val="FFA72A"/>
                  </a:solidFill>
                  <a:prstDash val="solid"/>
                </a:ln>
                <a:solidFill>
                  <a:srgbClr val="FFF0D9"/>
                </a:solidFill>
                <a:effectLst>
                  <a:glow rad="38100">
                    <a:srgbClr val="F0A22E">
                      <a:alpha val="40000"/>
                    </a:srgbClr>
                  </a:glow>
                </a:effectLst>
              </a:rPr>
              <a:t>C# OOP</a:t>
            </a:r>
          </a:p>
          <a:p>
            <a:pPr algn="ctr">
              <a:lnSpc>
                <a:spcPct val="85000"/>
              </a:lnSpc>
            </a:pPr>
            <a:r>
              <a:rPr lang="en-US" b="1" spc="50">
                <a:ln w="9525" cmpd="sng">
                  <a:solidFill>
                    <a:srgbClr val="FFA72A"/>
                  </a:solidFill>
                  <a:prstDash val="solid"/>
                </a:ln>
                <a:solidFill>
                  <a:srgbClr val="FFF0D9"/>
                </a:solidFill>
                <a:effectLst>
                  <a:glow rad="38100">
                    <a:srgbClr val="F0A22E">
                      <a:alpha val="40000"/>
                    </a:srgbClr>
                  </a:glow>
                </a:effectLst>
              </a:rPr>
              <a:t>Basics</a:t>
            </a:r>
          </a:p>
        </p:txBody>
      </p:sp>
      <p:pic>
        <p:nvPicPr>
          <p:cNvPr id="14" name="Picture 13">
            <a:extLst>
              <a:ext uri="{FF2B5EF4-FFF2-40B4-BE49-F238E27FC236}">
                <a16:creationId xmlns:a16="http://schemas.microsoft.com/office/drawing/2014/main" id="{E3FAB8D4-0A17-4338-BC40-CE2DB30BBE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686" y="2274499"/>
            <a:ext cx="2212117" cy="551743"/>
          </a:xfrm>
          <a:prstGeom prst="rect">
            <a:avLst/>
          </a:prstGeom>
        </p:spPr>
      </p:pic>
      <p:pic>
        <p:nvPicPr>
          <p:cNvPr id="22" name="Picture 21">
            <a:extLst>
              <a:ext uri="{FF2B5EF4-FFF2-40B4-BE49-F238E27FC236}">
                <a16:creationId xmlns:a16="http://schemas.microsoft.com/office/drawing/2014/main" id="{8CCD4E91-1CC9-4103-881C-E5E522ECA63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512762" y="3810398"/>
            <a:ext cx="2253081" cy="2438400"/>
          </a:xfrm>
          <a:prstGeom prst="rect">
            <a:avLst/>
          </a:prstGeom>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37412" y="3218600"/>
            <a:ext cx="4094444" cy="329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a:xfrm>
            <a:off x="188815" y="838200"/>
            <a:ext cx="11806420" cy="5883277"/>
          </a:xfrm>
        </p:spPr>
        <p:txBody>
          <a:bodyPr>
            <a:normAutofit/>
          </a:bodyPr>
          <a:lstStyle/>
          <a:p>
            <a:r>
              <a:rPr lang="en-GB" dirty="0">
                <a:solidFill>
                  <a:schemeClr val="tx2">
                    <a:lumMod val="75000"/>
                  </a:schemeClr>
                </a:solidFill>
              </a:rPr>
              <a:t>Runtime</a:t>
            </a:r>
            <a:r>
              <a:rPr lang="en-GB" dirty="0"/>
              <a:t> polymorphism</a:t>
            </a:r>
          </a:p>
          <a:p>
            <a:endParaRPr lang="en-GB" dirty="0"/>
          </a:p>
          <a:p>
            <a:endParaRPr lang="en-GB" dirty="0"/>
          </a:p>
          <a:p>
            <a:endParaRPr lang="en-GB" dirty="0"/>
          </a:p>
          <a:p>
            <a:pPr>
              <a:spcBef>
                <a:spcPts val="1200"/>
              </a:spcBef>
            </a:pPr>
            <a:r>
              <a:rPr lang="en-US" dirty="0">
                <a:solidFill>
                  <a:schemeClr val="tx2">
                    <a:lumMod val="75000"/>
                  </a:schemeClr>
                </a:solidFill>
              </a:rPr>
              <a:t>Compile time </a:t>
            </a:r>
            <a:r>
              <a:rPr lang="en-US"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9" name="Rectangle 8"/>
          <p:cNvSpPr>
            <a:spLocks noChangeArrowheads="1"/>
          </p:cNvSpPr>
          <p:nvPr/>
        </p:nvSpPr>
        <p:spPr bwMode="auto">
          <a:xfrm>
            <a:off x="537600" y="1476384"/>
            <a:ext cx="8153400" cy="216674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lnSpc>
                <a:spcPct val="8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Shape {}</a:t>
            </a:r>
          </a:p>
          <a:p>
            <a:pPr fontAlgn="base">
              <a:lnSpc>
                <a:spcPct val="8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Circle : Shape {}</a:t>
            </a:r>
          </a:p>
          <a:p>
            <a:pPr fontAlgn="base">
              <a:lnSpc>
                <a:spcPct val="8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 </a:t>
            </a:r>
          </a:p>
          <a:p>
            <a:pPr fontAlgn="base">
              <a:lnSpc>
                <a:spcPct val="8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lnSpc>
                <a:spcPct val="8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shape = new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Circle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lnSpc>
                <a:spcPct val="8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Rectangle 9"/>
          <p:cNvSpPr>
            <a:spLocks noChangeArrowheads="1"/>
          </p:cNvSpPr>
          <p:nvPr/>
        </p:nvSpPr>
        <p:spPr bwMode="auto">
          <a:xfrm>
            <a:off x="537600" y="4375710"/>
            <a:ext cx="8153400" cy="182203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lnSpc>
                <a:spcPct val="8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 </a:t>
            </a:r>
          </a:p>
          <a:p>
            <a:pPr fontAlgn="base">
              <a:lnSpc>
                <a:spcPct val="8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lnSpc>
                <a:spcPct val="80000"/>
              </a:lnSpc>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 Sum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 a, int b, int c)</a:t>
            </a:r>
          </a:p>
          <a:p>
            <a:pPr fontAlgn="base">
              <a:lnSpc>
                <a:spcPct val="80000"/>
              </a:lnSpc>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double Sum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(Double a, Double b)</a:t>
            </a:r>
          </a:p>
          <a:p>
            <a:pPr fontAlgn="base">
              <a:lnSpc>
                <a:spcPct val="8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AutoShape 6"/>
          <p:cNvSpPr>
            <a:spLocks noChangeArrowheads="1"/>
          </p:cNvSpPr>
          <p:nvPr/>
        </p:nvSpPr>
        <p:spPr bwMode="auto">
          <a:xfrm>
            <a:off x="8471959" y="5057743"/>
            <a:ext cx="2727853" cy="1062828"/>
          </a:xfrm>
          <a:prstGeom prst="wedgeRoundRectCallout">
            <a:avLst>
              <a:gd name="adj1" fmla="val -114937"/>
              <a:gd name="adj2" fmla="val -183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overloading</a:t>
            </a:r>
            <a:endParaRPr lang="bg-BG" sz="3200" dirty="0">
              <a:solidFill>
                <a:schemeClr val="tx2">
                  <a:lumMod val="75000"/>
                </a:schemeClr>
              </a:solidFill>
            </a:endParaRPr>
          </a:p>
        </p:txBody>
      </p:sp>
      <p:sp>
        <p:nvSpPr>
          <p:cNvPr id="12" name="AutoShape 6"/>
          <p:cNvSpPr>
            <a:spLocks noChangeArrowheads="1"/>
          </p:cNvSpPr>
          <p:nvPr/>
        </p:nvSpPr>
        <p:spPr bwMode="auto">
          <a:xfrm>
            <a:off x="8471958" y="2196491"/>
            <a:ext cx="2727853" cy="1062828"/>
          </a:xfrm>
          <a:prstGeom prst="wedgeRoundRectCallout">
            <a:avLst>
              <a:gd name="adj1" fmla="val -77167"/>
              <a:gd name="adj2" fmla="val -25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3511153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Content Placeholder 6"/>
          <p:cNvSpPr>
            <a:spLocks noGrp="1"/>
          </p:cNvSpPr>
          <p:nvPr>
            <p:ph idx="1"/>
          </p:nvPr>
        </p:nvSpPr>
        <p:spPr/>
        <p:txBody>
          <a:bodyPr/>
          <a:lstStyle/>
          <a:p>
            <a:r>
              <a:rPr lang="en-US" dirty="0"/>
              <a:t>Also known as </a:t>
            </a:r>
            <a:r>
              <a:rPr lang="en-US" dirty="0">
                <a:solidFill>
                  <a:schemeClr val="tx2">
                    <a:lumMod val="75000"/>
                  </a:schemeClr>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a:t>Order </a:t>
            </a:r>
            <a:r>
              <a:rPr lang="en-US" dirty="0"/>
              <a:t>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84212" y="1828800"/>
            <a:ext cx="10210800" cy="203132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static int MyMethod(int a, int b) {}</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static double MyMethod(double a, double b) {}</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7532358" y="3404884"/>
            <a:ext cx="2727853" cy="1062828"/>
          </a:xfrm>
          <a:prstGeom prst="wedgeRoundRectCallout">
            <a:avLst>
              <a:gd name="adj1" fmla="val -134217"/>
              <a:gd name="adj2" fmla="val -488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overloading</a:t>
            </a:r>
            <a:endParaRPr lang="bg-BG" sz="3200" dirty="0">
              <a:solidFill>
                <a:schemeClr val="tx2">
                  <a:lumMod val="75000"/>
                </a:schemeClr>
              </a:solidFill>
            </a:endParaRPr>
          </a:p>
        </p:txBody>
      </p:sp>
    </p:spTree>
    <p:extLst>
      <p:ext uri="{BB962C8B-B14F-4D97-AF65-F5344CB8AC3E}">
        <p14:creationId xmlns:p14="http://schemas.microsoft.com/office/powerpoint/2010/main" val="279437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18" name="Rectangle 4"/>
          <p:cNvSpPr>
            <a:spLocks noChangeArrowheads="1"/>
          </p:cNvSpPr>
          <p:nvPr/>
        </p:nvSpPr>
        <p:spPr bwMode="auto">
          <a:xfrm>
            <a:off x="2002262"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MathOperation</a:t>
            </a:r>
          </a:p>
        </p:txBody>
      </p:sp>
      <p:sp>
        <p:nvSpPr>
          <p:cNvPr id="19" name="Rectangle 18"/>
          <p:cNvSpPr>
            <a:spLocks noChangeArrowheads="1"/>
          </p:cNvSpPr>
          <p:nvPr/>
        </p:nvSpPr>
        <p:spPr bwMode="auto">
          <a:xfrm>
            <a:off x="2002262" y="2056855"/>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int):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+Add(double, double, double): double</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+Add(decimal, decimal, decimal): decimal</a:t>
            </a:r>
          </a:p>
        </p:txBody>
      </p:sp>
      <p:sp>
        <p:nvSpPr>
          <p:cNvPr id="4" name="Down Arrow 3"/>
          <p:cNvSpPr/>
          <p:nvPr/>
        </p:nvSpPr>
        <p:spPr>
          <a:xfrm>
            <a:off x="5751512" y="3556675"/>
            <a:ext cx="685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6" name="Picture 5">
            <a:extLst>
              <a:ext uri="{FF2B5EF4-FFF2-40B4-BE49-F238E27FC236}">
                <a16:creationId xmlns:a16="http://schemas.microsoft.com/office/drawing/2014/main" id="{66052517-4EE7-424F-8821-5FE7948F4654}"/>
              </a:ext>
            </a:extLst>
          </p:cNvPr>
          <p:cNvPicPr>
            <a:picLocks noChangeAspect="1"/>
          </p:cNvPicPr>
          <p:nvPr/>
        </p:nvPicPr>
        <p:blipFill>
          <a:blip r:embed="rId3"/>
          <a:stretch>
            <a:fillRect/>
          </a:stretch>
        </p:blipFill>
        <p:spPr>
          <a:xfrm>
            <a:off x="2841914" y="4246418"/>
            <a:ext cx="6504996" cy="1603387"/>
          </a:xfrm>
          <a:prstGeom prst="roundRect">
            <a:avLst>
              <a:gd name="adj" fmla="val 8890"/>
            </a:avLst>
          </a:prstGeom>
        </p:spPr>
      </p:pic>
    </p:spTree>
    <p:extLst>
      <p:ext uri="{BB962C8B-B14F-4D97-AF65-F5344CB8AC3E}">
        <p14:creationId xmlns:p14="http://schemas.microsoft.com/office/powerpoint/2010/main" val="38152512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11" name="Text Placeholder 5"/>
          <p:cNvSpPr txBox="1">
            <a:spLocks/>
          </p:cNvSpPr>
          <p:nvPr/>
        </p:nvSpPr>
        <p:spPr>
          <a:xfrm>
            <a:off x="455612" y="1084747"/>
            <a:ext cx="11277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t>public int Add(int a, int b)</a:t>
            </a:r>
          </a:p>
          <a:p>
            <a:r>
              <a:rPr lang="en-US" sz="2800" dirty="0"/>
              <a:t>{</a:t>
            </a:r>
          </a:p>
          <a:p>
            <a:r>
              <a:rPr lang="en-US" sz="2800" dirty="0"/>
              <a:t>  return a + b;</a:t>
            </a:r>
          </a:p>
          <a:p>
            <a:r>
              <a:rPr lang="en-US" sz="2800" dirty="0"/>
              <a:t>}</a:t>
            </a:r>
          </a:p>
          <a:p>
            <a:r>
              <a:rPr lang="en-US" sz="2800" dirty="0"/>
              <a:t>public double Add(double a, double b, double c)</a:t>
            </a:r>
          </a:p>
          <a:p>
            <a:r>
              <a:rPr lang="en-US" sz="2800" dirty="0"/>
              <a:t>{</a:t>
            </a:r>
          </a:p>
          <a:p>
            <a:r>
              <a:rPr lang="en-US" sz="2800" dirty="0"/>
              <a:t>  return a + b + c;</a:t>
            </a:r>
          </a:p>
          <a:p>
            <a:r>
              <a:rPr lang="en-US" sz="2800" dirty="0"/>
              <a:t>}</a:t>
            </a:r>
          </a:p>
          <a:p>
            <a:r>
              <a:rPr lang="en-US" sz="2800" dirty="0"/>
              <a:t>public decimal Add(decimal a, decimal b, decimal c)</a:t>
            </a:r>
          </a:p>
          <a:p>
            <a:r>
              <a:rPr lang="en-US" sz="2800" dirty="0"/>
              <a:t>{</a:t>
            </a:r>
          </a:p>
          <a:p>
            <a:r>
              <a:rPr lang="en-US" sz="2800" dirty="0"/>
              <a:t>  return a + b + c;</a:t>
            </a:r>
          </a:p>
          <a:p>
            <a:r>
              <a:rPr lang="en-US" sz="2800" dirty="0"/>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30433775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normAutofit/>
          </a:bodyPr>
          <a:lstStyle/>
          <a:p>
            <a:pPr>
              <a:lnSpc>
                <a:spcPct val="90000"/>
              </a:lnSpc>
              <a:spcBef>
                <a:spcPts val="1800"/>
              </a:spcBef>
            </a:pPr>
            <a:r>
              <a:rPr lang="en-US" dirty="0">
                <a:solidFill>
                  <a:schemeClr val="tx2">
                    <a:lumMod val="75000"/>
                  </a:schemeClr>
                </a:solidFill>
              </a:rPr>
              <a:t>Method signature </a:t>
            </a:r>
            <a:r>
              <a:rPr lang="en-US" dirty="0"/>
              <a:t>should be </a:t>
            </a:r>
            <a:r>
              <a:rPr lang="en-US" dirty="0">
                <a:solidFill>
                  <a:schemeClr val="tx2">
                    <a:lumMod val="75000"/>
                  </a:schemeClr>
                </a:solidFill>
              </a:rPr>
              <a:t>different</a:t>
            </a:r>
          </a:p>
          <a:p>
            <a:pPr lvl="1">
              <a:lnSpc>
                <a:spcPct val="90000"/>
              </a:lnSpc>
              <a:spcBef>
                <a:spcPts val="1800"/>
              </a:spcBef>
            </a:pPr>
            <a:r>
              <a:rPr lang="en-US" dirty="0">
                <a:solidFill>
                  <a:schemeClr val="tx2">
                    <a:lumMod val="75000"/>
                  </a:schemeClr>
                </a:solidFill>
              </a:rPr>
              <a:t>Number </a:t>
            </a:r>
            <a:r>
              <a:rPr lang="en-US" dirty="0"/>
              <a:t>of arguments</a:t>
            </a:r>
          </a:p>
          <a:p>
            <a:pPr lvl="1">
              <a:lnSpc>
                <a:spcPct val="90000"/>
              </a:lnSpc>
              <a:spcBef>
                <a:spcPts val="1800"/>
              </a:spcBef>
            </a:pPr>
            <a:r>
              <a:rPr lang="en-US" dirty="0">
                <a:solidFill>
                  <a:schemeClr val="tx2">
                    <a:lumMod val="75000"/>
                  </a:schemeClr>
                </a:solidFill>
              </a:rPr>
              <a:t>Type </a:t>
            </a:r>
            <a:r>
              <a:rPr lang="en-US" dirty="0"/>
              <a:t>of arguments</a:t>
            </a:r>
          </a:p>
          <a:p>
            <a:pPr lvl="1">
              <a:lnSpc>
                <a:spcPct val="90000"/>
              </a:lnSpc>
              <a:spcBef>
                <a:spcPts val="1800"/>
              </a:spcBef>
            </a:pPr>
            <a:r>
              <a:rPr lang="en-US" dirty="0">
                <a:solidFill>
                  <a:schemeClr val="tx2">
                    <a:lumMod val="75000"/>
                  </a:schemeClr>
                </a:solidFill>
              </a:rPr>
              <a:t>Order </a:t>
            </a:r>
            <a:r>
              <a:rPr lang="en-US" dirty="0"/>
              <a:t>of arguments</a:t>
            </a:r>
          </a:p>
          <a:p>
            <a:pPr>
              <a:lnSpc>
                <a:spcPct val="90000"/>
              </a:lnSpc>
              <a:spcBef>
                <a:spcPts val="1800"/>
              </a:spcBef>
            </a:pPr>
            <a:r>
              <a:rPr lang="en-US" dirty="0"/>
              <a:t>Method’s </a:t>
            </a:r>
            <a:r>
              <a:rPr lang="en-US" dirty="0">
                <a:solidFill>
                  <a:schemeClr val="accent1"/>
                </a:solidFill>
              </a:rPr>
              <a:t>return type</a:t>
            </a:r>
            <a:r>
              <a:rPr lang="en-US" dirty="0"/>
              <a:t> isn’t part of it’s </a:t>
            </a:r>
            <a:r>
              <a:rPr lang="en-US" dirty="0">
                <a:solidFill>
                  <a:schemeClr val="accent1"/>
                </a:solidFill>
              </a:rPr>
              <a:t>signature</a:t>
            </a:r>
          </a:p>
          <a:p>
            <a:pPr>
              <a:lnSpc>
                <a:spcPct val="90000"/>
              </a:lnSpc>
              <a:spcBef>
                <a:spcPts val="1800"/>
              </a:spcBef>
            </a:pPr>
            <a:r>
              <a:rPr lang="en-US" dirty="0">
                <a:solidFill>
                  <a:schemeClr val="accent1"/>
                </a:solidFill>
              </a:rPr>
              <a:t>Overloading</a:t>
            </a:r>
            <a:r>
              <a:rPr lang="en-US" dirty="0"/>
              <a:t> can take place in the same class or in it’s sub-classes</a:t>
            </a:r>
          </a:p>
          <a:p>
            <a:pPr>
              <a:lnSpc>
                <a:spcPct val="90000"/>
              </a:lnSpc>
              <a:spcBef>
                <a:spcPts val="1800"/>
              </a:spcBef>
            </a:pPr>
            <a:r>
              <a:rPr lang="en-US" dirty="0">
                <a:solidFill>
                  <a:schemeClr val="accent1"/>
                </a:solidFill>
              </a:rPr>
              <a:t>Constructors</a:t>
            </a:r>
            <a:r>
              <a:rPr lang="en-US" dirty="0"/>
              <a:t> can be </a:t>
            </a:r>
            <a:r>
              <a:rPr lang="en-US" dirty="0">
                <a:solidFill>
                  <a:schemeClr val="accent1"/>
                </a:solidFill>
              </a:rPr>
              <a:t>overloaded</a:t>
            </a:r>
          </a:p>
        </p:txBody>
      </p:sp>
      <p:sp>
        <p:nvSpPr>
          <p:cNvPr id="4" name="Title 3"/>
          <p:cNvSpPr>
            <a:spLocks noGrp="1"/>
          </p:cNvSpPr>
          <p:nvPr>
            <p:ph type="title"/>
          </p:nvPr>
        </p:nvSpPr>
        <p:spPr/>
        <p:txBody>
          <a:bodyPr/>
          <a:lstStyle/>
          <a:p>
            <a:r>
              <a:rPr lang="en-US" noProof="1"/>
              <a:t>Rules for Overloading a Method</a:t>
            </a:r>
            <a:endParaRPr lang="en-US" dirty="0"/>
          </a:p>
        </p:txBody>
      </p:sp>
    </p:spTree>
    <p:extLst>
      <p:ext uri="{BB962C8B-B14F-4D97-AF65-F5344CB8AC3E}">
        <p14:creationId xmlns:p14="http://schemas.microsoft.com/office/powerpoint/2010/main" val="328666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a:t>Also known as </a:t>
            </a:r>
            <a:r>
              <a:rPr lang="en-US" dirty="0">
                <a:solidFill>
                  <a:schemeClr val="tx2">
                    <a:lumMod val="75000"/>
                  </a:schemeClr>
                </a:solidFill>
              </a:rPr>
              <a:t>Dynamic Polymorphism</a:t>
            </a:r>
          </a:p>
          <a:p>
            <a:endParaRPr lang="en-US" dirty="0"/>
          </a:p>
        </p:txBody>
      </p:sp>
      <p:sp>
        <p:nvSpPr>
          <p:cNvPr id="4" name="Title 3"/>
          <p:cNvSpPr>
            <a:spLocks noGrp="1"/>
          </p:cNvSpPr>
          <p:nvPr>
            <p:ph type="title"/>
          </p:nvPr>
        </p:nvSpPr>
        <p:spPr/>
        <p:txBody>
          <a:bodyPr/>
          <a:lstStyle/>
          <a:p>
            <a:r>
              <a:rPr lang="en-US" noProof="1"/>
              <a:t>Runtime Polymorphism</a:t>
            </a:r>
            <a:endParaRPr lang="en-US" dirty="0"/>
          </a:p>
        </p:txBody>
      </p:sp>
      <p:sp>
        <p:nvSpPr>
          <p:cNvPr id="5" name="Rectangle 4"/>
          <p:cNvSpPr>
            <a:spLocks noChangeArrowheads="1"/>
          </p:cNvSpPr>
          <p:nvPr/>
        </p:nvSpPr>
        <p:spPr bwMode="auto">
          <a:xfrm>
            <a:off x="684212" y="1752600"/>
            <a:ext cx="7848600" cy="45550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virtual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double Area()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Square : Rectangle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override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double Area() {</a:t>
            </a:r>
            <a:b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8297485" y="4920343"/>
            <a:ext cx="3268927" cy="1062828"/>
          </a:xfrm>
          <a:prstGeom prst="wedgeRoundRectCallout">
            <a:avLst>
              <a:gd name="adj1" fmla="val -94819"/>
              <a:gd name="adj2" fmla="val -5064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884861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13" name="Content Placeholder 12"/>
          <p:cNvSpPr>
            <a:spLocks noGrp="1"/>
          </p:cNvSpPr>
          <p:nvPr>
            <p:ph idx="1"/>
          </p:nvPr>
        </p:nvSpPr>
        <p:spPr/>
        <p:txBody>
          <a:bodyPr/>
          <a:lstStyle/>
          <a:p>
            <a:r>
              <a:rPr lang="en-US" dirty="0"/>
              <a:t>Usage of </a:t>
            </a:r>
            <a:r>
              <a:rPr lang="en-US" dirty="0">
                <a:solidFill>
                  <a:schemeClr val="tx2">
                    <a:lumMod val="75000"/>
                  </a:schemeClr>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684212" y="2023170"/>
            <a:ext cx="10744200" cy="40318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rect = new Rectangle(3.0, 4.0);</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square = new Square(4.0);</a:t>
            </a:r>
          </a:p>
          <a:p>
            <a:pPr fontAlgn="base"/>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Console.WriteLine(rect.Area());</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Console.WriteLine(square.Area());</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4" name="AutoShape 6"/>
          <p:cNvSpPr>
            <a:spLocks noChangeArrowheads="1"/>
          </p:cNvSpPr>
          <p:nvPr/>
        </p:nvSpPr>
        <p:spPr bwMode="auto">
          <a:xfrm>
            <a:off x="8639434" y="5483545"/>
            <a:ext cx="3146332" cy="1143000"/>
          </a:xfrm>
          <a:prstGeom prst="wedgeRoundRectCallout">
            <a:avLst>
              <a:gd name="adj1" fmla="val -87359"/>
              <a:gd name="adj2" fmla="val -492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57714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3617912"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p>
        </p:txBody>
      </p:sp>
      <p:sp>
        <p:nvSpPr>
          <p:cNvPr id="19" name="Rectangle 18"/>
          <p:cNvSpPr>
            <a:spLocks noChangeArrowheads="1"/>
          </p:cNvSpPr>
          <p:nvPr/>
        </p:nvSpPr>
        <p:spPr bwMode="auto">
          <a:xfrm>
            <a:off x="3617912"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string FavouriteFood</a:t>
            </a:r>
          </a:p>
        </p:txBody>
      </p:sp>
      <p:sp>
        <p:nvSpPr>
          <p:cNvPr id="10" name="Rectangle 9"/>
          <p:cNvSpPr>
            <a:spLocks noChangeArrowheads="1"/>
          </p:cNvSpPr>
          <p:nvPr/>
        </p:nvSpPr>
        <p:spPr bwMode="auto">
          <a:xfrm>
            <a:off x="3616324"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+ExplainSelf():string</a:t>
            </a:r>
          </a:p>
        </p:txBody>
      </p:sp>
      <p:sp>
        <p:nvSpPr>
          <p:cNvPr id="11" name="Rectangle 4"/>
          <p:cNvSpPr>
            <a:spLocks noChangeArrowheads="1"/>
          </p:cNvSpPr>
          <p:nvPr/>
        </p:nvSpPr>
        <p:spPr bwMode="auto">
          <a:xfrm>
            <a:off x="8366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Cat</a:t>
            </a:r>
          </a:p>
        </p:txBody>
      </p:sp>
      <p:sp>
        <p:nvSpPr>
          <p:cNvPr id="14" name="Rectangle 13"/>
          <p:cNvSpPr>
            <a:spLocks noChangeArrowheads="1"/>
          </p:cNvSpPr>
          <p:nvPr/>
        </p:nvSpPr>
        <p:spPr bwMode="auto">
          <a:xfrm>
            <a:off x="8366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t>
            </a:r>
            <a:r>
              <a:rPr lang="en-US" sz="2800" b="1">
                <a:latin typeface="Consolas" panose="020B0609020204030204" pitchFamily="49" charset="0"/>
              </a:rPr>
              <a:t> </a:t>
            </a:r>
            <a:r>
              <a:rPr lang="en-US" sz="2800" b="1" noProof="1">
                <a:latin typeface="Consolas" panose="020B0609020204030204" pitchFamily="49" charset="0"/>
              </a:rPr>
              <a:t>ExplainSelf():string</a:t>
            </a:r>
          </a:p>
        </p:txBody>
      </p:sp>
      <p:cxnSp>
        <p:nvCxnSpPr>
          <p:cNvPr id="6" name="Straight Arrow Connector 5"/>
          <p:cNvCxnSpPr/>
          <p:nvPr/>
        </p:nvCxnSpPr>
        <p:spPr>
          <a:xfrm flipV="1">
            <a:off x="49514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54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p>
        </p:txBody>
      </p:sp>
      <p:sp>
        <p:nvSpPr>
          <p:cNvPr id="15" name="Rectangle 14"/>
          <p:cNvSpPr>
            <a:spLocks noChangeArrowheads="1"/>
          </p:cNvSpPr>
          <p:nvPr/>
        </p:nvSpPr>
        <p:spPr bwMode="auto">
          <a:xfrm>
            <a:off x="64754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t>
            </a:r>
            <a:r>
              <a:rPr lang="en-US" sz="2800" b="1">
                <a:latin typeface="Consolas" panose="020B0609020204030204" pitchFamily="49" charset="0"/>
              </a:rPr>
              <a:t> </a:t>
            </a:r>
            <a:r>
              <a:rPr lang="en-US" sz="2800" b="1" noProof="1">
                <a:latin typeface="Consolas" panose="020B0609020204030204" pitchFamily="49" charset="0"/>
              </a:rPr>
              <a:t>ExplainSelf():string</a:t>
            </a:r>
          </a:p>
        </p:txBody>
      </p:sp>
      <p:cxnSp>
        <p:nvCxnSpPr>
          <p:cNvPr id="16" name="Straight Arrow Connector 15"/>
          <p:cNvCxnSpPr/>
          <p:nvPr/>
        </p:nvCxnSpPr>
        <p:spPr>
          <a:xfrm flipV="1">
            <a:off x="74660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76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411403" y="1044976"/>
            <a:ext cx="11182398" cy="546994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abstract class Animal</a:t>
            </a:r>
          </a:p>
          <a:p>
            <a:r>
              <a:rPr lang="en-US" sz="2800" dirty="0">
                <a:solidFill>
                  <a:schemeClr val="accent1">
                    <a:lumMod val="20000"/>
                    <a:lumOff val="80000"/>
                  </a:schemeClr>
                </a:solidFill>
              </a:rPr>
              <a:t>{</a:t>
            </a:r>
          </a:p>
          <a:p>
            <a:r>
              <a:rPr lang="en-US" sz="2800" dirty="0">
                <a:solidFill>
                  <a:schemeClr val="accent1">
                    <a:lumMod val="20000"/>
                    <a:lumOff val="80000"/>
                  </a:schemeClr>
                </a:solidFill>
              </a:rPr>
              <a:t>  public string Name { get; protected set; }</a:t>
            </a:r>
          </a:p>
          <a:p>
            <a:pPr>
              <a:spcAft>
                <a:spcPts val="1200"/>
              </a:spcAft>
            </a:pPr>
            <a:r>
              <a:rPr lang="en-US" sz="2800" dirty="0">
                <a:solidFill>
                  <a:schemeClr val="accent1">
                    <a:lumMod val="20000"/>
                    <a:lumOff val="80000"/>
                  </a:schemeClr>
                </a:solidFill>
              </a:rPr>
              <a:t>  public string </a:t>
            </a:r>
            <a:r>
              <a:rPr lang="en-US" sz="2800" dirty="0" err="1">
                <a:solidFill>
                  <a:schemeClr val="accent1">
                    <a:lumMod val="20000"/>
                    <a:lumOff val="80000"/>
                  </a:schemeClr>
                </a:solidFill>
              </a:rPr>
              <a:t>FavouriteFood</a:t>
            </a:r>
            <a:r>
              <a:rPr lang="en-US" sz="2800" dirty="0">
                <a:solidFill>
                  <a:schemeClr val="accent1">
                    <a:lumMod val="20000"/>
                    <a:lumOff val="80000"/>
                  </a:schemeClr>
                </a:solidFill>
              </a:rPr>
              <a:t> { get; private set; }</a:t>
            </a:r>
          </a:p>
          <a:p>
            <a:r>
              <a:rPr lang="en-US" sz="2800" dirty="0">
                <a:solidFill>
                  <a:schemeClr val="accent1">
                    <a:lumMod val="20000"/>
                    <a:lumOff val="80000"/>
                  </a:schemeClr>
                </a:solidFill>
              </a:rPr>
              <a:t>  public </a:t>
            </a:r>
            <a:r>
              <a:rPr lang="en-US" sz="2800" dirty="0">
                <a:solidFill>
                  <a:schemeClr val="tx2">
                    <a:lumMod val="75000"/>
                  </a:schemeClr>
                </a:solidFill>
              </a:rPr>
              <a:t>virtual</a:t>
            </a:r>
            <a:r>
              <a:rPr lang="en-US" sz="2800" dirty="0">
                <a:solidFill>
                  <a:schemeClr val="accent1">
                    <a:lumMod val="20000"/>
                    <a:lumOff val="80000"/>
                  </a:schemeClr>
                </a:solidFill>
              </a:rPr>
              <a:t> string </a:t>
            </a:r>
            <a:r>
              <a:rPr lang="en-US" sz="2800" dirty="0" err="1">
                <a:solidFill>
                  <a:schemeClr val="accent1">
                    <a:lumMod val="20000"/>
                    <a:lumOff val="80000"/>
                  </a:schemeClr>
                </a:solidFill>
              </a:rPr>
              <a:t>ExplainSelf</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return </a:t>
            </a:r>
            <a:r>
              <a:rPr lang="en-US" sz="2800" dirty="0" err="1">
                <a:solidFill>
                  <a:schemeClr val="accent1">
                    <a:lumMod val="20000"/>
                    <a:lumOff val="80000"/>
                  </a:schemeClr>
                </a:solidFill>
              </a:rPr>
              <a:t>string.Format</a:t>
            </a:r>
            <a:r>
              <a:rPr lang="en-US" sz="2800" dirty="0">
                <a:solidFill>
                  <a:schemeClr val="accent1">
                    <a:lumMod val="20000"/>
                    <a:lumOff val="80000"/>
                  </a:schemeClr>
                </a:solidFill>
              </a:rPr>
              <a:t>(</a:t>
            </a:r>
          </a:p>
          <a:p>
            <a:r>
              <a:rPr lang="en-US" sz="2800" dirty="0">
                <a:solidFill>
                  <a:schemeClr val="accent1">
                    <a:lumMod val="20000"/>
                    <a:lumOff val="80000"/>
                  </a:schemeClr>
                </a:solidFill>
              </a:rPr>
              <a:t>      "I am {0} and my </a:t>
            </a:r>
            <a:r>
              <a:rPr lang="en-US" sz="2800" dirty="0" err="1">
                <a:solidFill>
                  <a:schemeClr val="accent1">
                    <a:lumMod val="20000"/>
                    <a:lumOff val="80000"/>
                  </a:schemeClr>
                </a:solidFill>
              </a:rPr>
              <a:t>favourite</a:t>
            </a:r>
            <a:r>
              <a:rPr lang="en-US" sz="2800" dirty="0">
                <a:solidFill>
                  <a:schemeClr val="accent1">
                    <a:lumMod val="20000"/>
                    <a:lumOff val="80000"/>
                  </a:schemeClr>
                </a:solidFill>
              </a:rPr>
              <a:t> food is {1}",</a:t>
            </a:r>
          </a:p>
          <a:p>
            <a:r>
              <a:rPr lang="en-US" sz="2800" dirty="0">
                <a:solidFill>
                  <a:schemeClr val="accent1">
                    <a:lumMod val="20000"/>
                    <a:lumOff val="80000"/>
                  </a:schemeClr>
                </a:solidFill>
              </a:rPr>
              <a:t>      </a:t>
            </a:r>
            <a:r>
              <a:rPr lang="en-US" sz="2800" dirty="0" err="1">
                <a:solidFill>
                  <a:schemeClr val="accent1">
                    <a:lumMod val="20000"/>
                    <a:lumOff val="80000"/>
                  </a:schemeClr>
                </a:solidFill>
              </a:rPr>
              <a:t>this.Name</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err="1">
                <a:solidFill>
                  <a:schemeClr val="accent1">
                    <a:lumMod val="20000"/>
                    <a:lumOff val="80000"/>
                  </a:schemeClr>
                </a:solidFill>
              </a:rPr>
              <a:t>this.FavouriteFood</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1671570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sp>
        <p:nvSpPr>
          <p:cNvPr id="11" name="Text Placeholder 5"/>
          <p:cNvSpPr txBox="1">
            <a:spLocks/>
          </p:cNvSpPr>
          <p:nvPr/>
        </p:nvSpPr>
        <p:spPr>
          <a:xfrm>
            <a:off x="384014" y="1178725"/>
            <a:ext cx="11182398" cy="518678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lnSpc>
                <a:spcPct val="90000"/>
              </a:lnSpc>
            </a:pPr>
            <a:r>
              <a:rPr lang="en-US" sz="2800" dirty="0">
                <a:solidFill>
                  <a:schemeClr val="accent1">
                    <a:lumMod val="20000"/>
                    <a:lumOff val="80000"/>
                  </a:schemeClr>
                </a:solidFill>
              </a:rPr>
              <a:t>public class Dog : Animal</a:t>
            </a:r>
          </a:p>
          <a:p>
            <a:pPr>
              <a:lnSpc>
                <a:spcPct val="90000"/>
              </a:lnSpc>
            </a:pPr>
            <a:r>
              <a:rPr lang="en-US" sz="2800" dirty="0">
                <a:solidFill>
                  <a:schemeClr val="accent1">
                    <a:lumMod val="20000"/>
                    <a:lumOff val="80000"/>
                  </a:schemeClr>
                </a:solidFill>
              </a:rPr>
              <a:t>{</a:t>
            </a:r>
          </a:p>
          <a:p>
            <a:pPr>
              <a:lnSpc>
                <a:spcPct val="90000"/>
              </a:lnSpc>
            </a:pPr>
            <a:r>
              <a:rPr lang="en-US" sz="2800" dirty="0">
                <a:solidFill>
                  <a:schemeClr val="accent1">
                    <a:lumMod val="20000"/>
                    <a:lumOff val="80000"/>
                  </a:schemeClr>
                </a:solidFill>
              </a:rPr>
              <a:t>  public Dog(string name, string </a:t>
            </a:r>
            <a:r>
              <a:rPr lang="en-US" sz="2800" dirty="0" err="1">
                <a:solidFill>
                  <a:schemeClr val="accent1">
                    <a:lumMod val="20000"/>
                    <a:lumOff val="80000"/>
                  </a:schemeClr>
                </a:solidFill>
              </a:rPr>
              <a:t>favouriteFood</a:t>
            </a:r>
            <a:r>
              <a:rPr lang="en-US" sz="2800" dirty="0">
                <a:solidFill>
                  <a:schemeClr val="accent1">
                    <a:lumMod val="20000"/>
                    <a:lumOff val="80000"/>
                  </a:schemeClr>
                </a:solidFill>
              </a:rPr>
              <a:t>)</a:t>
            </a:r>
          </a:p>
          <a:p>
            <a:pPr>
              <a:lnSpc>
                <a:spcPct val="90000"/>
              </a:lnSpc>
            </a:pPr>
            <a:r>
              <a:rPr lang="en-US" sz="2800" dirty="0">
                <a:solidFill>
                  <a:schemeClr val="accent1">
                    <a:lumMod val="20000"/>
                    <a:lumOff val="80000"/>
                  </a:schemeClr>
                </a:solidFill>
              </a:rPr>
              <a:t>    : base(name, </a:t>
            </a:r>
            <a:r>
              <a:rPr lang="en-US" sz="2800" dirty="0" err="1">
                <a:solidFill>
                  <a:schemeClr val="accent1">
                    <a:lumMod val="20000"/>
                    <a:lumOff val="80000"/>
                  </a:schemeClr>
                </a:solidFill>
              </a:rPr>
              <a:t>favouriteFood</a:t>
            </a:r>
            <a:r>
              <a:rPr lang="en-US" sz="2800" dirty="0">
                <a:solidFill>
                  <a:schemeClr val="accent1">
                    <a:lumMod val="20000"/>
                    <a:lumOff val="80000"/>
                  </a:schemeClr>
                </a:solidFill>
              </a:rPr>
              <a:t>)</a:t>
            </a:r>
          </a:p>
          <a:p>
            <a:pPr>
              <a:lnSpc>
                <a:spcPct val="90000"/>
              </a:lnSpc>
            </a:pPr>
            <a:r>
              <a:rPr lang="en-US" sz="2800" dirty="0">
                <a:solidFill>
                  <a:schemeClr val="accent1">
                    <a:lumMod val="20000"/>
                    <a:lumOff val="80000"/>
                  </a:schemeClr>
                </a:solidFill>
              </a:rPr>
              <a:t>  {</a:t>
            </a:r>
          </a:p>
          <a:p>
            <a:pPr>
              <a:lnSpc>
                <a:spcPct val="90000"/>
              </a:lnSpc>
            </a:pPr>
            <a:r>
              <a:rPr lang="en-US" sz="2800" dirty="0">
                <a:solidFill>
                  <a:schemeClr val="accent1">
                    <a:lumMod val="20000"/>
                    <a:lumOff val="80000"/>
                  </a:schemeClr>
                </a:solidFill>
              </a:rPr>
              <a:t>  }</a:t>
            </a:r>
          </a:p>
          <a:p>
            <a:pPr>
              <a:lnSpc>
                <a:spcPct val="90000"/>
              </a:lnSpc>
            </a:pPr>
            <a:endParaRPr lang="en-US" sz="2800" dirty="0">
              <a:solidFill>
                <a:schemeClr val="accent1">
                  <a:lumMod val="20000"/>
                  <a:lumOff val="80000"/>
                </a:schemeClr>
              </a:solidFill>
            </a:endParaRPr>
          </a:p>
          <a:p>
            <a:pPr>
              <a:lnSpc>
                <a:spcPct val="90000"/>
              </a:lnSpc>
            </a:pPr>
            <a:r>
              <a:rPr lang="en-US" sz="2800" dirty="0">
                <a:solidFill>
                  <a:schemeClr val="accent1">
                    <a:lumMod val="20000"/>
                    <a:lumOff val="80000"/>
                  </a:schemeClr>
                </a:solidFill>
              </a:rPr>
              <a:t>  public override string </a:t>
            </a:r>
            <a:r>
              <a:rPr lang="en-US" sz="2800" dirty="0" err="1">
                <a:solidFill>
                  <a:schemeClr val="accent1">
                    <a:lumMod val="20000"/>
                    <a:lumOff val="80000"/>
                  </a:schemeClr>
                </a:solidFill>
              </a:rPr>
              <a:t>ExplainSelf</a:t>
            </a:r>
            <a:r>
              <a:rPr lang="en-US" sz="2800" dirty="0">
                <a:solidFill>
                  <a:schemeClr val="accent1">
                    <a:lumMod val="20000"/>
                    <a:lumOff val="80000"/>
                  </a:schemeClr>
                </a:solidFill>
              </a:rPr>
              <a:t>()</a:t>
            </a:r>
          </a:p>
          <a:p>
            <a:pPr>
              <a:lnSpc>
                <a:spcPct val="90000"/>
              </a:lnSpc>
            </a:pPr>
            <a:r>
              <a:rPr lang="en-US" sz="2800" dirty="0">
                <a:solidFill>
                  <a:schemeClr val="accent1">
                    <a:lumMod val="20000"/>
                    <a:lumOff val="80000"/>
                  </a:schemeClr>
                </a:solidFill>
              </a:rPr>
              <a:t>  {</a:t>
            </a:r>
          </a:p>
          <a:p>
            <a:pPr>
              <a:lnSpc>
                <a:spcPct val="90000"/>
              </a:lnSpc>
            </a:pPr>
            <a:r>
              <a:rPr lang="en-US" sz="2800" dirty="0">
                <a:solidFill>
                  <a:schemeClr val="accent1">
                    <a:lumMod val="20000"/>
                    <a:lumOff val="80000"/>
                  </a:schemeClr>
                </a:solidFill>
              </a:rPr>
              <a:t>    return </a:t>
            </a:r>
            <a:r>
              <a:rPr lang="en-US" sz="2800" dirty="0" err="1">
                <a:solidFill>
                  <a:schemeClr val="accent1">
                    <a:lumMod val="20000"/>
                    <a:lumOff val="80000"/>
                  </a:schemeClr>
                </a:solidFill>
              </a:rPr>
              <a:t>base.ExplainSelf</a:t>
            </a:r>
            <a:r>
              <a:rPr lang="en-US" sz="2800" dirty="0">
                <a:solidFill>
                  <a:schemeClr val="accent1">
                    <a:lumMod val="20000"/>
                    <a:lumOff val="80000"/>
                  </a:schemeClr>
                </a:solidFill>
              </a:rPr>
              <a:t>() + Environment.NewLine + </a:t>
            </a:r>
          </a:p>
          <a:p>
            <a:pPr>
              <a:lnSpc>
                <a:spcPct val="90000"/>
              </a:lnSpc>
            </a:pPr>
            <a:r>
              <a:rPr lang="en-US" sz="2800" dirty="0">
                <a:solidFill>
                  <a:schemeClr val="accent1">
                    <a:lumMod val="20000"/>
                    <a:lumOff val="80000"/>
                  </a:schemeClr>
                </a:solidFill>
              </a:rPr>
              <a:t>                                               "DJAAF";</a:t>
            </a:r>
          </a:p>
          <a:p>
            <a:pPr>
              <a:lnSpc>
                <a:spcPct val="90000"/>
              </a:lnSpc>
            </a:pPr>
            <a:r>
              <a:rPr lang="en-US" sz="2800" dirty="0">
                <a:solidFill>
                  <a:schemeClr val="accent1">
                    <a:lumMod val="20000"/>
                    <a:lumOff val="80000"/>
                  </a:schemeClr>
                </a:solidFill>
              </a:rPr>
              <a:t>  }</a:t>
            </a:r>
          </a:p>
          <a:p>
            <a:pPr>
              <a:lnSpc>
                <a:spcPct val="90000"/>
              </a:lnSpc>
            </a:pPr>
            <a:r>
              <a:rPr lang="en-US" sz="2800" dirty="0">
                <a:solidFill>
                  <a:schemeClr val="accent1">
                    <a:lumMod val="20000"/>
                    <a:lumOff val="80000"/>
                  </a:schemeClr>
                </a:solidFill>
              </a:rPr>
              <a:t>}</a:t>
            </a:r>
          </a:p>
        </p:txBody>
      </p:sp>
    </p:spTree>
    <p:extLst>
      <p:ext uri="{BB962C8B-B14F-4D97-AF65-F5344CB8AC3E}">
        <p14:creationId xmlns:p14="http://schemas.microsoft.com/office/powerpoint/2010/main" val="236972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t>Table of Contents</a:t>
            </a:r>
            <a:endParaRPr lang="bg-BG" dirty="0"/>
          </a:p>
        </p:txBody>
      </p:sp>
      <p:sp>
        <p:nvSpPr>
          <p:cNvPr id="423939" name="Rectangle 3"/>
          <p:cNvSpPr>
            <a:spLocks noGrp="1" noChangeArrowheads="1"/>
          </p:cNvSpPr>
          <p:nvPr>
            <p:ph idx="1"/>
          </p:nvPr>
        </p:nvSpPr>
        <p:spPr/>
        <p:txBody>
          <a:bodyPr>
            <a:normAutofit/>
          </a:bodyPr>
          <a:lstStyle/>
          <a:p>
            <a:pPr marL="442913" indent="-442913">
              <a:lnSpc>
                <a:spcPct val="90000"/>
              </a:lnSpc>
              <a:buFontTx/>
              <a:buAutoNum type="arabicPeriod"/>
            </a:pPr>
            <a:r>
              <a:rPr lang="en-US" sz="4000" dirty="0"/>
              <a:t>Polymorphism</a:t>
            </a:r>
          </a:p>
          <a:p>
            <a:pPr marL="876246" lvl="1" indent="-571500">
              <a:lnSpc>
                <a:spcPct val="90000"/>
              </a:lnSpc>
            </a:pPr>
            <a:r>
              <a:rPr lang="en-US" sz="3800" dirty="0"/>
              <a:t>Definition</a:t>
            </a:r>
          </a:p>
          <a:p>
            <a:pPr marL="876246" lvl="1" indent="-571500">
              <a:lnSpc>
                <a:spcPct val="90000"/>
              </a:lnSpc>
            </a:pPr>
            <a:r>
              <a:rPr lang="en-US" sz="3800" dirty="0"/>
              <a:t>Types</a:t>
            </a:r>
          </a:p>
          <a:p>
            <a:pPr marL="442913" indent="-442913">
              <a:lnSpc>
                <a:spcPct val="90000"/>
              </a:lnSpc>
              <a:buFontTx/>
              <a:buAutoNum type="arabicPeriod"/>
            </a:pPr>
            <a:r>
              <a:rPr lang="en-US" sz="4000" dirty="0"/>
              <a:t>Override Methods</a:t>
            </a:r>
          </a:p>
          <a:p>
            <a:pPr marL="442913" indent="-442913">
              <a:lnSpc>
                <a:spcPct val="90000"/>
              </a:lnSpc>
              <a:buFontTx/>
              <a:buAutoNum type="arabicPeriod"/>
            </a:pPr>
            <a:r>
              <a:rPr lang="en-US" sz="4000" dirty="0"/>
              <a:t>Overload Methods</a:t>
            </a:r>
          </a:p>
          <a:p>
            <a:pPr marL="442913" indent="-442913">
              <a:lnSpc>
                <a:spcPct val="90000"/>
              </a:lnSpc>
              <a:buFontTx/>
              <a:buAutoNum type="arabicPeriod"/>
            </a:pPr>
            <a:r>
              <a:rPr lang="en-US" sz="4000" dirty="0"/>
              <a:t>Abstraction </a:t>
            </a:r>
          </a:p>
          <a:p>
            <a:pPr marL="876246" lvl="1" indent="-571500">
              <a:lnSpc>
                <a:spcPct val="90000"/>
              </a:lnSpc>
            </a:pPr>
            <a:r>
              <a:rPr lang="en-US" sz="3800" dirty="0"/>
              <a:t>Classes</a:t>
            </a:r>
          </a:p>
          <a:p>
            <a:pPr marL="876246" lvl="1" indent="-571500">
              <a:lnSpc>
                <a:spcPct val="100000"/>
              </a:lnSpc>
            </a:pPr>
            <a:r>
              <a:rPr lang="en-US" sz="3800" dirty="0"/>
              <a:t>Methods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pic>
        <p:nvPicPr>
          <p:cNvPr id="7" name="Picture 6" descr="A drawing of a cartoon character&#10;&#10;Description generated with high confidence">
            <a:extLst>
              <a:ext uri="{FF2B5EF4-FFF2-40B4-BE49-F238E27FC236}">
                <a16:creationId xmlns:a16="http://schemas.microsoft.com/office/drawing/2014/main" id="{28254238-6905-44D1-8F0E-E3C672900B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2912229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39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3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39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39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3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normAutofit/>
          </a:bodyPr>
          <a:lstStyle/>
          <a:p>
            <a:pPr>
              <a:spcBef>
                <a:spcPts val="1200"/>
              </a:spcBef>
            </a:pPr>
            <a:r>
              <a:rPr lang="en-US" dirty="0">
                <a:solidFill>
                  <a:schemeClr val="tx2">
                    <a:lumMod val="75000"/>
                  </a:schemeClr>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a:t>
            </a:r>
            <a:r>
              <a:rPr lang="en-US" dirty="0">
                <a:solidFill>
                  <a:schemeClr val="tx2">
                    <a:lumMod val="75000"/>
                  </a:schemeClr>
                </a:solidFill>
              </a:rPr>
              <a:t>same return type </a:t>
            </a:r>
            <a:r>
              <a:rPr lang="en-US" dirty="0"/>
              <a:t>and</a:t>
            </a:r>
            <a:r>
              <a:rPr lang="en-US" dirty="0">
                <a:solidFill>
                  <a:schemeClr val="tx2">
                    <a:lumMod val="75000"/>
                  </a:schemeClr>
                </a:solidFill>
              </a:rPr>
              <a:t> same signature</a:t>
            </a:r>
          </a:p>
          <a:p>
            <a:pPr>
              <a:spcBef>
                <a:spcPts val="1200"/>
              </a:spcBef>
            </a:pPr>
            <a:r>
              <a:rPr lang="en-US" dirty="0"/>
              <a:t>Base method must have the </a:t>
            </a:r>
            <a:r>
              <a:rPr lang="en-US" dirty="0">
                <a:solidFill>
                  <a:schemeClr val="accent1"/>
                </a:solidFill>
              </a:rPr>
              <a:t>virtual</a:t>
            </a:r>
            <a:r>
              <a:rPr lang="en-US" dirty="0"/>
              <a:t> keyword</a:t>
            </a:r>
          </a:p>
          <a:p>
            <a:pPr>
              <a:spcBef>
                <a:spcPts val="1200"/>
              </a:spcBef>
            </a:pPr>
            <a:r>
              <a:rPr lang="en-US" dirty="0"/>
              <a:t>Overriding method must have the </a:t>
            </a:r>
            <a:r>
              <a:rPr lang="en-US" dirty="0">
                <a:solidFill>
                  <a:schemeClr val="tx2">
                    <a:lumMod val="75000"/>
                  </a:schemeClr>
                </a:solidFill>
              </a:rPr>
              <a:t>abstract</a:t>
            </a:r>
            <a:r>
              <a:rPr lang="en-US" dirty="0"/>
              <a:t> or </a:t>
            </a:r>
            <a:r>
              <a:rPr lang="en-US" dirty="0">
                <a:solidFill>
                  <a:schemeClr val="accent1"/>
                </a:solidFill>
              </a:rPr>
              <a:t>override</a:t>
            </a:r>
            <a:r>
              <a:rPr lang="en-US" dirty="0"/>
              <a:t> keyword</a:t>
            </a:r>
          </a:p>
          <a:p>
            <a:pPr>
              <a:spcBef>
                <a:spcPts val="1200"/>
              </a:spcBef>
            </a:pPr>
            <a:r>
              <a:rPr lang="en-US" dirty="0">
                <a:solidFill>
                  <a:schemeClr val="tx2">
                    <a:lumMod val="75000"/>
                  </a:schemeClr>
                </a:solidFill>
              </a:rPr>
              <a:t>Private and static </a:t>
            </a:r>
            <a:r>
              <a:rPr lang="en-US" dirty="0"/>
              <a:t>methods </a:t>
            </a:r>
            <a:r>
              <a:rPr lang="en-US" dirty="0">
                <a:solidFill>
                  <a:schemeClr val="tx2">
                    <a:lumMod val="75000"/>
                  </a:schemeClr>
                </a:solidFill>
              </a:rPr>
              <a:t>cannot </a:t>
            </a:r>
            <a:r>
              <a:rPr lang="en-US" dirty="0"/>
              <a:t>be </a:t>
            </a:r>
            <a:r>
              <a:rPr lang="en-US" dirty="0" err="1"/>
              <a:t>overriden</a:t>
            </a:r>
            <a:endParaRPr lang="en-US" dirty="0"/>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17813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en-US" noProof="1">
                <a:cs typeface="Consolas" panose="020B0609020204030204" pitchFamily="49" charset="0"/>
              </a:rPr>
              <a:t>Abstract Classes</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21</a:t>
            </a:fld>
            <a:endParaRPr lang="en-US"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513012" y="762000"/>
            <a:ext cx="7223760" cy="41148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46714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p:cNvSpPr>
            <a:spLocks noGrp="1"/>
          </p:cNvSpPr>
          <p:nvPr>
            <p:ph idx="1"/>
          </p:nvPr>
        </p:nvSpPr>
        <p:spPr/>
        <p:txBody>
          <a:bodyPr/>
          <a:lstStyle/>
          <a:p>
            <a:r>
              <a:rPr lang="en-US" dirty="0"/>
              <a:t>Abstract class </a:t>
            </a:r>
            <a:r>
              <a:rPr lang="en-US" dirty="0">
                <a:solidFill>
                  <a:schemeClr val="tx2">
                    <a:lumMod val="75000"/>
                  </a:schemeClr>
                </a:solidFill>
              </a:rPr>
              <a:t>can NOT be instantiated</a:t>
            </a:r>
          </a:p>
          <a:p>
            <a:endParaRPr lang="en-US" dirty="0"/>
          </a:p>
          <a:p>
            <a:endParaRPr lang="en-US" dirty="0"/>
          </a:p>
          <a:p>
            <a:endParaRPr lang="en-US" dirty="0"/>
          </a:p>
          <a:p>
            <a:r>
              <a:rPr lang="en-US" dirty="0"/>
              <a:t>An </a:t>
            </a:r>
            <a:r>
              <a:rPr lang="en-US" dirty="0">
                <a:solidFill>
                  <a:schemeClr val="tx2">
                    <a:lumMod val="75000"/>
                  </a:schemeClr>
                </a:solidFill>
              </a:rPr>
              <a:t>abstract</a:t>
            </a:r>
            <a:r>
              <a:rPr lang="en-US" dirty="0"/>
              <a:t> class </a:t>
            </a:r>
            <a:r>
              <a:rPr lang="en-US" dirty="0">
                <a:solidFill>
                  <a:schemeClr val="tx2">
                    <a:lumMod val="75000"/>
                  </a:schemeClr>
                </a:solidFill>
              </a:rPr>
              <a:t>may or may not</a:t>
            </a:r>
            <a:r>
              <a:rPr lang="en-US" dirty="0"/>
              <a:t> include </a:t>
            </a:r>
            <a:r>
              <a:rPr lang="en-US" dirty="0">
                <a:solidFill>
                  <a:schemeClr val="tx2">
                    <a:lumMod val="75000"/>
                  </a:schemeClr>
                </a:solidFill>
              </a:rPr>
              <a:t>abstract</a:t>
            </a:r>
            <a:r>
              <a:rPr lang="en-US" dirty="0"/>
              <a:t> </a:t>
            </a:r>
            <a:r>
              <a:rPr lang="en-US" dirty="0">
                <a:solidFill>
                  <a:schemeClr val="tx2">
                    <a:lumMod val="75000"/>
                  </a:schemeClr>
                </a:solidFill>
              </a:rPr>
              <a:t>methods.</a:t>
            </a:r>
          </a:p>
          <a:p>
            <a:r>
              <a:rPr lang="en-US" dirty="0"/>
              <a:t>If it has </a:t>
            </a:r>
            <a:r>
              <a:rPr lang="en-US" dirty="0">
                <a:solidFill>
                  <a:schemeClr val="tx2">
                    <a:lumMod val="75000"/>
                  </a:schemeClr>
                </a:solidFill>
              </a:rPr>
              <a:t>at least one abstract method</a:t>
            </a:r>
            <a:r>
              <a:rPr lang="en-US" dirty="0"/>
              <a:t>, it must be declared </a:t>
            </a:r>
            <a:r>
              <a:rPr lang="en-US" dirty="0">
                <a:solidFill>
                  <a:schemeClr val="tx2">
                    <a:lumMod val="75000"/>
                  </a:schemeClr>
                </a:solidFill>
              </a:rPr>
              <a:t>abstract</a:t>
            </a:r>
          </a:p>
          <a:p>
            <a:r>
              <a:rPr lang="en-US" dirty="0"/>
              <a:t>To use </a:t>
            </a:r>
            <a:r>
              <a:rPr lang="en-US" dirty="0">
                <a:solidFill>
                  <a:schemeClr val="tx2">
                    <a:lumMod val="75000"/>
                  </a:schemeClr>
                </a:solidFill>
              </a:rPr>
              <a:t>abstract class</a:t>
            </a:r>
            <a:r>
              <a:rPr lang="en-US" dirty="0"/>
              <a:t>, you need to </a:t>
            </a:r>
            <a:r>
              <a:rPr lang="en-US" dirty="0">
                <a:solidFill>
                  <a:schemeClr val="tx2">
                    <a:lumMod val="75000"/>
                  </a:schemeClr>
                </a:solidFill>
              </a:rPr>
              <a:t>inherit it</a:t>
            </a:r>
          </a:p>
        </p:txBody>
      </p:sp>
      <p:sp>
        <p:nvSpPr>
          <p:cNvPr id="4" name="Title 3"/>
          <p:cNvSpPr>
            <a:spLocks noGrp="1"/>
          </p:cNvSpPr>
          <p:nvPr>
            <p:ph type="title"/>
          </p:nvPr>
        </p:nvSpPr>
        <p:spPr/>
        <p:txBody>
          <a:bodyPr/>
          <a:lstStyle/>
          <a:p>
            <a:r>
              <a:rPr lang="en-US" noProof="1"/>
              <a:t>Abstract Classes</a:t>
            </a:r>
            <a:endParaRPr lang="en-US" dirty="0"/>
          </a:p>
        </p:txBody>
      </p:sp>
      <p:sp>
        <p:nvSpPr>
          <p:cNvPr id="8" name="Text Placeholder 5"/>
          <p:cNvSpPr txBox="1">
            <a:spLocks/>
          </p:cNvSpPr>
          <p:nvPr/>
        </p:nvSpPr>
        <p:spPr>
          <a:xfrm>
            <a:off x="608012" y="1828800"/>
            <a:ext cx="10782397" cy="20228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t>
            </a:r>
            <a:r>
              <a:rPr lang="en-US" sz="2800" dirty="0">
                <a:solidFill>
                  <a:schemeClr val="tx2">
                    <a:lumMod val="75000"/>
                  </a:schemeClr>
                </a:solidFill>
              </a:rPr>
              <a:t>abstract</a:t>
            </a:r>
            <a:r>
              <a:rPr lang="en-US" sz="2800" dirty="0">
                <a:solidFill>
                  <a:schemeClr val="accent1">
                    <a:lumMod val="20000"/>
                    <a:lumOff val="80000"/>
                  </a:schemeClr>
                </a:solidFill>
              </a:rPr>
              <a:t> class Shape {} </a:t>
            </a:r>
          </a:p>
          <a:p>
            <a:r>
              <a:rPr lang="en-US" sz="2800" dirty="0">
                <a:solidFill>
                  <a:schemeClr val="accent1">
                    <a:lumMod val="20000"/>
                    <a:lumOff val="80000"/>
                  </a:schemeClr>
                </a:solidFill>
              </a:rPr>
              <a:t>public class Circle : Shape {}</a:t>
            </a:r>
          </a:p>
          <a:p>
            <a:pPr>
              <a:spcBef>
                <a:spcPts val="1200"/>
              </a:spcBef>
            </a:pPr>
            <a:r>
              <a:rPr lang="en-US" sz="2800" dirty="0">
                <a:solidFill>
                  <a:schemeClr val="tx2">
                    <a:lumMod val="75000"/>
                  </a:schemeClr>
                </a:solidFill>
              </a:rPr>
              <a:t>Shape</a:t>
            </a:r>
            <a:r>
              <a:rPr lang="en-US" sz="2800" dirty="0">
                <a:solidFill>
                  <a:schemeClr val="accent1">
                    <a:lumMod val="20000"/>
                    <a:lumOff val="80000"/>
                  </a:schemeClr>
                </a:solidFill>
              </a:rPr>
              <a:t> shape = new </a:t>
            </a:r>
            <a:r>
              <a:rPr lang="en-US" sz="2800" dirty="0">
                <a:solidFill>
                  <a:schemeClr val="tx2">
                    <a:lumMod val="75000"/>
                  </a:schemeClr>
                </a:solidFill>
              </a:rPr>
              <a:t>Shape()</a:t>
            </a:r>
            <a:r>
              <a:rPr lang="en-US" sz="2800" dirty="0">
                <a:solidFill>
                  <a:schemeClr val="accent1">
                    <a:lumMod val="20000"/>
                    <a:lumOff val="80000"/>
                  </a:schemeClr>
                </a:solidFill>
              </a:rPr>
              <a:t>; // Compile time error</a:t>
            </a:r>
          </a:p>
          <a:p>
            <a:r>
              <a:rPr lang="en-US" sz="2800" dirty="0">
                <a:solidFill>
                  <a:schemeClr val="tx2">
                    <a:lumMod val="75000"/>
                  </a:schemeClr>
                </a:solidFill>
              </a:rPr>
              <a:t>Shape</a:t>
            </a:r>
            <a:r>
              <a:rPr lang="en-US" sz="2800" dirty="0">
                <a:solidFill>
                  <a:schemeClr val="accent1">
                    <a:lumMod val="20000"/>
                    <a:lumOff val="80000"/>
                  </a:schemeClr>
                </a:solidFill>
              </a:rPr>
              <a:t> circle = new </a:t>
            </a:r>
            <a:r>
              <a:rPr lang="en-US" sz="2800" dirty="0">
                <a:solidFill>
                  <a:schemeClr val="tx2">
                    <a:lumMod val="75000"/>
                  </a:schemeClr>
                </a:solidFill>
              </a:rPr>
              <a:t>Circle(); </a:t>
            </a:r>
            <a:r>
              <a:rPr lang="en-US" sz="2800" dirty="0">
                <a:solidFill>
                  <a:schemeClr val="accent1">
                    <a:lumMod val="20000"/>
                    <a:lumOff val="80000"/>
                  </a:schemeClr>
                </a:solidFill>
              </a:rPr>
              <a:t>// </a:t>
            </a:r>
            <a:r>
              <a:rPr lang="en-US" sz="2800" dirty="0">
                <a:solidFill>
                  <a:schemeClr val="tx2">
                    <a:lumMod val="75000"/>
                  </a:schemeClr>
                </a:solidFill>
              </a:rPr>
              <a:t>Polymorphism</a:t>
            </a:r>
          </a:p>
        </p:txBody>
      </p:sp>
    </p:spTree>
    <p:extLst>
      <p:ext uri="{BB962C8B-B14F-4D97-AF65-F5344CB8AC3E}">
        <p14:creationId xmlns:p14="http://schemas.microsoft.com/office/powerpoint/2010/main" val="17716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4" name="Title 3"/>
          <p:cNvSpPr>
            <a:spLocks noGrp="1"/>
          </p:cNvSpPr>
          <p:nvPr>
            <p:ph type="title"/>
          </p:nvPr>
        </p:nvSpPr>
        <p:spPr/>
        <p:txBody>
          <a:bodyPr/>
          <a:lstStyle/>
          <a:p>
            <a:r>
              <a:rPr lang="en-US" noProof="1"/>
              <a:t>Abstract Classes Elements</a:t>
            </a:r>
            <a:endParaRPr lang="en-US" dirty="0"/>
          </a:p>
        </p:txBody>
      </p:sp>
      <p:sp>
        <p:nvSpPr>
          <p:cNvPr id="5" name="Rectangle 4"/>
          <p:cNvSpPr>
            <a:spLocks noChangeArrowheads="1"/>
          </p:cNvSpPr>
          <p:nvPr/>
        </p:nvSpPr>
        <p:spPr bwMode="auto">
          <a:xfrm>
            <a:off x="608012" y="1148321"/>
            <a:ext cx="10591800" cy="483209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 Shape</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private Point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startPoint;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protected 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(Point startPoint)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this.startPoint = startPoint;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Point StartPoint() =&gt;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this.startPoint;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void Draw()</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6222398" y="1100819"/>
            <a:ext cx="2895600" cy="685800"/>
          </a:xfrm>
          <a:prstGeom prst="wedgeRoundRectCallout">
            <a:avLst>
              <a:gd name="adj1" fmla="val -56476"/>
              <a:gd name="adj2" fmla="val 917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Can have </a:t>
            </a:r>
            <a:r>
              <a:rPr lang="en-US" sz="3200" dirty="0">
                <a:solidFill>
                  <a:schemeClr val="tx2">
                    <a:lumMod val="75000"/>
                  </a:schemeClr>
                </a:solidFill>
              </a:rPr>
              <a:t>fields</a:t>
            </a:r>
            <a:endParaRPr lang="bg-BG" sz="3200" dirty="0">
              <a:solidFill>
                <a:schemeClr val="tx2">
                  <a:lumMod val="75000"/>
                </a:schemeClr>
              </a:solidFill>
            </a:endParaRPr>
          </a:p>
        </p:txBody>
      </p:sp>
      <p:sp>
        <p:nvSpPr>
          <p:cNvPr id="10" name="AutoShape 6"/>
          <p:cNvSpPr>
            <a:spLocks noChangeArrowheads="1"/>
          </p:cNvSpPr>
          <p:nvPr/>
        </p:nvSpPr>
        <p:spPr bwMode="auto">
          <a:xfrm>
            <a:off x="8304212" y="1872134"/>
            <a:ext cx="3146332" cy="940557"/>
          </a:xfrm>
          <a:prstGeom prst="wedgeRoundRectCallout">
            <a:avLst>
              <a:gd name="adj1" fmla="val -71214"/>
              <a:gd name="adj2" fmla="val 311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Can have </a:t>
            </a:r>
            <a:r>
              <a:rPr lang="en-US" sz="3200" dirty="0">
                <a:solidFill>
                  <a:schemeClr val="tx2">
                    <a:lumMod val="75000"/>
                  </a:schemeClr>
                </a:solidFill>
              </a:rPr>
              <a:t>constructor</a:t>
            </a:r>
            <a:r>
              <a:rPr lang="en-US" sz="3200" dirty="0">
                <a:solidFill>
                  <a:srgbClr val="FFFFFF"/>
                </a:solidFill>
              </a:rPr>
              <a:t> too</a:t>
            </a:r>
            <a:endParaRPr lang="bg-BG" sz="3200" dirty="0">
              <a:solidFill>
                <a:schemeClr val="tx2">
                  <a:lumMod val="75000"/>
                </a:schemeClr>
              </a:solidFill>
            </a:endParaRPr>
          </a:p>
        </p:txBody>
      </p:sp>
      <p:sp>
        <p:nvSpPr>
          <p:cNvPr id="11" name="AutoShape 6"/>
          <p:cNvSpPr>
            <a:spLocks noChangeArrowheads="1"/>
          </p:cNvSpPr>
          <p:nvPr/>
        </p:nvSpPr>
        <p:spPr bwMode="auto">
          <a:xfrm>
            <a:off x="8304212" y="5261201"/>
            <a:ext cx="3403629" cy="719212"/>
          </a:xfrm>
          <a:prstGeom prst="wedgeRoundRectCallout">
            <a:avLst>
              <a:gd name="adj1" fmla="val -67425"/>
              <a:gd name="adj2" fmla="val -624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Can have </a:t>
            </a:r>
            <a:r>
              <a:rPr lang="en-US" sz="3200" dirty="0">
                <a:solidFill>
                  <a:schemeClr val="tx2">
                    <a:lumMod val="75000"/>
                  </a:schemeClr>
                </a:solidFill>
              </a:rPr>
              <a:t>methods</a:t>
            </a:r>
            <a:r>
              <a:rPr lang="en-US" sz="3200" dirty="0">
                <a:solidFill>
                  <a:srgbClr val="FFFFFF"/>
                </a:solidFill>
              </a:rPr>
              <a:t> </a:t>
            </a:r>
          </a:p>
        </p:txBody>
      </p:sp>
      <p:sp>
        <p:nvSpPr>
          <p:cNvPr id="12" name="AutoShape 6"/>
          <p:cNvSpPr>
            <a:spLocks noChangeArrowheads="1"/>
          </p:cNvSpPr>
          <p:nvPr/>
        </p:nvSpPr>
        <p:spPr bwMode="auto">
          <a:xfrm>
            <a:off x="2481941" y="5875502"/>
            <a:ext cx="5090712" cy="614075"/>
          </a:xfrm>
          <a:prstGeom prst="wedgeRoundRectCallout">
            <a:avLst>
              <a:gd name="adj1" fmla="val -38034"/>
              <a:gd name="adj2" fmla="val -1118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noProof="1">
                <a:solidFill>
                  <a:srgbClr val="FFFFFF"/>
                </a:solidFill>
              </a:rPr>
              <a:t>Implemented by </a:t>
            </a:r>
            <a:r>
              <a:rPr lang="en-US" sz="3200" noProof="1">
                <a:solidFill>
                  <a:schemeClr val="tx2">
                    <a:lumMod val="75000"/>
                  </a:schemeClr>
                </a:solidFill>
              </a:rPr>
              <a:t>child classes</a:t>
            </a:r>
          </a:p>
        </p:txBody>
      </p:sp>
    </p:spTree>
    <p:extLst>
      <p:ext uri="{BB962C8B-B14F-4D97-AF65-F5344CB8AC3E}">
        <p14:creationId xmlns:p14="http://schemas.microsoft.com/office/powerpoint/2010/main" val="296448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18" name="Rectangle 4"/>
          <p:cNvSpPr>
            <a:spLocks noChangeArrowheads="1"/>
          </p:cNvSpPr>
          <p:nvPr/>
        </p:nvSpPr>
        <p:spPr bwMode="auto">
          <a:xfrm>
            <a:off x="3275012"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a:latin typeface="Consolas" panose="020B0609020204030204" pitchFamily="49" charset="0"/>
              </a:rPr>
              <a:t>Shape</a:t>
            </a:r>
          </a:p>
        </p:txBody>
      </p:sp>
      <p:sp>
        <p:nvSpPr>
          <p:cNvPr id="19" name="Rectangle 18"/>
          <p:cNvSpPr>
            <a:spLocks noChangeArrowheads="1"/>
          </p:cNvSpPr>
          <p:nvPr/>
        </p:nvSpPr>
        <p:spPr bwMode="auto">
          <a:xfrm>
            <a:off x="3275012"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Area</a:t>
            </a:r>
          </a:p>
        </p:txBody>
      </p:sp>
      <p:sp>
        <p:nvSpPr>
          <p:cNvPr id="10" name="Rectangle 9"/>
          <p:cNvSpPr>
            <a:spLocks noChangeArrowheads="1"/>
          </p:cNvSpPr>
          <p:nvPr/>
        </p:nvSpPr>
        <p:spPr bwMode="auto">
          <a:xfrm>
            <a:off x="3275012" y="2483584"/>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Rectangle</a:t>
            </a: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Circle</a:t>
            </a:r>
          </a:p>
        </p:txBody>
      </p:sp>
      <p:sp>
        <p:nvSpPr>
          <p:cNvPr id="21" name="Rectangle 20"/>
          <p:cNvSpPr>
            <a:spLocks noChangeArrowheads="1"/>
          </p:cNvSpPr>
          <p:nvPr/>
        </p:nvSpPr>
        <p:spPr bwMode="auto">
          <a:xfrm>
            <a:off x="7228937"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9" name="Bent Arrow 8"/>
          <p:cNvSpPr/>
          <p:nvPr/>
        </p:nvSpPr>
        <p:spPr>
          <a:xfrm rot="5400000">
            <a:off x="8925164" y="327176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949" y="1304375"/>
            <a:ext cx="2835995" cy="1595247"/>
          </a:xfrm>
          <a:prstGeom prst="rect">
            <a:avLst/>
          </a:prstGeom>
        </p:spPr>
      </p:pic>
    </p:spTree>
    <p:extLst>
      <p:ext uri="{BB962C8B-B14F-4D97-AF65-F5344CB8AC3E}">
        <p14:creationId xmlns:p14="http://schemas.microsoft.com/office/powerpoint/2010/main" val="3803318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379412" y="1024680"/>
            <a:ext cx="11430000"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a:t>
            </a:r>
            <a:r>
              <a:rPr lang="en-US" sz="3200" dirty="0">
                <a:solidFill>
                  <a:schemeClr val="tx2">
                    <a:lumMod val="75000"/>
                  </a:schemeClr>
                </a:solidFill>
              </a:rPr>
              <a:t>abstract</a:t>
            </a:r>
            <a:r>
              <a:rPr lang="en-US" sz="3200" dirty="0">
                <a:solidFill>
                  <a:schemeClr val="accent1">
                    <a:lumMod val="20000"/>
                    <a:lumOff val="80000"/>
                  </a:schemeClr>
                </a:solidFill>
              </a:rPr>
              <a:t> class Shape</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public </a:t>
            </a:r>
            <a:r>
              <a:rPr lang="en-US" sz="3200" dirty="0">
                <a:solidFill>
                  <a:schemeClr val="tx2">
                    <a:lumMod val="75000"/>
                  </a:schemeClr>
                </a:solidFill>
              </a:rPr>
              <a:t>abstract</a:t>
            </a:r>
            <a:r>
              <a:rPr lang="en-US" sz="3200" dirty="0">
                <a:solidFill>
                  <a:schemeClr val="accent1">
                    <a:lumMod val="20000"/>
                    <a:lumOff val="80000"/>
                  </a:schemeClr>
                </a:solidFill>
              </a:rPr>
              <a:t> double CalculatePerimeter();</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abstract</a:t>
            </a:r>
            <a:r>
              <a:rPr lang="en-US" sz="3200" dirty="0">
                <a:solidFill>
                  <a:schemeClr val="accent1">
                    <a:lumMod val="20000"/>
                    <a:lumOff val="80000"/>
                  </a:schemeClr>
                </a:solidFill>
              </a:rPr>
              <a:t> double CalculateArea();</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virtual</a:t>
            </a:r>
            <a:r>
              <a:rPr lang="en-US" sz="3200" dirty="0">
                <a:solidFill>
                  <a:schemeClr val="accent1">
                    <a:lumMod val="20000"/>
                    <a:lumOff val="80000"/>
                  </a:schemeClr>
                </a:solidFill>
              </a:rPr>
              <a:t> string Draw()</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return "Drawing ";</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1719241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379412" y="10246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Rectangle : Shape</a:t>
            </a:r>
          </a:p>
          <a:p>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a:solidFill>
                  <a:schemeClr val="tx2">
                    <a:lumMod val="75000"/>
                  </a:schemeClr>
                </a:solidFill>
              </a:rPr>
              <a:t>TODO:</a:t>
            </a:r>
            <a:r>
              <a:rPr lang="en-US" sz="2800" dirty="0">
                <a:solidFill>
                  <a:schemeClr val="accent1">
                    <a:lumMod val="20000"/>
                    <a:lumOff val="80000"/>
                  </a:schemeClr>
                </a:solidFill>
              </a:rPr>
              <a:t> Add fields and constructor</a:t>
            </a:r>
          </a:p>
          <a:p>
            <a:r>
              <a:rPr lang="en-US" sz="2800" dirty="0">
                <a:solidFill>
                  <a:schemeClr val="accent1">
                    <a:lumMod val="20000"/>
                    <a:lumOff val="80000"/>
                  </a:schemeClr>
                </a:solidFill>
              </a:rPr>
              <a:t>  public override double CalculatePerimeter()</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this.sideA * 2 + this.sideB * 2;</a:t>
            </a:r>
            <a:r>
              <a:rPr lang="bg-BG" sz="2800" dirty="0">
                <a:solidFill>
                  <a:schemeClr val="accent1">
                    <a:lumMod val="20000"/>
                    <a:lumOff val="80000"/>
                  </a:schemeClr>
                </a:solidFill>
              </a:rPr>
              <a:t>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override double </a:t>
            </a:r>
            <a:r>
              <a:rPr lang="en-US" sz="2800" dirty="0" err="1">
                <a:solidFill>
                  <a:schemeClr val="accent1">
                    <a:lumMod val="20000"/>
                    <a:lumOff val="80000"/>
                  </a:schemeClr>
                </a:solidFill>
              </a:rPr>
              <a:t>CalculateArea</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this.sideA * </a:t>
            </a:r>
            <a:r>
              <a:rPr lang="en-US" sz="2800" dirty="0" err="1">
                <a:solidFill>
                  <a:schemeClr val="tx2">
                    <a:lumMod val="75000"/>
                  </a:schemeClr>
                </a:solidFill>
              </a:rPr>
              <a:t>this.sideB</a:t>
            </a:r>
            <a:r>
              <a:rPr lang="en-US" sz="2800" dirty="0">
                <a:solidFill>
                  <a:schemeClr val="tx2">
                    <a:lumMod val="75000"/>
                  </a:schemeClr>
                </a:solidFill>
              </a:rPr>
              <a:t>;</a:t>
            </a:r>
            <a:r>
              <a:rPr lang="bg-BG" sz="2800" dirty="0">
                <a:solidFill>
                  <a:schemeClr val="tx2">
                    <a:lumMod val="75000"/>
                  </a:schemeClr>
                </a:solidFill>
              </a:rPr>
              <a:t>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sealed override string Draw()</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err="1">
                <a:solidFill>
                  <a:schemeClr val="tx2">
                    <a:lumMod val="75000"/>
                  </a:schemeClr>
                </a:solidFill>
              </a:rPr>
              <a:t>base.Draw</a:t>
            </a:r>
            <a:r>
              <a:rPr lang="en-US" sz="2800" dirty="0">
                <a:solidFill>
                  <a:schemeClr val="tx2">
                    <a:lumMod val="75000"/>
                  </a:schemeClr>
                </a:solidFill>
              </a:rPr>
              <a:t>() + "Rectangle";</a:t>
            </a:r>
            <a:r>
              <a:rPr lang="bg-BG" sz="2800" dirty="0">
                <a:solidFill>
                  <a:schemeClr val="tx2">
                    <a:lumMod val="75000"/>
                  </a:schemeClr>
                </a:solidFill>
              </a:rPr>
              <a:t> </a:t>
            </a:r>
            <a:r>
              <a:rPr lang="en-US" sz="2800" dirty="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Tree>
    <p:extLst>
      <p:ext uri="{BB962C8B-B14F-4D97-AF65-F5344CB8AC3E}">
        <p14:creationId xmlns:p14="http://schemas.microsoft.com/office/powerpoint/2010/main" val="2334628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 (3)</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1" name="Text Placeholder 5"/>
          <p:cNvSpPr txBox="1">
            <a:spLocks/>
          </p:cNvSpPr>
          <p:nvPr/>
        </p:nvSpPr>
        <p:spPr>
          <a:xfrm>
            <a:off x="379412" y="10246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Circle : Shape</a:t>
            </a:r>
          </a:p>
          <a:p>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a:solidFill>
                  <a:schemeClr val="tx2">
                    <a:lumMod val="75000"/>
                  </a:schemeClr>
                </a:solidFill>
              </a:rPr>
              <a:t>TODO:</a:t>
            </a:r>
            <a:r>
              <a:rPr lang="en-US" sz="2800" dirty="0">
                <a:solidFill>
                  <a:schemeClr val="accent1">
                    <a:lumMod val="20000"/>
                    <a:lumOff val="80000"/>
                  </a:schemeClr>
                </a:solidFill>
              </a:rPr>
              <a:t> Add fields and constructor</a:t>
            </a:r>
          </a:p>
          <a:p>
            <a:r>
              <a:rPr lang="en-US" sz="2800" dirty="0">
                <a:solidFill>
                  <a:schemeClr val="accent1">
                    <a:lumMod val="20000"/>
                    <a:lumOff val="80000"/>
                  </a:schemeClr>
                </a:solidFill>
              </a:rPr>
              <a:t>  public override double CalculatePerimeter()</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2 * Math.PI * this.radius;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override double CalculateArea()</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Math.PI * this.radius * this.radius;</a:t>
            </a:r>
            <a:r>
              <a:rPr lang="bg-BG" sz="2800" dirty="0">
                <a:solidFill>
                  <a:schemeClr val="tx2">
                    <a:lumMod val="75000"/>
                  </a:schemeClr>
                </a:solidFill>
              </a:rPr>
              <a:t>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sealed override string Draw()</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base.Draw() + "Circle";</a:t>
            </a:r>
            <a:r>
              <a:rPr lang="bg-BG" sz="2800" dirty="0">
                <a:solidFill>
                  <a:schemeClr val="tx2">
                    <a:lumMod val="75000"/>
                  </a:schemeClr>
                </a:solidFill>
              </a:rPr>
              <a:t> </a:t>
            </a:r>
            <a:r>
              <a:rPr lang="en-US" sz="2800" dirty="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4951345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9" name="Content Placeholder 8"/>
          <p:cNvSpPr>
            <a:spLocks noGrp="1"/>
          </p:cNvSpPr>
          <p:nvPr>
            <p:ph idx="1"/>
          </p:nvPr>
        </p:nvSpPr>
        <p:spPr>
          <a:xfrm>
            <a:off x="177938" y="1302885"/>
            <a:ext cx="11804822" cy="5570355"/>
          </a:xfrm>
        </p:spPr>
        <p:txBody>
          <a:bodyPr/>
          <a:lstStyle/>
          <a:p>
            <a:r>
              <a:rPr lang="en-US" dirty="0"/>
              <a:t>Modifier </a:t>
            </a:r>
            <a:r>
              <a:rPr lang="en-US" dirty="0">
                <a:solidFill>
                  <a:schemeClr val="tx2">
                    <a:lumMod val="75000"/>
                  </a:schemeClr>
                </a:solidFill>
              </a:rPr>
              <a:t>prevents</a:t>
            </a:r>
            <a:r>
              <a:rPr lang="en-US" dirty="0"/>
              <a:t> other classes from </a:t>
            </a:r>
            <a:r>
              <a:rPr lang="en-US" dirty="0">
                <a:solidFill>
                  <a:schemeClr val="tx2">
                    <a:lumMod val="75000"/>
                  </a:schemeClr>
                </a:solidFill>
              </a:rPr>
              <a:t>inheriting</a:t>
            </a:r>
            <a:r>
              <a:rPr lang="en-US" dirty="0"/>
              <a:t> from it</a:t>
            </a:r>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t>
            </a:r>
            <a:r>
              <a:rPr lang="en-US" dirty="0">
                <a:latin typeface="Consolas" panose="020B0609020204030204" pitchFamily="49" charset="0"/>
              </a:rPr>
              <a:t>sealed</a:t>
            </a:r>
          </a:p>
        </p:txBody>
      </p:sp>
      <p:sp>
        <p:nvSpPr>
          <p:cNvPr id="7" name="Rectangle 6"/>
          <p:cNvSpPr>
            <a:spLocks noChangeArrowheads="1"/>
          </p:cNvSpPr>
          <p:nvPr/>
        </p:nvSpPr>
        <p:spPr bwMode="auto">
          <a:xfrm>
            <a:off x="563049" y="2272180"/>
            <a:ext cx="110346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abstract class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 Rectangle :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Sqaure : Rectangle {} //Compile time error</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686" y="4371766"/>
            <a:ext cx="2995114" cy="186953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4412" y="4371766"/>
            <a:ext cx="2590800" cy="1869531"/>
          </a:xfrm>
          <a:prstGeom prst="rect">
            <a:avLst/>
          </a:prstGeom>
        </p:spPr>
      </p:pic>
    </p:spTree>
    <p:extLst>
      <p:ext uri="{BB962C8B-B14F-4D97-AF65-F5344CB8AC3E}">
        <p14:creationId xmlns:p14="http://schemas.microsoft.com/office/powerpoint/2010/main" val="672115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9" name="Content Placeholder 8"/>
          <p:cNvSpPr>
            <a:spLocks noGrp="1"/>
          </p:cNvSpPr>
          <p:nvPr>
            <p:ph idx="1"/>
          </p:nvPr>
        </p:nvSpPr>
        <p:spPr>
          <a:xfrm>
            <a:off x="177938" y="1052885"/>
            <a:ext cx="11804822" cy="5570355"/>
          </a:xfrm>
        </p:spPr>
        <p:txBody>
          <a:bodyPr/>
          <a:lstStyle/>
          <a:p>
            <a:r>
              <a:rPr lang="en-US" dirty="0">
                <a:solidFill>
                  <a:schemeClr val="tx2">
                    <a:lumMod val="75000"/>
                  </a:schemeClr>
                </a:solidFill>
              </a:rPr>
              <a:t>Allow</a:t>
            </a:r>
            <a:r>
              <a:rPr lang="en-US" dirty="0"/>
              <a:t> classes to </a:t>
            </a:r>
            <a:r>
              <a:rPr lang="en-US" dirty="0">
                <a:solidFill>
                  <a:schemeClr val="tx2">
                    <a:lumMod val="75000"/>
                  </a:schemeClr>
                </a:solidFill>
              </a:rPr>
              <a:t>derive</a:t>
            </a:r>
            <a:r>
              <a:rPr lang="en-US" dirty="0"/>
              <a:t> from your class and </a:t>
            </a:r>
            <a:r>
              <a:rPr lang="en-US" dirty="0">
                <a:solidFill>
                  <a:schemeClr val="tx2">
                    <a:lumMod val="75000"/>
                  </a:schemeClr>
                </a:solidFill>
              </a:rPr>
              <a:t>prevent</a:t>
            </a:r>
            <a:r>
              <a:rPr lang="en-US" dirty="0"/>
              <a:t> them from </a:t>
            </a:r>
            <a:r>
              <a:rPr lang="en-US" dirty="0">
                <a:solidFill>
                  <a:schemeClr val="tx2">
                    <a:lumMod val="75000"/>
                  </a:schemeClr>
                </a:solidFill>
              </a:rPr>
              <a:t>overriding</a:t>
            </a:r>
            <a:r>
              <a:rPr lang="en-US" dirty="0"/>
              <a:t> specific </a:t>
            </a:r>
            <a:r>
              <a:rPr lang="en-US" dirty="0">
                <a:solidFill>
                  <a:schemeClr val="tx2">
                    <a:lumMod val="75000"/>
                  </a:schemeClr>
                </a:solidFill>
              </a:rPr>
              <a:t>virtual methods </a:t>
            </a:r>
            <a:r>
              <a:rPr lang="en-US" dirty="0"/>
              <a:t>or properties.</a:t>
            </a: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t>
            </a:r>
            <a:r>
              <a:rPr lang="en-US" dirty="0">
                <a:latin typeface="Consolas" panose="020B0609020204030204" pitchFamily="49" charset="0"/>
              </a:rPr>
              <a:t>sealed</a:t>
            </a:r>
          </a:p>
        </p:txBody>
      </p:sp>
      <p:sp>
        <p:nvSpPr>
          <p:cNvPr id="7" name="Rectangle 6"/>
          <p:cNvSpPr>
            <a:spLocks noChangeArrowheads="1"/>
          </p:cNvSpPr>
          <p:nvPr/>
        </p:nvSpPr>
        <p:spPr bwMode="auto">
          <a:xfrm>
            <a:off x="563049" y="2419434"/>
            <a:ext cx="11034600" cy="39703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 Shape</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 override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double GetArea() {}</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lnSpc>
                <a:spcPct val="90000"/>
              </a:lnSpc>
            </a:pP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Square : Rectangle </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override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double GetArea() {}</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//Compile time error</a:t>
            </a:r>
          </a:p>
          <a:p>
            <a:pPr fontAlgn="base">
              <a:lnSpc>
                <a:spcPct val="90000"/>
              </a:lnSpc>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0050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dirty="0"/>
              <a:t>#</a:t>
            </a:r>
            <a:r>
              <a:rPr lang="en-US" sz="11500" b="1" noProof="1"/>
              <a:t>CSharp-Fund</a:t>
            </a:r>
            <a:endParaRPr lang="en-US" noProof="1"/>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2564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741379" name="Rectangle 3"/>
          <p:cNvSpPr>
            <a:spLocks noGrp="1" noChangeArrowheads="1"/>
          </p:cNvSpPr>
          <p:nvPr>
            <p:ph idx="1"/>
          </p:nvPr>
        </p:nvSpPr>
        <p:spPr>
          <a:xfrm>
            <a:off x="190413" y="1151121"/>
            <a:ext cx="5827799" cy="1820679"/>
          </a:xfrm>
        </p:spPr>
        <p:txBody>
          <a:bodyPr>
            <a:normAutofit/>
          </a:bodyPr>
          <a:lstStyle/>
          <a:p>
            <a:pPr marL="0" indent="0" algn="ctr">
              <a:lnSpc>
                <a:spcPct val="100000"/>
              </a:lnSpc>
              <a:buNone/>
              <a:tabLst/>
            </a:pPr>
            <a:r>
              <a:rPr lang="en-US" sz="4800" dirty="0">
                <a:solidFill>
                  <a:schemeClr val="tx2">
                    <a:lumMod val="75000"/>
                  </a:schemeClr>
                </a:solidFill>
                <a:effectLst>
                  <a:outerShdw blurRad="38100" dist="38100" dir="2700000" algn="tl">
                    <a:srgbClr val="000000"/>
                  </a:outerShdw>
                </a:effectLst>
              </a:rPr>
              <a:t>Static</a:t>
            </a:r>
            <a:endParaRPr lang="en-US" sz="4800" dirty="0">
              <a:solidFill>
                <a:schemeClr val="tx2">
                  <a:lumMod val="75000"/>
                </a:schemeClr>
              </a:solidFill>
            </a:endParaRPr>
          </a:p>
          <a:p>
            <a:pPr marL="357188" lvl="1" indent="0">
              <a:lnSpc>
                <a:spcPct val="100000"/>
              </a:lnSpc>
              <a:buNone/>
            </a:pPr>
            <a:endParaRPr lang="en-US" sz="4000" dirty="0"/>
          </a:p>
          <a:p>
            <a:pPr marL="357188" lvl="1" indent="0">
              <a:lnSpc>
                <a:spcPct val="100000"/>
              </a:lnSpc>
              <a:buNone/>
            </a:pPr>
            <a:endParaRPr lang="en-US" dirty="0"/>
          </a:p>
        </p:txBody>
      </p:sp>
      <p:sp>
        <p:nvSpPr>
          <p:cNvPr id="741378" name="Rectangle 2"/>
          <p:cNvSpPr>
            <a:spLocks noGrp="1" noChangeArrowheads="1"/>
          </p:cNvSpPr>
          <p:nvPr>
            <p:ph type="title"/>
          </p:nvPr>
        </p:nvSpPr>
        <p:spPr/>
        <p:txBody>
          <a:bodyPr/>
          <a:lstStyle/>
          <a:p>
            <a:r>
              <a:rPr lang="en-US" dirty="0"/>
              <a:t>Association</a:t>
            </a:r>
            <a:endParaRPr lang="bg-BG" dirty="0"/>
          </a:p>
        </p:txBody>
      </p:sp>
      <p:cxnSp>
        <p:nvCxnSpPr>
          <p:cNvPr id="3" name="Straight Connector 2"/>
          <p:cNvCxnSpPr/>
          <p:nvPr/>
        </p:nvCxnSpPr>
        <p:spPr>
          <a:xfrm>
            <a:off x="6246812" y="1295400"/>
            <a:ext cx="0" cy="403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246812"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4800" dirty="0">
                <a:solidFill>
                  <a:schemeClr val="tx2">
                    <a:lumMod val="75000"/>
                  </a:schemeClr>
                </a:solidFill>
                <a:effectLst>
                  <a:outerShdw blurRad="38100" dist="38100" dir="2700000" algn="tl">
                    <a:srgbClr val="000000"/>
                  </a:outerShdw>
                </a:effectLst>
              </a:rPr>
              <a:t>Non-Static</a:t>
            </a:r>
            <a:endParaRPr lang="en-US" sz="4800" dirty="0">
              <a:solidFill>
                <a:schemeClr val="tx2">
                  <a:lumMod val="75000"/>
                </a:schemeClr>
              </a:solidFill>
            </a:endParaRPr>
          </a:p>
          <a:p>
            <a:pPr marL="357188" lvl="1" indent="0">
              <a:lnSpc>
                <a:spcPct val="100000"/>
              </a:lnSpc>
              <a:buFont typeface="Wingdings" panose="05000000000000000000" pitchFamily="2" charset="2"/>
              <a:buNone/>
            </a:pPr>
            <a:endParaRPr lang="en-US" sz="4000" dirty="0"/>
          </a:p>
          <a:p>
            <a:pPr marL="357188" lvl="1" indent="0">
              <a:lnSpc>
                <a:spcPct val="100000"/>
              </a:lnSpc>
              <a:buFont typeface="Wingdings" panose="05000000000000000000" pitchFamily="2" charset="2"/>
              <a:buNone/>
            </a:pPr>
            <a:endParaRPr lang="en-US" dirty="0"/>
          </a:p>
        </p:txBody>
      </p:sp>
      <p:sp>
        <p:nvSpPr>
          <p:cNvPr id="6" name="Rectangle 5"/>
          <p:cNvSpPr/>
          <p:nvPr/>
        </p:nvSpPr>
        <p:spPr>
          <a:xfrm>
            <a:off x="1065212" y="5064204"/>
            <a:ext cx="3605228" cy="1446550"/>
          </a:xfrm>
          <a:prstGeom prst="rect">
            <a:avLst/>
          </a:prstGeom>
        </p:spPr>
        <p:txBody>
          <a:bodyPr wrap="square">
            <a:spAutoFit/>
          </a:bodyPr>
          <a:lstStyle/>
          <a:p>
            <a:pPr marL="357188" lvl="1" indent="0" algn="ctr">
              <a:lnSpc>
                <a:spcPct val="100000"/>
              </a:lnSpc>
              <a:buNone/>
            </a:pPr>
            <a:r>
              <a:rPr lang="en-US" sz="4400" dirty="0"/>
              <a:t>With a type</a:t>
            </a:r>
          </a:p>
          <a:p>
            <a:pPr marL="357188" lvl="1" indent="0" algn="ctr">
              <a:lnSpc>
                <a:spcPct val="100000"/>
              </a:lnSpc>
              <a:buNone/>
            </a:pPr>
            <a:r>
              <a:rPr lang="en-US" sz="4400" dirty="0"/>
              <a:t> </a:t>
            </a:r>
            <a:r>
              <a:rPr lang="en-US" sz="4400" dirty="0">
                <a:solidFill>
                  <a:schemeClr val="tx2">
                    <a:lumMod val="75000"/>
                  </a:schemeClr>
                </a:solidFill>
              </a:rPr>
              <a:t>(class)</a:t>
            </a:r>
          </a:p>
        </p:txBody>
      </p:sp>
      <p:sp>
        <p:nvSpPr>
          <p:cNvPr id="7" name="Rectangle 6"/>
          <p:cNvSpPr/>
          <p:nvPr/>
        </p:nvSpPr>
        <p:spPr>
          <a:xfrm>
            <a:off x="6899464" y="5064204"/>
            <a:ext cx="4051044" cy="1446550"/>
          </a:xfrm>
          <a:prstGeom prst="rect">
            <a:avLst/>
          </a:prstGeom>
        </p:spPr>
        <p:txBody>
          <a:bodyPr wrap="none">
            <a:spAutoFit/>
          </a:bodyPr>
          <a:lstStyle/>
          <a:p>
            <a:pPr marL="357188" lvl="1" indent="0" algn="ctr">
              <a:lnSpc>
                <a:spcPct val="100000"/>
              </a:lnSpc>
              <a:buFont typeface="Wingdings" panose="05000000000000000000" pitchFamily="2" charset="2"/>
              <a:buNone/>
            </a:pPr>
            <a:r>
              <a:rPr lang="en-US" sz="4400" dirty="0"/>
              <a:t>With instances </a:t>
            </a:r>
          </a:p>
          <a:p>
            <a:pPr marL="357188" lvl="1" indent="0" algn="ctr">
              <a:lnSpc>
                <a:spcPct val="100000"/>
              </a:lnSpc>
              <a:buFont typeface="Wingdings" panose="05000000000000000000" pitchFamily="2" charset="2"/>
              <a:buNone/>
            </a:pPr>
            <a:r>
              <a:rPr lang="en-US" sz="4400"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564" y="2057400"/>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6376" y="2057400"/>
            <a:ext cx="2825496" cy="2825496"/>
          </a:xfrm>
          <a:prstGeom prst="rect">
            <a:avLst/>
          </a:prstGeom>
        </p:spPr>
      </p:pic>
    </p:spTree>
    <p:extLst>
      <p:ext uri="{BB962C8B-B14F-4D97-AF65-F5344CB8AC3E}">
        <p14:creationId xmlns:p14="http://schemas.microsoft.com/office/powerpoint/2010/main" val="263848908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741379" name="Rectangle 3"/>
          <p:cNvSpPr>
            <a:spLocks noGrp="1" noChangeArrowheads="1"/>
          </p:cNvSpPr>
          <p:nvPr>
            <p:ph idx="1"/>
          </p:nvPr>
        </p:nvSpPr>
        <p:spPr>
          <a:xfrm>
            <a:off x="190413" y="1151122"/>
            <a:ext cx="5827799" cy="906280"/>
          </a:xfrm>
        </p:spPr>
        <p:txBody>
          <a:bodyPr>
            <a:normAutofit/>
          </a:bodyPr>
          <a:lstStyle/>
          <a:p>
            <a:pPr marL="0" indent="0" algn="ctr">
              <a:lnSpc>
                <a:spcPct val="100000"/>
              </a:lnSpc>
              <a:buNone/>
              <a:tabLst/>
            </a:pPr>
            <a:r>
              <a:rPr lang="en-US" sz="4800" dirty="0">
                <a:solidFill>
                  <a:schemeClr val="tx2">
                    <a:lumMod val="75000"/>
                  </a:schemeClr>
                </a:solidFill>
                <a:effectLst>
                  <a:outerShdw blurRad="38100" dist="38100" dir="2700000" algn="tl">
                    <a:srgbClr val="000000"/>
                  </a:outerShdw>
                </a:effectLst>
              </a:rPr>
              <a:t>Static</a:t>
            </a:r>
            <a:endParaRPr lang="en-US" sz="4800" dirty="0">
              <a:solidFill>
                <a:schemeClr val="tx2">
                  <a:lumMod val="75000"/>
                </a:schemeClr>
              </a:solidFill>
            </a:endParaRPr>
          </a:p>
          <a:p>
            <a:pPr marL="357188" lvl="1" indent="0">
              <a:lnSpc>
                <a:spcPct val="100000"/>
              </a:lnSpc>
              <a:buNone/>
            </a:pPr>
            <a:endParaRPr lang="en-US" sz="4000" dirty="0"/>
          </a:p>
          <a:p>
            <a:pPr marL="357188" lvl="1" indent="0">
              <a:lnSpc>
                <a:spcPct val="100000"/>
              </a:lnSpc>
              <a:buNone/>
            </a:pPr>
            <a:endParaRPr lang="en-US" dirty="0"/>
          </a:p>
        </p:txBody>
      </p:sp>
      <p:sp>
        <p:nvSpPr>
          <p:cNvPr id="741378" name="Rectangle 2"/>
          <p:cNvSpPr>
            <a:spLocks noGrp="1" noChangeArrowheads="1"/>
          </p:cNvSpPr>
          <p:nvPr>
            <p:ph type="title"/>
          </p:nvPr>
        </p:nvSpPr>
        <p:spPr/>
        <p:txBody>
          <a:bodyPr/>
          <a:lstStyle/>
          <a:p>
            <a:r>
              <a:rPr lang="en-US" dirty="0"/>
              <a:t>Initialization</a:t>
            </a:r>
            <a:endParaRPr lang="bg-BG" dirty="0"/>
          </a:p>
        </p:txBody>
      </p:sp>
      <p:cxnSp>
        <p:nvCxnSpPr>
          <p:cNvPr id="3" name="Straight Connector 2"/>
          <p:cNvCxnSpPr/>
          <p:nvPr/>
        </p:nvCxnSpPr>
        <p:spPr>
          <a:xfrm>
            <a:off x="6018212" y="1350002"/>
            <a:ext cx="0" cy="403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246812"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4800" dirty="0">
                <a:solidFill>
                  <a:schemeClr val="tx2">
                    <a:lumMod val="75000"/>
                  </a:schemeClr>
                </a:solidFill>
                <a:effectLst>
                  <a:outerShdw blurRad="38100" dist="38100" dir="2700000" algn="tl">
                    <a:srgbClr val="000000"/>
                  </a:outerShdw>
                </a:effectLst>
              </a:rPr>
              <a:t>Non-Static</a:t>
            </a:r>
            <a:endParaRPr lang="en-US" sz="4800" dirty="0">
              <a:solidFill>
                <a:schemeClr val="tx2">
                  <a:lumMod val="75000"/>
                </a:schemeClr>
              </a:solidFill>
            </a:endParaRPr>
          </a:p>
          <a:p>
            <a:pPr marL="357188" lvl="1" indent="0">
              <a:lnSpc>
                <a:spcPct val="100000"/>
              </a:lnSpc>
              <a:buFont typeface="Wingdings" panose="05000000000000000000" pitchFamily="2" charset="2"/>
              <a:buNone/>
            </a:pPr>
            <a:endParaRPr lang="en-US" sz="4000" dirty="0"/>
          </a:p>
          <a:p>
            <a:pPr marL="357188" lvl="1" indent="0">
              <a:lnSpc>
                <a:spcPct val="100000"/>
              </a:lnSpc>
              <a:buFont typeface="Wingdings" panose="05000000000000000000" pitchFamily="2" charset="2"/>
              <a:buNone/>
            </a:pPr>
            <a:endParaRPr lang="en-US" dirty="0"/>
          </a:p>
        </p:txBody>
      </p:sp>
      <p:sp>
        <p:nvSpPr>
          <p:cNvPr id="6" name="Rectangle 5"/>
          <p:cNvSpPr/>
          <p:nvPr/>
        </p:nvSpPr>
        <p:spPr>
          <a:xfrm>
            <a:off x="188815" y="4953000"/>
            <a:ext cx="5228126" cy="1446550"/>
          </a:xfrm>
          <a:prstGeom prst="rect">
            <a:avLst/>
          </a:prstGeom>
        </p:spPr>
        <p:txBody>
          <a:bodyPr wrap="square">
            <a:spAutoFit/>
          </a:bodyPr>
          <a:lstStyle/>
          <a:p>
            <a:pPr marL="357188" lvl="1" indent="0" algn="ctr">
              <a:lnSpc>
                <a:spcPct val="100000"/>
              </a:lnSpc>
              <a:buNone/>
            </a:pPr>
            <a:r>
              <a:rPr lang="en-US" sz="4400" dirty="0"/>
              <a:t>Just before the</a:t>
            </a:r>
          </a:p>
          <a:p>
            <a:pPr marL="357188" lvl="1" indent="0" algn="ctr">
              <a:lnSpc>
                <a:spcPct val="100000"/>
              </a:lnSpc>
              <a:buNone/>
            </a:pPr>
            <a:r>
              <a:rPr lang="en-US" sz="4400" dirty="0"/>
              <a:t> </a:t>
            </a:r>
            <a:r>
              <a:rPr lang="en-US" sz="4400" dirty="0">
                <a:solidFill>
                  <a:schemeClr val="tx2">
                    <a:lumMod val="75000"/>
                  </a:schemeClr>
                </a:solidFill>
              </a:rPr>
              <a:t>first time</a:t>
            </a:r>
            <a:r>
              <a:rPr lang="en-US" sz="4400" dirty="0"/>
              <a:t> usage</a:t>
            </a:r>
          </a:p>
        </p:txBody>
      </p:sp>
      <p:sp>
        <p:nvSpPr>
          <p:cNvPr id="7" name="Rectangle 6"/>
          <p:cNvSpPr/>
          <p:nvPr/>
        </p:nvSpPr>
        <p:spPr>
          <a:xfrm>
            <a:off x="6212567" y="4953000"/>
            <a:ext cx="5716437" cy="1446550"/>
          </a:xfrm>
          <a:prstGeom prst="rect">
            <a:avLst/>
          </a:prstGeom>
        </p:spPr>
        <p:txBody>
          <a:bodyPr wrap="none">
            <a:spAutoFit/>
          </a:bodyPr>
          <a:lstStyle/>
          <a:p>
            <a:pPr marL="357188" lvl="1" indent="0" algn="ctr">
              <a:lnSpc>
                <a:spcPct val="100000"/>
              </a:lnSpc>
              <a:buNone/>
            </a:pPr>
            <a:r>
              <a:rPr lang="en-US" sz="4400" dirty="0"/>
              <a:t>When the </a:t>
            </a:r>
            <a:r>
              <a:rPr lang="en-US" sz="4400" dirty="0">
                <a:solidFill>
                  <a:schemeClr val="tx2">
                    <a:lumMod val="75000"/>
                  </a:schemeClr>
                </a:solidFill>
              </a:rPr>
              <a:t>constructor</a:t>
            </a:r>
            <a:r>
              <a:rPr lang="en-US" sz="4400" dirty="0"/>
              <a:t> </a:t>
            </a:r>
          </a:p>
          <a:p>
            <a:pPr marL="357188" lvl="1" indent="0" algn="ctr">
              <a:lnSpc>
                <a:spcPct val="100000"/>
              </a:lnSpc>
              <a:buNone/>
            </a:pPr>
            <a:r>
              <a:rPr lang="en-US" sz="4400"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0683" y="1924550"/>
            <a:ext cx="2889504" cy="288950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3438" y="1928504"/>
            <a:ext cx="2885550" cy="2885550"/>
          </a:xfrm>
          <a:prstGeom prst="rect">
            <a:avLst/>
          </a:prstGeom>
        </p:spPr>
      </p:pic>
    </p:spTree>
    <p:extLst>
      <p:ext uri="{BB962C8B-B14F-4D97-AF65-F5344CB8AC3E}">
        <p14:creationId xmlns:p14="http://schemas.microsoft.com/office/powerpoint/2010/main" val="3638530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32</a:t>
            </a:fld>
            <a:endParaRPr lang="en-US" dirty="0"/>
          </a:p>
        </p:txBody>
      </p:sp>
      <p:sp>
        <p:nvSpPr>
          <p:cNvPr id="741379" name="Rectangle 3"/>
          <p:cNvSpPr>
            <a:spLocks noGrp="1" noChangeArrowheads="1"/>
          </p:cNvSpPr>
          <p:nvPr>
            <p:ph idx="1"/>
          </p:nvPr>
        </p:nvSpPr>
        <p:spPr>
          <a:xfrm>
            <a:off x="190413" y="1151121"/>
            <a:ext cx="5827799" cy="1820679"/>
          </a:xfrm>
        </p:spPr>
        <p:txBody>
          <a:bodyPr>
            <a:normAutofit/>
          </a:bodyPr>
          <a:lstStyle/>
          <a:p>
            <a:pPr marL="0" indent="0" algn="ctr">
              <a:lnSpc>
                <a:spcPct val="100000"/>
              </a:lnSpc>
              <a:buNone/>
              <a:tabLst/>
            </a:pPr>
            <a:r>
              <a:rPr lang="en-US" sz="4800" dirty="0">
                <a:solidFill>
                  <a:schemeClr val="tx2">
                    <a:lumMod val="75000"/>
                  </a:schemeClr>
                </a:solidFill>
                <a:effectLst>
                  <a:outerShdw blurRad="38100" dist="38100" dir="2700000" algn="tl">
                    <a:srgbClr val="000000"/>
                  </a:outerShdw>
                </a:effectLst>
              </a:rPr>
              <a:t>Static</a:t>
            </a:r>
            <a:endParaRPr lang="en-US" sz="4800" dirty="0">
              <a:solidFill>
                <a:schemeClr val="tx2">
                  <a:lumMod val="75000"/>
                </a:schemeClr>
              </a:solidFill>
            </a:endParaRPr>
          </a:p>
          <a:p>
            <a:pPr marL="357188" lvl="1" indent="0">
              <a:lnSpc>
                <a:spcPct val="100000"/>
              </a:lnSpc>
              <a:buNone/>
            </a:pPr>
            <a:endParaRPr lang="en-US" sz="4000" dirty="0"/>
          </a:p>
          <a:p>
            <a:pPr marL="357188" lvl="1" indent="0">
              <a:lnSpc>
                <a:spcPct val="100000"/>
              </a:lnSpc>
              <a:buNone/>
            </a:pPr>
            <a:endParaRPr lang="en-US" dirty="0"/>
          </a:p>
        </p:txBody>
      </p:sp>
      <p:sp>
        <p:nvSpPr>
          <p:cNvPr id="741378" name="Rectangle 2"/>
          <p:cNvSpPr>
            <a:spLocks noGrp="1" noChangeArrowheads="1"/>
          </p:cNvSpPr>
          <p:nvPr>
            <p:ph type="title"/>
          </p:nvPr>
        </p:nvSpPr>
        <p:spPr/>
        <p:txBody>
          <a:bodyPr/>
          <a:lstStyle/>
          <a:p>
            <a:r>
              <a:rPr lang="en-US" dirty="0"/>
              <a:t>Memory Clearance</a:t>
            </a:r>
            <a:endParaRPr lang="bg-BG" dirty="0"/>
          </a:p>
        </p:txBody>
      </p:sp>
      <p:cxnSp>
        <p:nvCxnSpPr>
          <p:cNvPr id="3" name="Straight Connector 2"/>
          <p:cNvCxnSpPr/>
          <p:nvPr/>
        </p:nvCxnSpPr>
        <p:spPr>
          <a:xfrm>
            <a:off x="6246812" y="1438347"/>
            <a:ext cx="0" cy="403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246812"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4800" dirty="0">
                <a:solidFill>
                  <a:schemeClr val="tx2">
                    <a:lumMod val="75000"/>
                  </a:schemeClr>
                </a:solidFill>
                <a:effectLst>
                  <a:outerShdw blurRad="38100" dist="38100" dir="2700000" algn="tl">
                    <a:srgbClr val="000000"/>
                  </a:outerShdw>
                </a:effectLst>
              </a:rPr>
              <a:t>  Non-Static</a:t>
            </a:r>
            <a:endParaRPr lang="en-US" sz="4800" dirty="0">
              <a:solidFill>
                <a:schemeClr val="tx2">
                  <a:lumMod val="75000"/>
                </a:schemeClr>
              </a:solidFill>
            </a:endParaRPr>
          </a:p>
          <a:p>
            <a:pPr marL="357188" lvl="1" indent="0">
              <a:lnSpc>
                <a:spcPct val="100000"/>
              </a:lnSpc>
              <a:buFont typeface="Wingdings" panose="05000000000000000000" pitchFamily="2" charset="2"/>
              <a:buNone/>
            </a:pPr>
            <a:endParaRPr lang="en-US" sz="4000" dirty="0"/>
          </a:p>
          <a:p>
            <a:pPr marL="357188" lvl="1" indent="0">
              <a:lnSpc>
                <a:spcPct val="100000"/>
              </a:lnSpc>
              <a:buFont typeface="Wingdings" panose="05000000000000000000" pitchFamily="2" charset="2"/>
              <a:buNone/>
            </a:pPr>
            <a:endParaRPr lang="en-US" dirty="0"/>
          </a:p>
        </p:txBody>
      </p:sp>
      <p:sp>
        <p:nvSpPr>
          <p:cNvPr id="6" name="Rectangle 5"/>
          <p:cNvSpPr/>
          <p:nvPr/>
        </p:nvSpPr>
        <p:spPr>
          <a:xfrm>
            <a:off x="875270" y="5258140"/>
            <a:ext cx="4458082" cy="769441"/>
          </a:xfrm>
          <a:prstGeom prst="rect">
            <a:avLst/>
          </a:prstGeom>
        </p:spPr>
        <p:txBody>
          <a:bodyPr wrap="square">
            <a:spAutoFit/>
          </a:bodyPr>
          <a:lstStyle/>
          <a:p>
            <a:pPr marL="357188" lvl="1" indent="0">
              <a:lnSpc>
                <a:spcPct val="100000"/>
              </a:lnSpc>
              <a:buNone/>
            </a:pPr>
            <a:r>
              <a:rPr lang="en-US" sz="4400" dirty="0"/>
              <a:t>On </a:t>
            </a:r>
            <a:r>
              <a:rPr lang="en-US" sz="4400" dirty="0">
                <a:solidFill>
                  <a:schemeClr val="tx2">
                    <a:lumMod val="75000"/>
                  </a:schemeClr>
                </a:solidFill>
              </a:rPr>
              <a:t>program exit</a:t>
            </a:r>
          </a:p>
        </p:txBody>
      </p:sp>
      <p:sp>
        <p:nvSpPr>
          <p:cNvPr id="7" name="Rectangle 6"/>
          <p:cNvSpPr/>
          <p:nvPr/>
        </p:nvSpPr>
        <p:spPr>
          <a:xfrm>
            <a:off x="6474976" y="5261859"/>
            <a:ext cx="5371470" cy="769441"/>
          </a:xfrm>
          <a:prstGeom prst="rect">
            <a:avLst/>
          </a:prstGeom>
        </p:spPr>
        <p:txBody>
          <a:bodyPr wrap="none">
            <a:spAutoFit/>
          </a:bodyPr>
          <a:lstStyle/>
          <a:p>
            <a:r>
              <a:rPr lang="en-US" sz="4000" dirty="0"/>
              <a:t>By the </a:t>
            </a:r>
            <a:r>
              <a:rPr lang="en-US" sz="4400" dirty="0">
                <a:solidFill>
                  <a:schemeClr val="tx2">
                    <a:lumMod val="75000"/>
                  </a:schemeClr>
                </a:solidFill>
              </a:rPr>
              <a:t>garbage</a:t>
            </a:r>
            <a:r>
              <a:rPr lang="en-US" sz="4000" dirty="0">
                <a:solidFill>
                  <a:schemeClr val="tx2">
                    <a:lumMod val="75000"/>
                  </a:schemeClr>
                </a:solidFill>
              </a:rPr>
              <a:t>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9267" y="2044899"/>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3493" y="2046515"/>
            <a:ext cx="2822264" cy="2822264"/>
          </a:xfrm>
          <a:prstGeom prst="rect">
            <a:avLst/>
          </a:prstGeom>
        </p:spPr>
      </p:pic>
    </p:spTree>
    <p:extLst>
      <p:ext uri="{BB962C8B-B14F-4D97-AF65-F5344CB8AC3E}">
        <p14:creationId xmlns:p14="http://schemas.microsoft.com/office/powerpoint/2010/main" val="445402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33</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r>
              <a:rPr lang="en-US" sz="3600" dirty="0"/>
              <a:t>Polymorphism</a:t>
            </a:r>
          </a:p>
          <a:p>
            <a:pPr lvl="2"/>
            <a:r>
              <a:rPr lang="en-US" sz="3200" dirty="0"/>
              <a:t>Definition</a:t>
            </a:r>
          </a:p>
          <a:p>
            <a:pPr lvl="2"/>
            <a:r>
              <a:rPr lang="en-US" sz="3200" dirty="0"/>
              <a:t>Types</a:t>
            </a:r>
          </a:p>
          <a:p>
            <a:r>
              <a:rPr lang="en-US" sz="3600" dirty="0"/>
              <a:t>Override Methods</a:t>
            </a:r>
          </a:p>
          <a:p>
            <a:r>
              <a:rPr lang="en-US" sz="3600" dirty="0"/>
              <a:t>Overload Methods</a:t>
            </a:r>
          </a:p>
          <a:p>
            <a:r>
              <a:rPr lang="en-US" sz="3600" dirty="0"/>
              <a:t>Abstraction </a:t>
            </a:r>
          </a:p>
          <a:p>
            <a:pPr lvl="2"/>
            <a:r>
              <a:rPr lang="en-US" sz="3200" dirty="0"/>
              <a:t>Classes</a:t>
            </a:r>
          </a:p>
          <a:p>
            <a:pPr lvl="2"/>
            <a:r>
              <a:rPr lang="en-US" sz="3200" dirty="0"/>
              <a:t>Methods</a:t>
            </a: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97AB6A99-4990-4B5C-B27F-B987499E1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885" y="3048000"/>
            <a:ext cx="3955821" cy="3384520"/>
          </a:xfrm>
          <a:prstGeom prst="rect">
            <a:avLst/>
          </a:prstGeom>
        </p:spPr>
      </p:pic>
    </p:spTree>
    <p:extLst>
      <p:ext uri="{BB962C8B-B14F-4D97-AF65-F5344CB8AC3E}">
        <p14:creationId xmlns:p14="http://schemas.microsoft.com/office/powerpoint/2010/main" val="398455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a:t>Polymorphism</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a:hlinkClick r:id="rId3"/>
              </a:rPr>
              <a:t>https://softuni.bg/courses/csharp-oop-basics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bg-BG" dirty="0"/>
          </a:p>
          <a:p>
            <a:endParaRPr lang="bg-BG" sz="2400" dirty="0"/>
          </a:p>
          <a:p>
            <a:endParaRPr lang="bg-BG" sz="2400" dirty="0"/>
          </a:p>
          <a:p>
            <a:endParaRPr lang="bg-BG" sz="2400" dirty="0"/>
          </a:p>
          <a:p>
            <a:pPr>
              <a:spcBef>
                <a:spcPts val="1800"/>
              </a:spcBef>
            </a:pPr>
            <a:r>
              <a:rPr lang="en-US" sz="2400" dirty="0"/>
              <a:t>Attribution: this work may contain portions from</a:t>
            </a:r>
          </a:p>
          <a:p>
            <a:pPr lvl="1"/>
            <a:r>
              <a:rPr lang="en-US" sz="2000" dirty="0"/>
              <a:t>"</a:t>
            </a:r>
            <a:r>
              <a:rPr lang="en-US" sz="2000" dirty="0">
                <a:hlinkClick r:id="rId4"/>
              </a:rPr>
              <a:t>Fundamentals of Computer Programming with C#</a:t>
            </a:r>
            <a:r>
              <a:rPr lang="en-US" sz="2000" dirty="0"/>
              <a:t>" book by Svetlin Nakov &amp; Co. under </a:t>
            </a:r>
            <a:r>
              <a:rPr lang="en-US" sz="2000" dirty="0">
                <a:hlinkClick r:id="rId5"/>
              </a:rPr>
              <a:t>CC-BY-SA</a:t>
            </a:r>
            <a:r>
              <a:rPr lang="en-US" sz="2000" dirty="0"/>
              <a:t> license</a:t>
            </a:r>
          </a:p>
          <a:p>
            <a:pPr lvl="1"/>
            <a:r>
              <a:rPr lang="en-US" sz="2000" dirty="0"/>
              <a:t>"</a:t>
            </a:r>
            <a:r>
              <a:rPr lang="en-US" sz="2000" dirty="0">
                <a:hlinkClick r:id="rId6"/>
              </a:rPr>
              <a:t>C# Part I</a:t>
            </a:r>
            <a:r>
              <a:rPr lang="en-US" sz="2000" dirty="0"/>
              <a:t>" course by </a:t>
            </a:r>
            <a:r>
              <a:rPr lang="en-US" sz="2000" noProof="1"/>
              <a:t>Telerik Academy</a:t>
            </a:r>
            <a:r>
              <a:rPr lang="en-US" sz="2000" dirty="0"/>
              <a:t> under </a:t>
            </a:r>
            <a:r>
              <a:rPr lang="en-US" sz="2000" dirty="0">
                <a:hlinkClick r:id="rId7"/>
              </a:rPr>
              <a:t>CC-BY-NC-SA</a:t>
            </a:r>
            <a:r>
              <a:rPr lang="en-US" sz="2000" dirty="0"/>
              <a:t> license </a:t>
            </a:r>
          </a:p>
          <a:p>
            <a:pPr lvl="1"/>
            <a:r>
              <a:rPr lang="en-US" sz="2000" dirty="0"/>
              <a:t>"</a:t>
            </a:r>
            <a:r>
              <a:rPr lang="en-US" sz="2000" dirty="0">
                <a:hlinkClick r:id="rId8"/>
              </a:rPr>
              <a:t>C# Part II</a:t>
            </a:r>
            <a:r>
              <a:rPr lang="en-US" sz="2000" dirty="0"/>
              <a:t>" course by </a:t>
            </a:r>
            <a:r>
              <a:rPr lang="en-US" sz="2000" noProof="1"/>
              <a:t>Telerik Academy</a:t>
            </a:r>
            <a:r>
              <a:rPr lang="en-US" sz="2000" dirty="0"/>
              <a:t> under </a:t>
            </a:r>
            <a:r>
              <a:rPr lang="en-US" sz="2000" dirty="0">
                <a:hlinkClick r:id="rId7"/>
              </a:rPr>
              <a:t>CC-BY-NC-SA</a:t>
            </a:r>
            <a:r>
              <a:rPr lang="en-US" sz="2000" dirty="0"/>
              <a:t> license</a:t>
            </a:r>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35</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999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486400"/>
            <a:ext cx="8938472" cy="820600"/>
          </a:xfrm>
        </p:spPr>
        <p:txBody>
          <a:bodyPr/>
          <a:lstStyle/>
          <a:p>
            <a:r>
              <a:rPr lang="en-US" noProof="1">
                <a:cs typeface="Consolas" panose="020B0609020204030204" pitchFamily="49" charset="0"/>
              </a:rPr>
              <a:t>Polymorphism</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C:\Users\tilchev\Desktop\cow.png"/>
          <p:cNvPicPr>
            <a:picLocks noChangeAspect="1" noChangeArrowheads="1"/>
          </p:cNvPicPr>
          <p:nvPr/>
        </p:nvPicPr>
        <p:blipFill>
          <a:blip r:embed="rId3" cstate="print"/>
          <a:srcRect/>
          <a:stretch>
            <a:fillRect/>
          </a:stretch>
        </p:blipFill>
        <p:spPr bwMode="auto">
          <a:xfrm>
            <a:off x="3641725" y="832007"/>
            <a:ext cx="4905374" cy="4349593"/>
          </a:xfrm>
          <a:prstGeom prst="rect">
            <a:avLst/>
          </a:prstGeom>
          <a:noFill/>
        </p:spPr>
      </p:pic>
    </p:spTree>
    <p:extLst>
      <p:ext uri="{BB962C8B-B14F-4D97-AF65-F5344CB8AC3E}">
        <p14:creationId xmlns:p14="http://schemas.microsoft.com/office/powerpoint/2010/main" val="293911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9" name="Content Placeholder 8"/>
          <p:cNvSpPr>
            <a:spLocks noGrp="1"/>
          </p:cNvSpPr>
          <p:nvPr>
            <p:ph idx="1"/>
          </p:nvPr>
        </p:nvSpPr>
        <p:spPr/>
        <p:txBody>
          <a:bodyPr/>
          <a:lstStyle/>
          <a:p>
            <a:r>
              <a:rPr lang="en-US" dirty="0"/>
              <a:t>From the Greek</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5" name="Rectangle: Rounded Corners 4"/>
          <p:cNvSpPr>
            <a:spLocks noChangeArrowheads="1"/>
          </p:cNvSpPr>
          <p:nvPr/>
        </p:nvSpPr>
        <p:spPr bwMode="auto">
          <a:xfrm>
            <a:off x="2056592" y="1851848"/>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Polys</a:t>
            </a:r>
          </a:p>
          <a:p>
            <a:pPr algn="ctr">
              <a:defRPr/>
            </a:pPr>
            <a:r>
              <a:rPr lang="en-GB" sz="3200" i="1" noProof="1">
                <a:solidFill>
                  <a:schemeClr val="tx2"/>
                </a:solidFill>
                <a:effectLst>
                  <a:outerShdw blurRad="38100" dist="38100" dir="2700000" algn="tl">
                    <a:srgbClr val="000000">
                      <a:alpha val="43137"/>
                    </a:srgbClr>
                  </a:outerShdw>
                </a:effectLst>
                <a:latin typeface="Consolas" pitchFamily="49" charset="0"/>
              </a:rPr>
              <a:t>(many)</a:t>
            </a:r>
          </a:p>
        </p:txBody>
      </p:sp>
      <p:sp>
        <p:nvSpPr>
          <p:cNvPr id="6" name="Rectangle: Rounded Corners 4"/>
          <p:cNvSpPr>
            <a:spLocks noChangeArrowheads="1"/>
          </p:cNvSpPr>
          <p:nvPr/>
        </p:nvSpPr>
        <p:spPr bwMode="auto">
          <a:xfrm>
            <a:off x="7024325" y="1851848"/>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Morphe</a:t>
            </a:r>
          </a:p>
          <a:p>
            <a:pPr algn="ctr">
              <a:defRPr/>
            </a:pPr>
            <a:r>
              <a:rPr lang="en-GB" sz="3200" i="1" noProof="1">
                <a:solidFill>
                  <a:schemeClr val="tx2"/>
                </a:solidFill>
                <a:effectLst>
                  <a:outerShdw blurRad="38100" dist="38100" dir="2700000" algn="tl">
                    <a:srgbClr val="000000">
                      <a:alpha val="43137"/>
                    </a:srgbClr>
                  </a:outerShdw>
                </a:effectLst>
                <a:latin typeface="Consolas" pitchFamily="49" charset="0"/>
              </a:rPr>
              <a:t>(shape/forms)</a:t>
            </a:r>
          </a:p>
        </p:txBody>
      </p:sp>
      <p:sp>
        <p:nvSpPr>
          <p:cNvPr id="10" name="Rectangle: Rounded Corners 4"/>
          <p:cNvSpPr>
            <a:spLocks noChangeArrowheads="1"/>
          </p:cNvSpPr>
          <p:nvPr/>
        </p:nvSpPr>
        <p:spPr bwMode="auto">
          <a:xfrm>
            <a:off x="4532312" y="3429000"/>
            <a:ext cx="3124200" cy="10334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Polymorphos</a:t>
            </a:r>
          </a:p>
        </p:txBody>
      </p:sp>
      <p:cxnSp>
        <p:nvCxnSpPr>
          <p:cNvPr id="16" name="Straight Connector 15"/>
          <p:cNvCxnSpPr>
            <a:stCxn id="5" idx="3"/>
            <a:endCxn id="6" idx="1"/>
          </p:cNvCxnSpPr>
          <p:nvPr/>
        </p:nvCxnSpPr>
        <p:spPr>
          <a:xfrm>
            <a:off x="5180792" y="2436525"/>
            <a:ext cx="18435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4412" y="2436524"/>
            <a:ext cx="0" cy="9924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a:spLocks noChangeArrowheads="1"/>
          </p:cNvSpPr>
          <p:nvPr/>
        </p:nvSpPr>
        <p:spPr bwMode="auto">
          <a:xfrm>
            <a:off x="1735115" y="4916327"/>
            <a:ext cx="8715417" cy="10772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200" b="1" noProof="1">
                <a:solidFill>
                  <a:srgbClr val="FBEEDC"/>
                </a:solidFill>
                <a:effectLst>
                  <a:outerShdw blurRad="38100" dist="38100" dir="2700000" algn="tl">
                    <a:srgbClr val="000000">
                      <a:alpha val="43137"/>
                    </a:srgbClr>
                  </a:outerShdw>
                </a:effectLst>
                <a:cs typeface="Consolas" pitchFamily="49" charset="0"/>
              </a:rPr>
              <a:t>This is something similar to a word having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several different</a:t>
            </a:r>
            <a:r>
              <a:rPr lang="en-US" sz="3200" b="1" noProof="1">
                <a:solidFill>
                  <a:srgbClr val="FBEEDC"/>
                </a:solidFill>
                <a:effectLst>
                  <a:outerShdw blurRad="38100" dist="38100" dir="2700000" algn="tl">
                    <a:srgbClr val="000000">
                      <a:alpha val="43137"/>
                    </a:srgbClr>
                  </a:outerShdw>
                </a:effectLst>
                <a:cs typeface="Consolas" pitchFamily="49" charset="0"/>
              </a:rPr>
              <a:t> meanings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depending</a:t>
            </a:r>
            <a:r>
              <a:rPr lang="en-US" sz="3200" b="1" noProof="1">
                <a:solidFill>
                  <a:srgbClr val="FBEEDC"/>
                </a:solidFill>
                <a:effectLst>
                  <a:outerShdw blurRad="38100" dist="38100" dir="2700000" algn="tl">
                    <a:srgbClr val="000000">
                      <a:alpha val="43137"/>
                    </a:srgbClr>
                  </a:outerShdw>
                </a:effectLst>
                <a:cs typeface="Consolas" pitchFamily="49" charset="0"/>
              </a:rPr>
              <a:t> on the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context</a:t>
            </a:r>
          </a:p>
        </p:txBody>
      </p:sp>
    </p:spTree>
    <p:extLst>
      <p:ext uri="{BB962C8B-B14F-4D97-AF65-F5344CB8AC3E}">
        <p14:creationId xmlns:p14="http://schemas.microsoft.com/office/powerpoint/2010/main" val="16060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lstStyle/>
          <a:p>
            <a:r>
              <a:rPr lang="en-US" dirty="0"/>
              <a:t>Ability of an </a:t>
            </a:r>
            <a:r>
              <a:rPr lang="en-US" dirty="0">
                <a:solidFill>
                  <a:schemeClr val="tx2">
                    <a:lumMod val="75000"/>
                  </a:schemeClr>
                </a:solidFill>
              </a:rPr>
              <a:t>object</a:t>
            </a:r>
            <a:r>
              <a:rPr lang="en-US" dirty="0"/>
              <a:t> to take on </a:t>
            </a:r>
            <a:r>
              <a:rPr lang="en-US" dirty="0">
                <a:solidFill>
                  <a:schemeClr val="tx2">
                    <a:lumMod val="75000"/>
                  </a:schemeClr>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531812" y="2044005"/>
            <a:ext cx="110346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IAnimal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 Mammal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IAnimal {}</a:t>
            </a:r>
          </a:p>
        </p:txBody>
      </p:sp>
      <p:sp>
        <p:nvSpPr>
          <p:cNvPr id="8" name="Rectangle 7"/>
          <p:cNvSpPr>
            <a:spLocks noChangeArrowheads="1"/>
          </p:cNvSpPr>
          <p:nvPr/>
        </p:nvSpPr>
        <p:spPr bwMode="auto">
          <a:xfrm>
            <a:off x="751365" y="3912221"/>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p>
        </p:txBody>
      </p:sp>
      <p:sp>
        <p:nvSpPr>
          <p:cNvPr id="9" name="Rectangle 8"/>
          <p:cNvSpPr>
            <a:spLocks noChangeArrowheads="1"/>
          </p:cNvSpPr>
          <p:nvPr/>
        </p:nvSpPr>
        <p:spPr bwMode="auto">
          <a:xfrm>
            <a:off x="751365" y="5019312"/>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a:t>
            </a:r>
          </a:p>
        </p:txBody>
      </p:sp>
      <p:sp>
        <p:nvSpPr>
          <p:cNvPr id="10" name="Rectangle 9"/>
          <p:cNvSpPr>
            <a:spLocks noChangeArrowheads="1"/>
          </p:cNvSpPr>
          <p:nvPr/>
        </p:nvSpPr>
        <p:spPr bwMode="auto">
          <a:xfrm>
            <a:off x="6159942" y="5019312"/>
            <a:ext cx="5105400"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Object</a:t>
            </a:r>
          </a:p>
        </p:txBody>
      </p:sp>
      <p:sp>
        <p:nvSpPr>
          <p:cNvPr id="11" name="Rectangle 10"/>
          <p:cNvSpPr>
            <a:spLocks noChangeArrowheads="1"/>
          </p:cNvSpPr>
          <p:nvPr/>
        </p:nvSpPr>
        <p:spPr bwMode="auto">
          <a:xfrm>
            <a:off x="6159942" y="3908532"/>
            <a:ext cx="5105400"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a:t>
            </a:r>
          </a:p>
        </p:txBody>
      </p:sp>
    </p:spTree>
    <p:extLst>
      <p:ext uri="{BB962C8B-B14F-4D97-AF65-F5344CB8AC3E}">
        <p14:creationId xmlns:p14="http://schemas.microsoft.com/office/powerpoint/2010/main" val="124697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a:xfrm>
            <a:off x="190413" y="4267201"/>
            <a:ext cx="11804822" cy="2057399"/>
          </a:xfrm>
        </p:spPr>
        <p:txBody>
          <a:bodyPr>
            <a:normAutofit/>
          </a:bodyPr>
          <a:lstStyle/>
          <a:p>
            <a:r>
              <a:rPr lang="en-US" dirty="0">
                <a:solidFill>
                  <a:schemeClr val="tx2">
                    <a:lumMod val="75000"/>
                  </a:schemeClr>
                </a:solidFill>
              </a:rPr>
              <a:t>Variables</a:t>
            </a:r>
            <a:r>
              <a:rPr lang="en-US" dirty="0"/>
              <a:t> are saved in </a:t>
            </a:r>
            <a:r>
              <a:rPr lang="en-US" dirty="0">
                <a:solidFill>
                  <a:schemeClr val="tx2">
                    <a:lumMod val="75000"/>
                  </a:schemeClr>
                </a:solidFill>
              </a:rPr>
              <a:t>reference</a:t>
            </a:r>
            <a:r>
              <a:rPr lang="en-US" dirty="0"/>
              <a:t> type</a:t>
            </a:r>
          </a:p>
          <a:p>
            <a:r>
              <a:rPr lang="en-US" dirty="0"/>
              <a:t>You can use only </a:t>
            </a:r>
            <a:r>
              <a:rPr lang="en-US" dirty="0">
                <a:solidFill>
                  <a:schemeClr val="tx2">
                    <a:lumMod val="75000"/>
                  </a:schemeClr>
                </a:solidFill>
              </a:rPr>
              <a:t>reference</a:t>
            </a:r>
            <a:r>
              <a:rPr lang="en-US" dirty="0"/>
              <a:t> </a:t>
            </a:r>
            <a:r>
              <a:rPr lang="en-US" dirty="0">
                <a:solidFill>
                  <a:schemeClr val="tx2">
                    <a:lumMod val="75000"/>
                  </a:schemeClr>
                </a:solidFill>
              </a:rPr>
              <a:t>methods</a:t>
            </a:r>
          </a:p>
          <a:p>
            <a:r>
              <a:rPr lang="en-US" dirty="0"/>
              <a:t>If you need </a:t>
            </a:r>
            <a:r>
              <a:rPr lang="en-US" dirty="0">
                <a:solidFill>
                  <a:schemeClr val="tx2">
                    <a:lumMod val="75000"/>
                  </a:schemeClr>
                </a:solidFill>
              </a:rPr>
              <a:t>object</a:t>
            </a:r>
            <a:r>
              <a:rPr lang="en-US" dirty="0"/>
              <a:t> </a:t>
            </a:r>
            <a:r>
              <a:rPr lang="en-US" dirty="0">
                <a:solidFill>
                  <a:schemeClr val="tx2">
                    <a:lumMod val="75000"/>
                  </a:schemeClr>
                </a:solidFill>
              </a:rPr>
              <a:t>method</a:t>
            </a:r>
            <a:r>
              <a:rPr lang="en-US" dirty="0"/>
              <a:t> you need to </a:t>
            </a:r>
            <a:r>
              <a:rPr lang="en-US" dirty="0">
                <a:solidFill>
                  <a:schemeClr val="tx2">
                    <a:lumMod val="75000"/>
                  </a:schemeClr>
                </a:solidFill>
              </a:rPr>
              <a:t>cast</a:t>
            </a:r>
            <a:r>
              <a:rPr lang="en-US" dirty="0"/>
              <a:t> </a:t>
            </a:r>
            <a:r>
              <a:rPr lang="en-US" dirty="0">
                <a:solidFill>
                  <a:schemeClr val="tx2">
                    <a:lumMod val="75000"/>
                  </a:schemeClr>
                </a:solidFill>
              </a:rPr>
              <a:t>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5524" y="1274278"/>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Animal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1108" y="1676400"/>
            <a:ext cx="1312304"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760412" y="3398492"/>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Reference</a:t>
            </a:r>
            <a:r>
              <a:rPr lang="en-US" sz="3600" dirty="0">
                <a:solidFill>
                  <a:srgbClr val="FFFFFF"/>
                </a:solidFill>
              </a:rPr>
              <a:t> Type</a:t>
            </a:r>
            <a:endParaRPr lang="bg-BG" sz="3600" dirty="0">
              <a:solidFill>
                <a:srgbClr val="FFFFFF"/>
              </a:solidFill>
            </a:endParaRPr>
          </a:p>
        </p:txBody>
      </p:sp>
      <p:sp>
        <p:nvSpPr>
          <p:cNvPr id="14" name="Rectangle: Rounded Corners 4"/>
          <p:cNvSpPr>
            <a:spLocks noChangeArrowheads="1"/>
          </p:cNvSpPr>
          <p:nvPr/>
        </p:nvSpPr>
        <p:spPr bwMode="auto">
          <a:xfrm>
            <a:off x="5103812" y="1676400"/>
            <a:ext cx="1600200"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637212" y="3398491"/>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Object</a:t>
            </a:r>
            <a:r>
              <a:rPr lang="en-US" sz="3600" dirty="0">
                <a:solidFill>
                  <a:srgbClr val="FFFFFF"/>
                </a:solidFill>
              </a:rPr>
              <a:t> Type</a:t>
            </a:r>
            <a:endParaRPr lang="bg-BG" sz="3600" dirty="0">
              <a:solidFill>
                <a:srgbClr val="FFFFFF"/>
              </a:solidFill>
            </a:endParaRPr>
          </a:p>
        </p:txBody>
      </p:sp>
    </p:spTree>
    <p:extLst>
      <p:ext uri="{BB962C8B-B14F-4D97-AF65-F5344CB8AC3E}">
        <p14:creationId xmlns:p14="http://schemas.microsoft.com/office/powerpoint/2010/main" val="71831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9" name="Content Placeholder 8"/>
          <p:cNvSpPr>
            <a:spLocks noGrp="1"/>
          </p:cNvSpPr>
          <p:nvPr>
            <p:ph idx="1"/>
          </p:nvPr>
        </p:nvSpPr>
        <p:spPr/>
        <p:txBody>
          <a:bodyPr/>
          <a:lstStyle/>
          <a:p>
            <a:r>
              <a:rPr lang="en-US" dirty="0"/>
              <a:t>Check if </a:t>
            </a:r>
            <a:r>
              <a:rPr lang="en-US" dirty="0">
                <a:solidFill>
                  <a:schemeClr val="tx2">
                    <a:lumMod val="75000"/>
                  </a:schemeClr>
                </a:solidFill>
              </a:rPr>
              <a:t>object</a:t>
            </a:r>
            <a:r>
              <a:rPr lang="en-US" dirty="0"/>
              <a:t> is an </a:t>
            </a:r>
            <a:r>
              <a:rPr lang="en-US" dirty="0">
                <a:solidFill>
                  <a:schemeClr val="tx2">
                    <a:lumMod val="75000"/>
                  </a:schemeClr>
                </a:solidFill>
              </a:rPr>
              <a:t>instance</a:t>
            </a:r>
            <a:r>
              <a:rPr lang="en-US" dirty="0"/>
              <a:t> of </a:t>
            </a:r>
            <a:r>
              <a:rPr lang="bg-BG" dirty="0"/>
              <a:t>а </a:t>
            </a:r>
            <a:r>
              <a:rPr lang="en-US" dirty="0"/>
              <a:t>specific </a:t>
            </a:r>
            <a:r>
              <a:rPr lang="en-US" dirty="0">
                <a:solidFill>
                  <a:schemeClr val="tx2">
                    <a:lumMod val="75000"/>
                  </a:schemeClr>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7" name="Rectangle 6"/>
          <p:cNvSpPr>
            <a:spLocks noChangeArrowheads="1"/>
          </p:cNvSpPr>
          <p:nvPr/>
        </p:nvSpPr>
        <p:spPr bwMode="auto">
          <a:xfrm>
            <a:off x="575524" y="2174985"/>
            <a:ext cx="11034600" cy="360098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Animal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if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AutoShape 6"/>
          <p:cNvSpPr>
            <a:spLocks noChangeArrowheads="1"/>
          </p:cNvSpPr>
          <p:nvPr/>
        </p:nvSpPr>
        <p:spPr bwMode="auto">
          <a:xfrm>
            <a:off x="7161812" y="5187906"/>
            <a:ext cx="3222282" cy="1435334"/>
          </a:xfrm>
          <a:prstGeom prst="wedgeRoundRectCallout">
            <a:avLst>
              <a:gd name="adj1" fmla="val -176230"/>
              <a:gd name="adj2" fmla="val -50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Cast to object type and use its methods</a:t>
            </a:r>
            <a:endParaRPr lang="bg-BG" sz="3200" dirty="0">
              <a:solidFill>
                <a:schemeClr val="tx2">
                  <a:lumMod val="75000"/>
                </a:schemeClr>
              </a:solidFill>
              <a:latin typeface="Consolas" panose="020B0609020204030204" pitchFamily="49" charset="0"/>
            </a:endParaRPr>
          </a:p>
        </p:txBody>
      </p:sp>
      <p:sp>
        <p:nvSpPr>
          <p:cNvPr id="16" name="AutoShape 6"/>
          <p:cNvSpPr>
            <a:spLocks noChangeArrowheads="1"/>
          </p:cNvSpPr>
          <p:nvPr/>
        </p:nvSpPr>
        <p:spPr bwMode="auto">
          <a:xfrm>
            <a:off x="8552599" y="3632628"/>
            <a:ext cx="3222282" cy="1062828"/>
          </a:xfrm>
          <a:prstGeom prst="wedgeRoundRectCallout">
            <a:avLst>
              <a:gd name="adj1" fmla="val -212262"/>
              <a:gd name="adj2" fmla="val 2079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Check object type of </a:t>
            </a:r>
            <a:r>
              <a:rPr lang="en-US" sz="3200" dirty="0">
                <a:solidFill>
                  <a:srgbClr val="FFFFFF"/>
                </a:solidFill>
                <a:latin typeface="Consolas" panose="020B0609020204030204" pitchFamily="49" charset="0"/>
              </a:rPr>
              <a:t>person</a:t>
            </a:r>
            <a:endParaRPr lang="bg-BG" sz="3200"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4034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p:txBody>
          <a:bodyPr/>
          <a:lstStyle/>
          <a:p>
            <a:r>
              <a:rPr lang="en-US" dirty="0"/>
              <a:t>Keyword - is (2)</a:t>
            </a:r>
          </a:p>
        </p:txBody>
      </p:sp>
      <p:sp>
        <p:nvSpPr>
          <p:cNvPr id="7" name="Rectangle 6"/>
          <p:cNvSpPr>
            <a:spLocks noChangeArrowheads="1"/>
          </p:cNvSpPr>
          <p:nvPr/>
        </p:nvSpPr>
        <p:spPr bwMode="auto">
          <a:xfrm>
            <a:off x="684212" y="2209800"/>
            <a:ext cx="10820400" cy="23083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Anytime you find yourself writing code of the form "if the object is of type T1, then do something, but if it's of type T2, then do something else",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slap yourself</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TextBox 4"/>
          <p:cNvSpPr txBox="1"/>
          <p:nvPr/>
        </p:nvSpPr>
        <p:spPr>
          <a:xfrm>
            <a:off x="5365367" y="452062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840992219"/>
      </p:ext>
    </p:extLst>
  </p:cSld>
  <p:clrMapOvr>
    <a:masterClrMapping/>
  </p:clrMapOvr>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11526</TotalTime>
  <Words>3694</Words>
  <Application>Microsoft Office PowerPoint</Application>
  <PresentationFormat>Custom</PresentationFormat>
  <Paragraphs>533</Paragraphs>
  <Slides>36</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Wingdings</vt:lpstr>
      <vt:lpstr>Wingdings 2</vt:lpstr>
      <vt:lpstr>SoftUni 16x9</vt:lpstr>
      <vt:lpstr>Polymorphism</vt:lpstr>
      <vt:lpstr>Table of Contents</vt:lpstr>
      <vt:lpstr>Questions</vt:lpstr>
      <vt:lpstr>Polymorphism</vt:lpstr>
      <vt:lpstr>What is Polimorphism?</vt:lpstr>
      <vt:lpstr>Polymorphism in OOP</vt:lpstr>
      <vt:lpstr>Reference Type and Object Type</vt:lpstr>
      <vt:lpstr>Keyword - is</vt:lpstr>
      <vt:lpstr>Keyword - is (2)</vt:lpstr>
      <vt:lpstr>Types of Polymorphism</vt:lpstr>
      <vt:lpstr>Compile Time Polymorphism</vt:lpstr>
      <vt:lpstr>Problem: MathOperation</vt:lpstr>
      <vt:lpstr>Solution: MathOperation</vt:lpstr>
      <vt:lpstr>Rules for Overloading a Method</vt:lpstr>
      <vt:lpstr>Runtime Polymorphism</vt:lpstr>
      <vt:lpstr>Runtime Polymorphism (2)</vt:lpstr>
      <vt:lpstr>Problem: Animals</vt:lpstr>
      <vt:lpstr>Solution: Animals</vt:lpstr>
      <vt:lpstr>Solution: Animals (2)</vt:lpstr>
      <vt:lpstr>Rules for Overriding Method</vt:lpstr>
      <vt:lpstr>Abstract Classes</vt:lpstr>
      <vt:lpstr>Abstract Classes</vt:lpstr>
      <vt:lpstr>Abstract Classes Elements</vt:lpstr>
      <vt:lpstr>Problem: Shapes</vt:lpstr>
      <vt:lpstr>Solution: Shapes</vt:lpstr>
      <vt:lpstr>Solution: Shapes (2)</vt:lpstr>
      <vt:lpstr>Solution: Shapes (3)</vt:lpstr>
      <vt:lpstr>Keyword - sealed</vt:lpstr>
      <vt:lpstr>Keyword - sealed</vt:lpstr>
      <vt:lpstr>Association</vt:lpstr>
      <vt:lpstr>Initialization</vt:lpstr>
      <vt:lpstr>Memory Clearance</vt:lpstr>
      <vt:lpstr>Summary</vt:lpstr>
      <vt:lpstr>Polymorphism</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CSharp-OOP-Basics-Polymorphism,C#, programming, course, SoftUni, Software University</cp:keywords>
  <dc:description>Software University Foundation - http://softuni.org</dc:description>
  <cp:lastModifiedBy>Vladimir Damyanovski</cp:lastModifiedBy>
  <cp:revision>343</cp:revision>
  <dcterms:created xsi:type="dcterms:W3CDTF">2014-01-02T17:00:34Z</dcterms:created>
  <dcterms:modified xsi:type="dcterms:W3CDTF">2018-02-28T19:45:29Z</dcterms:modified>
  <cp:category>polymorhism, interfaces, abstarction, programming, software engineering, quality code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