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472" r:id="rId3"/>
    <p:sldId id="473" r:id="rId4"/>
    <p:sldId id="474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6" r:id="rId22"/>
    <p:sldId id="497" r:id="rId23"/>
    <p:sldId id="498" r:id="rId24"/>
    <p:sldId id="499" r:id="rId25"/>
    <p:sldId id="500" r:id="rId26"/>
    <p:sldId id="502" r:id="rId27"/>
    <p:sldId id="475" r:id="rId28"/>
    <p:sldId id="476" r:id="rId29"/>
    <p:sldId id="477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3"/>
            <p14:sldId id="474"/>
          </p14:sldIdLst>
        </p14:section>
        <p14:section name="Functional Programming" id="{10745B23-C988-4BAA-AE42-C501B8B4B899}">
          <p14:sldIdLst>
            <p14:sldId id="478"/>
            <p14:sldId id="479"/>
          </p14:sldIdLst>
        </p14:section>
        <p14:section name="Lambda Expressions" id="{FC7A6BB1-9875-4E99-A906-85D921810372}">
          <p14:sldIdLst>
            <p14:sldId id="480"/>
            <p14:sldId id="481"/>
            <p14:sldId id="482"/>
            <p14:sldId id="483"/>
            <p14:sldId id="484"/>
          </p14:sldIdLst>
        </p14:section>
        <p14:section name="Functions" id="{FF983992-9705-473B-B3E7-FA29676CBF4A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6"/>
            <p14:sldId id="497"/>
            <p14:sldId id="498"/>
            <p14:sldId id="499"/>
            <p14:sldId id="500"/>
            <p14:sldId id="502"/>
          </p14:sldIdLst>
        </p14:section>
        <p14:section name="Conclusion" id="{10E03AB1-9AA8-4E86-9A64-D741901E50A2}">
          <p14:sldIdLst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BEEDC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5" autoAdjust="0"/>
    <p:restoredTop sz="94384" autoAdjust="0"/>
  </p:normalViewPr>
  <p:slideViewPr>
    <p:cSldViewPr>
      <p:cViewPr varScale="1">
        <p:scale>
          <a:sx n="93" d="100"/>
          <a:sy n="93" d="100"/>
        </p:scale>
        <p:origin x="34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82850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349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51094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37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1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advanced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12570" y="714086"/>
            <a:ext cx="7618286" cy="1126264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94035" y="1894078"/>
            <a:ext cx="8443700" cy="11577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Lambda Expressions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4990259" y="3440353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86ECCC-A07B-4155-86B5-7A9260870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994" y="3647071"/>
            <a:ext cx="4594862" cy="2601727"/>
          </a:xfrm>
          <a:prstGeom prst="rect">
            <a:avLst/>
          </a:prstGeom>
        </p:spPr>
      </p:pic>
      <p:pic>
        <p:nvPicPr>
          <p:cNvPr id="13" name="Picture 5" descr="C:\Documents\Courses\OOP\OOP Images\java-lambda-expression.png">
            <a:extLst>
              <a:ext uri="{FF2B5EF4-FFF2-40B4-BE49-F238E27FC236}">
                <a16:creationId xmlns:a16="http://schemas.microsoft.com/office/drawing/2014/main" id="{E60EFF66-339D-40BA-9551-0558F630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668" y="4804195"/>
            <a:ext cx="1607188" cy="16002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3212" y="1219200"/>
            <a:ext cx="11353799" cy="470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int[] numbers = Console.ReadLine()</a:t>
            </a:r>
          </a:p>
          <a:p>
            <a:r>
              <a:rPr lang="en-US" sz="3200" dirty="0"/>
              <a:t>       .Split(new string[] { ", " }, </a:t>
            </a:r>
          </a:p>
          <a:p>
            <a:r>
              <a:rPr lang="en-US" sz="3200" dirty="0"/>
              <a:t>	     StringSplitOptions.RemoveEmptyEntries)</a:t>
            </a:r>
          </a:p>
          <a:p>
            <a:r>
              <a:rPr lang="en-US" sz="3200" dirty="0"/>
              <a:t>       .Select(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=&gt; int.Parse(n)</a:t>
            </a:r>
            <a:r>
              <a:rPr lang="en-US" sz="3200" dirty="0"/>
              <a:t>)</a:t>
            </a:r>
          </a:p>
          <a:p>
            <a:r>
              <a:rPr lang="en-US" sz="3200" dirty="0"/>
              <a:t>       .Where(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=&gt; n % 2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= 0</a:t>
            </a:r>
            <a:r>
              <a:rPr lang="en-US" sz="3200" dirty="0"/>
              <a:t>)</a:t>
            </a:r>
          </a:p>
          <a:p>
            <a:r>
              <a:rPr lang="en-US" sz="3200" dirty="0"/>
              <a:t>       .OrderBy(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=&gt; n</a:t>
            </a:r>
            <a:r>
              <a:rPr lang="en-US" sz="3200" dirty="0"/>
              <a:t>)</a:t>
            </a:r>
          </a:p>
          <a:p>
            <a:r>
              <a:rPr lang="en-US" sz="3200" dirty="0"/>
              <a:t>       .ToArray();</a:t>
            </a:r>
          </a:p>
          <a:p>
            <a:r>
              <a:rPr lang="en-US" sz="3200" dirty="0"/>
              <a:t>string result = string.Join(", ", numbers);</a:t>
            </a:r>
          </a:p>
          <a:p>
            <a:r>
              <a:rPr lang="en-US" sz="3200" dirty="0"/>
              <a:t>Console.WriteLine(result);</a:t>
            </a:r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noProof="1"/>
              <a:t>Func</a:t>
            </a:r>
            <a:r>
              <a:rPr lang="en-US" dirty="0"/>
              <a:t>&lt;T&gt;, Action&lt;T&gt;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609600"/>
            <a:ext cx="3886200" cy="388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5318">
            <a:off x="8456612" y="3402539"/>
            <a:ext cx="1285901" cy="1285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5403">
            <a:off x="1154357" y="3112774"/>
            <a:ext cx="1395361" cy="1395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6198">
            <a:off x="9555286" y="1313531"/>
            <a:ext cx="1342999" cy="1342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412">
            <a:off x="2082000" y="654692"/>
            <a:ext cx="1537920" cy="15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6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Initialization of function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different type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must</a:t>
            </a:r>
            <a:r>
              <a:rPr lang="en-US" sz="3200" dirty="0"/>
              <a:t> be from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sz="3200" dirty="0"/>
              <a:t> which we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sz="3200" dirty="0"/>
              <a:t> them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Functions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239327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string&gt; func = n =&gt; n.ToString();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08973" y="3181496"/>
            <a:ext cx="2414543" cy="666254"/>
          </a:xfrm>
          <a:prstGeom prst="wedgeRoundRectCallout">
            <a:avLst>
              <a:gd name="adj1" fmla="val 34819"/>
              <a:gd name="adj2" fmla="val -113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3212" y="3193125"/>
            <a:ext cx="2228850" cy="666254"/>
          </a:xfrm>
          <a:prstGeom prst="wedgeRoundRectCallout">
            <a:avLst>
              <a:gd name="adj1" fmla="val 63955"/>
              <a:gd name="adj2" fmla="val -121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114079" y="3198913"/>
            <a:ext cx="1485900" cy="666254"/>
          </a:xfrm>
          <a:prstGeom prst="wedgeRoundRectCallout">
            <a:avLst>
              <a:gd name="adj1" fmla="val 8485"/>
              <a:gd name="adj2" fmla="val -11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91589" y="96857"/>
            <a:ext cx="465640" cy="3993193"/>
          </a:xfrm>
          <a:prstGeom prst="rightBrace">
            <a:avLst>
              <a:gd name="adj1" fmla="val 6257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809383" y="995666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Lambda Expressions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248987" y="4011920"/>
            <a:ext cx="3093615" cy="663555"/>
          </a:xfrm>
          <a:prstGeom prst="wedgeRoundRectCallout">
            <a:avLst>
              <a:gd name="adj1" fmla="val 4061"/>
              <a:gd name="adj2" fmla="val -251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494759" y="4011920"/>
            <a:ext cx="3348319" cy="663555"/>
          </a:xfrm>
          <a:prstGeom prst="wedgeRoundRectCallout">
            <a:avLst>
              <a:gd name="adj1" fmla="val -23663"/>
              <a:gd name="adj2" fmla="val -245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Return expression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3212" y="1905000"/>
            <a:ext cx="11506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3886200"/>
            <a:ext cx="11506200" cy="51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Action&lt;string&gt;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= message =&gt; Console.WriteLine(message);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9724" y="5227861"/>
            <a:ext cx="1146968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print("pesho");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print(5.ToString());</a:t>
            </a: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numbers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Use your own Function for parse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Count of 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Print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16" y="2027908"/>
            <a:ext cx="2750955" cy="2750955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 rot="5400000">
            <a:off x="6351968" y="4596316"/>
            <a:ext cx="850392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4930401"/>
            <a:ext cx="1924050" cy="150495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01520" y="5194665"/>
            <a:ext cx="3329783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41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216" y="4115388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7024" y="1371600"/>
            <a:ext cx="11353799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input = Console.ReadLine();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3BE60"/>
                </a:solidFill>
              </a:rPr>
              <a:t>Func</a:t>
            </a:r>
            <a:r>
              <a:rPr lang="en-US" sz="2800" dirty="0"/>
              <a:t>&lt;string, int&gt; parser = </a:t>
            </a:r>
            <a:r>
              <a:rPr lang="en-US" sz="2800" dirty="0">
                <a:solidFill>
                  <a:srgbClr val="F3BE60"/>
                </a:solidFill>
              </a:rPr>
              <a:t>n =&gt; int.Parse(n)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int[] numbers = input.Split(new string[] {", "}, </a:t>
            </a:r>
          </a:p>
          <a:p>
            <a:r>
              <a:rPr lang="en-US" sz="2800" dirty="0"/>
              <a:t>                  StringSplitOptions.RemoveEmptyEntries)</a:t>
            </a:r>
          </a:p>
          <a:p>
            <a:r>
              <a:rPr lang="en-US" sz="2800" dirty="0"/>
              <a:t>                  .Select(</a:t>
            </a:r>
            <a:r>
              <a:rPr lang="en-US" sz="2800" dirty="0">
                <a:solidFill>
                  <a:srgbClr val="F3BE60"/>
                </a:solidFill>
              </a:rPr>
              <a:t>parser</a:t>
            </a:r>
            <a:r>
              <a:rPr lang="en-US" sz="2800" dirty="0"/>
              <a:t>).ToArray();</a:t>
            </a:r>
          </a:p>
          <a:p>
            <a:endParaRPr lang="bg-BG" sz="2800" dirty="0"/>
          </a:p>
          <a:p>
            <a:r>
              <a:rPr lang="en-US" sz="2800" dirty="0"/>
              <a:t>Console.WriteLine(numbers.Length);</a:t>
            </a:r>
          </a:p>
          <a:p>
            <a:r>
              <a:rPr lang="en-US" sz="2800" dirty="0"/>
              <a:t>Console.WriteLine(numbers.Sum());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text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Count how many words start with Uppercase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count and words</a:t>
            </a:r>
          </a:p>
          <a:p>
            <a:pPr>
              <a:lnSpc>
                <a:spcPct val="100000"/>
              </a:lnSpc>
            </a:pPr>
            <a:r>
              <a:rPr lang="en-US" dirty="0"/>
              <a:t>Use Predicate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4419600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66012" y="4419600"/>
            <a:ext cx="3329783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</a:p>
          <a:p>
            <a:pPr>
              <a:lnSpc>
                <a:spcPct val="105000"/>
              </a:lnSpc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986208" y="49020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1640128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2263" y="1752600"/>
            <a:ext cx="115442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words = Console.ReadLine().Split(new string[] {" "}, </a:t>
            </a:r>
          </a:p>
          <a:p>
            <a:r>
              <a:rPr lang="en-US" sz="2800" dirty="0"/>
              <a:t>                 StringSplitOptions.RemoveEmptyEntries);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Func&lt;string, bool&gt; checker = n =&gt; n[0] == n.ToUpper()[0];</a:t>
            </a:r>
          </a:p>
          <a:p>
            <a:endParaRPr lang="en-US" sz="2800" dirty="0"/>
          </a:p>
          <a:p>
            <a:r>
              <a:rPr lang="en-US" sz="2800" dirty="0"/>
              <a:t>words.Where(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checker</a:t>
            </a:r>
            <a:r>
              <a:rPr lang="en-US" sz="2800" dirty="0"/>
              <a:t>)</a:t>
            </a:r>
          </a:p>
          <a:p>
            <a:r>
              <a:rPr lang="en-US" sz="2800" dirty="0"/>
              <a:t>     .ToList()</a:t>
            </a:r>
          </a:p>
          <a:p>
            <a:r>
              <a:rPr lang="en-US" sz="2800" dirty="0"/>
              <a:t>     .ForEach(n =&gt; Console.WriteLine(n));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console some item's prices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VAT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20%</a:t>
            </a:r>
            <a:r>
              <a:rPr lang="en-US" dirty="0"/>
              <a:t> to all of them</a:t>
            </a:r>
          </a:p>
          <a:p>
            <a:pPr>
              <a:lnSpc>
                <a:spcPct val="100000"/>
              </a:lnSpc>
            </a:pPr>
            <a:r>
              <a:rPr lang="en-US" dirty="0"/>
              <a:t>Use UnaryOperator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5874" y="4930110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13174" y="4251464"/>
            <a:ext cx="3329783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66" y="1032388"/>
            <a:ext cx="2667000" cy="266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24" y="423423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7013" y="1600200"/>
            <a:ext cx="117347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Console.ReadLine()</a:t>
            </a:r>
          </a:p>
          <a:p>
            <a:r>
              <a:rPr lang="en-US" sz="3200" dirty="0"/>
              <a:t>       .Split(new string[] { ", " }, </a:t>
            </a:r>
          </a:p>
          <a:p>
            <a:r>
              <a:rPr lang="en-US" sz="3200" dirty="0"/>
              <a:t>           StringSplitOptions.RemoveEmptyEntries)</a:t>
            </a:r>
          </a:p>
          <a:p>
            <a:r>
              <a:rPr lang="en-US" sz="3200" dirty="0"/>
              <a:t>       .Select(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200" dirty="0"/>
              <a:t>)</a:t>
            </a:r>
          </a:p>
          <a:p>
            <a:r>
              <a:rPr lang="en-US" sz="3200" dirty="0"/>
              <a:t>       .Select(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=&gt; n * 1.2</a:t>
            </a:r>
            <a:r>
              <a:rPr lang="en-US" sz="3200" dirty="0"/>
              <a:t>)</a:t>
            </a:r>
          </a:p>
          <a:p>
            <a:r>
              <a:rPr lang="en-US" sz="3200" dirty="0"/>
              <a:t>       .ToList()</a:t>
            </a:r>
          </a:p>
          <a:p>
            <a:r>
              <a:rPr lang="en-US" sz="3200" dirty="0"/>
              <a:t>       .ForEach(n =&gt; Console.WriteLine(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$"{n:n2}")</a:t>
            </a:r>
            <a:r>
              <a:rPr lang="en-US" sz="3200" dirty="0"/>
              <a:t>);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4000" dirty="0"/>
              <a:t>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4000" dirty="0"/>
              <a:t>Lambda Expressions</a:t>
            </a:r>
            <a:endParaRPr lang="bg-BG" sz="4000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4000" dirty="0"/>
              <a:t>, </a:t>
            </a:r>
            <a:r>
              <a:rPr lang="en-US" sz="4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Passing Functions to Methods</a:t>
            </a:r>
            <a:endParaRPr lang="bg-BG" sz="4000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endParaRPr lang="en-US" sz="4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F2737F-5B8F-4144-B9C4-61BE624B0758}"/>
              </a:ext>
            </a:extLst>
          </p:cNvPr>
          <p:cNvSpPr/>
          <p:nvPr/>
        </p:nvSpPr>
        <p:spPr>
          <a:xfrm rot="214873">
            <a:off x="4532686" y="3943625"/>
            <a:ext cx="23531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8000" b="1" dirty="0">
                <a:ln w="17780" cmpd="sng">
                  <a:solidFill>
                    <a:schemeClr val="bg2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endParaRPr lang="en-US" sz="18000" b="1" dirty="0">
              <a:ln w="17780" cmpd="sng">
                <a:solidFill>
                  <a:schemeClr val="bg2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4923" y="1936002"/>
            <a:ext cx="1171580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Operation(int number, Func&lt;int, int&gt;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4923" y="4495800"/>
            <a:ext cx="11715801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Operation(a, number =&gt; number * 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Operation(a, number =&gt; number – 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Operation(b, number =&gt; number % 2);</a:t>
            </a: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console n people with their 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condition and age for filter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format type for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all people that </a:t>
            </a:r>
            <a:br>
              <a:rPr lang="en-US" dirty="0"/>
            </a:br>
            <a:r>
              <a:rPr lang="en-US" dirty="0"/>
              <a:t>fulfills the condition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592538" y="1676400"/>
            <a:ext cx="2683474" cy="3581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8860557" y="1969150"/>
          <a:ext cx="2150110" cy="2995900"/>
        </p:xfrm>
        <a:graphic>
          <a:graphicData uri="http://schemas.openxmlformats.org/drawingml/2006/table">
            <a:tbl>
              <a:tblPr/>
              <a:tblGrid>
                <a:gridCol w="146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Izdislav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20729731">
            <a:off x="4802242" y="4287062"/>
            <a:ext cx="3532601" cy="1447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Format - "name age"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7587" y="4343400"/>
            <a:ext cx="2920825" cy="22098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Group 134"/>
          <p:cNvGraphicFramePr>
            <a:graphicFrameLocks/>
          </p:cNvGraphicFramePr>
          <p:nvPr>
            <p:extLst/>
          </p:nvPr>
        </p:nvGraphicFramePr>
        <p:xfrm>
          <a:off x="1124459" y="4565058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Left Arrow 2"/>
          <p:cNvSpPr/>
          <p:nvPr/>
        </p:nvSpPr>
        <p:spPr>
          <a:xfrm rot="20734787">
            <a:off x="4077839" y="3977749"/>
            <a:ext cx="420360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5221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74663" y="1676400"/>
            <a:ext cx="112394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F3BE60"/>
                </a:solidFill>
              </a:rPr>
              <a:t>//TODO: </a:t>
            </a:r>
            <a:r>
              <a:rPr lang="en-US" sz="2800" dirty="0"/>
              <a:t>Read info from console</a:t>
            </a:r>
          </a:p>
          <a:p>
            <a:r>
              <a:rPr lang="en-US" sz="2800" dirty="0">
                <a:solidFill>
                  <a:srgbClr val="F3BE60"/>
                </a:solidFill>
              </a:rPr>
              <a:t>//Implementation of these methos on next slides 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Func&lt;int, bool&gt; </a:t>
            </a:r>
            <a:r>
              <a:rPr lang="en-US" sz="2800" dirty="0"/>
              <a:t>tester = CreateTester(condition, age);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Action&lt;KeyValuePair&lt;string, int&gt;&gt;</a:t>
            </a:r>
            <a:r>
              <a:rPr lang="en-US" sz="2800" dirty="0"/>
              <a:t> printer = </a:t>
            </a:r>
            <a:endParaRPr lang="bg-BG" sz="2800" dirty="0"/>
          </a:p>
          <a:p>
            <a:r>
              <a:rPr lang="bg-BG" sz="2800" dirty="0"/>
              <a:t>                                  </a:t>
            </a:r>
            <a:r>
              <a:rPr lang="en-US" sz="2800" dirty="0"/>
              <a:t>CreatePrinter(format);</a:t>
            </a:r>
          </a:p>
          <a:p>
            <a:endParaRPr lang="en-US" sz="2800" dirty="0"/>
          </a:p>
          <a:p>
            <a:r>
              <a:rPr lang="en-US" sz="2800" dirty="0"/>
              <a:t>PrintFilteredStudent(people, </a:t>
            </a:r>
            <a:r>
              <a:rPr lang="en-US" sz="2800" dirty="0">
                <a:solidFill>
                  <a:srgbClr val="F3BE60"/>
                </a:solidFill>
              </a:rPr>
              <a:t>tester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3BE60"/>
                </a:solidFill>
              </a:rPr>
              <a:t>printer</a:t>
            </a:r>
            <a:r>
              <a:rPr lang="en-US" sz="2800" dirty="0"/>
              <a:t>);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60363" y="1170715"/>
            <a:ext cx="11468099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</a:t>
            </a:r>
            <a:r>
              <a:rPr lang="en-US" sz="2800" dirty="0">
                <a:solidFill>
                  <a:srgbClr val="F3BE60"/>
                </a:solidFill>
              </a:rPr>
              <a:t>Func&lt;int, bool&gt; </a:t>
            </a:r>
            <a:r>
              <a:rPr lang="en-US" sz="2800" dirty="0"/>
              <a:t>CreateTester</a:t>
            </a:r>
            <a:endParaRPr lang="bg-BG" sz="2800" dirty="0"/>
          </a:p>
          <a:p>
            <a:r>
              <a:rPr lang="bg-BG" sz="2800" dirty="0"/>
              <a:t>				     </a:t>
            </a:r>
            <a:r>
              <a:rPr lang="en-US" sz="2800" dirty="0"/>
              <a:t>(string condition, int 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switch (condition)</a:t>
            </a:r>
          </a:p>
          <a:p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 </a:t>
            </a:r>
            <a:r>
              <a:rPr lang="bg-BG" sz="2800" dirty="0"/>
              <a:t> </a:t>
            </a:r>
            <a:r>
              <a:rPr lang="en-US" sz="2800" dirty="0"/>
              <a:t>case "younger":</a:t>
            </a:r>
            <a:r>
              <a:rPr lang="bg-BG" sz="2800" dirty="0"/>
              <a:t> </a:t>
            </a:r>
            <a:r>
              <a:rPr lang="en-US" sz="2800" dirty="0"/>
              <a:t>return </a:t>
            </a:r>
            <a:r>
              <a:rPr lang="en-US" sz="2800" dirty="0">
                <a:solidFill>
                  <a:srgbClr val="F3BE60"/>
                </a:solidFill>
              </a:rPr>
              <a:t>x =&gt; x &lt; age</a:t>
            </a:r>
            <a:r>
              <a:rPr lang="en-US" sz="2800" dirty="0"/>
              <a:t>;</a:t>
            </a:r>
          </a:p>
          <a:p>
            <a:r>
              <a:rPr lang="en-US" sz="2800" dirty="0"/>
              <a:t>   </a:t>
            </a:r>
            <a:r>
              <a:rPr lang="bg-BG" sz="2800" dirty="0"/>
              <a:t> </a:t>
            </a:r>
            <a:r>
              <a:rPr lang="en-US" sz="2800" dirty="0"/>
              <a:t>case "older":</a:t>
            </a:r>
            <a:r>
              <a:rPr lang="bg-BG" sz="2800" dirty="0"/>
              <a:t> </a:t>
            </a:r>
            <a:r>
              <a:rPr lang="en-US" sz="2800" dirty="0"/>
              <a:t>return </a:t>
            </a:r>
            <a:r>
              <a:rPr lang="en-US" sz="2800" dirty="0">
                <a:solidFill>
                  <a:srgbClr val="F3BE60"/>
                </a:solidFill>
              </a:rPr>
              <a:t>x =&gt; x &gt;= age</a:t>
            </a:r>
            <a:r>
              <a:rPr lang="en-US" sz="2800" dirty="0"/>
              <a:t>;</a:t>
            </a:r>
          </a:p>
          <a:p>
            <a:r>
              <a:rPr lang="en-US" sz="2800" dirty="0"/>
              <a:t>   </a:t>
            </a:r>
            <a:r>
              <a:rPr lang="bg-BG" sz="2800" dirty="0"/>
              <a:t> </a:t>
            </a:r>
            <a:r>
              <a:rPr lang="en-US" sz="2800" dirty="0"/>
              <a:t>default:</a:t>
            </a:r>
            <a:r>
              <a:rPr lang="bg-BG" sz="2800" dirty="0"/>
              <a:t> </a:t>
            </a:r>
            <a:r>
              <a:rPr lang="en-US" sz="2800" dirty="0"/>
              <a:t>return null;</a:t>
            </a:r>
          </a:p>
          <a:p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}</a:t>
            </a:r>
          </a:p>
          <a:p>
            <a:r>
              <a:rPr lang="en-US" sz="2800" dirty="0"/>
              <a:t>}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1151121"/>
            <a:ext cx="11468099" cy="4826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600" dirty="0"/>
              <a:t>public static </a:t>
            </a:r>
            <a:r>
              <a:rPr lang="en-US" sz="2600" dirty="0">
                <a:solidFill>
                  <a:srgbClr val="F3BE60"/>
                </a:solidFill>
              </a:rPr>
              <a:t>Action&lt;KeyValuePair&lt;string, int&gt;&gt; </a:t>
            </a:r>
            <a:endParaRPr lang="bg-BG" sz="2600" dirty="0">
              <a:solidFill>
                <a:srgbClr val="F3BE60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2600" dirty="0"/>
              <a:t>                                </a:t>
            </a:r>
            <a:r>
              <a:rPr lang="en-US" sz="2600" dirty="0"/>
              <a:t>CreatePrinter(string format)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bg-BG" sz="2600" dirty="0"/>
              <a:t> </a:t>
            </a:r>
            <a:r>
              <a:rPr lang="en-US" sz="2600" dirty="0"/>
              <a:t>switch (format)</a:t>
            </a:r>
            <a:endParaRPr lang="bg-BG" sz="2600" dirty="0"/>
          </a:p>
          <a:p>
            <a:pPr>
              <a:lnSpc>
                <a:spcPct val="90000"/>
              </a:lnSpc>
            </a:pPr>
            <a:r>
              <a:rPr lang="bg-BG" sz="2600" dirty="0"/>
              <a:t>    </a:t>
            </a:r>
            <a:r>
              <a:rPr lang="en-US" sz="2600" dirty="0"/>
              <a:t>case "name":</a:t>
            </a:r>
            <a:r>
              <a:rPr lang="bg-BG" sz="2600" dirty="0"/>
              <a:t> </a:t>
            </a:r>
          </a:p>
          <a:p>
            <a:pPr>
              <a:lnSpc>
                <a:spcPct val="90000"/>
              </a:lnSpc>
            </a:pPr>
            <a:r>
              <a:rPr lang="bg-BG" sz="2600" dirty="0"/>
              <a:t>      </a:t>
            </a:r>
            <a:r>
              <a:rPr lang="en-US" sz="2600" dirty="0"/>
              <a:t>return </a:t>
            </a:r>
            <a:r>
              <a:rPr lang="en-US" sz="2600" dirty="0">
                <a:solidFill>
                  <a:srgbClr val="F3BE60"/>
                </a:solidFill>
              </a:rPr>
              <a:t>person =&gt; </a:t>
            </a: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3BE60"/>
                </a:solidFill>
              </a:rPr>
              <a:t>$"{person.Key}"</a:t>
            </a:r>
            <a:r>
              <a:rPr lang="en-US" sz="2600" dirty="0"/>
              <a:t>);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</a:t>
            </a:r>
            <a:r>
              <a:rPr lang="bg-BG" sz="2600" dirty="0"/>
              <a:t> </a:t>
            </a:r>
            <a:r>
              <a:rPr lang="en-US" sz="2600" dirty="0"/>
              <a:t>case "age":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 </a:t>
            </a:r>
            <a:r>
              <a:rPr lang="bg-BG" sz="2600" dirty="0"/>
              <a:t> </a:t>
            </a:r>
            <a:r>
              <a:rPr lang="en-US" sz="2600" dirty="0"/>
              <a:t>return </a:t>
            </a:r>
            <a:r>
              <a:rPr lang="en-US" sz="2600" dirty="0">
                <a:solidFill>
                  <a:srgbClr val="F3BE60"/>
                </a:solidFill>
              </a:rPr>
              <a:t>person =&gt; </a:t>
            </a: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3BE60"/>
                </a:solidFill>
              </a:rPr>
              <a:t>$"{</a:t>
            </a:r>
            <a:r>
              <a:rPr lang="en-US" sz="2600" dirty="0" err="1">
                <a:solidFill>
                  <a:srgbClr val="F3BE60"/>
                </a:solidFill>
              </a:rPr>
              <a:t>person.Value</a:t>
            </a:r>
            <a:r>
              <a:rPr lang="en-US" sz="2600" dirty="0">
                <a:solidFill>
                  <a:srgbClr val="F3BE60"/>
                </a:solidFill>
              </a:rPr>
              <a:t>}"</a:t>
            </a:r>
            <a:r>
              <a:rPr lang="en-US" sz="2600" dirty="0"/>
              <a:t>);</a:t>
            </a:r>
          </a:p>
          <a:p>
            <a:pPr>
              <a:lnSpc>
                <a:spcPct val="90000"/>
              </a:lnSpc>
            </a:pPr>
            <a:r>
              <a:rPr lang="bg-BG" sz="2600" dirty="0"/>
              <a:t>    </a:t>
            </a:r>
            <a:r>
              <a:rPr lang="en-US" sz="2600" dirty="0"/>
              <a:t>case "name age":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 </a:t>
            </a:r>
            <a:r>
              <a:rPr lang="bg-BG" sz="2600" dirty="0"/>
              <a:t> </a:t>
            </a:r>
            <a:r>
              <a:rPr lang="en-US" sz="2600" dirty="0"/>
              <a:t>return </a:t>
            </a:r>
            <a:r>
              <a:rPr lang="en-US" sz="2600" dirty="0">
                <a:solidFill>
                  <a:srgbClr val="F3BE60"/>
                </a:solidFill>
              </a:rPr>
              <a:t>person =&gt; </a:t>
            </a:r>
            <a:endParaRPr lang="bg-BG" sz="2600" dirty="0">
              <a:solidFill>
                <a:srgbClr val="F3BE60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2600" dirty="0"/>
              <a:t>         </a:t>
            </a: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3BE60"/>
                </a:solidFill>
              </a:rPr>
              <a:t>$"{</a:t>
            </a:r>
            <a:r>
              <a:rPr lang="en-US" sz="2600" dirty="0" err="1">
                <a:solidFill>
                  <a:srgbClr val="F3BE60"/>
                </a:solidFill>
              </a:rPr>
              <a:t>person.Key</a:t>
            </a:r>
            <a:r>
              <a:rPr lang="en-US" sz="2600" dirty="0">
                <a:solidFill>
                  <a:srgbClr val="F3BE60"/>
                </a:solidFill>
              </a:rPr>
              <a:t>} </a:t>
            </a:r>
            <a:r>
              <a:rPr lang="en-US" dirty="0">
                <a:solidFill>
                  <a:srgbClr val="F3BE60"/>
                </a:solidFill>
              </a:rPr>
              <a:t>-</a:t>
            </a:r>
            <a:r>
              <a:rPr lang="en-US" sz="2600" dirty="0">
                <a:solidFill>
                  <a:srgbClr val="F3BE60"/>
                </a:solidFill>
              </a:rPr>
              <a:t> {</a:t>
            </a:r>
            <a:r>
              <a:rPr lang="en-US" sz="2600" dirty="0" err="1">
                <a:solidFill>
                  <a:srgbClr val="F3BE60"/>
                </a:solidFill>
              </a:rPr>
              <a:t>person.Value</a:t>
            </a:r>
            <a:r>
              <a:rPr lang="en-US" sz="2600" dirty="0">
                <a:solidFill>
                  <a:srgbClr val="F3BE60"/>
                </a:solidFill>
              </a:rPr>
              <a:t>}"</a:t>
            </a:r>
            <a:r>
              <a:rPr lang="en-US" sz="2600" dirty="0"/>
              <a:t>);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default:</a:t>
            </a:r>
            <a:r>
              <a:rPr lang="bg-BG" sz="2600" dirty="0"/>
              <a:t> </a:t>
            </a:r>
            <a:r>
              <a:rPr lang="en-US" sz="2600" dirty="0"/>
              <a:t>return null;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}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95720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expressions </a:t>
            </a:r>
            <a:r>
              <a:rPr lang="en-US" dirty="0"/>
              <a:t>are anonymous functions used with delegates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void function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function that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TResult</a:t>
            </a:r>
            <a:r>
              <a:rPr lang="en-US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957" y="3936298"/>
            <a:ext cx="2739455" cy="23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CSharp-Fund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564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dirty="0"/>
              <a:t>Paradigms, Concepts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084" y="1600200"/>
            <a:ext cx="10263928" cy="2768642"/>
          </a:xfrm>
          <a:prstGeom prst="roundRect">
            <a:avLst>
              <a:gd name="adj" fmla="val 2372"/>
            </a:avLst>
          </a:prstGeom>
        </p:spPr>
      </p:pic>
    </p:spTree>
    <p:extLst>
      <p:ext uri="{BB962C8B-B14F-4D97-AF65-F5344CB8AC3E}">
        <p14:creationId xmlns:p14="http://schemas.microsoft.com/office/powerpoint/2010/main" val="279793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2358288" y="1760186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62824" y="2261901"/>
            <a:ext cx="1485900" cy="666254"/>
          </a:xfrm>
          <a:prstGeom prst="wedgeRoundRectCallout">
            <a:avLst>
              <a:gd name="adj1" fmla="val 83891"/>
              <a:gd name="adj2" fmla="val -2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358288" y="3270044"/>
            <a:ext cx="1485900" cy="666254"/>
          </a:xfrm>
          <a:prstGeom prst="wedgeRoundRectCallout">
            <a:avLst>
              <a:gd name="adj1" fmla="val 11952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74058" y="3270044"/>
            <a:ext cx="1615553" cy="666254"/>
          </a:xfrm>
          <a:prstGeom prst="wedgeRoundRectCallout">
            <a:avLst>
              <a:gd name="adj1" fmla="val 2418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Output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02425" y="1676400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" name="Group 134"/>
          <p:cNvGraphicFramePr>
            <a:graphicFrameLocks/>
          </p:cNvGraphicFramePr>
          <p:nvPr>
            <p:extLst/>
          </p:nvPr>
        </p:nvGraphicFramePr>
        <p:xfrm>
          <a:off x="7230924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436695" y="1676401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292448" y="1676401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f</a:t>
            </a:r>
            <a:r>
              <a:rPr lang="en-US" sz="4800" dirty="0"/>
              <a:t>(x)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7835" y="4270512"/>
            <a:ext cx="5708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4000" dirty="0"/>
              <a:t> is a special relationship where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4000" dirty="0"/>
              <a:t> output.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7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9706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412" y="1752600"/>
            <a:ext cx="4733153" cy="236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474282"/>
            <a:ext cx="2815442" cy="30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0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unnamed function </a:t>
            </a:r>
            <a:r>
              <a:rPr lang="en-US" dirty="0"/>
              <a:t>with parameters and a body</a:t>
            </a:r>
          </a:p>
          <a:p>
            <a:pPr>
              <a:lnSpc>
                <a:spcPct val="100000"/>
              </a:lnSpc>
            </a:pPr>
            <a:r>
              <a:rPr lang="en-US" dirty="0"/>
              <a:t>Lambda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can be enclosed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parentheses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body holds the expression or statement  and can be enclosed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braces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3503612" y="2623069"/>
            <a:ext cx="7696199" cy="915884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7413" y="2665513"/>
            <a:ext cx="78485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parameters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 </a:t>
            </a:r>
            <a:r>
              <a:rPr lang="en-US" dirty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US" dirty="0"/>
              <a:t>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US" dirty="0"/>
              <a:t>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3175" y="1839425"/>
            <a:ext cx="10363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Console.WriteLine(msg);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3175" y="3211962"/>
            <a:ext cx="10363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msg) =&gt; { Console.WriteLine(msg); 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175" y="4533475"/>
            <a:ext cx="10363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{ Console.WriteLine("hi"); 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175" y="5916637"/>
            <a:ext cx="10363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y) =&gt; { return x + y; }</a:t>
            </a:r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Integers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even numbers</a:t>
            </a:r>
            <a:br>
              <a:rPr lang="en-US" dirty="0"/>
            </a:br>
            <a:r>
              <a:rPr lang="en-US" dirty="0"/>
              <a:t>sorted in increasing order</a:t>
            </a:r>
          </a:p>
          <a:p>
            <a:pPr>
              <a:lnSpc>
                <a:spcPct val="100000"/>
              </a:lnSpc>
            </a:pPr>
            <a:r>
              <a:rPr lang="en-US" dirty="0"/>
              <a:t>Use 2 Lambda Expresions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8012" y="1871629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54" y="4083461"/>
            <a:ext cx="2230613" cy="2230613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5441" y="3886052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4" name="Left Arrow 13"/>
          <p:cNvSpPr/>
          <p:nvPr/>
        </p:nvSpPr>
        <p:spPr>
          <a:xfrm rot="16200000">
            <a:off x="8099310" y="3047130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11102</TotalTime>
  <Words>1616</Words>
  <Application>Microsoft Office PowerPoint</Application>
  <PresentationFormat>Custom</PresentationFormat>
  <Paragraphs>320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Functional Programming</vt:lpstr>
      <vt:lpstr>Table of Contents</vt:lpstr>
      <vt:lpstr>Questions</vt:lpstr>
      <vt:lpstr>Functional Programming</vt:lpstr>
      <vt:lpstr>What is Function?</vt:lpstr>
      <vt:lpstr>Lambda Expressions</vt:lpstr>
      <vt:lpstr>Lambda Expressions</vt:lpstr>
      <vt:lpstr>Lambda Expressions (2)</vt:lpstr>
      <vt:lpstr>Problem: Sort Even Numbers </vt:lpstr>
      <vt:lpstr>Solution: Sort Even Numbers</vt:lpstr>
      <vt:lpstr>Delegates</vt:lpstr>
      <vt:lpstr>C# Functions</vt:lpstr>
      <vt:lpstr>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Functional Programming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msoft5379</cp:lastModifiedBy>
  <cp:revision>277</cp:revision>
  <dcterms:created xsi:type="dcterms:W3CDTF">2014-01-02T17:00:34Z</dcterms:created>
  <dcterms:modified xsi:type="dcterms:W3CDTF">2018-01-31T15:08:40Z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