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444" r:id="rId3"/>
    <p:sldId id="452" r:id="rId4"/>
    <p:sldId id="404" r:id="rId5"/>
    <p:sldId id="468" r:id="rId6"/>
    <p:sldId id="469" r:id="rId7"/>
    <p:sldId id="470" r:id="rId8"/>
    <p:sldId id="471" r:id="rId9"/>
    <p:sldId id="473" r:id="rId10"/>
    <p:sldId id="474" r:id="rId11"/>
    <p:sldId id="475" r:id="rId12"/>
    <p:sldId id="476" r:id="rId13"/>
    <p:sldId id="453" r:id="rId14"/>
    <p:sldId id="454" r:id="rId15"/>
    <p:sldId id="455" r:id="rId16"/>
    <p:sldId id="467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465" r:id="rId26"/>
    <p:sldId id="466" r:id="rId27"/>
    <p:sldId id="441" r:id="rId28"/>
    <p:sldId id="449" r:id="rId29"/>
    <p:sldId id="450" r:id="rId30"/>
    <p:sldId id="451" r:id="rId31"/>
    <p:sldId id="400" r:id="rId32"/>
    <p:sldId id="399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44"/>
            <p14:sldId id="452"/>
            <p14:sldId id="404"/>
          </p14:sldIdLst>
        </p14:section>
        <p14:section name="Introduction to DOM" id="{B867D418-7399-434E-827F-F5FC368494EF}">
          <p14:sldIdLst>
            <p14:sldId id="468"/>
            <p14:sldId id="469"/>
            <p14:sldId id="470"/>
            <p14:sldId id="471"/>
            <p14:sldId id="473"/>
            <p14:sldId id="474"/>
            <p14:sldId id="475"/>
            <p14:sldId id="476"/>
          </p14:sldIdLst>
        </p14:section>
        <p14:section name="DOM Manipulations" id="{9EEFCCF9-0985-43A0-99EE-16E2D523AB72}">
          <p14:sldIdLst>
            <p14:sldId id="453"/>
            <p14:sldId id="454"/>
            <p14:sldId id="455"/>
            <p14:sldId id="467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</p14:sldIdLst>
        </p14:section>
        <p14:section name="Conclusion" id="{10E03AB1-9AA8-4E86-9A64-D741901E50A2}">
          <p14:sldIdLst>
            <p14:sldId id="441"/>
            <p14:sldId id="449"/>
            <p14:sldId id="450"/>
            <p14:sldId id="451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533" autoAdjust="0"/>
  </p:normalViewPr>
  <p:slideViewPr>
    <p:cSldViewPr>
      <p:cViewPr varScale="1">
        <p:scale>
          <a:sx n="98" d="100"/>
          <a:sy n="98" d="100"/>
        </p:scale>
        <p:origin x="110" y="10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61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77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69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7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933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6344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4434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3839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09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09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096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hyperlink" Target="https://softuni.bg/courses/javascript-for-front-end" TargetMode="External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52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9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3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98813" y="266187"/>
            <a:ext cx="8583312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DOM and Events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3" y="1456426"/>
            <a:ext cx="8430912" cy="11712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/ Delete DOM Elements</a:t>
            </a:r>
          </a:p>
          <a:p>
            <a:r>
              <a:rPr lang="en-US" dirty="0"/>
              <a:t>Handle Browser Events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7286" y="3295030"/>
            <a:ext cx="2627300" cy="28433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662051" y="2975551"/>
            <a:ext cx="3229869" cy="775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6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DOM Manipulation</a:t>
            </a:r>
            <a:r>
              <a:rPr lang="en-US" sz="26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/>
            </a:r>
            <a:br>
              <a:rPr lang="en-US" sz="26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sz="26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 Events</a:t>
            </a:r>
          </a:p>
        </p:txBody>
      </p:sp>
      <p:pic>
        <p:nvPicPr>
          <p:cNvPr id="16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308" y="4248460"/>
            <a:ext cx="1733916" cy="18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://www.daaq.net/old/images/js_bom_hierarchy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804" y="3328377"/>
            <a:ext cx="2857500" cy="28575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53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JS function to sum two numbers (fill the missing code)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612" y="1981200"/>
            <a:ext cx="10823576" cy="41003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/&gt; +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/&gt; 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readonly="readonly" /&gt;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type="button" value="Calc" onclick="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calc()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TODO: sum = num1 + num2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928130"/>
            <a:ext cx="2524125" cy="262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244" y="1600200"/>
            <a:ext cx="10558968" cy="32231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let num1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itchFamily="2" charset="2"/>
              </a:rPr>
              <a:t>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itchFamily="2" charset="2"/>
              </a:rPr>
              <a:t>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let num2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itchFamily="2" charset="2"/>
              </a:rPr>
              <a:t>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itchFamily="2" charset="2"/>
              </a:rPr>
              <a:t>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let sum = Number(num1) + Number(num2);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sum;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6005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judge.softuni.bg/Contests/1096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7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Modify the DOM Tree</a:t>
            </a:r>
          </a:p>
        </p:txBody>
      </p:sp>
      <p:pic>
        <p:nvPicPr>
          <p:cNvPr id="1026" name="Picture 2" descr="Image result for dom manipulati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17812" y="1447800"/>
            <a:ext cx="635976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373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elements are created with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document.createElement</a:t>
            </a:r>
          </a:p>
          <a:p>
            <a:r>
              <a:rPr lang="en-US" dirty="0" smtClean="0"/>
              <a:t>Variables </a:t>
            </a:r>
            <a:r>
              <a:rPr lang="en-US" dirty="0"/>
              <a:t>holding HTML 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live</a:t>
            </a:r>
            <a:r>
              <a:rPr lang="en-US" dirty="0"/>
              <a:t>:</a:t>
            </a:r>
          </a:p>
          <a:p>
            <a:pPr lvl="1"/>
            <a:r>
              <a:rPr lang="en-US" sz="3400" dirty="0"/>
              <a:t>If you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modify</a:t>
            </a:r>
            <a:r>
              <a:rPr lang="en-US" sz="3400" dirty="0"/>
              <a:t> the contents of the variable, the DOM is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updated</a:t>
            </a:r>
          </a:p>
          <a:p>
            <a:pPr lvl="1"/>
            <a:r>
              <a:rPr lang="en-US" sz="3400" dirty="0"/>
              <a:t>If you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sz="3400" dirty="0"/>
              <a:t> it somewhere in the DOM, the original is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moved</a:t>
            </a:r>
          </a:p>
          <a:p>
            <a:r>
              <a:rPr lang="en-US" dirty="0"/>
              <a:t>Text added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textContent</a:t>
            </a:r>
            <a:r>
              <a:rPr lang="en-US" dirty="0"/>
              <a:t> will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escaped</a:t>
            </a:r>
          </a:p>
          <a:p>
            <a:r>
              <a:rPr lang="en-US" dirty="0" smtClean="0"/>
              <a:t>Text added to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dirty="0" smtClean="0"/>
              <a:t> will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parsed </a:t>
            </a:r>
            <a:r>
              <a:rPr lang="en-US" dirty="0" smtClean="0"/>
              <a:t>and turned into actual HTML elements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DOM Elements</a:t>
            </a:r>
          </a:p>
        </p:txBody>
      </p:sp>
    </p:spTree>
    <p:extLst>
      <p:ext uri="{BB962C8B-B14F-4D97-AF65-F5344CB8AC3E}">
        <p14:creationId xmlns:p14="http://schemas.microsoft.com/office/powerpoint/2010/main" val="306102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DOM Elements: Examples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9412" y="1151121"/>
            <a:ext cx="11277600" cy="53333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list = document.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liPeter = document.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liPeter.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"Peter";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(liPeter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liMaria = document.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liMaria.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innerHTML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"&lt;b&gt;Maria&lt;/b&gt;";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(liMaria);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document.body.appendChild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(list);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657" y="4718477"/>
            <a:ext cx="2344355" cy="1760138"/>
          </a:xfrm>
          <a:prstGeom prst="roundRect">
            <a:avLst>
              <a:gd name="adj" fmla="val 2469"/>
            </a:avLst>
          </a:prstGeom>
        </p:spPr>
      </p:pic>
    </p:spTree>
    <p:extLst>
      <p:ext uri="{BB962C8B-B14F-4D97-AF65-F5344CB8AC3E}">
        <p14:creationId xmlns:p14="http://schemas.microsoft.com/office/powerpoint/2010/main" val="298497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HTML page holding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items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box </a:t>
            </a:r>
            <a:r>
              <a:rPr lang="en-US" dirty="0"/>
              <a:t>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button</a:t>
            </a:r>
            <a:r>
              <a:rPr lang="en-US" dirty="0"/>
              <a:t> for adding more items to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 function </a:t>
            </a:r>
            <a:r>
              <a:rPr lang="en-US" dirty="0"/>
              <a:t>to append the specified text to the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925698" y="4631301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ight Arrow 11"/>
          <p:cNvSpPr/>
          <p:nvPr/>
        </p:nvSpPr>
        <p:spPr>
          <a:xfrm>
            <a:off x="7943565" y="4631301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793873" y="3581400"/>
            <a:ext cx="2712913" cy="2328402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 rotWithShape="1">
          <a:blip r:embed="rId3"/>
          <a:srcRect b="3259"/>
          <a:stretch/>
        </p:blipFill>
        <p:spPr bwMode="auto">
          <a:xfrm>
            <a:off x="8615342" y="3581400"/>
            <a:ext cx="2736870" cy="23284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340" y="3585308"/>
            <a:ext cx="2956720" cy="232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0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 – HTML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4" y="1143000"/>
            <a:ext cx="109439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&lt;h1&gt;List of Items&lt;/h1&gt;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"&gt;&lt;li&gt;First&lt;/li&gt;&lt;li&gt;Second&lt;/li&gt;&lt;/ul&gt;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newItemText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value="Add"</a:t>
            </a:r>
            <a:b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onclick="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addItem()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</a:t>
            </a:r>
            <a:r>
              <a:rPr lang="it-IT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TODO: add new item to the list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378522"/>
            <a:ext cx="3794920" cy="29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9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Items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9302" y="1329188"/>
            <a:ext cx="10689110" cy="45023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newItemText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').value;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(document.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createTextNode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document.getElementById("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newItemText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').value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'';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https://judge.softuni.bg/Contests/1096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2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94055" y="1307302"/>
            <a:ext cx="10515598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"&gt;Red&lt;/li&gt;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blue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"&gt;Blue&lt;/li&gt;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94055" y="3720740"/>
            <a:ext cx="10515598" cy="26418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redElements =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#items li.red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redElements.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 =&gt;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li.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parentNode.removeChild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1469987"/>
            <a:ext cx="4199097" cy="1831732"/>
          </a:xfrm>
          <a:prstGeom prst="roundRect">
            <a:avLst>
              <a:gd name="adj" fmla="val 1175"/>
            </a:avLst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2" y="4876800"/>
            <a:ext cx="3378545" cy="1346828"/>
          </a:xfrm>
          <a:prstGeom prst="roundRect">
            <a:avLst>
              <a:gd name="adj" fmla="val 1939"/>
            </a:avLst>
          </a:prstGeom>
        </p:spPr>
      </p:pic>
    </p:spTree>
    <p:extLst>
      <p:ext uri="{BB962C8B-B14F-4D97-AF65-F5344CB8AC3E}">
        <p14:creationId xmlns:p14="http://schemas.microsoft.com/office/powerpoint/2010/main" val="39521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0780799" cy="5570355"/>
          </a:xfrm>
        </p:spPr>
        <p:txBody>
          <a:bodyPr/>
          <a:lstStyle/>
          <a:p>
            <a:r>
              <a:rPr lang="en-US" dirty="0"/>
              <a:t>Extend the previous problem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[Delete]</a:t>
            </a:r>
            <a:r>
              <a:rPr lang="en-US" dirty="0"/>
              <a:t> action as link after each list item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5668314" y="4344035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341484" y="3124200"/>
            <a:ext cx="3635375" cy="2695498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704012" y="3124200"/>
            <a:ext cx="3886200" cy="269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0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732" y="1447803"/>
            <a:ext cx="11804822" cy="5273676"/>
          </a:xfrm>
        </p:spPr>
        <p:txBody>
          <a:bodyPr>
            <a:normAutofit lnSpcReduction="10000"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What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</a:t>
            </a:r>
            <a:r>
              <a:rPr lang="en-US" dirty="0"/>
              <a:t>?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Manipulating </a:t>
            </a:r>
            <a:r>
              <a:rPr lang="en-US" dirty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DOM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761946" lvl="1" indent="-457200">
              <a:lnSpc>
                <a:spcPct val="120000"/>
              </a:lnSpc>
            </a:pP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Create</a:t>
            </a:r>
            <a:r>
              <a:rPr lang="en-US" sz="3400" dirty="0" smtClean="0"/>
              <a:t> </a:t>
            </a:r>
            <a:r>
              <a:rPr lang="en-US" sz="3400" dirty="0"/>
              <a:t>Elements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sz="3400" dirty="0"/>
              <a:t> Elements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sz="3400" dirty="0"/>
              <a:t>Element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Attributes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Event</a:t>
            </a:r>
            <a:r>
              <a:rPr lang="en-US" dirty="0"/>
              <a:t> Handling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sz="3400" dirty="0"/>
              <a:t>Attach / Detach Events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1012" y="2084180"/>
            <a:ext cx="1546642" cy="154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612" y="4267200"/>
            <a:ext cx="1456165" cy="14561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11" y="1192422"/>
            <a:ext cx="397546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 – HTML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4" y="1219200"/>
            <a:ext cx="10820398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&lt;h1&gt;List of Items&lt;/h1&gt;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"&gt;&lt;/ul&gt;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newText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value="Add"</a:t>
            </a:r>
            <a:b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onclick="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addItem()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...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deleteItem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...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694612" y="3429000"/>
            <a:ext cx="3711575" cy="28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4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295400"/>
            <a:ext cx="10951690" cy="4580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document.getElementById('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newText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').value;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document.createElement("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.appendChild(document.createTextNode(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 "));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document.createElement('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719138" lvl="1" indent="-719138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span.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innerHTML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href='#'&gt;[Delete]&lt;/a&gt;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marL="719138" lvl="1" indent="-719138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span.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firstChild.addEventListener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'click'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deleteItem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.appendChild(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document.getElementById("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").appendChild(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newText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').value = '';</a:t>
            </a:r>
          </a:p>
        </p:txBody>
      </p:sp>
    </p:spTree>
    <p:extLst>
      <p:ext uri="{BB962C8B-B14F-4D97-AF65-F5344CB8AC3E}">
        <p14:creationId xmlns:p14="http://schemas.microsoft.com/office/powerpoint/2010/main" val="110952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5502" y="1219200"/>
            <a:ext cx="10536710" cy="29326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deleteItem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.parentNode.parentNode;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.parentNode;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.removeChild(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658" y="3276428"/>
            <a:ext cx="7070398" cy="2819572"/>
          </a:xfrm>
          <a:prstGeom prst="roundRect">
            <a:avLst>
              <a:gd name="adj" fmla="val 985"/>
            </a:avLst>
          </a:prstGeom>
        </p:spPr>
      </p:pic>
      <p:sp>
        <p:nvSpPr>
          <p:cNvPr id="8" name="TextBox 7"/>
          <p:cNvSpPr txBox="1"/>
          <p:nvPr/>
        </p:nvSpPr>
        <p:spPr>
          <a:xfrm>
            <a:off x="816005" y="6211112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your solution here: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judge.softuni.bg/Contests/1096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674991" y="3772712"/>
            <a:ext cx="3857821" cy="570310"/>
          </a:xfrm>
          <a:prstGeom prst="wedgeRoundRectCallout">
            <a:avLst>
              <a:gd name="adj1" fmla="val -64643"/>
              <a:gd name="adj2" fmla="val 367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</a:rPr>
              <a:t>this.parentNode </a:t>
            </a:r>
            <a:r>
              <a:rPr lang="en-US" sz="2600" noProof="1">
                <a:solidFill>
                  <a:srgbClr val="FFFFFF"/>
                </a:solidFill>
              </a:rPr>
              <a:t>==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span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875212" y="3138618"/>
            <a:ext cx="5307799" cy="551882"/>
          </a:xfrm>
          <a:prstGeom prst="wedgeRoundRectCallout">
            <a:avLst>
              <a:gd name="adj1" fmla="val -72424"/>
              <a:gd name="adj2" fmla="val 560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</a:rPr>
              <a:t>this.parentNode.parentNode </a:t>
            </a:r>
            <a:r>
              <a:rPr lang="en-US" sz="2600" noProof="1">
                <a:solidFill>
                  <a:srgbClr val="FFFFFF"/>
                </a:solidFill>
              </a:rPr>
              <a:t>==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3397400" y="1743063"/>
            <a:ext cx="5496955" cy="5251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397400" y="4364840"/>
            <a:ext cx="6202200" cy="37408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0" rIns="144000" bIns="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570412" y="4753584"/>
            <a:ext cx="2743200" cy="997027"/>
          </a:xfrm>
          <a:prstGeom prst="wedgeRoundRectCallout">
            <a:avLst>
              <a:gd name="adj1" fmla="val -64911"/>
              <a:gd name="adj2" fmla="val -544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600" noProof="1">
                <a:solidFill>
                  <a:srgbClr val="FFFFFF"/>
                </a:solidFill>
              </a:rPr>
              <a:t> holds the clicked hyperlink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7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  <p:bldP spid="13" grpId="0" animBg="1"/>
      <p:bldP spid="14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Delete from Table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3212" y="1192457"/>
            <a:ext cx="10515598" cy="50351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border="1" id="customers"&gt;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&gt;Name&lt;/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&gt;Email&lt;/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&gt;Eve&lt;/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&gt;eve@gmail.com&lt;/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&gt;Nick&lt;/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&gt;nick@yahooo.com&lt;/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&gt;Didi&lt;/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&gt;didi@didi.net&lt;/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&gt;Tedy&lt;/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&gt;tedy@tedy.com&lt;/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type="text" name="email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 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deleteByEmail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()"&gt;Delete&lt;/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id="result"&gt;&lt;/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1700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4" y="1066800"/>
            <a:ext cx="10943998" cy="56041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deleteByEmail()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getElementsByName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")[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#customers tr td:nth-child(2)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(td.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email)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td.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parentNode.removeChild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document.getElementById('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Deleted.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Not found.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042704" y="2590800"/>
            <a:ext cx="3447415" cy="28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3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19278"/>
            <a:ext cx="10363200" cy="820600"/>
          </a:xfrm>
        </p:spPr>
        <p:txBody>
          <a:bodyPr/>
          <a:lstStyle/>
          <a:p>
            <a:r>
              <a:rPr lang="en-US" dirty="0"/>
              <a:t>Practice: DOM and Events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210637"/>
            <a:ext cx="2845426" cy="34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82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sz="3200" dirty="0"/>
              <a:t>Browsers keep elements as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DOM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tree</a:t>
            </a:r>
          </a:p>
          <a:p>
            <a:r>
              <a:rPr lang="en-US" sz="3200" dirty="0" smtClean="0"/>
              <a:t>Finding </a:t>
            </a:r>
            <a:r>
              <a:rPr lang="en-US" sz="3200" dirty="0"/>
              <a:t>/ modifying DOM elements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>Handling events:</a:t>
            </a:r>
          </a:p>
          <a:p>
            <a:endParaRPr lang="en-US" sz="3200" dirty="0"/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85753" y="2035447"/>
            <a:ext cx="1780502" cy="1926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7573">
            <a:off x="8214799" y="1012508"/>
            <a:ext cx="2212665" cy="14080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81" y="3870330"/>
            <a:ext cx="2405694" cy="2405694"/>
          </a:xfrm>
          <a:prstGeom prst="rect">
            <a:avLst/>
          </a:prstGeom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621634" y="2492977"/>
            <a:ext cx="7582369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menu =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('menu');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style.display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'none';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appendChild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('hr'));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45300" y="5235266"/>
            <a:ext cx="76200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menu =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('menu');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function(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</p:spTree>
    <p:extLst>
      <p:ext uri="{BB962C8B-B14F-4D97-AF65-F5344CB8AC3E}">
        <p14:creationId xmlns:p14="http://schemas.microsoft.com/office/powerpoint/2010/main" val="3260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2412" y="6342046"/>
            <a:ext cx="10482604" cy="51595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https://softuni.bg/courses/javascript-for-front-end</a:t>
            </a:r>
            <a:endParaRPr lang="bg-BG" dirty="0"/>
          </a:p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 </a:t>
            </a:r>
            <a:r>
              <a:rPr lang="en-US" dirty="0"/>
              <a:t>for Front-end </a:t>
            </a:r>
            <a:r>
              <a:rPr lang="en-US" dirty="0" smtClean="0"/>
              <a:t>– Intro to DOM and Events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005" y="4454758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698" y="1964223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6" y="2113492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6" y="3616139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917" y="3536947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19" y="2752714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250" y="1141173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74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48328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674531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52793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24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312031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#front-end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83206" y="4855488"/>
            <a:ext cx="9832319" cy="820600"/>
          </a:xfrm>
        </p:spPr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83206" y="5754968"/>
            <a:ext cx="9832319" cy="719034"/>
          </a:xfrm>
        </p:spPr>
        <p:txBody>
          <a:bodyPr/>
          <a:lstStyle/>
          <a:p>
            <a:r>
              <a:rPr lang="en-US" dirty="0"/>
              <a:t>Traverse the DOM Tree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27412" y="1524000"/>
            <a:ext cx="5181600" cy="2924899"/>
          </a:xfrm>
          <a:prstGeom prst="roundRect">
            <a:avLst>
              <a:gd name="adj" fmla="val 80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50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Document Object Model (DOM)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HTML documents in the browser are stored as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 tree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Consists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child elements</a:t>
            </a:r>
          </a:p>
          <a:p>
            <a:pPr lvl="1"/>
            <a:r>
              <a:rPr lang="en-US" dirty="0"/>
              <a:t>Elements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US" dirty="0"/>
              <a:t> (attribute + value)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events</a:t>
            </a:r>
          </a:p>
          <a:p>
            <a:pPr>
              <a:spcBef>
                <a:spcPts val="18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 API </a:t>
            </a:r>
            <a:r>
              <a:rPr lang="en-US" dirty="0"/>
              <a:t>allows search / modify the DOM tree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DOM?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63589" y="4800600"/>
            <a:ext cx="10256784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menu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('menu');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style.display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'none';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appendChild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('hr'));</a:t>
            </a:r>
          </a:p>
        </p:txBody>
      </p:sp>
    </p:spTree>
    <p:extLst>
      <p:ext uri="{BB962C8B-B14F-4D97-AF65-F5344CB8AC3E}">
        <p14:creationId xmlns:p14="http://schemas.microsoft.com/office/powerpoint/2010/main" val="59355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 a single element </a:t>
            </a:r>
            <a:r>
              <a:rPr lang="en-US" dirty="0">
                <a:sym typeface="Wingdings" panose="05000000000000000000" pitchFamily="2" charset="2"/>
              </a:rPr>
              <a:t> 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HTMLElement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/>
              <a:t>Select a collection of elements </a:t>
            </a:r>
            <a:r>
              <a:rPr lang="en-US" dirty="0">
                <a:sym typeface="Wingdings" panose="05000000000000000000" pitchFamily="2" charset="2"/>
              </a:rPr>
              <a:t> returns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collection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HTML Elements from DOM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3174" y="1905000"/>
            <a:ext cx="10823576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header = document.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('header');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nav = document.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('#main-nav');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root = document.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documentElement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0940" y="4332534"/>
            <a:ext cx="1082357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inputs = document.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getElementsByTagName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('li');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towns = document.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getElementsByName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('towns[]');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header = document.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querySelectorAll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('#nav li');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allLinks = document.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links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1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contents of HTML elements are stored in text nodes</a:t>
            </a:r>
          </a:p>
          <a:p>
            <a:pPr lvl="1"/>
            <a:r>
              <a:rPr lang="en-US" dirty="0"/>
              <a:t>To access the contents of an element:</a:t>
            </a:r>
          </a:p>
          <a:p>
            <a:pPr lvl="1">
              <a:spcBef>
                <a:spcPts val="28200"/>
              </a:spcBef>
            </a:pPr>
            <a:r>
              <a:rPr lang="en-US" dirty="0"/>
              <a:t>If the element has children, returns all text concatenated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 Text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2624" y="2510969"/>
            <a:ext cx="10823576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element = document.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('main');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text = element.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//This is JavaScript!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"Welcome to the DOM";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037" y="4219096"/>
            <a:ext cx="11556751" cy="1648304"/>
            <a:chOff x="316037" y="4219096"/>
            <a:chExt cx="11556751" cy="16483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37" y="4219096"/>
              <a:ext cx="5213845" cy="16483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9412" y="4232109"/>
              <a:ext cx="5413376" cy="1622278"/>
            </a:xfrm>
            <a:prstGeom prst="rect">
              <a:avLst/>
            </a:prstGeom>
          </p:spPr>
        </p:pic>
        <p:sp>
          <p:nvSpPr>
            <p:cNvPr id="10" name="Arrow: Right 9"/>
            <p:cNvSpPr/>
            <p:nvPr/>
          </p:nvSpPr>
          <p:spPr>
            <a:xfrm>
              <a:off x="5766047" y="4662248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2833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/>
              <a:t> of input 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properties </a:t>
            </a:r>
            <a:r>
              <a:rPr lang="en-US" dirty="0"/>
              <a:t>on them: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 Values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2624" y="4915822"/>
            <a:ext cx="10823576" cy="15611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element =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num = Number(element.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56;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81" y="1905000"/>
            <a:ext cx="4438650" cy="2705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28761"/>
          <a:stretch/>
        </p:blipFill>
        <p:spPr>
          <a:xfrm>
            <a:off x="7193930" y="1852612"/>
            <a:ext cx="3223113" cy="28098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527380" y="3062288"/>
            <a:ext cx="2503723" cy="33337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342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API: Element Properties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244" y="1371600"/>
            <a:ext cx="10558968" cy="5916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id="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class="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big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"&gt;First &lt;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&gt;DIV&lt;/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&gt;&lt;/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3244" y="2380386"/>
            <a:ext cx="10558968" cy="37156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div = document.getElementById('first');</a:t>
            </a:r>
            <a:endParaRPr lang="bg-BG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id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first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tagName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DIV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className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big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First DIV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innerHTML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First &lt;b&gt;DIV&lt;/b&gt;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outerHTML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&lt;div id="first" class="big"&gt;First &lt;b&gt;DIV&lt;/b&gt;&lt;/div&gt;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962" y="3048000"/>
            <a:ext cx="2628900" cy="828675"/>
          </a:xfrm>
          <a:prstGeom prst="roundRect">
            <a:avLst>
              <a:gd name="adj" fmla="val 3754"/>
            </a:avLst>
          </a:prstGeom>
        </p:spPr>
      </p:pic>
    </p:spTree>
    <p:extLst>
      <p:ext uri="{BB962C8B-B14F-4D97-AF65-F5344CB8AC3E}">
        <p14:creationId xmlns:p14="http://schemas.microsoft.com/office/powerpoint/2010/main" val="154966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699</TotalTime>
  <Words>1514</Words>
  <Application>Microsoft Office PowerPoint</Application>
  <PresentationFormat>Custom</PresentationFormat>
  <Paragraphs>270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Introduction to DOM and Events</vt:lpstr>
      <vt:lpstr>Table of Contents</vt:lpstr>
      <vt:lpstr>Have a Question?</vt:lpstr>
      <vt:lpstr>Document Object Model (DOM)</vt:lpstr>
      <vt:lpstr>What is DOM?</vt:lpstr>
      <vt:lpstr>Selecting HTML Elements from DOM</vt:lpstr>
      <vt:lpstr>Accessing Element Text</vt:lpstr>
      <vt:lpstr>Accessing Element Values</vt:lpstr>
      <vt:lpstr>DOM API: Element Properties</vt:lpstr>
      <vt:lpstr>Problem: Sum Numbers</vt:lpstr>
      <vt:lpstr>Solution: Sum Numbers</vt:lpstr>
      <vt:lpstr>DOM Manipulation</vt:lpstr>
      <vt:lpstr>Creating New DOM Elements</vt:lpstr>
      <vt:lpstr>Creating New DOM Elements: Examples</vt:lpstr>
      <vt:lpstr>Problem: List of Items</vt:lpstr>
      <vt:lpstr>Problem: List of Items – HTML</vt:lpstr>
      <vt:lpstr>Solution: List of Items</vt:lpstr>
      <vt:lpstr>Deleting DOM Elements</vt:lpstr>
      <vt:lpstr>Problem: Add / Delete Items</vt:lpstr>
      <vt:lpstr>Problem: Add / Delete Items – HTML</vt:lpstr>
      <vt:lpstr>Solution: Add / Delete Items</vt:lpstr>
      <vt:lpstr>Solution: Add / Delete Items (2)</vt:lpstr>
      <vt:lpstr>Problem: Delete from Table</vt:lpstr>
      <vt:lpstr>Solution: Delete from Table</vt:lpstr>
      <vt:lpstr>Practice: DOM and Events</vt:lpstr>
      <vt:lpstr>Summary</vt:lpstr>
      <vt:lpstr>JS for Front-end – Intro to DOM and Events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Antoniya Atanasova</cp:lastModifiedBy>
  <cp:revision>284</cp:revision>
  <dcterms:created xsi:type="dcterms:W3CDTF">2014-01-02T17:00:34Z</dcterms:created>
  <dcterms:modified xsi:type="dcterms:W3CDTF">2018-07-05T17:18:35Z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