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394" r:id="rId3"/>
    <p:sldId id="466" r:id="rId4"/>
    <p:sldId id="500" r:id="rId5"/>
    <p:sldId id="612" r:id="rId6"/>
    <p:sldId id="519" r:id="rId7"/>
    <p:sldId id="520" r:id="rId8"/>
    <p:sldId id="613" r:id="rId9"/>
    <p:sldId id="522" r:id="rId10"/>
    <p:sldId id="619" r:id="rId11"/>
    <p:sldId id="600" r:id="rId12"/>
    <p:sldId id="577" r:id="rId13"/>
    <p:sldId id="523" r:id="rId14"/>
    <p:sldId id="578" r:id="rId15"/>
    <p:sldId id="623" r:id="rId16"/>
    <p:sldId id="601" r:id="rId17"/>
    <p:sldId id="609" r:id="rId18"/>
    <p:sldId id="602" r:id="rId19"/>
    <p:sldId id="620" r:id="rId20"/>
    <p:sldId id="622" r:id="rId21"/>
    <p:sldId id="607" r:id="rId22"/>
    <p:sldId id="608" r:id="rId23"/>
    <p:sldId id="611" r:id="rId24"/>
    <p:sldId id="625" r:id="rId25"/>
    <p:sldId id="616" r:id="rId26"/>
    <p:sldId id="617" r:id="rId27"/>
    <p:sldId id="618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SASS Overview" id="{13C67FD4-2B9F-49BD-9771-70FAC46174E5}">
          <p14:sldIdLst>
            <p14:sldId id="612"/>
            <p14:sldId id="519"/>
            <p14:sldId id="520"/>
            <p14:sldId id="613"/>
          </p14:sldIdLst>
        </p14:section>
        <p14:section name="SASS Features" id="{B4A4D843-55C0-4EAA-BC74-8CDBBD0325E2}">
          <p14:sldIdLst>
            <p14:sldId id="522"/>
            <p14:sldId id="619"/>
            <p14:sldId id="600"/>
          </p14:sldIdLst>
        </p14:section>
        <p14:section name="SASS Variables" id="{228F36C9-4695-4655-9E00-0855754135A0}">
          <p14:sldIdLst>
            <p14:sldId id="577"/>
            <p14:sldId id="523"/>
            <p14:sldId id="578"/>
          </p14:sldIdLst>
        </p14:section>
        <p14:section name="Mixins" id="{938CFFFE-CA94-4AA1-A613-268C833A4FAA}">
          <p14:sldIdLst>
            <p14:sldId id="623"/>
            <p14:sldId id="601"/>
            <p14:sldId id="609"/>
            <p14:sldId id="602"/>
          </p14:sldIdLst>
        </p14:section>
        <p14:section name="SASS Selectors Inheritance" id="{0BA6D4B2-AF69-42A8-9261-F833580F3888}">
          <p14:sldIdLst>
            <p14:sldId id="620"/>
          </p14:sldIdLst>
        </p14:section>
        <p14:section name="SASS Files Import" id="{B1DB7FFB-8BA5-4F3A-8C08-6CCAC7629718}">
          <p14:sldIdLst>
            <p14:sldId id="622"/>
          </p14:sldIdLst>
        </p14:section>
        <p14:section name="LESS" id="{FCD303F2-BE27-458B-94D7-1E187F45CA01}">
          <p14:sldIdLst>
            <p14:sldId id="607"/>
            <p14:sldId id="608"/>
            <p14:sldId id="611"/>
          </p14:sldIdLst>
        </p14:section>
        <p14:section name="Conclusion" id="{CAD93B16-9430-4CD6-BD17-69844E1E5D8E}">
          <p14:sldIdLst>
            <p14:sldId id="62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9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5518" y="4063781"/>
            <a:ext cx="2253081" cy="2438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1C7205-E623-4430-941D-554B188CAAEA}"/>
              </a:ext>
            </a:extLst>
          </p:cNvPr>
          <p:cNvSpPr txBox="1"/>
          <p:nvPr/>
        </p:nvSpPr>
        <p:spPr>
          <a:xfrm rot="243307">
            <a:off x="5027779" y="3811088"/>
            <a:ext cx="2229287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SASS LESS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4037012" y="5334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SASS &amp; LESS</a:t>
            </a:r>
            <a:endParaRPr lang="en-US" dirty="0"/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665071" y="16604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yntactically </a:t>
            </a:r>
            <a:r>
              <a:rPr lang="en-US" sz="3400" u="sng" noProof="1" smtClean="0">
                <a:solidFill>
                  <a:schemeClr val="tx2"/>
                </a:solidFill>
              </a:rPr>
              <a:t>A</a:t>
            </a:r>
            <a:r>
              <a:rPr lang="en-US" sz="3400" noProof="1" smtClean="0"/>
              <a:t>wesome 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tyle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heets</a:t>
            </a:r>
          </a:p>
          <a:p>
            <a:r>
              <a:rPr lang="en-US" sz="3600" noProof="1" smtClean="0"/>
              <a:t>Dynamic 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tyle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heet </a:t>
            </a:r>
            <a:r>
              <a:rPr lang="en-US" sz="3600" u="sng" noProof="1" smtClean="0">
                <a:solidFill>
                  <a:schemeClr val="tx2"/>
                </a:solidFill>
              </a:rPr>
              <a:t>L</a:t>
            </a:r>
            <a:r>
              <a:rPr lang="en-US" sz="3600" noProof="1" smtClean="0"/>
              <a:t>anguage</a:t>
            </a:r>
          </a:p>
          <a:p>
            <a:endParaRPr lang="en-US" sz="3400" noProof="1"/>
          </a:p>
        </p:txBody>
      </p:sp>
      <p:pic>
        <p:nvPicPr>
          <p:cNvPr id="20" name="Picture 2" descr="https://cdn.tutsplus.com/wp/authors/legacy/Adam/2012/08/24/less_sass_css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20" y="3212545"/>
            <a:ext cx="2722100" cy="2953346"/>
          </a:xfrm>
          <a:prstGeom prst="roundRect">
            <a:avLst>
              <a:gd name="adj" fmla="val 20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409834"/>
          </a:xfrm>
        </p:spPr>
        <p:txBody>
          <a:bodyPr/>
          <a:lstStyle/>
          <a:p>
            <a:r>
              <a:rPr lang="en-US" dirty="0"/>
              <a:t>Selectors can also reference themselves </a:t>
            </a:r>
            <a:r>
              <a:rPr lang="en-US" dirty="0" smtClean="0"/>
              <a:t>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symbol: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SASS Selector Nesting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5612" y="2078772"/>
            <a:ext cx="5029200" cy="409342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&amp;:hover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text-decoration:underline;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color:tomato;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95500" y="2078772"/>
            <a:ext cx="4267200" cy="4093428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4279" y="3230987"/>
            <a:ext cx="1843925" cy="1782665"/>
            <a:chOff x="5269408" y="2823638"/>
            <a:chExt cx="1843925" cy="1782665"/>
          </a:xfrm>
        </p:grpSpPr>
        <p:sp>
          <p:nvSpPr>
            <p:cNvPr id="16" name="Striped Right Arrow 15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supports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(dollar) </a:t>
            </a:r>
            <a:r>
              <a:rPr lang="en-US" dirty="0" smtClean="0"/>
              <a:t>symbol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$font-size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/>
              <a:t> and 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Can be defined outside the selector, always up!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Usable to set one element many times (“code reuse”)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65213" y="3811310"/>
            <a:ext cx="10058400" cy="455890"/>
          </a:xfrm>
          <a:prstGeom prst="roundRect">
            <a:avLst>
              <a:gd name="adj" fmla="val 1077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SASS Variables – Example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0412" y="1926608"/>
            <a:ext cx="5334000" cy="3477875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black;</a:t>
            </a:r>
          </a:p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&amp;:visited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09900" y="1926608"/>
            <a:ext cx="2966112" cy="34778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black;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a:visited {    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86279" y="2775687"/>
            <a:ext cx="1843925" cy="1782665"/>
            <a:chOff x="5269408" y="2823638"/>
            <a:chExt cx="1843925" cy="1782665"/>
          </a:xfrm>
        </p:grpSpPr>
        <p:sp>
          <p:nvSpPr>
            <p:cNvPr id="15" name="Striped Right Arrow 14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variables can be inserted as CSS properties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#{$variable}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SASS Variables-Interpolation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03412" y="2465696"/>
            <a:ext cx="8458200" cy="3200876"/>
          </a:xfrm>
          <a:prstGeom prst="roundRect">
            <a:avLst>
              <a:gd name="adj" fmla="val 148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$border-side: top;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$border-colo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$border-style: ridge;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$border-width: 15px;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border-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#{$border-side}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$border-width $border-style $border-color;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3412" y="6008041"/>
            <a:ext cx="8458200" cy="479524"/>
          </a:xfrm>
          <a:prstGeom prst="roundRect">
            <a:avLst>
              <a:gd name="adj" fmla="val 730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border-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top: 15px ridge tomato;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838200"/>
            <a:ext cx="8253419" cy="55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Mixins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kind of </a:t>
            </a:r>
            <a:r>
              <a:rPr lang="en-US" dirty="0" smtClean="0"/>
              <a:t>developer-defined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Allow reusing blocks of code several times</a:t>
            </a:r>
            <a:endParaRPr lang="en-US" dirty="0"/>
          </a:p>
          <a:p>
            <a:r>
              <a:rPr lang="en-US" dirty="0"/>
              <a:t>Two kind of </a:t>
            </a:r>
            <a:r>
              <a:rPr lang="en-US" noProof="1" smtClean="0"/>
              <a:t>mixins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Parameterless</a:t>
            </a:r>
          </a:p>
          <a:p>
            <a:pPr lvl="2"/>
            <a:r>
              <a:rPr lang="en-US" dirty="0" smtClean="0"/>
              <a:t>Render the same </a:t>
            </a:r>
            <a:r>
              <a:rPr lang="en-US" dirty="0"/>
              <a:t>styles every time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2"/>
            <a:r>
              <a:rPr lang="en-US" dirty="0" smtClean="0"/>
              <a:t>Render styles </a:t>
            </a:r>
            <a:r>
              <a:rPr lang="en-US" dirty="0"/>
              <a:t>based on some </a:t>
            </a:r>
            <a:r>
              <a:rPr lang="en-US" dirty="0" smtClean="0"/>
              <a:t>input parameters</a:t>
            </a:r>
            <a:endParaRPr lang="en-US" dirty="0"/>
          </a:p>
          <a:p>
            <a:pPr lvl="2"/>
            <a:r>
              <a:rPr lang="en-US" dirty="0" smtClean="0"/>
              <a:t>E.g. gradients, </a:t>
            </a:r>
            <a:r>
              <a:rPr lang="en-US" dirty="0"/>
              <a:t>borders, etc…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 smtClean="0"/>
              <a:t>Mixins: Reusable Blocks of SASS Code</a:t>
            </a:r>
            <a:endParaRPr lang="en-US" noProof="1"/>
          </a:p>
        </p:txBody>
      </p:sp>
      <p:pic>
        <p:nvPicPr>
          <p:cNvPr id="13" name="Picture 2" descr="http://scotch.io/wp-content/uploads/2013/03/sass-less-css-mixi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55" y="2895600"/>
            <a:ext cx="4424084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2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Defining a </a:t>
            </a:r>
            <a:r>
              <a:rPr lang="en-US" noProof="1" smtClean="0"/>
              <a:t>mixin (without parameters)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Using (including) a </a:t>
            </a:r>
            <a:r>
              <a:rPr lang="en-US" noProof="1" smtClean="0"/>
              <a:t>mixin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Defining and Using </a:t>
            </a:r>
            <a:r>
              <a:rPr lang="en-US" noProof="1" smtClean="0"/>
              <a:t>Mixins</a:t>
            </a:r>
            <a:endParaRPr lang="en-US" noProof="1"/>
          </a:p>
        </p:txBody>
      </p:sp>
      <p:sp>
        <p:nvSpPr>
          <p:cNvPr id="13" name="Rounded Rectangle 12"/>
          <p:cNvSpPr/>
          <p:nvPr/>
        </p:nvSpPr>
        <p:spPr>
          <a:xfrm>
            <a:off x="989012" y="2056415"/>
            <a:ext cx="9982200" cy="197649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@mixin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default-element-border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1px solid black;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border-radius: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10px;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89012" y="5136746"/>
            <a:ext cx="9982200" cy="122354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li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@include default-element-border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0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 smtClean="0"/>
              <a:t>Mixins</a:t>
            </a:r>
            <a:r>
              <a:rPr lang="en-US" dirty="0" smtClean="0"/>
              <a:t> </a:t>
            </a:r>
            <a:r>
              <a:rPr lang="en-US" dirty="0"/>
              <a:t>can also be defined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1"/>
            <a:r>
              <a:rPr lang="en-US" dirty="0" smtClean="0"/>
              <a:t>Defined like in C# / Java / JS and can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default 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bg-BG" dirty="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noProof="1" smtClean="0"/>
              <a:t>Mixins</a:t>
            </a:r>
            <a:r>
              <a:rPr lang="en-US" dirty="0" smtClean="0"/>
              <a:t> with Parameters</a:t>
            </a:r>
            <a:endParaRPr lang="bg-BG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46213" y="2615148"/>
            <a:ext cx="11110799" cy="3785652"/>
          </a:xfrm>
          <a:prstGeom prst="roundRect">
            <a:avLst>
              <a:gd name="adj" fmla="val 13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opacity-maker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($value)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opacity: $value;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filter: alpha(opacity=($value*100));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zoom: 1;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box-initialize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($border:none,$background:rgba(0,0,0,0.7),$size:200px)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width: $size;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height: $size;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border: $border;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background: $background;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padding: 15px;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inherit selectors in SASS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SASS Selector Inheritance</a:t>
            </a:r>
            <a:endParaRPr lang="bg-BG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11508" y="2291596"/>
            <a:ext cx="4239904" cy="2890004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.default-border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border: 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 tomato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border-radius: 8px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@extend .default-border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border-style: dotted;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85189" y="2286000"/>
            <a:ext cx="4143223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default-border,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border-radius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8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px;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dotted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13791" y="2845971"/>
            <a:ext cx="1843925" cy="1782665"/>
            <a:chOff x="5269408" y="2823638"/>
            <a:chExt cx="1843925" cy="1782665"/>
          </a:xfrm>
        </p:grpSpPr>
        <p:sp>
          <p:nvSpPr>
            <p:cNvPr id="11" name="Striped Right Arrow 10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1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SASS files can be imported in other SASS files</a:t>
            </a:r>
          </a:p>
          <a:p>
            <a:pPr lvl="1"/>
            <a:r>
              <a:rPr lang="en-US" dirty="0">
                <a:latin typeface="+mj-lt"/>
              </a:rPr>
              <a:t>Like CSS files can be imported in CSS files</a:t>
            </a:r>
          </a:p>
          <a:p>
            <a:pPr lvl="1"/>
            <a:r>
              <a:rPr lang="en-US" dirty="0">
                <a:latin typeface="+mj-lt"/>
              </a:rPr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directive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377887" lvl="1" indent="0">
              <a:buNone/>
            </a:pPr>
            <a:endParaRPr lang="en-US" dirty="0" smtClean="0"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+mj-lt"/>
              </a:rPr>
              <a:t>SASS </a:t>
            </a:r>
            <a:r>
              <a:rPr lang="en-US" dirty="0">
                <a:latin typeface="+mj-lt"/>
              </a:rPr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partials</a:t>
            </a:r>
          </a:p>
          <a:p>
            <a:pPr lvl="1"/>
            <a:r>
              <a:rPr lang="en-US" dirty="0">
                <a:latin typeface="+mj-lt"/>
              </a:rPr>
              <a:t>i.e. SASS files that are meant to be imported</a:t>
            </a:r>
          </a:p>
          <a:p>
            <a:pPr lvl="1"/>
            <a:r>
              <a:rPr lang="en-US" dirty="0">
                <a:latin typeface="+mj-lt"/>
              </a:rPr>
              <a:t>Just use prefix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</a:t>
            </a:r>
            <a:r>
              <a:rPr lang="en-US" noProof="1" smtClean="0">
                <a:latin typeface="+mj-lt"/>
              </a:rPr>
              <a:t>underscope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Importing SASS Files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9012" y="3429000"/>
            <a:ext cx="10058400" cy="8470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@import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'_gradients.scss'</a:t>
            </a:r>
          </a:p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and can use the items from _gradients.scss</a:t>
            </a:r>
          </a:p>
        </p:txBody>
      </p:sp>
    </p:spTree>
    <p:extLst>
      <p:ext uri="{BB962C8B-B14F-4D97-AF65-F5344CB8AC3E}">
        <p14:creationId xmlns:p14="http://schemas.microsoft.com/office/powerpoint/2010/main" val="30294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37387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SASS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Installing SASS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SASS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Selector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Overview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607">
            <a:off x="7897390" y="4176886"/>
            <a:ext cx="3029173" cy="1643045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7198">
            <a:off x="4604480" y="1486201"/>
            <a:ext cx="2973493" cy="1531160"/>
          </a:xfrm>
          <a:prstGeom prst="roundRect">
            <a:avLst>
              <a:gd name="adj" fmla="val 1675"/>
            </a:avLst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 fov="3600000">
              <a:rot lat="20399999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7" y="3693736"/>
            <a:ext cx="189547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63" y="3702256"/>
            <a:ext cx="189547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18" y="2774508"/>
            <a:ext cx="18954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56" y="2785569"/>
            <a:ext cx="18954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37" y="2784810"/>
            <a:ext cx="1895475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50" y="3699082"/>
            <a:ext cx="1895475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36" y="2775640"/>
            <a:ext cx="1895475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2818" y="5445049"/>
            <a:ext cx="1895475" cy="771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74046" y="3591202"/>
            <a:ext cx="18954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545" y="638175"/>
            <a:ext cx="1895475" cy="771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9" y="3715243"/>
            <a:ext cx="1895475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5" y="3683043"/>
            <a:ext cx="1895475" cy="7715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6463" y="3850674"/>
            <a:ext cx="1895475" cy="771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3" y="2774508"/>
            <a:ext cx="1895475" cy="771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6991" y="2281642"/>
            <a:ext cx="1895475" cy="771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" y="2767578"/>
            <a:ext cx="1895475" cy="7715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46" y="2784160"/>
            <a:ext cx="1895475" cy="771525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370670" y="1594390"/>
            <a:ext cx="7025760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LESS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31470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LESS is CSS preprocessor, similar to SASS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http://lesscss.org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</a:t>
            </a:r>
            <a:r>
              <a:rPr lang="en-US" sz="1900" dirty="0"/>
              <a:t> </a:t>
            </a:r>
            <a:r>
              <a:rPr lang="en-US" dirty="0"/>
              <a:t>be</a:t>
            </a:r>
            <a:r>
              <a:rPr lang="en-US" sz="1900" dirty="0"/>
              <a:t> </a:t>
            </a:r>
            <a:r>
              <a:rPr lang="en-US" dirty="0"/>
              <a:t>compiled</a:t>
            </a:r>
            <a:r>
              <a:rPr lang="en-US" sz="1900" dirty="0"/>
              <a:t> </a:t>
            </a:r>
            <a:r>
              <a:rPr lang="en-US" dirty="0"/>
              <a:t>both</a:t>
            </a:r>
            <a:r>
              <a:rPr lang="en-US" sz="1900" dirty="0"/>
              <a:t> </a:t>
            </a:r>
            <a:r>
              <a:rPr lang="en-US" dirty="0"/>
              <a:t>in</a:t>
            </a:r>
            <a:r>
              <a:rPr lang="en-US" sz="1900" dirty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browser</a:t>
            </a:r>
            <a:r>
              <a:rPr lang="en-US" sz="1900" dirty="0"/>
              <a:t> </a:t>
            </a:r>
            <a:r>
              <a:rPr lang="en-US" dirty="0" smtClean="0"/>
              <a:t>at</a:t>
            </a:r>
            <a:r>
              <a:rPr lang="en-US" sz="1900" dirty="0" smtClean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dirty="0" smtClean="0"/>
              <a:t>features </a:t>
            </a:r>
            <a:r>
              <a:rPr lang="en-US" dirty="0"/>
              <a:t>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 </a:t>
            </a:r>
            <a:r>
              <a:rPr lang="en-US" dirty="0"/>
              <a:t>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 </a:t>
            </a:r>
            <a:r>
              <a:rPr lang="en-US" dirty="0"/>
              <a:t>editing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4603308"/>
            <a:ext cx="3854438" cy="1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LESS – Example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6404" y="1828800"/>
            <a:ext cx="6019800" cy="3200757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@base-color: green;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@base: 5%;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@filler: @base * 2;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@other: @base + @filler;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color: #888 / 4;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background-color: @base-color + #111;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height: 100% / 2 + @filler;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30004" y="2125638"/>
            <a:ext cx="419100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color: #222222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background-color: #119111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height: 60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63204" y="2057400"/>
            <a:ext cx="1843925" cy="1782665"/>
            <a:chOff x="5269408" y="2823638"/>
            <a:chExt cx="1843925" cy="1782665"/>
          </a:xfrm>
        </p:grpSpPr>
        <p:sp>
          <p:nvSpPr>
            <p:cNvPr id="16" name="Striped Right Arrow 15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Simplifies the CSS development + </a:t>
            </a:r>
            <a:r>
              <a:rPr lang="en-US" dirty="0" smtClean="0"/>
              <a:t>enables code </a:t>
            </a:r>
            <a:r>
              <a:rPr lang="en-US" dirty="0"/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SASS support in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VS 2013U2 (or later) or </a:t>
            </a:r>
            <a:r>
              <a:rPr lang="en-US" dirty="0" err="1" smtClean="0"/>
              <a:t>WebStrom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features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Nesting, variables, </a:t>
            </a:r>
            <a:r>
              <a:rPr lang="en-US" noProof="1" smtClean="0"/>
              <a:t>mixins</a:t>
            </a:r>
            <a:r>
              <a:rPr lang="en-US" dirty="0" smtClean="0"/>
              <a:t>,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SASS, can be processed client-side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96" y="3505200"/>
            <a:ext cx="3894571" cy="28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SASS &amp;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159612"/>
            <a:ext cx="5691928" cy="4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Syntactically </a:t>
            </a:r>
            <a:r>
              <a:rPr lang="en-US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Awesome </a:t>
            </a:r>
            <a:r>
              <a:rPr lang="en-US" b="1" noProof="1" smtClean="0">
                <a:solidFill>
                  <a:schemeClr val="accent1"/>
                </a:solidFill>
                <a:cs typeface="Consolas" panose="020B0609020204030204" pitchFamily="49" charset="0"/>
              </a:rPr>
              <a:t>Stylesheets (SASS)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Extension of CSS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</a:t>
            </a:r>
            <a:r>
              <a:rPr lang="en-US" dirty="0" smtClean="0"/>
              <a:t>akes CSS coding much </a:t>
            </a:r>
            <a:r>
              <a:rPr lang="en-US" dirty="0"/>
              <a:t>easier and organized</a:t>
            </a:r>
          </a:p>
          <a:p>
            <a:pPr lvl="1"/>
            <a:r>
              <a:rPr lang="en-US" dirty="0"/>
              <a:t>Translates to pure CSS </a:t>
            </a:r>
            <a:r>
              <a:rPr lang="en-US" dirty="0" smtClean="0"/>
              <a:t>(server-side)</a:t>
            </a:r>
            <a:endParaRPr lang="en-US" dirty="0"/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</a:t>
            </a:r>
            <a:r>
              <a:rPr lang="en-US" dirty="0"/>
              <a:t>slowdown </a:t>
            </a:r>
            <a:r>
              <a:rPr lang="en-US" dirty="0" smtClean="0"/>
              <a:t>at </a:t>
            </a:r>
            <a:r>
              <a:rPr lang="en-US" dirty="0"/>
              <a:t>the client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SASS </a:t>
            </a:r>
            <a:r>
              <a:rPr lang="en-US" dirty="0" smtClean="0"/>
              <a:t>powers </a:t>
            </a:r>
            <a:r>
              <a:rPr lang="en-US" dirty="0"/>
              <a:t>the CSS </a:t>
            </a:r>
            <a:r>
              <a:rPr lang="en-US" dirty="0" smtClean="0"/>
              <a:t>coding through</a:t>
            </a:r>
          </a:p>
          <a:p>
            <a:pPr lvl="1"/>
            <a:r>
              <a:rPr lang="en-US" dirty="0"/>
              <a:t>Variables </a:t>
            </a:r>
            <a:r>
              <a:rPr lang="en-US" dirty="0" smtClean="0"/>
              <a:t>(define once, use at many places)</a:t>
            </a:r>
            <a:endParaRPr lang="en-US" dirty="0"/>
          </a:p>
          <a:p>
            <a:pPr lvl="1"/>
            <a:r>
              <a:rPr lang="en-US" noProof="1" smtClean="0"/>
              <a:t>Mixins </a:t>
            </a:r>
            <a:r>
              <a:rPr lang="en-US" dirty="0" smtClean="0"/>
              <a:t>(reusable functions with parameters)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SASS</a:t>
            </a:r>
            <a:endParaRPr lang="bg-BG" dirty="0" smtClean="0"/>
          </a:p>
        </p:txBody>
      </p:sp>
      <p:pic>
        <p:nvPicPr>
          <p:cNvPr id="12" name="Picture 2" descr="http://wiseheartdesign.com/images/articles/sass-la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447925" cy="2590800"/>
          </a:xfrm>
          <a:prstGeom prst="roundRect">
            <a:avLst>
              <a:gd name="adj" fmla="val 21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SASS has </a:t>
            </a:r>
            <a:r>
              <a:rPr lang="en-US" sz="3400" dirty="0"/>
              <a:t>many </a:t>
            </a:r>
            <a:r>
              <a:rPr lang="en-US" sz="3400" dirty="0" smtClean="0"/>
              <a:t>implementations 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Usually available directly in your IDE as a plugin</a:t>
            </a:r>
          </a:p>
          <a:p>
            <a:r>
              <a:rPr lang="en-US" sz="3600" dirty="0" smtClean="0"/>
              <a:t>Originally SASS was a Ruby-based tool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Ruby (e.g.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rubyinstaller.org</a:t>
            </a:r>
            <a:r>
              <a:rPr lang="en-US" dirty="0" smtClean="0"/>
              <a:t>)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the "SASS" gem module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sass</a:t>
            </a:r>
            <a:r>
              <a:rPr lang="en-US" dirty="0" smtClean="0"/>
              <a:t>) </a:t>
            </a:r>
          </a:p>
          <a:p>
            <a:r>
              <a:rPr lang="en-US" dirty="0"/>
              <a:t>SASS </a:t>
            </a:r>
            <a:r>
              <a:rPr lang="en-US" dirty="0" smtClean="0"/>
              <a:t>is natively supported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WebStorm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da-DK" dirty="0" smtClean="0"/>
              <a:t>Web Compiler for </a:t>
            </a:r>
            <a:r>
              <a:rPr lang="da-DK" dirty="0" smtClean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SASS Tools</a:t>
            </a:r>
            <a:endParaRPr lang="en-US" dirty="0"/>
          </a:p>
        </p:txBody>
      </p:sp>
      <p:pic>
        <p:nvPicPr>
          <p:cNvPr id="10" name="Picture 2" descr="http://vswebessentials.com/content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50" y="5277227"/>
            <a:ext cx="1104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6212" y="5029200"/>
            <a:ext cx="8938472" cy="820600"/>
          </a:xfrm>
        </p:spPr>
        <p:txBody>
          <a:bodyPr/>
          <a:lstStyle/>
          <a:p>
            <a:r>
              <a:rPr lang="en-US" dirty="0" smtClean="0"/>
              <a:t>Sass Installation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48" y="838200"/>
            <a:ext cx="6553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22412" y="5410200"/>
            <a:ext cx="8938472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SASS Features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8" y="1143000"/>
            <a:ext cx="5448300" cy="3906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SASS Selector Nesting</a:t>
            </a:r>
            <a:endParaRPr lang="bg-BG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08012" y="1231642"/>
            <a:ext cx="4556877" cy="501675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list-style-type:none;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6335" y="1223521"/>
            <a:ext cx="4404477" cy="49929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list-style-type: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69408" y="2823638"/>
            <a:ext cx="1843925" cy="1782665"/>
            <a:chOff x="5269408" y="2823638"/>
            <a:chExt cx="1843925" cy="1782665"/>
          </a:xfrm>
        </p:grpSpPr>
        <p:sp>
          <p:nvSpPr>
            <p:cNvPr id="14" name="Striped Right Arrow 13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1240</Words>
  <Application>Microsoft Office PowerPoint</Application>
  <PresentationFormat>Custom</PresentationFormat>
  <Paragraphs>307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SASS &amp; LESS</vt:lpstr>
      <vt:lpstr>Table of Contents</vt:lpstr>
      <vt:lpstr>Have a Question?</vt:lpstr>
      <vt:lpstr>SASS Overview</vt:lpstr>
      <vt:lpstr>SASS</vt:lpstr>
      <vt:lpstr>SASS Tools</vt:lpstr>
      <vt:lpstr>Sass Installation</vt:lpstr>
      <vt:lpstr>SASS Features</vt:lpstr>
      <vt:lpstr>SASS Selector Nesting</vt:lpstr>
      <vt:lpstr>SASS Selector Nesting</vt:lpstr>
      <vt:lpstr>SASS Variables</vt:lpstr>
      <vt:lpstr>SASS Variables – Example</vt:lpstr>
      <vt:lpstr>SASS Variables-Interpolation</vt:lpstr>
      <vt:lpstr>PowerPoint Presentation</vt:lpstr>
      <vt:lpstr>Mixins: Reusable Blocks of SASS Code</vt:lpstr>
      <vt:lpstr>Defining and Using Mixins</vt:lpstr>
      <vt:lpstr>Mixins with Parameters</vt:lpstr>
      <vt:lpstr>SASS Selector Inheritance</vt:lpstr>
      <vt:lpstr>Importing SASS Files</vt:lpstr>
      <vt:lpstr>LESS</vt:lpstr>
      <vt:lpstr>LESS</vt:lpstr>
      <vt:lpstr>LESS – Example</vt:lpstr>
      <vt:lpstr>Summary</vt:lpstr>
      <vt:lpstr>SASS &amp; LESS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Ivaylo</cp:lastModifiedBy>
  <cp:revision>252</cp:revision>
  <dcterms:created xsi:type="dcterms:W3CDTF">2014-01-02T17:00:34Z</dcterms:created>
  <dcterms:modified xsi:type="dcterms:W3CDTF">2018-03-12T13:11:23Z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