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6"/>
  </p:notesMasterIdLst>
  <p:handoutMasterIdLst>
    <p:handoutMasterId r:id="rId27"/>
  </p:handoutMasterIdLst>
  <p:sldIdLst>
    <p:sldId id="444" r:id="rId3"/>
    <p:sldId id="452" r:id="rId4"/>
    <p:sldId id="404" r:id="rId5"/>
    <p:sldId id="453" r:id="rId6"/>
    <p:sldId id="454" r:id="rId7"/>
    <p:sldId id="455" r:id="rId8"/>
    <p:sldId id="456" r:id="rId9"/>
    <p:sldId id="457" r:id="rId10"/>
    <p:sldId id="458" r:id="rId11"/>
    <p:sldId id="459" r:id="rId12"/>
    <p:sldId id="460" r:id="rId13"/>
    <p:sldId id="461" r:id="rId14"/>
    <p:sldId id="462" r:id="rId15"/>
    <p:sldId id="463" r:id="rId16"/>
    <p:sldId id="464" r:id="rId17"/>
    <p:sldId id="465" r:id="rId18"/>
    <p:sldId id="466" r:id="rId19"/>
    <p:sldId id="441" r:id="rId20"/>
    <p:sldId id="449" r:id="rId21"/>
    <p:sldId id="450" r:id="rId22"/>
    <p:sldId id="451" r:id="rId23"/>
    <p:sldId id="400" r:id="rId24"/>
    <p:sldId id="399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44"/>
            <p14:sldId id="452"/>
            <p14:sldId id="404"/>
          </p14:sldIdLst>
        </p14:section>
        <p14:section name="DOM Manipulation" id="{B867D418-7399-434E-827F-F5FC368494EF}">
          <p14:sldIdLst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</p14:sldIdLst>
        </p14:section>
        <p14:section name="Conclusion" id="{10E03AB1-9AA8-4E86-9A64-D741901E50A2}">
          <p14:sldIdLst>
            <p14:sldId id="441"/>
            <p14:sldId id="449"/>
            <p14:sldId id="450"/>
            <p14:sldId id="451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533" autoAdjust="0"/>
  </p:normalViewPr>
  <p:slideViewPr>
    <p:cSldViewPr>
      <p:cViewPr varScale="1">
        <p:scale>
          <a:sx n="98" d="100"/>
          <a:sy n="98" d="100"/>
        </p:scale>
        <p:origin x="110" y="101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61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778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16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933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6344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4434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3839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28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judge.softuni.bg/Contests/328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s://softuni.bg/courses/javascript-for-front-end" TargetMode="Externa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46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43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45.png"/><Relationship Id="rId5" Type="http://schemas.openxmlformats.org/officeDocument/2006/relationships/image" Target="../media/image42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41.png"/><Relationship Id="rId9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7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2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98813" y="266187"/>
            <a:ext cx="8583312" cy="1476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DOM and Events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3" y="1456426"/>
            <a:ext cx="8430912" cy="11712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/ Delete DOM Elements</a:t>
            </a:r>
          </a:p>
          <a:p>
            <a:r>
              <a:rPr lang="en-US" dirty="0"/>
              <a:t>Handle Browser Events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7286" y="3295030"/>
            <a:ext cx="2627300" cy="28433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662051" y="2975551"/>
            <a:ext cx="3229869" cy="775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6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DOM Manipulation</a:t>
            </a:r>
            <a:r>
              <a:rPr lang="en-US" sz="26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/>
            </a:r>
            <a:br>
              <a:rPr lang="en-US" sz="26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sz="26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&amp; Events</a:t>
            </a:r>
          </a:p>
        </p:txBody>
      </p:sp>
      <p:pic>
        <p:nvPicPr>
          <p:cNvPr id="16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308" y="4248460"/>
            <a:ext cx="1733916" cy="188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http://www.daaq.net/old/images/js_bom_hierarchy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804" y="3328377"/>
            <a:ext cx="2857500" cy="285750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532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DOM Elements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4" y="1256400"/>
            <a:ext cx="10515598" cy="21571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id="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 class="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"&gt;Red&lt;/li&gt;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 class="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blue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"&gt;Blue&lt;/li&gt;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36614" y="3732368"/>
            <a:ext cx="10515598" cy="26418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redElements =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#items li.red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redElements.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 =&gt;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li.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parentNode.removeChild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2" y="1371600"/>
            <a:ext cx="4424641" cy="1930119"/>
          </a:xfrm>
          <a:prstGeom prst="roundRect">
            <a:avLst>
              <a:gd name="adj" fmla="val 1175"/>
            </a:avLst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667" y="5204350"/>
            <a:ext cx="3535986" cy="1272650"/>
          </a:xfrm>
          <a:prstGeom prst="roundRect">
            <a:avLst>
              <a:gd name="adj" fmla="val 1939"/>
            </a:avLst>
          </a:prstGeom>
        </p:spPr>
      </p:pic>
    </p:spTree>
    <p:extLst>
      <p:ext uri="{BB962C8B-B14F-4D97-AF65-F5344CB8AC3E}">
        <p14:creationId xmlns:p14="http://schemas.microsoft.com/office/powerpoint/2010/main" val="395210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0780799" cy="5570355"/>
          </a:xfrm>
        </p:spPr>
        <p:txBody>
          <a:bodyPr/>
          <a:lstStyle/>
          <a:p>
            <a:r>
              <a:rPr lang="en-US" dirty="0"/>
              <a:t>Extend the previous problem</a:t>
            </a:r>
          </a:p>
          <a:p>
            <a:pPr lvl="1"/>
            <a:r>
              <a:rPr lang="en-US" dirty="0"/>
              <a:t>Implement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[Delete]</a:t>
            </a:r>
            <a:r>
              <a:rPr lang="en-US" dirty="0"/>
              <a:t> action as link after each list item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/ Delete Items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41" y="2743200"/>
            <a:ext cx="3734124" cy="35609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488" y="2743200"/>
            <a:ext cx="3734124" cy="3560926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5929726" y="4371263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07208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/ Delete Items – HTML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4" y="1219200"/>
            <a:ext cx="10820398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&lt;h1&gt;List of Items&lt;/h1&gt;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id="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"&gt;&lt;/ul&gt;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id="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newText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type="button" value="Add"</a:t>
            </a:r>
            <a:b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onclick="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addItem()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addItem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...</a:t>
            </a:r>
            <a:endParaRPr lang="it-IT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deleteItem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...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012" y="3208730"/>
            <a:ext cx="3147678" cy="300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4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/ Delete Items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295400"/>
            <a:ext cx="10951690" cy="4580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addItem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document.getElementById('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newText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').value;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document.createElement("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.appendChild(document.createTextNode(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 "));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document.createElement('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719138" lvl="1" indent="-719138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span.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innerHTML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href='#'&gt;[Delete]&lt;/a&gt;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marL="719138" lvl="1" indent="-719138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span.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firstChild.addEventListener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'click'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deleteItem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.appendChild(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document.getElementById("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").appendChild(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document.getElementById('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newText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').value = '';</a:t>
            </a:r>
          </a:p>
        </p:txBody>
      </p:sp>
    </p:spTree>
    <p:extLst>
      <p:ext uri="{BB962C8B-B14F-4D97-AF65-F5344CB8AC3E}">
        <p14:creationId xmlns:p14="http://schemas.microsoft.com/office/powerpoint/2010/main" val="110952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/ Delete Items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15502" y="1219200"/>
            <a:ext cx="10536710" cy="29326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deleteItem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.parentNode.parentNode;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.parentNode;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.removeChild(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658" y="3276428"/>
            <a:ext cx="7070398" cy="2819572"/>
          </a:xfrm>
          <a:prstGeom prst="roundRect">
            <a:avLst>
              <a:gd name="adj" fmla="val 985"/>
            </a:avLst>
          </a:prstGeom>
        </p:spPr>
      </p:pic>
      <p:sp>
        <p:nvSpPr>
          <p:cNvPr id="8" name="TextBox 7"/>
          <p:cNvSpPr txBox="1"/>
          <p:nvPr/>
        </p:nvSpPr>
        <p:spPr>
          <a:xfrm>
            <a:off x="816005" y="6211112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https://judge.softuni.bg/Contests/328</a:t>
            </a:r>
            <a:endParaRPr lang="en-US" dirty="0"/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4674991" y="3772712"/>
            <a:ext cx="3857821" cy="570310"/>
          </a:xfrm>
          <a:prstGeom prst="wedgeRoundRectCallout">
            <a:avLst>
              <a:gd name="adj1" fmla="val -64643"/>
              <a:gd name="adj2" fmla="val 367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</a:rPr>
              <a:t>this.parentNode </a:t>
            </a:r>
            <a:r>
              <a:rPr lang="en-US" sz="2600" noProof="1">
                <a:solidFill>
                  <a:srgbClr val="FFFFFF"/>
                </a:solidFill>
              </a:rPr>
              <a:t>==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span</a:t>
            </a: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875212" y="3138618"/>
            <a:ext cx="5307799" cy="551882"/>
          </a:xfrm>
          <a:prstGeom prst="wedgeRoundRectCallout">
            <a:avLst>
              <a:gd name="adj1" fmla="val -72424"/>
              <a:gd name="adj2" fmla="val 560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</a:rPr>
              <a:t>this.parentNode.parentNode </a:t>
            </a:r>
            <a:r>
              <a:rPr lang="en-US" sz="2600" noProof="1">
                <a:solidFill>
                  <a:srgbClr val="FFFFFF"/>
                </a:solidFill>
              </a:rPr>
              <a:t>==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3397400" y="1743063"/>
            <a:ext cx="5496955" cy="5251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36000" rIns="144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397400" y="4364840"/>
            <a:ext cx="6202200" cy="37408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0" rIns="144000" bIns="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4570412" y="4753584"/>
            <a:ext cx="2743200" cy="997027"/>
          </a:xfrm>
          <a:prstGeom prst="wedgeRoundRectCallout">
            <a:avLst>
              <a:gd name="adj1" fmla="val -64911"/>
              <a:gd name="adj2" fmla="val -544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600" noProof="1">
                <a:solidFill>
                  <a:srgbClr val="FFFFFF"/>
                </a:solidFill>
              </a:rPr>
              <a:t> holds the clicked hyperlink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7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 animBg="1"/>
      <p:bldP spid="13" grpId="0" animBg="1"/>
      <p:bldP spid="14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Delete from Table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383609"/>
            <a:ext cx="10515598" cy="4788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border="1" id="customers"&gt;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&gt;Name&lt;/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&gt;Email&lt;/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&gt;Eve&lt;/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&gt;eve@gmail.com&lt;/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&gt;Nick&lt;/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&gt;nick@yahooo.com&lt;/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&gt;Didi&lt;/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&gt;didi@didi.net&lt;/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&gt;Tedy&lt;/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&gt;tedy@tedy.com&lt;/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Email: &lt;input type="text" name="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deleteByEmail()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"&gt;Delete&lt;/button&gt;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347" y="1151121"/>
            <a:ext cx="4237065" cy="289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700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Delete from Table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22414" y="1066800"/>
            <a:ext cx="10943998" cy="56041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deleteByEmail()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document.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getElementsByName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")[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secondColumn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document.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#customers tr td:nth-child(2)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(let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of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secondColumn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(td.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 email)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let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td.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parentNode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parentNode.removeChild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document.getElementById('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Deleted.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document.getElementById('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Not found.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8812" y="6228964"/>
            <a:ext cx="8367600" cy="442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36000" rIns="144000" bIns="36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5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b="0" dirty="0">
                <a:latin typeface="+mn-lt"/>
              </a:rPr>
              <a:t>Check your solution here: </a:t>
            </a:r>
            <a:r>
              <a:rPr lang="en-US" b="0" dirty="0">
                <a:latin typeface="+mn-lt"/>
                <a:hlinkClick r:id="rId2"/>
              </a:rPr>
              <a:t>https://judge.softuni.bg/Contests/328</a:t>
            </a:r>
            <a:endParaRPr lang="en-US" b="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212" y="2590800"/>
            <a:ext cx="3430923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3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19278"/>
            <a:ext cx="10363200" cy="820600"/>
          </a:xfrm>
        </p:spPr>
        <p:txBody>
          <a:bodyPr/>
          <a:lstStyle/>
          <a:p>
            <a:r>
              <a:rPr lang="en-US" dirty="0"/>
              <a:t>Practice: DOM and Events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588" y="8382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82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The “JavaScript for Front-End" course teaches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first steps in JavaScript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/>
              <a:t>Training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curriculum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Basic Syntax, JSON, Objects, Libraries etc.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Practical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exam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2</a:t>
            </a:r>
            <a:r>
              <a:rPr lang="en-US" sz="3000" dirty="0"/>
              <a:t> problems for 6 hours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Learning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resources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Slides, videos, software, books, forum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85753" y="2035447"/>
            <a:ext cx="1780502" cy="1926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4193EA-8E45-4347-AA69-17BF623E7DF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85212" y="3962400"/>
            <a:ext cx="2667000" cy="22368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7573">
            <a:off x="8214799" y="1012508"/>
            <a:ext cx="2212665" cy="140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2412" y="6342046"/>
            <a:ext cx="10482604" cy="515954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https://softuni.bg/courses/javascript-for-front-end</a:t>
            </a:r>
            <a:endParaRPr lang="bg-BG" dirty="0"/>
          </a:p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 </a:t>
            </a:r>
            <a:r>
              <a:rPr lang="en-US" dirty="0"/>
              <a:t>for Front-end </a:t>
            </a:r>
            <a:r>
              <a:rPr lang="en-US" dirty="0" smtClean="0"/>
              <a:t>– Intro to DOM and Events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005" y="4454758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698" y="1964223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76" y="2113492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76" y="3616139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917" y="3536947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19" y="2752714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250" y="1141173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7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447801"/>
            <a:ext cx="11804822" cy="5273676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Manipulating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DOM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Create</a:t>
            </a:r>
            <a:r>
              <a:rPr lang="en-US" sz="3400" dirty="0"/>
              <a:t> Elements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Delete</a:t>
            </a:r>
            <a:r>
              <a:rPr lang="en-US" sz="3400" dirty="0"/>
              <a:t> Elements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sz="3400" dirty="0"/>
              <a:t>Element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Attributes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Event</a:t>
            </a:r>
            <a:r>
              <a:rPr lang="en-US" dirty="0"/>
              <a:t> Handling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sz="3400" dirty="0"/>
              <a:t>Attach / Detach Events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1012" y="2084180"/>
            <a:ext cx="1546642" cy="154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612" y="4267200"/>
            <a:ext cx="1456165" cy="14561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11" y="1192422"/>
            <a:ext cx="397546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5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2" y="48328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674531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2" y="52793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424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3120316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#front-end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Modify the DOM Tree</a:t>
            </a:r>
          </a:p>
        </p:txBody>
      </p:sp>
      <p:pic>
        <p:nvPicPr>
          <p:cNvPr id="1026" name="Picture 2" descr="Image result for dom manipulati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17812" y="1447800"/>
            <a:ext cx="635976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37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elements are created with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document.createElement</a:t>
            </a:r>
          </a:p>
          <a:p>
            <a:pPr lvl="1"/>
            <a:r>
              <a:rPr lang="en-US" dirty="0"/>
              <a:t>This is called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Factory Pattern</a:t>
            </a:r>
          </a:p>
          <a:p>
            <a:r>
              <a:rPr lang="en-US" dirty="0"/>
              <a:t>Variables holding HTML 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live</a:t>
            </a:r>
            <a:r>
              <a:rPr lang="en-US" dirty="0"/>
              <a:t>:</a:t>
            </a:r>
          </a:p>
          <a:p>
            <a:pPr lvl="1"/>
            <a:r>
              <a:rPr lang="en-US" sz="3400" dirty="0"/>
              <a:t>If you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modify</a:t>
            </a:r>
            <a:r>
              <a:rPr lang="en-US" sz="3400" dirty="0"/>
              <a:t> the contents of the variable, the DOM is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updated</a:t>
            </a:r>
          </a:p>
          <a:p>
            <a:pPr lvl="1"/>
            <a:r>
              <a:rPr lang="en-US" sz="3400" dirty="0"/>
              <a:t>If you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insert</a:t>
            </a:r>
            <a:r>
              <a:rPr lang="en-US" sz="3400" dirty="0"/>
              <a:t> it somewhere in the DOM, the original is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moved</a:t>
            </a:r>
          </a:p>
          <a:p>
            <a:r>
              <a:rPr lang="en-US" dirty="0"/>
              <a:t>Text added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textContent</a:t>
            </a:r>
            <a:r>
              <a:rPr lang="en-US" dirty="0"/>
              <a:t> will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escaped</a:t>
            </a:r>
          </a:p>
          <a:p>
            <a:r>
              <a:rPr lang="en-US" dirty="0"/>
              <a:t>Text added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dirty="0"/>
              <a:t> will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parsed </a:t>
            </a:r>
            <a:r>
              <a:rPr lang="en-US" dirty="0"/>
              <a:t>and turned into actual HTML elements </a:t>
            </a:r>
            <a:r>
              <a:rPr lang="en-US" dirty="0">
                <a:sym typeface="Wingdings" panose="05000000000000000000" pitchFamily="2" charset="2"/>
              </a:rPr>
              <a:t> beware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XSS attacks</a:t>
            </a:r>
            <a:r>
              <a:rPr lang="en-US" dirty="0">
                <a:sym typeface="Wingdings" panose="05000000000000000000" pitchFamily="2" charset="2"/>
              </a:rPr>
              <a:t>!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DOM Elements</a:t>
            </a:r>
          </a:p>
        </p:txBody>
      </p:sp>
    </p:spTree>
    <p:extLst>
      <p:ext uri="{BB962C8B-B14F-4D97-AF65-F5344CB8AC3E}">
        <p14:creationId xmlns:p14="http://schemas.microsoft.com/office/powerpoint/2010/main" val="306102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DOM Elements: Examples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79412" y="1151121"/>
            <a:ext cx="11277600" cy="53333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list = document.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liPeter = document.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liPeter.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textContent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"Peter";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appendChild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(liPeter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liMaria = document.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liMaria.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innerHTML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"&lt;b&gt;Maria&lt;/b&gt;";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appendChild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(liMaria);</a:t>
            </a: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document.body.appendChild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(list);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657" y="4718477"/>
            <a:ext cx="2344355" cy="1760138"/>
          </a:xfrm>
          <a:prstGeom prst="roundRect">
            <a:avLst>
              <a:gd name="adj" fmla="val 2469"/>
            </a:avLst>
          </a:prstGeom>
        </p:spPr>
      </p:pic>
    </p:spTree>
    <p:extLst>
      <p:ext uri="{BB962C8B-B14F-4D97-AF65-F5344CB8AC3E}">
        <p14:creationId xmlns:p14="http://schemas.microsoft.com/office/powerpoint/2010/main" val="298497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HTML page holding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items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 box </a:t>
            </a:r>
            <a:r>
              <a:rPr lang="en-US" dirty="0"/>
              <a:t>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button</a:t>
            </a:r>
            <a:r>
              <a:rPr lang="en-US" dirty="0"/>
              <a:t> for adding more items to the list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Write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JS function </a:t>
            </a:r>
            <a:r>
              <a:rPr lang="en-US" dirty="0"/>
              <a:t>to append the specified text to the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List of Items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3173218"/>
            <a:ext cx="3285954" cy="31319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628" y="3173218"/>
            <a:ext cx="3285954" cy="3131924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039998" y="462488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ight Arrow 11"/>
          <p:cNvSpPr/>
          <p:nvPr/>
        </p:nvSpPr>
        <p:spPr>
          <a:xfrm>
            <a:off x="7887306" y="462488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320" y="3173218"/>
            <a:ext cx="3294512" cy="313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8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 – HTML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22414" y="1143000"/>
            <a:ext cx="10943998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&lt;h1&gt;List of Items&lt;/h1&gt;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id="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"&gt;&lt;li&gt;First&lt;/li&gt;&lt;li&gt;Second&lt;/li&gt;&lt;/ul&gt;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id="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newItemText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type="button" value="Add"</a:t>
            </a:r>
            <a:b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onclick="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addItem()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addItem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</a:t>
            </a:r>
            <a:r>
              <a:rPr lang="it-IT" sz="30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TODO: add new item to the list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2900488"/>
            <a:ext cx="3581400" cy="34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9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of Items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9302" y="1329188"/>
            <a:ext cx="10689110" cy="45023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addItem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newItemText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').value;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document.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appendChild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(document.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createTextNode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document.getElementById("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").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appendChild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document.getElementById('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newItemText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').value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'';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72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419</TotalTime>
  <Words>1014</Words>
  <Application>Microsoft Office PowerPoint</Application>
  <PresentationFormat>Custom</PresentationFormat>
  <Paragraphs>190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SoftUni 16x9</vt:lpstr>
      <vt:lpstr>Introduction to DOM and Events</vt:lpstr>
      <vt:lpstr>Table of Contents</vt:lpstr>
      <vt:lpstr>Have a Question?</vt:lpstr>
      <vt:lpstr>DOM Manipulation</vt:lpstr>
      <vt:lpstr>Creating New DOM Elements</vt:lpstr>
      <vt:lpstr>Creating New DOM Elements: Examples</vt:lpstr>
      <vt:lpstr>Problem: List of Items</vt:lpstr>
      <vt:lpstr>Problem: List of Items – HTML</vt:lpstr>
      <vt:lpstr>Solution: List of Items</vt:lpstr>
      <vt:lpstr>Deleting DOM Elements</vt:lpstr>
      <vt:lpstr>Problem: Add / Delete Items</vt:lpstr>
      <vt:lpstr>Problem: Add / Delete Items – HTML</vt:lpstr>
      <vt:lpstr>Solution: Add / Delete Items</vt:lpstr>
      <vt:lpstr>Solution: Add / Delete Items (2)</vt:lpstr>
      <vt:lpstr>Problem: Delete from Table</vt:lpstr>
      <vt:lpstr>Solution: Delete from Table</vt:lpstr>
      <vt:lpstr>Practice: DOM and Events</vt:lpstr>
      <vt:lpstr>Summary</vt:lpstr>
      <vt:lpstr>JS for Front-end – Intro to DOM and Events</vt:lpstr>
      <vt:lpstr>SoftUni Diamond Partners</vt:lpstr>
      <vt:lpstr>SoftUni Diamond Partners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Antoniya Atanasova</cp:lastModifiedBy>
  <cp:revision>256</cp:revision>
  <dcterms:created xsi:type="dcterms:W3CDTF">2014-01-02T17:00:34Z</dcterms:created>
  <dcterms:modified xsi:type="dcterms:W3CDTF">2018-07-03T11:44:24Z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