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394" r:id="rId3"/>
    <p:sldId id="466" r:id="rId4"/>
    <p:sldId id="500" r:id="rId5"/>
    <p:sldId id="612" r:id="rId6"/>
    <p:sldId id="519" r:id="rId7"/>
    <p:sldId id="520" r:id="rId8"/>
    <p:sldId id="522" r:id="rId9"/>
    <p:sldId id="625" r:id="rId10"/>
    <p:sldId id="626" r:id="rId11"/>
    <p:sldId id="627" r:id="rId12"/>
    <p:sldId id="662" r:id="rId13"/>
    <p:sldId id="661" r:id="rId14"/>
    <p:sldId id="629" r:id="rId15"/>
    <p:sldId id="630" r:id="rId16"/>
    <p:sldId id="663" r:id="rId17"/>
    <p:sldId id="664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65" r:id="rId26"/>
    <p:sldId id="666" r:id="rId27"/>
    <p:sldId id="638" r:id="rId28"/>
    <p:sldId id="639" r:id="rId29"/>
    <p:sldId id="640" r:id="rId30"/>
    <p:sldId id="624" r:id="rId31"/>
    <p:sldId id="667" r:id="rId32"/>
    <p:sldId id="668" r:id="rId33"/>
    <p:sldId id="669" r:id="rId34"/>
    <p:sldId id="617" r:id="rId35"/>
    <p:sldId id="618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466"/>
            <p14:sldId id="500"/>
          </p14:sldIdLst>
        </p14:section>
        <p14:section name="JavaScript Introduction" id="{13C67FD4-2B9F-49BD-9771-70FAC46174E5}">
          <p14:sldIdLst>
            <p14:sldId id="612"/>
            <p14:sldId id="519"/>
            <p14:sldId id="520"/>
          </p14:sldIdLst>
        </p14:section>
        <p14:section name="Welcome to JavaScript" id="{A3BEAEA2-F36C-4F25-8356-15B9EBC8904C}">
          <p14:sldIdLst>
            <p14:sldId id="522"/>
            <p14:sldId id="625"/>
            <p14:sldId id="626"/>
            <p14:sldId id="627"/>
            <p14:sldId id="662"/>
            <p14:sldId id="661"/>
            <p14:sldId id="629"/>
            <p14:sldId id="630"/>
            <p14:sldId id="663"/>
            <p14:sldId id="664"/>
            <p14:sldId id="631"/>
            <p14:sldId id="632"/>
            <p14:sldId id="633"/>
            <p14:sldId id="634"/>
            <p14:sldId id="635"/>
            <p14:sldId id="636"/>
            <p14:sldId id="637"/>
            <p14:sldId id="665"/>
            <p14:sldId id="666"/>
            <p14:sldId id="638"/>
            <p14:sldId id="639"/>
            <p14:sldId id="640"/>
          </p14:sldIdLst>
        </p14:section>
        <p14:section name="Conclusion" id="{CAD93B16-9430-4CD6-BD17-69844E1E5D8E}">
          <p14:sldIdLst>
            <p14:sldId id="624"/>
            <p14:sldId id="667"/>
            <p14:sldId id="668"/>
            <p14:sldId id="669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94595" autoAdjust="0"/>
  </p:normalViewPr>
  <p:slideViewPr>
    <p:cSldViewPr>
      <p:cViewPr varScale="1">
        <p:scale>
          <a:sx n="94" d="100"/>
          <a:sy n="94" d="100"/>
        </p:scale>
        <p:origin x="211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5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8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28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603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2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softuni.bg/courses/web-fundamentals-html5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2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harlieharvey.org.uk/page/javascript_the_weird_parts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587804">
            <a:off x="6050057" y="3832623"/>
            <a:ext cx="18473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87070A-8520-4053-921E-C5467AD48C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3612" y="3617002"/>
            <a:ext cx="2363161" cy="2557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1C7205-E623-4430-941D-554B188CAAEA}"/>
              </a:ext>
            </a:extLst>
          </p:cNvPr>
          <p:cNvSpPr txBox="1"/>
          <p:nvPr/>
        </p:nvSpPr>
        <p:spPr>
          <a:xfrm rot="1823098">
            <a:off x="4926676" y="3405289"/>
            <a:ext cx="2229287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JavaScript for Front-End</a:t>
            </a:r>
          </a:p>
        </p:txBody>
      </p:sp>
      <p:pic>
        <p:nvPicPr>
          <p:cNvPr id="14" name="Picture 13">
            <a:hlinkClick r:id="rId7" tooltip="Software University Foundation"/>
            <a:extLst>
              <a:ext uri="{FF2B5EF4-FFF2-40B4-BE49-F238E27FC236}">
                <a16:creationId xmlns:a16="http://schemas.microsoft.com/office/drawing/2014/main" id="{422F4C65-4ACA-4072-A93C-D014396E72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5368"/>
            <a:ext cx="2175525" cy="5426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7" name="Title 4"/>
          <p:cNvSpPr>
            <a:spLocks noGrp="1"/>
          </p:cNvSpPr>
          <p:nvPr>
            <p:ph type="ctrTitle"/>
          </p:nvPr>
        </p:nvSpPr>
        <p:spPr>
          <a:xfrm>
            <a:off x="3371394" y="449181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Subtitle 5"/>
          <p:cNvSpPr>
            <a:spLocks noGrp="1"/>
          </p:cNvSpPr>
          <p:nvPr>
            <p:ph type="subTitle" idx="1"/>
          </p:nvPr>
        </p:nvSpPr>
        <p:spPr>
          <a:xfrm>
            <a:off x="3371395" y="1526810"/>
            <a:ext cx="8125251" cy="1357116"/>
          </a:xfrm>
        </p:spPr>
        <p:txBody>
          <a:bodyPr>
            <a:normAutofit/>
          </a:bodyPr>
          <a:lstStyle/>
          <a:p>
            <a:r>
              <a:rPr lang="en-US" dirty="0"/>
              <a:t>Syntax, Conditions, Loops, Functions, Objects, Arrays</a:t>
            </a:r>
          </a:p>
        </p:txBody>
      </p:sp>
      <p:pic>
        <p:nvPicPr>
          <p:cNvPr id="19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1037" y="4633982"/>
            <a:ext cx="4123088" cy="1538218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64067">
            <a:off x="9558565" y="3755861"/>
            <a:ext cx="2213164" cy="22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JavaScript implements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Conditions: if-else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988" y="2133600"/>
            <a:ext cx="10207624" cy="400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 = 5</a:t>
            </a:r>
            <a:r>
              <a:rPr lang="en-US" sz="3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console.log("Odd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61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</a:t>
            </a:r>
            <a:r>
              <a:rPr lang="en-US" sz="3200" dirty="0" smtClean="0"/>
              <a:t>bigger of two numbers: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et firstNumber;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let secondNumber;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Sample </a:t>
            </a:r>
            <a:r>
              <a:rPr lang="en-US" sz="3200" dirty="0"/>
              <a:t>solution</a:t>
            </a:r>
            <a:r>
              <a:rPr lang="en-US" sz="3200" dirty="0" smtClean="0"/>
              <a:t>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Bigger Number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4267200"/>
            <a:ext cx="10896600" cy="13999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smtClean="0"/>
              <a:t>100;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/>
              <a:t>200</a:t>
            </a:r>
            <a:r>
              <a:rPr lang="en-US" b="1" dirty="0" smtClean="0"/>
              <a:t>;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1812" y="1295400"/>
            <a:ext cx="10896600" cy="49528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200;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Bigger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438400"/>
            <a:ext cx="104394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day = 3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1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2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3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7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00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do-while</a:t>
            </a:r>
            <a:r>
              <a:rPr lang="en-US" dirty="0"/>
              <a:t> loops work as in C# and 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Loops: for, while, do-while,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142" y="1991857"/>
            <a:ext cx="1071007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0; i &lt;= 10; i++)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 1 2 3 4 … 10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142" y="3201189"/>
            <a:ext cx="107100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count = </a:t>
            </a:r>
            <a:r>
              <a:rPr lang="en-US" sz="28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 &lt; 1024)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console.log(count *= 2);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 4 8 16 … 1024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2142" y="4841409"/>
            <a:ext cx="107100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 = "</a:t>
            </a:r>
            <a:r>
              <a:rPr lang="en-US" sz="28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ha“;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  <a:r>
              <a:rPr lang="en-US" sz="28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 + s;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(s.length &lt; 10);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 haha hahahaha</a:t>
            </a:r>
          </a:p>
        </p:txBody>
      </p:sp>
    </p:spTree>
    <p:extLst>
      <p:ext uri="{BB962C8B-B14F-4D97-AF65-F5344CB8AC3E}">
        <p14:creationId xmlns:p14="http://schemas.microsoft.com/office/powerpoint/2010/main" val="34455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</a:t>
            </a:r>
            <a:r>
              <a:rPr lang="en-US" sz="3200" dirty="0" smtClean="0"/>
              <a:t>first 20 numbers: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Use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do-while</a:t>
            </a:r>
            <a:r>
              <a:rPr lang="en-US" sz="3200" dirty="0" smtClean="0"/>
              <a:t> loop: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Print first 20 numbers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5980">
            <a:off x="7214188" y="2424534"/>
            <a:ext cx="2661289" cy="3746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2261">
            <a:off x="2086256" y="3325232"/>
            <a:ext cx="2773012" cy="27730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824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1812" y="2196684"/>
            <a:ext cx="66294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</a:t>
            </a:r>
            <a:r>
              <a:rPr lang="en-US" sz="3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</a:t>
            </a: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r>
              <a:rPr lang="en-US" sz="3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console.log(i</a:t>
            </a: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First 20 Numbers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79412" y="106957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so simple: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2196684"/>
            <a:ext cx="5791200" cy="39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in JS hold a piece of code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  <a:p>
            <a:pPr lvl="1"/>
            <a:r>
              <a:rPr lang="en-US" dirty="0"/>
              <a:t>Similar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in C and PHP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in C++ / C# / 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3352800"/>
            <a:ext cx="10058398" cy="3013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multiply(a,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console.log(multiply(2,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6 == 2 *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console.log(multiply(2));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== 2 * undefined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console.log(multiply(5, 6, 7));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30 == 5 * 6</a:t>
            </a:r>
          </a:p>
        </p:txBody>
      </p:sp>
    </p:spTree>
    <p:extLst>
      <p:ext uri="{BB962C8B-B14F-4D97-AF65-F5344CB8AC3E}">
        <p14:creationId xmlns:p14="http://schemas.microsoft.com/office/powerpoint/2010/main" val="99626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Anonymous Functions and Callbacks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3312" y="1425865"/>
            <a:ext cx="10882200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 { console.log(x)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 20, 30].forEach(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 20 30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3312" y="2797465"/>
            <a:ext cx="10882200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 20, 30].forEach(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console.log(sum)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60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3312" y="5574362"/>
            <a:ext cx="10882200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{ alert(text) })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06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/>
              <a:t> defines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sz="3600" dirty="0" smtClean="0"/>
              <a:t>"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Use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3600" dirty="0"/>
              <a:t> carefully!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Block Scope vs. Function Scope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828800"/>
            <a:ext cx="7775576" cy="39071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functionScope()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10;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 … 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  <a:endParaRPr lang="en-US" sz="2600" b="1" spc="-1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();</a:t>
            </a:r>
          </a:p>
        </p:txBody>
      </p:sp>
    </p:spTree>
    <p:extLst>
      <p:ext uri="{BB962C8B-B14F-4D97-AF65-F5344CB8AC3E}">
        <p14:creationId xmlns:p14="http://schemas.microsoft.com/office/powerpoint/2010/main" val="24115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buFontTx/>
              <a:buAutoNum type="arabicPeriod"/>
            </a:pPr>
            <a:r>
              <a:rPr lang="en-US" sz="3200" dirty="0" smtClean="0"/>
              <a:t>JavaScript Introduction</a:t>
            </a:r>
          </a:p>
          <a:p>
            <a:pPr marL="446088" indent="-446088">
              <a:buFontTx/>
              <a:buAutoNum type="arabicPeriod"/>
            </a:pPr>
            <a:r>
              <a:rPr lang="en-US" sz="3200" dirty="0" smtClean="0"/>
              <a:t>Variables </a:t>
            </a:r>
            <a:r>
              <a:rPr lang="en-US" sz="3200" dirty="0"/>
              <a:t>and Operators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Conditions: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Loops: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, …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Objects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Arrays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Strings</a:t>
            </a:r>
          </a:p>
        </p:txBody>
      </p:sp>
      <p:pic>
        <p:nvPicPr>
          <p:cNvPr id="11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6757" y="3734998"/>
            <a:ext cx="2180390" cy="21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1616264"/>
            <a:ext cx="1559656" cy="1559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2"/>
          <a:stretch/>
        </p:blipFill>
        <p:spPr>
          <a:xfrm rot="916669">
            <a:off x="6229874" y="3561541"/>
            <a:ext cx="2552894" cy="25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/>
              <a:t> defines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block scope</a:t>
            </a:r>
            <a:r>
              <a:rPr lang="en-US" sz="3600" dirty="0"/>
              <a:t>"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Prefer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let</a:t>
            </a:r>
            <a:r>
              <a:rPr lang="en-US" sz="3600" dirty="0"/>
              <a:t> in most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Block Scope vs. Function Scope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5036" y="1905000"/>
            <a:ext cx="7775576" cy="39071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blockScope()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error!</a:t>
            </a:r>
            <a:endParaRPr lang="en-US" sz="2600" b="1" spc="-1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20;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30;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20 …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10;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let 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();</a:t>
            </a:r>
          </a:p>
        </p:txBody>
      </p:sp>
    </p:spTree>
    <p:extLst>
      <p:ext uri="{BB962C8B-B14F-4D97-AF65-F5344CB8AC3E}">
        <p14:creationId xmlns:p14="http://schemas.microsoft.com/office/powerpoint/2010/main" val="25313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in JavaScript hold key-value pairs: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752600"/>
            <a:ext cx="10515598" cy="4637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: "SoftUni", age : 2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"SoftUni", age: 2}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'site'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"http://www.softuni.bg";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bg-BG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'name'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"Software University";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"Software University", age: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site: "http://www.softuni.bg"}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obj.name;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obj.site;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{age: 10}</a:t>
            </a:r>
          </a:p>
        </p:txBody>
      </p:sp>
    </p:spTree>
    <p:extLst>
      <p:ext uri="{BB962C8B-B14F-4D97-AF65-F5344CB8AC3E}">
        <p14:creationId xmlns:p14="http://schemas.microsoft.com/office/powerpoint/2010/main" val="268746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can be stored as text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format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Objects and JSON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181546"/>
            <a:ext cx="10896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: "SoftUni", age : 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name":"SoftUni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age":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267200"/>
            <a:ext cx="10896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"{\"name\":\"Nakov\",\"age\":24}"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{ 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"Nakov", age: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 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ttps://i1.wp.com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603" y="2912387"/>
            <a:ext cx="2397197" cy="1183758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263" y="4994552"/>
            <a:ext cx="2417551" cy="1183755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Arrays in JS can hold mixed types: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Arrays in JavaScript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1981200"/>
            <a:ext cx="106680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1, 2, 3, 4, 5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9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weekDays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'Thursday', 'Friday', 'Saturday', 'Sunday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9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mixedArr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new Date(), 'hello'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</a:t>
            </a:r>
          </a:p>
        </p:txBody>
      </p:sp>
    </p:spTree>
    <p:extLst>
      <p:ext uri="{BB962C8B-B14F-4D97-AF65-F5344CB8AC3E}">
        <p14:creationId xmlns:p14="http://schemas.microsoft.com/office/powerpoint/2010/main" val="15275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</a:t>
            </a:r>
            <a:r>
              <a:rPr lang="en-US" sz="3200" dirty="0" smtClean="0"/>
              <a:t>all of the elements in array: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Create random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sz="3200" dirty="0" smtClean="0"/>
              <a:t> like this: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Print the elements in array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3810000"/>
            <a:ext cx="5181600" cy="7696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dirty="0" smtClean="0"/>
              <a:t>let </a:t>
            </a:r>
            <a:r>
              <a:rPr lang="en-US" b="1" dirty="0"/>
              <a:t>numbers =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1, 2, 3, 4, 5]</a:t>
            </a:r>
            <a:r>
              <a:rPr lang="en-US" b="1" dirty="0"/>
              <a:t>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1080">
            <a:off x="5945231" y="2529554"/>
            <a:ext cx="5045355" cy="30785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0000" y="1371600"/>
            <a:ext cx="10283824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381000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r>
              <a:rPr lang="en-US" dirty="0"/>
              <a:t>: Print the elements in array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0000" y="3962400"/>
            <a:ext cx="10283824" cy="2213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[index]);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9200"/>
            <a:ext cx="11804822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an array of strings: </a:t>
            </a:r>
            <a:endParaRPr lang="bg-BG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Autofit/>
          </a:bodyPr>
          <a:lstStyle/>
          <a:p>
            <a:r>
              <a:rPr lang="en-US" dirty="0"/>
              <a:t>Processing Arrays </a:t>
            </a:r>
            <a:r>
              <a:rPr lang="en-US" noProof="1"/>
              <a:t>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3298" y="1883944"/>
            <a:ext cx="1089023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capitals = ['Sofia', 'Washington', 'London', 'Paris'];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capital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0; i &lt; capitals.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console.log(capitals[i]);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191254" y="3621887"/>
            <a:ext cx="4530715" cy="1066800"/>
          </a:xfrm>
          <a:prstGeom prst="wedgeRoundRectCallout">
            <a:avLst>
              <a:gd name="adj1" fmla="val -63916"/>
              <a:gd name="adj2" fmla="val 345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This is not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! </a:t>
            </a:r>
            <a:r>
              <a:rPr lang="en-US" sz="2800" dirty="0">
                <a:solidFill>
                  <a:srgbClr val="FFFFFF"/>
                </a:solidFill>
              </a:rPr>
              <a:t>It goes through the array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indices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780211" y="2755889"/>
            <a:ext cx="3352800" cy="660007"/>
          </a:xfrm>
          <a:prstGeom prst="wedgeRoundRectCallout">
            <a:avLst>
              <a:gd name="adj1" fmla="val -66970"/>
              <a:gd name="adj2" fmla="val 326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Works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endParaRPr lang="en-US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780211" y="4876800"/>
            <a:ext cx="3352800" cy="660007"/>
          </a:xfrm>
          <a:prstGeom prst="wedgeRoundRectCallout">
            <a:avLst>
              <a:gd name="adj1" fmla="val -58934"/>
              <a:gd name="adj2" fmla="val 548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Traditional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8389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212" y="1104088"/>
            <a:ext cx="1072979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('|')); // result: 1|2|3|4|5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('|')); // result: 1|2|3|4|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tail = 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      // tail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console.log(numbers.join('|')); // result: 1|2|3|4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console.log(numbers.join('|')); // result: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|1|2|3|4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head = 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shift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    // head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console.log(numbers.join('|')); // result: 1|2|3|4</a:t>
            </a:r>
          </a:p>
        </p:txBody>
      </p:sp>
    </p:spTree>
    <p:extLst>
      <p:ext uri="{BB962C8B-B14F-4D97-AF65-F5344CB8AC3E}">
        <p14:creationId xmlns:p14="http://schemas.microsoft.com/office/powerpoint/2010/main" val="20237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Strings in JavaScript hold a sequence of Unicode characters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093" y="1991380"/>
            <a:ext cx="1020951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str1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 in a string variable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enclosed in single quotes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= 0; i &lt; str1.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console.log(str1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' + str2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093" y="4077831"/>
            <a:ext cx="1020951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tokens = 'C#, Java, PHP ,HTML'.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(',');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tokens = ['C#', ' Java', ' PHP ', 'HTML']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tokens = tokens.map(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=&gt; s.trim()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console.log(tokens);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['C#', 'Java', 'PHP', 'HTML']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770812" y="5469942"/>
            <a:ext cx="2819400" cy="1007058"/>
          </a:xfrm>
          <a:prstGeom prst="wedgeRoundRectCallout">
            <a:avLst>
              <a:gd name="adj1" fmla="val -67153"/>
              <a:gd name="adj2" fmla="val -486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Map by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7674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53780" y="2050360"/>
            <a:ext cx="2108323" cy="2281736"/>
          </a:xfrm>
          <a:prstGeom prst="rect">
            <a:avLst/>
          </a:prstGeom>
        </p:spPr>
      </p:pic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/>
              <a:t>JavaScript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dynamically-typed</a:t>
            </a:r>
            <a:r>
              <a:rPr lang="en-US" sz="3200" dirty="0"/>
              <a:t> language</a:t>
            </a:r>
          </a:p>
          <a:p>
            <a:pPr lvl="1"/>
            <a:r>
              <a:rPr lang="en-US" dirty="0"/>
              <a:t>Commands are arranged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scripts</a:t>
            </a:r>
          </a:p>
          <a:p>
            <a:r>
              <a:rPr lang="en-US" sz="3200" dirty="0"/>
              <a:t>Program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r>
              <a:rPr lang="en-US" sz="3200" dirty="0"/>
              <a:t> (variables, conditions, loops) are similar to C# / Java / PHP / C++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in JS combine traditional arrays, lists and dictionaries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200" dirty="0"/>
              <a:t> in JS hold key-value pairs</a:t>
            </a:r>
          </a:p>
          <a:p>
            <a:r>
              <a:rPr lang="en-US" sz="3200" dirty="0"/>
              <a:t>JS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functional language</a:t>
            </a:r>
            <a:r>
              <a:rPr lang="en-US" sz="3200" dirty="0"/>
              <a:t>: relies on functions, callbacks, lambdas, etc.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26" y="4423960"/>
            <a:ext cx="2009177" cy="20091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6354">
            <a:off x="8151272" y="956780"/>
            <a:ext cx="2212665" cy="14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softuni.bg/courses/web-fundamentals-html5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Fundamentals – </a:t>
            </a:r>
            <a:r>
              <a:rPr lang="en-US" dirty="0"/>
              <a:t>Course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2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494436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407344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 smtClean="0"/>
              <a:t>JavaScript Introduction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Syntax and Comparison </a:t>
            </a:r>
          </a:p>
        </p:txBody>
      </p:sp>
      <p:pic>
        <p:nvPicPr>
          <p:cNvPr id="9" name="Picture 2" descr="Image result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219200"/>
            <a:ext cx="6162675" cy="34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504199" cy="5570355"/>
          </a:xfrm>
        </p:spPr>
        <p:txBody>
          <a:bodyPr>
            <a:normAutofit/>
          </a:bodyPr>
          <a:lstStyle/>
          <a:p>
            <a:r>
              <a:rPr lang="en-US" dirty="0"/>
              <a:t>JavaScript (JS)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scripting language</a:t>
            </a:r>
          </a:p>
          <a:p>
            <a:pPr lvl="1"/>
            <a:r>
              <a:rPr lang="en-US" dirty="0"/>
              <a:t>Executes commands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work in interactive mode</a:t>
            </a:r>
          </a:p>
          <a:p>
            <a:pPr lvl="1"/>
            <a:r>
              <a:rPr lang="en-US" dirty="0"/>
              <a:t>No compilation, just execute commands</a:t>
            </a:r>
          </a:p>
          <a:p>
            <a:pPr>
              <a:spcBef>
                <a:spcPts val="2400"/>
              </a:spcBef>
            </a:pPr>
            <a:r>
              <a:rPr lang="en-US" dirty="0"/>
              <a:t>C# / Java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statically-typed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Programs are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compiled</a:t>
            </a:r>
          </a:p>
          <a:p>
            <a:pPr lvl="1"/>
            <a:r>
              <a:rPr lang="en-US" dirty="0"/>
              <a:t>Then the compiled binary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executed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Welcome to JavaScript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1371600"/>
            <a:ext cx="360487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67421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JavaScript (JS) is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language</a:t>
            </a:r>
            <a:endParaRPr lang="en-US" b="1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smtClean="0"/>
              <a:t> (dynamically typed) == variables have no types</a:t>
            </a:r>
          </a:p>
          <a:p>
            <a:pPr lvl="1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mtClean="0"/>
              <a:t> (values) still have a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Welcome to JavaScript (2)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4" y="1450762"/>
            <a:ext cx="4405200" cy="4873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824786"/>
            <a:ext cx="3705606" cy="24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Define variables with 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endParaRPr lang="en-US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Variables and Operators in JS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12814" y="1905000"/>
            <a:ext cx="103631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 = 3;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are numbers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console.log(typeof(i))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Number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* j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console.log(i + 1)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17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316825" y="3116425"/>
            <a:ext cx="3523828" cy="606954"/>
          </a:xfrm>
          <a:prstGeom prst="wedgeRoundRectCallout">
            <a:avLst>
              <a:gd name="adj1" fmla="val -34804"/>
              <a:gd name="adj2" fmla="val -82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can be omitted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12812" y="4095344"/>
            <a:ext cx="103631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'Hello';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str + " JS";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 JS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1225" y="5854171"/>
            <a:ext cx="103631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console.log(s2);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Uncaught ReferenceError: s2 is not defined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075647" y="5165600"/>
            <a:ext cx="4198776" cy="578497"/>
          </a:xfrm>
          <a:prstGeom prst="wedgeRoundRectCallout">
            <a:avLst>
              <a:gd name="adj1" fmla="val -36729"/>
              <a:gd name="adj2" fmla="val 9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Undefined identifier usage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920171" y="4200728"/>
            <a:ext cx="3212841" cy="857355"/>
          </a:xfrm>
          <a:prstGeom prst="wedgeRoundRectCallout">
            <a:avLst>
              <a:gd name="adj1" fmla="val -62701"/>
              <a:gd name="adj2" fmla="val 83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Strings are in format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'…'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"…"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371600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the value of the following expression: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(30 + 25) + ((35 – 14) * 2)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Sample </a:t>
            </a:r>
            <a:r>
              <a:rPr lang="en-US" sz="3200" dirty="0"/>
              <a:t>solution: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Calculate Expression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3" y="3813219"/>
            <a:ext cx="109584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it-IT" sz="3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 = </a:t>
            </a:r>
            <a:r>
              <a:rPr lang="en-US" sz="3500" b="1" dirty="0"/>
              <a:t>(30 + 25) + ((35 – 14) * 2</a:t>
            </a:r>
            <a:r>
              <a:rPr lang="en-US" sz="3500" b="1" dirty="0" smtClean="0"/>
              <a:t>)</a:t>
            </a:r>
            <a:r>
              <a:rPr lang="en-US" sz="35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5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console.log(val);</a:t>
            </a:r>
            <a:endParaRPr lang="it-IT" sz="3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All JS types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compared</a:t>
            </a:r>
            <a:r>
              <a:rPr lang="en-US" dirty="0"/>
              <a:t> due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 type conversion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examples to play with:</a:t>
            </a:r>
          </a:p>
          <a:p>
            <a:pPr lvl="1"/>
            <a:r>
              <a:rPr lang="en-US" dirty="0">
                <a:hlinkClick r:id="rId2"/>
              </a:rPr>
              <a:t>WAT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JS Weird Parts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981200"/>
            <a:ext cx="10515598" cy="3126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== "5.0"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 (== checks value)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=== "5.0"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 (=== checks type + value)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== true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== false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 == false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 == 0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+ false + true === 6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6804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5483</TotalTime>
  <Words>1783</Words>
  <Application>Microsoft Office PowerPoint</Application>
  <PresentationFormat>Custom</PresentationFormat>
  <Paragraphs>336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JavaScript Syntax</vt:lpstr>
      <vt:lpstr>Table of Contents</vt:lpstr>
      <vt:lpstr>Have a Question?</vt:lpstr>
      <vt:lpstr>JavaScript Introduction</vt:lpstr>
      <vt:lpstr>Welcome to JavaScript</vt:lpstr>
      <vt:lpstr>PowerPoint Presentation</vt:lpstr>
      <vt:lpstr>Variables and Operators in JS</vt:lpstr>
      <vt:lpstr>Problem: Calculate Expression</vt:lpstr>
      <vt:lpstr>Type Conversions</vt:lpstr>
      <vt:lpstr>Conditions: if-else</vt:lpstr>
      <vt:lpstr>Problem: Bigger Number</vt:lpstr>
      <vt:lpstr>Solution: Bigger Number</vt:lpstr>
      <vt:lpstr>The switch-case Statement</vt:lpstr>
      <vt:lpstr>Loops: for, while, do-while, …</vt:lpstr>
      <vt:lpstr>Problem: Print first 20 numbers</vt:lpstr>
      <vt:lpstr>Solution: First 20 Numbers</vt:lpstr>
      <vt:lpstr>Functions</vt:lpstr>
      <vt:lpstr>Anonymous Functions and Callbacks</vt:lpstr>
      <vt:lpstr>Block Scope vs. Function Scope</vt:lpstr>
      <vt:lpstr>Block Scope vs. Function Scope (2)</vt:lpstr>
      <vt:lpstr>Objects</vt:lpstr>
      <vt:lpstr>Objects and JSON</vt:lpstr>
      <vt:lpstr>Arrays in JavaScript</vt:lpstr>
      <vt:lpstr>Problem: Print the elements in array </vt:lpstr>
      <vt:lpstr>Solution: Print the elements in array  </vt:lpstr>
      <vt:lpstr>Processing Arrays Elements</vt:lpstr>
      <vt:lpstr>Array Operations</vt:lpstr>
      <vt:lpstr>Strings</vt:lpstr>
      <vt:lpstr>Summary</vt:lpstr>
      <vt:lpstr>Web Fundamentals – Course Introduction</vt:lpstr>
      <vt:lpstr>SoftUni Diamond Partners</vt:lpstr>
      <vt:lpstr>SoftUni Diamond Partners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Antoniya Atanasova</cp:lastModifiedBy>
  <cp:revision>313</cp:revision>
  <dcterms:created xsi:type="dcterms:W3CDTF">2014-01-02T17:00:34Z</dcterms:created>
  <dcterms:modified xsi:type="dcterms:W3CDTF">2018-07-02T09:47:37Z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