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394" r:id="rId3"/>
    <p:sldId id="466" r:id="rId4"/>
    <p:sldId id="500" r:id="rId5"/>
    <p:sldId id="612" r:id="rId6"/>
    <p:sldId id="519" r:id="rId7"/>
    <p:sldId id="522" r:id="rId8"/>
    <p:sldId id="619" r:id="rId9"/>
    <p:sldId id="626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1" r:id="rId19"/>
    <p:sldId id="624" r:id="rId20"/>
    <p:sldId id="616" r:id="rId21"/>
    <p:sldId id="617" r:id="rId22"/>
    <p:sldId id="618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466"/>
            <p14:sldId id="500"/>
          </p14:sldIdLst>
        </p14:section>
        <p14:section name="jQuery Overview" id="{13C67FD4-2B9F-49BD-9771-70FAC46174E5}">
          <p14:sldIdLst>
            <p14:sldId id="612"/>
            <p14:sldId id="519"/>
          </p14:sldIdLst>
        </p14:section>
        <p14:section name="jQuery Selectors" id="{A3BEAEA2-F36C-4F25-8356-15B9EBC8904C}">
          <p14:sldIdLst>
            <p14:sldId id="522"/>
            <p14:sldId id="619"/>
            <p14:sldId id="626"/>
          </p14:sldIdLst>
        </p14:section>
        <p14:section name="Alter DOM with jQuery" id="{10CB48F5-90D1-4A5F-960F-C137B1AEEF84}">
          <p14:sldIdLst>
            <p14:sldId id="633"/>
            <p14:sldId id="634"/>
            <p14:sldId id="635"/>
          </p14:sldIdLst>
        </p14:section>
        <p14:section name="Handling Events with jQuery" id="{2FD8E996-B9EA-41E2-A6C9-E61E204A5805}">
          <p14:sldIdLst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Conclusion" id="{CAD93B16-9430-4CD6-BD17-69844E1E5D8E}">
          <p14:sldIdLst>
            <p14:sldId id="624"/>
            <p14:sldId id="616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54E"/>
    <a:srgbClr val="FBEEDC"/>
    <a:srgbClr val="F8DC9E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94595" autoAdjust="0"/>
  </p:normalViewPr>
  <p:slideViewPr>
    <p:cSldViewPr>
      <p:cViewPr varScale="1">
        <p:scale>
          <a:sx n="94" d="100"/>
          <a:sy n="94" d="100"/>
        </p:scale>
        <p:origin x="211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4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6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45634-9233-4ED8-9609-97B9157ECF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ADB041-791C-4FFD-92F4-CDDDBAC6103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6A2A29-2DA1-4106-819A-CA628C3FC91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ends.builtwith.com/javascript/jQu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jquery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1587804">
            <a:off x="6050057" y="3832623"/>
            <a:ext cx="18473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87070A-8520-4053-921E-C5467AD48C6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7224" y="3859125"/>
            <a:ext cx="2253081" cy="2438400"/>
          </a:xfrm>
          <a:prstGeom prst="rect">
            <a:avLst/>
          </a:prstGeom>
        </p:spPr>
      </p:pic>
      <p:pic>
        <p:nvPicPr>
          <p:cNvPr id="14" name="Picture 13">
            <a:hlinkClick r:id="rId7" tooltip="Software University Foundation"/>
            <a:extLst>
              <a:ext uri="{FF2B5EF4-FFF2-40B4-BE49-F238E27FC236}">
                <a16:creationId xmlns:a16="http://schemas.microsoft.com/office/drawing/2014/main" id="{422F4C65-4ACA-4072-A93C-D014396E72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205368"/>
            <a:ext cx="2175525" cy="5426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7" name="Title 4"/>
          <p:cNvSpPr>
            <a:spLocks noGrp="1"/>
          </p:cNvSpPr>
          <p:nvPr>
            <p:ph type="ctrTitle"/>
          </p:nvPr>
        </p:nvSpPr>
        <p:spPr>
          <a:xfrm>
            <a:off x="3351212" y="6477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jQuery Library</a:t>
            </a:r>
          </a:p>
        </p:txBody>
      </p:sp>
      <p:sp>
        <p:nvSpPr>
          <p:cNvPr id="18" name="Subtitle 5"/>
          <p:cNvSpPr>
            <a:spLocks noGrp="1"/>
          </p:cNvSpPr>
          <p:nvPr>
            <p:ph type="subTitle" idx="1"/>
          </p:nvPr>
        </p:nvSpPr>
        <p:spPr>
          <a:xfrm>
            <a:off x="3351212" y="1819274"/>
            <a:ext cx="8125251" cy="1185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jQuery Library, Selectors, DOM Manipulation,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986296">
            <a:off x="4963444" y="3662085"/>
            <a:ext cx="109010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jQuery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5683390" y="4760799"/>
            <a:ext cx="1023221" cy="10232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" descr="http://jstricks.com/wp-content/uploads/2014/07/jquery-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361" y="3737443"/>
            <a:ext cx="4397844" cy="2557337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Select the parent element, then use: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cs typeface="Helvetica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Adding Elements with jQuery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92260" y="5218164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('#wrapper div').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2700" noProof="1">
                <a:solidFill>
                  <a:srgbClr val="FBEEDC"/>
                </a:solidFill>
              </a:rPr>
              <a:t>("&lt;p&gt;It's party time :)&lt;/p&gt;");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2260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rgbClr val="FBEEDC"/>
                </a:solidFill>
              </a:rPr>
              <a:t>&lt;div id="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wrapper</a:t>
            </a:r>
            <a:r>
              <a:rPr lang="en-US" sz="2700" noProof="1">
                <a:solidFill>
                  <a:srgbClr val="FBEEDC"/>
                </a:solidFill>
              </a:rPr>
              <a:t>"&gt;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&lt;div&gt;Hello,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&lt;div&gt;Goodbye,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&lt;/div&gt;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2260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('&lt;h1&gt;Greetings&lt;/h1&gt;').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prependTo</a:t>
            </a:r>
            <a:r>
              <a:rPr lang="en-US" sz="2700" noProof="1">
                <a:solidFill>
                  <a:srgbClr val="FBEEDC"/>
                </a:solidFill>
              </a:rPr>
              <a:t>('body');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1" y="1181912"/>
            <a:ext cx="4798868" cy="3895659"/>
          </a:xfrm>
          <a:prstGeom prst="roundRect">
            <a:avLst>
              <a:gd name="adj" fmla="val 898"/>
            </a:avLst>
          </a:prstGeom>
        </p:spPr>
      </p:pic>
    </p:spTree>
    <p:extLst>
      <p:ext uri="{BB962C8B-B14F-4D97-AF65-F5344CB8AC3E}">
        <p14:creationId xmlns:p14="http://schemas.microsoft.com/office/powerpoint/2010/main" val="448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61877" y="1255455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div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('&lt;div&gt;');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sz="3200" noProof="1">
                <a:solidFill>
                  <a:srgbClr val="FBEEDC"/>
                </a:solidFill>
              </a:rPr>
              <a:t>('I am a new div.');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('background', 'blue');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('color', 'white');</a:t>
            </a: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(document.body).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1877" y="4180582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paragraph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('&lt;p&gt;Some text&lt;/p&gt;');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paragraph</a:t>
            </a:r>
            <a:r>
              <a:rPr lang="bg-BG" sz="3200" noProof="1">
                <a:solidFill>
                  <a:srgbClr val="FBEEDC"/>
                </a:solidFill>
              </a:rPr>
              <a:t>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1877" y="5628382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('div').remove();</a:t>
            </a:r>
          </a:p>
        </p:txBody>
      </p:sp>
    </p:spTree>
    <p:extLst>
      <p:ext uri="{BB962C8B-B14F-4D97-AF65-F5344CB8AC3E}">
        <p14:creationId xmlns:p14="http://schemas.microsoft.com/office/powerpoint/2010/main" val="22587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1607791" y="4857344"/>
            <a:ext cx="8938472" cy="82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jQuery Events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607791" y="5727408"/>
            <a:ext cx="8938472" cy="68825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Handling Events with Ease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2" descr="Резултат с изображение за jquery event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88" y="1204649"/>
            <a:ext cx="5564276" cy="3291151"/>
          </a:xfrm>
          <a:prstGeom prst="roundRect">
            <a:avLst>
              <a:gd name="adj" fmla="val 20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5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Attaching events on certain elements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236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"this"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236" y="584794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off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90413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Removing event handler from certain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3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HTML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769507"/>
            <a:ext cx="1066988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&lt;head&gt;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&lt;link rel="stylesheet" href="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link-buttons.css</a:t>
            </a:r>
            <a:r>
              <a:rPr lang="en-US" sz="2800" noProof="1">
                <a:solidFill>
                  <a:srgbClr val="FBEEDC"/>
                </a:solidFill>
              </a:rPr>
              <a:t>" /&gt;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jquery-3.1.1.min.js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&lt;/head&gt;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noProof="1">
                <a:solidFill>
                  <a:srgbClr val="FBEEDC"/>
                </a:solidFill>
              </a:rPr>
              <a:t>&lt;body onload="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attachEvents()</a:t>
            </a:r>
            <a:r>
              <a:rPr lang="en-US" sz="2800" noProof="1">
                <a:solidFill>
                  <a:srgbClr val="FBEEDC"/>
                </a:solidFill>
              </a:rPr>
              <a:t>"&gt;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class="button"&gt;Sofia&lt;/a&gt;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class="button"&gt;Plovdiv&lt;/a&gt;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class="button"&gt;Varna&lt;/a&gt;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&lt;/body&gt;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69" y="4114800"/>
            <a:ext cx="446424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CSS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847195"/>
            <a:ext cx="519788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#CCC;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#EEE;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padding: 5px 10px;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border-radius: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#333;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text-decoration: none;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display: inline-block;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margin: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956412" y="1847195"/>
            <a:ext cx="5472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#111;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font-weight: bold;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#AAA;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#BBB;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a.button.selected::before </a:t>
            </a:r>
            <a:r>
              <a:rPr lang="en-US" sz="2800" noProof="1">
                <a:solidFill>
                  <a:srgbClr val="FBEEDC"/>
                </a:solidFill>
              </a:rPr>
              <a:t>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content: "\2713\20\20";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hover</a:t>
            </a:r>
            <a:r>
              <a:rPr lang="en-US" sz="2800" dirty="0">
                <a:solidFill>
                  <a:srgbClr val="FBEEDC"/>
                </a:solidFill>
              </a:rPr>
              <a:t> {cursor: pointer;}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240124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3000" noProof="1">
                <a:solidFill>
                  <a:srgbClr val="FBEEDC"/>
                </a:solidFill>
              </a:rPr>
              <a:t>link-buttons.css</a:t>
            </a:r>
          </a:p>
        </p:txBody>
      </p:sp>
    </p:spTree>
    <p:extLst>
      <p:ext uri="{BB962C8B-B14F-4D97-AF65-F5344CB8AC3E}">
        <p14:creationId xmlns:p14="http://schemas.microsoft.com/office/powerpoint/2010/main" val="41449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Link Buttons – JavaScript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238656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link-buttons.js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532" y="1845727"/>
            <a:ext cx="1066988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attachEvents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  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);</a:t>
            </a:r>
          </a:p>
          <a:p>
            <a:pPr eaLnBrk="1" hangingPunct="1">
              <a:spcBef>
                <a:spcPts val="1800"/>
              </a:spcBef>
            </a:pPr>
            <a:r>
              <a:rPr lang="en-US" sz="3000" noProof="1">
                <a:solidFill>
                  <a:srgbClr val="FBEEDC"/>
                </a:solidFill>
              </a:rPr>
              <a:t>  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}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7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8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Handling events on multiple elements</a:t>
            </a:r>
          </a:p>
          <a:p>
            <a:pPr lvl="1"/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Add a handler on the parent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element</a:t>
            </a: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For more events info visit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  <a:hlinkClick r:id="rId2"/>
              </a:rPr>
              <a:t>MDN Events</a:t>
            </a:r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Multiple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9636" y="2820412"/>
            <a:ext cx="103663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/>
              <a:t>function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() {</a:t>
            </a:r>
          </a:p>
          <a:p>
            <a:r>
              <a:rPr lang="en-US" sz="3200" noProof="1"/>
              <a:t>  $('.selected').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200" noProof="1"/>
              <a:t>('selected');</a:t>
            </a:r>
          </a:p>
          <a:p>
            <a:r>
              <a:rPr lang="en-US" sz="3200" noProof="1"/>
              <a:t>  $(this).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200" noProof="1"/>
              <a:t>('selected</a:t>
            </a:r>
            <a:r>
              <a:rPr lang="en-US" sz="3200" noProof="1" smtClean="0"/>
              <a:t>');}</a:t>
            </a:r>
            <a:endParaRPr lang="en-US" sz="3200" noProof="1"/>
          </a:p>
          <a:p>
            <a:endParaRPr lang="en-US" sz="3200" noProof="1"/>
          </a:p>
          <a:p>
            <a:r>
              <a:rPr lang="en-US" sz="3200" noProof="1"/>
              <a:t>$('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sz="3200" noProof="1"/>
              <a:t>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200" noProof="1"/>
              <a:t>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200" noProof="1"/>
              <a:t>', 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sz="3200" noProof="1"/>
              <a:t>',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98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31" y="1525693"/>
            <a:ext cx="2209356" cy="1411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44918" y="2158000"/>
            <a:ext cx="2108323" cy="2281736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200" dirty="0"/>
              <a:t> is very powerful on DOM manipulation</a:t>
            </a:r>
          </a:p>
          <a:p>
            <a:pPr lvl="1"/>
            <a:r>
              <a:rPr lang="en-US" sz="3000" dirty="0"/>
              <a:t>Very popular library, run on 60 000 000 sites</a:t>
            </a:r>
          </a:p>
          <a:p>
            <a:r>
              <a:rPr lang="en-US" sz="3200" dirty="0"/>
              <a:t>Select + edit DOM elements:</a:t>
            </a:r>
          </a:p>
          <a:p>
            <a:endParaRPr lang="en-US" sz="3200" dirty="0"/>
          </a:p>
          <a:p>
            <a:r>
              <a:rPr lang="en-US" sz="3200" dirty="0"/>
              <a:t>Create elements:</a:t>
            </a:r>
          </a:p>
          <a:p>
            <a:endParaRPr lang="en-US" sz="3200" dirty="0"/>
          </a:p>
          <a:p>
            <a:r>
              <a:rPr lang="en-US" sz="3200" dirty="0"/>
              <a:t>Handle events: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89" y="4354335"/>
            <a:ext cx="2009177" cy="200917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2213" y="3118851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('p.red').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'blue');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2213" y="5797203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('#items').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792260" y="4476344"/>
            <a:ext cx="751195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800" noProof="1">
                <a:solidFill>
                  <a:srgbClr val="FBEEDC"/>
                </a:solidFill>
              </a:rPr>
              <a:t>('&lt;h1&gt;Hello&lt;/h1&gt;').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2800" noProof="1">
                <a:solidFill>
                  <a:srgbClr val="FBEEDC"/>
                </a:solidFill>
              </a:rPr>
              <a:t>('body');</a:t>
            </a: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Library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https://softuni.bg/courses/javascript-for-front-end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3498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Selectors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DOM Manipulation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Handling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1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5496" y="398972"/>
            <a:ext cx="2045212" cy="204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12" y="4114800"/>
            <a:ext cx="2198522" cy="2198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7262">
            <a:off x="9436835" y="1453105"/>
            <a:ext cx="1211868" cy="12118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590800"/>
            <a:ext cx="3447560" cy="35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51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2646356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600" dirty="0" smtClean="0"/>
              <a:t> </a:t>
            </a:r>
            <a:r>
              <a:rPr lang="en-US" sz="3600" dirty="0" smtClean="0">
                <a:solidFill>
                  <a:schemeClr val="tx1"/>
                </a:solidFill>
              </a:rPr>
              <a:t>is a cross-browser JavaScript library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Dramatically simplifies DOM manipulation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Simplifies AJAX calls and working with RESTful services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Free, open-source software: </a:t>
            </a:r>
            <a:r>
              <a:rPr lang="en-US" sz="3200" dirty="0" smtClean="0">
                <a:hlinkClick r:id="rId2"/>
              </a:rPr>
              <a:t>https://jquery.com</a:t>
            </a:r>
            <a:endParaRPr lang="en-US" sz="320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8815" y="330521"/>
            <a:ext cx="9577597" cy="820600"/>
          </a:xfrm>
        </p:spPr>
        <p:txBody>
          <a:bodyPr/>
          <a:lstStyle/>
          <a:p>
            <a:pPr algn="l"/>
            <a:r>
              <a:rPr lang="en-US" dirty="0"/>
              <a:t>What is jQuery?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6614" y="3962400"/>
            <a:ext cx="10515598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https://code.jquery.com/jquery-3.1.1.min.js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5395426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('li')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'#DDD');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06123" y="4672123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Load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jQuery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from its official CDN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93126" y="6019800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tags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3" name="Picture 2" descr="http://ejohn.org/apps/workshop/adv-talk/jquery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676400"/>
            <a:ext cx="2452418" cy="900314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Very popular</a:t>
            </a:r>
          </a:p>
          <a:p>
            <a:pPr lvl="1"/>
            <a:r>
              <a:rPr lang="en-US" dirty="0"/>
              <a:t>60 000 000 sites use jQuery (75.8% of top 1 million sites)</a:t>
            </a:r>
          </a:p>
          <a:p>
            <a:pPr lvl="1"/>
            <a:r>
              <a:rPr lang="en-US" dirty="0">
                <a:hlinkClick r:id="rId3"/>
              </a:rPr>
              <a:t>http://trends.builtwith.com/javascript/jQuery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/>
              <a:t>Large community</a:t>
            </a:r>
          </a:p>
          <a:p>
            <a:pPr>
              <a:spcBef>
                <a:spcPts val="1200"/>
              </a:spcBef>
            </a:pPr>
            <a:r>
              <a:rPr lang="en-US" dirty="0"/>
              <a:t>Cross-browser support</a:t>
            </a:r>
          </a:p>
          <a:p>
            <a:pPr>
              <a:spcBef>
                <a:spcPts val="1200"/>
              </a:spcBef>
            </a:pPr>
            <a:r>
              <a:rPr lang="en-US" dirty="0"/>
              <a:t>Official web site: </a:t>
            </a:r>
            <a:r>
              <a:rPr lang="en-US" dirty="0">
                <a:hlinkClick r:id="rId4"/>
              </a:rPr>
              <a:t>http://jquery.com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Why jQuery?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213" y="3725696"/>
            <a:ext cx="4343400" cy="2361178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jQuery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Helvetica" charset="0"/>
                <a:sym typeface="Helvetica" charset="0"/>
              </a:rPr>
              <a:t>selectors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 return a collection matched items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Selected elements can be processed as a group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814" y="2590800"/>
            <a:ext cx="1112519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document.getElementsByTagName('div');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('.menu-item')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document.getElementsByClassName('.menu-item');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('#navigation')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document.getElementById('navigation');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('ul.menu li')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document.querySelectorAll('ul.menu li');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1814" y="5924144"/>
            <a:ext cx="1112519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'blue');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DOM elements selection in jQuery is much like as in JavaScript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Multi-selector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21900" y="215302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('*')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1899" y="300908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class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21900" y="3882292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tag 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1899" y="4785024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('#id')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 element by given 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21899" y="5687756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('selector1,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selector2')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Combined selector</a:t>
            </a:r>
          </a:p>
        </p:txBody>
      </p: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Filter Selectors in jQuery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413" y="5015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('li:eq(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third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414" y="1209472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('li:even')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Even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6812" y="1210769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('li:odd')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Odd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4" y="1975937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First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6813" y="1971716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('li:last')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Last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5777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(:checked)')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Elements not matching the selector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4" y="3491251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('li:has(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inside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3" y="4248542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('li:contains("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given 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414" y="2737937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('li:first-child')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first child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</p:spTree>
    <p:extLst>
      <p:ext uri="{BB962C8B-B14F-4D97-AF65-F5344CB8AC3E}">
        <p14:creationId xmlns:p14="http://schemas.microsoft.com/office/powerpoint/2010/main" val="2539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8284" y="4818200"/>
            <a:ext cx="9654328" cy="8206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Altering the DOM with jQuery</a:t>
            </a:r>
            <a:endParaRPr lang="en-US" sz="5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88284" y="5681766"/>
            <a:ext cx="9654328" cy="71903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Adding and Removing DOM Elements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6" name="Picture 4" descr="http://www.najadavidgroup.com/images/re_afforestation/re_affores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295400"/>
            <a:ext cx="2689576" cy="280987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7212" y="1981200"/>
            <a:ext cx="4390156" cy="153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6559</TotalTime>
  <Words>1069</Words>
  <Application>Microsoft Office PowerPoint</Application>
  <PresentationFormat>Custom</PresentationFormat>
  <Paragraphs>211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Helvetica</vt:lpstr>
      <vt:lpstr>Lucida Grande</vt:lpstr>
      <vt:lpstr>Wingdings</vt:lpstr>
      <vt:lpstr>Wingdings 2</vt:lpstr>
      <vt:lpstr>SoftUni 16x9</vt:lpstr>
      <vt:lpstr>jQuery Library</vt:lpstr>
      <vt:lpstr>Table of Contents</vt:lpstr>
      <vt:lpstr>Have a Question?</vt:lpstr>
      <vt:lpstr>What is jQuery?</vt:lpstr>
      <vt:lpstr>Why jQuery?</vt:lpstr>
      <vt:lpstr>Selection with jQuery</vt:lpstr>
      <vt:lpstr>jQuery Selectors</vt:lpstr>
      <vt:lpstr>Filter Selectors in jQuery</vt:lpstr>
      <vt:lpstr>PowerPoint Presentation</vt:lpstr>
      <vt:lpstr>Adding Elements with jQuery</vt:lpstr>
      <vt:lpstr>Creating / Removing Elements</vt:lpstr>
      <vt:lpstr>jQuery Events</vt:lpstr>
      <vt:lpstr>jQuery Events: Attach / Remove</vt:lpstr>
      <vt:lpstr>Problem: Link Buttons – HTML</vt:lpstr>
      <vt:lpstr>Problem: Link Buttons – CSS</vt:lpstr>
      <vt:lpstr>Solution: Link Buttons – JavaScript</vt:lpstr>
      <vt:lpstr>jQuery Events: Multiple</vt:lpstr>
      <vt:lpstr>Summary</vt:lpstr>
      <vt:lpstr>jQuery Library</vt:lpstr>
      <vt:lpstr>License</vt:lpstr>
      <vt:lpstr>Trainings @ Software University (SoftUni)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Bootstrap</dc:title>
  <dc:subject>Java, Bootstrap, Cookies, Sessions</dc:subject>
  <dc:creator>Software University Foundation</dc:creator>
  <cp:keywords>C#, Bootstrap, Cookies, Sessions, SoftUni, Web, HTTP</cp:keywords>
  <dc:description>https://softuni.bg/courses/java-web-development-basics</dc:description>
  <cp:lastModifiedBy>Antoniya Atanasova</cp:lastModifiedBy>
  <cp:revision>274</cp:revision>
  <dcterms:created xsi:type="dcterms:W3CDTF">2014-01-02T17:00:34Z</dcterms:created>
  <dcterms:modified xsi:type="dcterms:W3CDTF">2018-06-28T10:33:14Z</dcterms:modified>
  <cp:category>programming;computer programming;software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