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9"/>
  </p:notesMasterIdLst>
  <p:handoutMasterIdLst>
    <p:handoutMasterId r:id="rId20"/>
  </p:handoutMasterIdLst>
  <p:sldIdLst>
    <p:sldId id="471" r:id="rId3"/>
    <p:sldId id="456" r:id="rId4"/>
    <p:sldId id="472" r:id="rId5"/>
    <p:sldId id="463" r:id="rId6"/>
    <p:sldId id="464" r:id="rId7"/>
    <p:sldId id="461" r:id="rId8"/>
    <p:sldId id="467" r:id="rId9"/>
    <p:sldId id="437" r:id="rId10"/>
    <p:sldId id="455" r:id="rId11"/>
    <p:sldId id="462" r:id="rId12"/>
    <p:sldId id="439" r:id="rId13"/>
    <p:sldId id="444" r:id="rId14"/>
    <p:sldId id="468" r:id="rId15"/>
    <p:sldId id="469" r:id="rId16"/>
    <p:sldId id="470" r:id="rId17"/>
    <p:sldId id="46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5" autoAdjust="0"/>
  </p:normalViewPr>
  <p:slideViewPr>
    <p:cSldViewPr>
      <p:cViewPr varScale="1">
        <p:scale>
          <a:sx n="81" d="100"/>
          <a:sy n="81" d="100"/>
        </p:scale>
        <p:origin x="475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54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uni.bg/abo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kids.softuni.bg/" TargetMode="External"/><Relationship Id="rId7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hyperlink" Target="https://creative.softuni.bg/" TargetMode="Externa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hyperlink" Target="http://svetlina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600" b="1" dirty="0"/>
              <a:t>Качествено образование, професия и работа за хиляди млади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225086"/>
            <a:ext cx="2950749" cy="351754"/>
          </a:xfrm>
        </p:spPr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noProof="1"/>
              <a:t>Светлин Наков</a:t>
            </a:r>
            <a:endParaRPr lang="en-US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bg-BG" noProof="1"/>
              <a:t>Вдъхновител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721D9A-99D0-4A9D-97C1-5B4BA422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9" y="3040642"/>
            <a:ext cx="5595360" cy="15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212" y="3043768"/>
            <a:ext cx="2558816" cy="1211774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effectLst/>
              </a:rPr>
              <a:t>Programming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8099" y="3043769"/>
            <a:ext cx="1588465" cy="1211774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794" y="1203645"/>
            <a:ext cx="1167759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3000" dirty="0">
                <a:effectLst/>
              </a:rPr>
              <a:t>Java </a:t>
            </a:r>
          </a:p>
          <a:p>
            <a:r>
              <a:rPr lang="en-US" sz="3000" dirty="0">
                <a:effectLst/>
              </a:rPr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1972" y="2488403"/>
            <a:ext cx="1167759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3954" y="4015443"/>
            <a:ext cx="1499254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1972" y="5030549"/>
            <a:ext cx="15240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7700" y="3829816"/>
            <a:ext cx="161284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9948" y="1174798"/>
            <a:ext cx="995464" cy="1200491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49948" y="2488403"/>
            <a:ext cx="99546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94268" y="1201125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94268" y="2488403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33954" y="5030549"/>
            <a:ext cx="1499254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3212" y="6032857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214172" y="1522707"/>
            <a:ext cx="1297302" cy="1254966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214171" y="4516061"/>
            <a:ext cx="1297303" cy="133787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58356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84204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58356" y="2910339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84204" y="2910339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89908" y="419803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89908" y="5455701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24550" y="34972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64339" y="318390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99657" y="3890123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47700" y="5270310"/>
            <a:ext cx="1612844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27908" y="545290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303212" y="5598030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618180" y="4181621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70538" y="4052930"/>
            <a:ext cx="1524000" cy="668313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09923" y="1201125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99860" y="1622643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809924" y="2501817"/>
            <a:ext cx="1066800" cy="1147838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chemeClr val="tx2">
                    <a:lumMod val="75000"/>
                  </a:schemeClr>
                </a:solidFill>
                <a:effectLst/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99860" y="291720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1600200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dirty="0">
                <a:effectLst/>
              </a:rPr>
              <a:t>Всеки курс в СофтУни</a:t>
            </a:r>
            <a:br>
              <a:rPr lang="bg-BG" dirty="0">
                <a:effectLst/>
              </a:rPr>
            </a:br>
            <a:r>
              <a:rPr lang="bg-BG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dirty="0">
                <a:solidFill>
                  <a:schemeClr val="bg1"/>
                </a:solidFill>
                <a:effectLst/>
              </a:rPr>
              <a:t>з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ависи от трудността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1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1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1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837612" y="6477000"/>
            <a:ext cx="3200400" cy="3048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https://www.softuni.bg/about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2012" y="1357503"/>
            <a:ext cx="6041581" cy="131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8" y="1357504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774362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612" y="1350551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10+ </a:t>
            </a:r>
            <a:r>
              <a:rPr lang="bg-BG" dirty="0"/>
              <a:t>години състезател по програмиране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 </a:t>
            </a:r>
            <a:r>
              <a:rPr lang="bg-BG" dirty="0"/>
              <a:t>медала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международни олимпиади</a:t>
            </a:r>
          </a:p>
          <a:p>
            <a:pPr>
              <a:lnSpc>
                <a:spcPct val="110000"/>
              </a:lnSpc>
            </a:pPr>
            <a:r>
              <a:rPr lang="bg-BG" dirty="0"/>
              <a:t>15+ години преподавателски опит, </a:t>
            </a:r>
            <a:r>
              <a:rPr lang="en-US" dirty="0"/>
              <a:t>PhD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bg-BG" dirty="0"/>
              <a:t>Автор на 8 книги за програмиране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Президентска награда </a:t>
            </a:r>
            <a:r>
              <a:rPr lang="en-US" dirty="0"/>
              <a:t>"</a:t>
            </a:r>
            <a:r>
              <a:rPr lang="bg-BG" dirty="0"/>
              <a:t>Джон Атанасов</a:t>
            </a:r>
            <a:r>
              <a:rPr lang="en-US" dirty="0"/>
              <a:t>"</a:t>
            </a:r>
          </a:p>
          <a:p>
            <a:pPr>
              <a:lnSpc>
                <a:spcPct val="110000"/>
              </a:lnSpc>
            </a:pPr>
            <a:r>
              <a:rPr lang="bg-BG" dirty="0"/>
              <a:t>Основател на</a:t>
            </a:r>
            <a:r>
              <a:rPr lang="en-US" dirty="0"/>
              <a:t> </a:t>
            </a:r>
            <a:r>
              <a:rPr lang="bg-BG" dirty="0"/>
              <a:t>Национална академия по</a:t>
            </a:r>
            <a:br>
              <a:rPr lang="bg-BG" dirty="0"/>
            </a:br>
            <a:r>
              <a:rPr lang="bg-BG" dirty="0"/>
              <a:t>разработка на софтуер</a:t>
            </a:r>
            <a:r>
              <a:rPr lang="en-US" dirty="0"/>
              <a:t>, </a:t>
            </a:r>
            <a:r>
              <a:rPr lang="bg-BG" dirty="0"/>
              <a:t>вдъхновител и двигател на</a:t>
            </a:r>
            <a:br>
              <a:rPr lang="bg-BG" dirty="0"/>
            </a:br>
            <a:r>
              <a:rPr lang="bg-BG" dirty="0"/>
              <a:t>Софтуерната академия на Телерик</a:t>
            </a:r>
            <a:r>
              <a:rPr lang="en-US" dirty="0"/>
              <a:t>, </a:t>
            </a:r>
            <a:r>
              <a:rPr lang="bg-BG" dirty="0"/>
              <a:t>съосновател на СофтУни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Светлин Наков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4" descr="http://www.nakov.com/wp-content/uploads/diplomas/International/IOI98-Portugal-meda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0914" y="1345217"/>
            <a:ext cx="923494" cy="1122859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3877" y="1345217"/>
            <a:ext cx="967932" cy="112929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0" descr="http://www.nakov.com/wp-content/uploads/2010/09/Java-for-Digitally-Signing-Documents-on-the-Web-book-front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9971" y="2829889"/>
            <a:ext cx="938644" cy="1335764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nakov.com/wp-content/uploads/2010/09/InetJava-book-front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6130" y="2829889"/>
            <a:ext cx="963987" cy="134088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www.nakov.com/wp-content/uploads/2010/09/Programming-for-.NET-Framework-book-front-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1809" y="2840937"/>
            <a:ext cx="945203" cy="1324716"/>
          </a:xfrm>
          <a:prstGeom prst="roundRect">
            <a:avLst>
              <a:gd name="adj" fmla="val 2148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21D9A-99D0-4A9D-97C1-5B4BA422F4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38" y="4670761"/>
            <a:ext cx="1935298" cy="545012"/>
          </a:xfrm>
          <a:prstGeom prst="rect">
            <a:avLst/>
          </a:prstGeom>
        </p:spPr>
      </p:pic>
      <p:pic>
        <p:nvPicPr>
          <p:cNvPr id="1026" name="Picture 2" descr="Image result for telerik academy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970" y="4605690"/>
            <a:ext cx="1837426" cy="61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wp</a:t>
            </a:r>
            <a:r>
              <a:rPr lang="en-US" sz="11500" b="1" dirty="0" smtClean="0"/>
              <a:t>-teachers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</a:t>
            </a:r>
            <a:r>
              <a:rPr lang="bg-BG" dirty="0" smtClean="0"/>
              <a:t>въпроси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Качествено дигитално образование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за хиляди млади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7" y="1491107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80" y="3564927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9" y="3564927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14" y="3564297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39" y="3558394"/>
            <a:ext cx="1166096" cy="1350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64" y="3564927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32" y="3564930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606491" y="3124200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606491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4000714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47537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87162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26787" y="311785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66412" y="312420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86452" y="2881630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8">
            <a:hlinkClick r:id="rId2"/>
            <a:extLst>
              <a:ext uri="{FF2B5EF4-FFF2-40B4-BE49-F238E27FC236}">
                <a16:creationId xmlns:a16="http://schemas.microsoft.com/office/drawing/2014/main" id="{39FE3B57-39D5-4187-ABB5-E19B395C9A40}"/>
              </a:ext>
            </a:extLst>
          </p:cNvPr>
          <p:cNvSpPr/>
          <p:nvPr/>
        </p:nvSpPr>
        <p:spPr>
          <a:xfrm>
            <a:off x="608012" y="4031599"/>
            <a:ext cx="10896600" cy="14166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lvl="6"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Отворена програма</a:t>
            </a:r>
            <a:endParaRPr lang="en-US" sz="44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6"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</a:rPr>
              <a:t>(хардуер, </a:t>
            </a:r>
            <a:r>
              <a:rPr lang="en-US" sz="3200" b="1" noProof="1">
                <a:solidFill>
                  <a:schemeClr val="bg1"/>
                </a:solidFill>
              </a:rPr>
              <a:t>UX, </a:t>
            </a:r>
            <a:r>
              <a:rPr lang="bg-BG" sz="3200" b="1" noProof="1">
                <a:solidFill>
                  <a:schemeClr val="bg1"/>
                </a:solidFill>
              </a:rPr>
              <a:t>алгоритми и други)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2118074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2" name="Picture 11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59959"/>
              <a:ext cx="3262696" cy="918829"/>
            </a:xfrm>
            <a:prstGeom prst="rect">
              <a:avLst/>
            </a:prstGeom>
          </p:spPr>
        </p:pic>
      </p:grp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AB776DA1-CD36-4F89-BBE7-FB302E369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16" y="4280510"/>
            <a:ext cx="3262696" cy="9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1751012" y="4463534"/>
            <a:ext cx="8991600" cy="1674780"/>
            <a:chOff x="6115383" y="3251110"/>
            <a:chExt cx="5565855" cy="1674780"/>
          </a:xfrm>
        </p:grpSpPr>
        <p:sp>
          <p:nvSpPr>
            <p:cNvPr id="23" name="Rounded Rectangle 8">
              <a:hlinkClick r:id="rId3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6115383" y="3251110"/>
              <a:ext cx="5565855" cy="1674780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6000" b="1" noProof="1">
                  <a:solidFill>
                    <a:srgbClr val="8CF4F2"/>
                  </a:solidFill>
                  <a:cs typeface="Consolas" pitchFamily="49" charset="0"/>
                </a:rPr>
                <a:t> 	</a:t>
              </a: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cs typeface="Consolas" pitchFamily="49" charset="0"/>
                </a:rPr>
                <a:t>	</a:t>
              </a:r>
              <a:r>
                <a:rPr lang="bg-BG" sz="3200" b="1" noProof="1">
                  <a:solidFill>
                    <a:schemeClr val="bg1"/>
                  </a:solidFill>
                </a:rPr>
                <a:t>(учене чрез игра за </a:t>
              </a:r>
              <a:r>
                <a:rPr lang="en-US" sz="3200" b="1" noProof="1">
                  <a:solidFill>
                    <a:schemeClr val="bg1"/>
                  </a:solidFill>
                </a:rPr>
                <a:t>1-</a:t>
              </a:r>
              <a:r>
                <a:rPr lang="bg-BG" sz="3200" b="1" noProof="1">
                  <a:solidFill>
                    <a:schemeClr val="bg1"/>
                  </a:solidFill>
                </a:rPr>
                <a:t>6 клас)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hlinkClick r:id="rId3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61" y="3664376"/>
              <a:ext cx="1700779" cy="9462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989012" y="1769589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Дизайн и крейтив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chemeClr val="bg1"/>
                  </a:solidFill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5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4" y="1843999"/>
              <a:ext cx="2270896" cy="7290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1D29-ECEF-4600-B220-9AF1B9BE1C48}"/>
              </a:ext>
            </a:extLst>
          </p:cNvPr>
          <p:cNvGrpSpPr/>
          <p:nvPr/>
        </p:nvGrpSpPr>
        <p:grpSpPr>
          <a:xfrm>
            <a:off x="6120816" y="1801855"/>
            <a:ext cx="5257800" cy="2320099"/>
            <a:chOff x="608012" y="3050624"/>
            <a:chExt cx="5257800" cy="2075753"/>
          </a:xfrm>
        </p:grpSpPr>
        <p:sp>
          <p:nvSpPr>
            <p:cNvPr id="14" name="Rounded Rectangle 8">
              <a:hlinkClick r:id="rId7"/>
              <a:extLst>
                <a:ext uri="{FF2B5EF4-FFF2-40B4-BE49-F238E27FC236}">
                  <a16:creationId xmlns:a16="http://schemas.microsoft.com/office/drawing/2014/main" id="{15384695-9730-45F7-B049-60B97ACA99E1}"/>
                </a:ext>
              </a:extLst>
            </p:cNvPr>
            <p:cNvSpPr/>
            <p:nvPr/>
          </p:nvSpPr>
          <p:spPr>
            <a:xfrm>
              <a:off x="608012" y="3050624"/>
              <a:ext cx="5257800" cy="20757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chemeClr val="bg1"/>
                  </a:solidFill>
                </a:rPr>
                <a:t>(</a:t>
              </a:r>
              <a:r>
                <a:rPr lang="en-US" sz="3200" b="1" noProof="1">
                  <a:solidFill>
                    <a:schemeClr val="bg1"/>
                  </a:solidFill>
                </a:rPr>
                <a:t>7-</a:t>
              </a:r>
              <a:r>
                <a:rPr lang="bg-BG" sz="3200" b="1" noProof="1">
                  <a:solidFill>
                    <a:schemeClr val="bg1"/>
                  </a:solidFill>
                </a:rPr>
                <a:t>месечна програма)</a:t>
              </a:r>
              <a:endParaRPr lang="bg-BG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hlinkClick r:id="rId7"/>
              <a:extLst>
                <a:ext uri="{FF2B5EF4-FFF2-40B4-BE49-F238E27FC236}">
                  <a16:creationId xmlns:a16="http://schemas.microsoft.com/office/drawing/2014/main" id="{10DA827B-B88E-43EF-84E5-5F1794BD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61748"/>
              <a:ext cx="2165550" cy="638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 </a:t>
            </a:r>
            <a:r>
              <a:rPr lang="en-US" dirty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22882" y="4343400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ABFDDA-0448-4A59-9649-527D04D0717D}"/>
              </a:ext>
            </a:extLst>
          </p:cNvPr>
          <p:cNvGrpSpPr/>
          <p:nvPr/>
        </p:nvGrpSpPr>
        <p:grpSpPr>
          <a:xfrm>
            <a:off x="630556" y="1752600"/>
            <a:ext cx="10935856" cy="2191035"/>
            <a:chOff x="608012" y="4776364"/>
            <a:chExt cx="10935856" cy="2191035"/>
          </a:xfrm>
        </p:grpSpPr>
        <p:sp>
          <p:nvSpPr>
            <p:cNvPr id="14" name="Rounded Rectangle 8">
              <a:hlinkClick r:id="rId4"/>
              <a:extLst>
                <a:ext uri="{FF2B5EF4-FFF2-40B4-BE49-F238E27FC236}">
                  <a16:creationId xmlns:a16="http://schemas.microsoft.com/office/drawing/2014/main" id="{70F733DC-4099-4288-9DC1-9FE4E52F1791}"/>
                </a:ext>
              </a:extLst>
            </p:cNvPr>
            <p:cNvSpPr/>
            <p:nvPr/>
          </p:nvSpPr>
          <p:spPr>
            <a:xfrm>
              <a:off x="608012" y="4776364"/>
              <a:ext cx="10935856" cy="2191035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Частна гимназия за дигитални умения 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bg1"/>
                  </a:solidFill>
                  <a:cs typeface="Consolas" pitchFamily="49" charset="0"/>
                </a:rPr>
                <a:t>(приложно програмиране, графичен дизайн, дигитален маркетинг)</a:t>
              </a:r>
              <a:endParaRPr lang="bg-BG" sz="2600" b="1" dirty="0">
                <a:solidFill>
                  <a:schemeClr val="bg1"/>
                </a:solidFill>
                <a:cs typeface="Consolas" pitchFamily="49" charset="0"/>
              </a:endParaRPr>
            </a:p>
          </p:txBody>
        </p:sp>
        <p:pic>
          <p:nvPicPr>
            <p:cNvPr id="15" name="Picture 14">
              <a:hlinkClick r:id="rId2"/>
              <a:extLst>
                <a:ext uri="{FF2B5EF4-FFF2-40B4-BE49-F238E27FC236}">
                  <a16:creationId xmlns:a16="http://schemas.microsoft.com/office/drawing/2014/main" id="{D040F627-1DC4-4107-BD02-56ED5E5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33" y="5424221"/>
              <a:ext cx="2647034" cy="89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6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b="1" dirty="0"/>
              <a:t>образование</a:t>
            </a:r>
            <a:r>
              <a:rPr lang="en-US" dirty="0"/>
              <a:t>, </a:t>
            </a:r>
            <a:r>
              <a:rPr lang="bg-BG" b="1" dirty="0"/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/>
              <a:t>работа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15+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/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bg-BG" dirty="0">
                <a:solidFill>
                  <a:schemeClr val="bg1"/>
                </a:solidFill>
              </a:rPr>
              <a:t>години</a:t>
            </a:r>
            <a:r>
              <a:rPr lang="en-US" dirty="0">
                <a:solidFill>
                  <a:schemeClr val="bg1"/>
                </a:solidFill>
              </a:rPr>
              <a:t> @ </a:t>
            </a:r>
            <a:r>
              <a:rPr lang="bg-BG" noProof="1">
                <a:solidFill>
                  <a:schemeClr val="bg1"/>
                </a:solidFill>
              </a:rPr>
              <a:t>СофтУни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/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/>
              <a:t>Работа</a:t>
            </a:r>
            <a:r>
              <a:rPr lang="bg-BG" dirty="0"/>
              <a:t> – кариерен център (</a:t>
            </a:r>
            <a:r>
              <a:rPr lang="bg-BG" dirty="0">
                <a:solidFill>
                  <a:schemeClr val="bg1"/>
                </a:solidFill>
              </a:rPr>
              <a:t>5.00+</a:t>
            </a:r>
            <a:r>
              <a:rPr lang="bg-BG" dirty="0"/>
              <a:t> резултат)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Безплатен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старт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>
                <a:solidFill>
                  <a:schemeClr val="bg1"/>
                </a:solidFill>
              </a:rPr>
              <a:t>всеки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месец</a:t>
            </a:r>
            <a:r>
              <a:rPr lang="bg-BG" dirty="0"/>
              <a:t> нов курс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354" y="3182778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35086" y="3792378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715581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8-24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5752" y="2486818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79996" y="4655485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979996" y="4655485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074996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217996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2672" y="1247495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2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577259" y="3599021"/>
            <a:ext cx="2736348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Tech Module</a:t>
            </a:r>
          </a:p>
        </p:txBody>
      </p:sp>
      <p:sp>
        <p:nvSpPr>
          <p:cNvPr id="32" name="Rounded Rectangle 8">
            <a:hlinkClick r:id="rId2"/>
            <a:extLst>
              <a:ext uri="{FF2B5EF4-FFF2-40B4-BE49-F238E27FC236}">
                <a16:creationId xmlns:a16="http://schemas.microsoft.com/office/drawing/2014/main" id="{7E1D141B-8C47-4368-8D39-3E9C65DF3BD0}"/>
              </a:ext>
            </a:extLst>
          </p:cNvPr>
          <p:cNvSpPr/>
          <p:nvPr/>
        </p:nvSpPr>
        <p:spPr>
          <a:xfrm>
            <a:off x="3655780" y="5703982"/>
            <a:ext cx="464843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Професионални модули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/>
      <p:bldP spid="76" grpId="0"/>
      <p:bldP spid="82" grpId="0"/>
      <p:bldP spid="83" grpId="0"/>
      <p:bldP spid="84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Custom</PresentationFormat>
  <Paragraphs>140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Софтуерен университет</vt:lpstr>
      <vt:lpstr>Светлин Наков</vt:lpstr>
      <vt:lpstr>Имате въпроси?</vt:lpstr>
      <vt:lpstr>СофтУни</vt:lpstr>
      <vt:lpstr>Направления в СофтУни</vt:lpstr>
      <vt:lpstr>Направления в СофтУни</vt:lpstr>
      <vt:lpstr>Направления в СофтУни   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PowerPoint Presentation</vt:lpstr>
      <vt:lpstr>SoftUni Diamond Partners</vt:lpstr>
      <vt:lpstr>SoftUni Diamond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2018-08-06T16:52:21Z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