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2"/>
  </p:sldMasterIdLst>
  <p:notesMasterIdLst>
    <p:notesMasterId r:id="rId62"/>
  </p:notesMasterIdLst>
  <p:handoutMasterIdLst>
    <p:handoutMasterId r:id="rId63"/>
  </p:handoutMasterIdLst>
  <p:sldIdLst>
    <p:sldId id="558" r:id="rId3"/>
    <p:sldId id="466" r:id="rId4"/>
    <p:sldId id="548" r:id="rId5"/>
    <p:sldId id="507" r:id="rId6"/>
    <p:sldId id="501" r:id="rId7"/>
    <p:sldId id="563" r:id="rId8"/>
    <p:sldId id="514" r:id="rId9"/>
    <p:sldId id="562" r:id="rId10"/>
    <p:sldId id="564" r:id="rId11"/>
    <p:sldId id="565" r:id="rId12"/>
    <p:sldId id="559" r:id="rId13"/>
    <p:sldId id="506" r:id="rId14"/>
    <p:sldId id="566" r:id="rId15"/>
    <p:sldId id="547" r:id="rId16"/>
    <p:sldId id="568" r:id="rId17"/>
    <p:sldId id="515" r:id="rId18"/>
    <p:sldId id="526" r:id="rId19"/>
    <p:sldId id="528" r:id="rId20"/>
    <p:sldId id="567" r:id="rId21"/>
    <p:sldId id="516" r:id="rId22"/>
    <p:sldId id="517" r:id="rId23"/>
    <p:sldId id="518" r:id="rId24"/>
    <p:sldId id="519" r:id="rId25"/>
    <p:sldId id="560" r:id="rId26"/>
    <p:sldId id="571" r:id="rId27"/>
    <p:sldId id="523" r:id="rId28"/>
    <p:sldId id="570" r:id="rId29"/>
    <p:sldId id="524" r:id="rId30"/>
    <p:sldId id="525" r:id="rId31"/>
    <p:sldId id="521" r:id="rId32"/>
    <p:sldId id="522" r:id="rId33"/>
    <p:sldId id="529" r:id="rId34"/>
    <p:sldId id="530" r:id="rId35"/>
    <p:sldId id="531" r:id="rId36"/>
    <p:sldId id="532" r:id="rId37"/>
    <p:sldId id="534" r:id="rId38"/>
    <p:sldId id="535" r:id="rId39"/>
    <p:sldId id="536" r:id="rId40"/>
    <p:sldId id="537" r:id="rId41"/>
    <p:sldId id="538" r:id="rId42"/>
    <p:sldId id="540" r:id="rId43"/>
    <p:sldId id="539" r:id="rId44"/>
    <p:sldId id="541" r:id="rId45"/>
    <p:sldId id="561" r:id="rId46"/>
    <p:sldId id="511" r:id="rId47"/>
    <p:sldId id="544" r:id="rId48"/>
    <p:sldId id="572" r:id="rId49"/>
    <p:sldId id="573" r:id="rId50"/>
    <p:sldId id="576" r:id="rId51"/>
    <p:sldId id="575" r:id="rId52"/>
    <p:sldId id="577" r:id="rId53"/>
    <p:sldId id="578" r:id="rId54"/>
    <p:sldId id="549" r:id="rId55"/>
    <p:sldId id="550" r:id="rId56"/>
    <p:sldId id="551" r:id="rId57"/>
    <p:sldId id="552" r:id="rId58"/>
    <p:sldId id="553" r:id="rId59"/>
    <p:sldId id="554" r:id="rId60"/>
    <p:sldId id="555" r:id="rId6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558"/>
            <p14:sldId id="466"/>
            <p14:sldId id="548"/>
          </p14:sldIdLst>
        </p14:section>
        <p14:section name="Asynchronous Programming" id="{8A63B03A-A79A-49E0-A7D1-879E8FBDDFB7}">
          <p14:sldIdLst>
            <p14:sldId id="507"/>
            <p14:sldId id="501"/>
            <p14:sldId id="563"/>
            <p14:sldId id="514"/>
            <p14:sldId id="562"/>
            <p14:sldId id="564"/>
            <p14:sldId id="565"/>
          </p14:sldIdLst>
        </p14:section>
        <p14:section name="Promises - Concepts" id="{857E2BF5-D7C0-433F-83B0-C6B1BAA22B1E}">
          <p14:sldIdLst>
            <p14:sldId id="559"/>
            <p14:sldId id="506"/>
            <p14:sldId id="566"/>
            <p14:sldId id="547"/>
            <p14:sldId id="568"/>
            <p14:sldId id="515"/>
            <p14:sldId id="526"/>
            <p14:sldId id="528"/>
            <p14:sldId id="567"/>
            <p14:sldId id="516"/>
            <p14:sldId id="517"/>
            <p14:sldId id="518"/>
            <p14:sldId id="519"/>
          </p14:sldIdLst>
        </p14:section>
        <p14:section name="Promises with AJAX" id="{A9C08006-0C07-4343-B335-CD0B3008FFC5}">
          <p14:sldIdLst>
            <p14:sldId id="560"/>
            <p14:sldId id="571"/>
            <p14:sldId id="523"/>
            <p14:sldId id="570"/>
            <p14:sldId id="524"/>
            <p14:sldId id="525"/>
            <p14:sldId id="521"/>
            <p14:sldId id="522"/>
            <p14:sldId id="529"/>
            <p14:sldId id="530"/>
            <p14:sldId id="531"/>
            <p14:sldId id="532"/>
            <p14:sldId id="534"/>
            <p14:sldId id="535"/>
            <p14:sldId id="536"/>
            <p14:sldId id="537"/>
            <p14:sldId id="538"/>
            <p14:sldId id="540"/>
            <p14:sldId id="539"/>
            <p14:sldId id="541"/>
          </p14:sldIdLst>
        </p14:section>
        <p14:section name="Async / Await" id="{E29E1E66-D094-4D42-95EF-D7EEB4C9E91F}">
          <p14:sldIdLst>
            <p14:sldId id="561"/>
            <p14:sldId id="511"/>
            <p14:sldId id="544"/>
            <p14:sldId id="572"/>
            <p14:sldId id="573"/>
            <p14:sldId id="576"/>
            <p14:sldId id="575"/>
            <p14:sldId id="577"/>
            <p14:sldId id="578"/>
            <p14:sldId id="549"/>
          </p14:sldIdLst>
        </p14:section>
        <p14:section name="Conclusion" id="{43BD757C-5017-47D2-98A9-4D861095A3BB}">
          <p14:sldIdLst>
            <p14:sldId id="550"/>
            <p14:sldId id="551"/>
            <p14:sldId id="552"/>
            <p14:sldId id="553"/>
            <p14:sldId id="554"/>
            <p14:sldId id="5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F8DC9E"/>
    <a:srgbClr val="FBEEDC"/>
    <a:srgbClr val="FBEEC9"/>
    <a:srgbClr val="603A14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384" autoAdjust="0"/>
  </p:normalViewPr>
  <p:slideViewPr>
    <p:cSldViewPr>
      <p:cViewPr varScale="1">
        <p:scale>
          <a:sx n="116" d="100"/>
          <a:sy n="116" d="100"/>
        </p:scale>
        <p:origin x="126" y="19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7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76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064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2285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8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4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8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7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678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3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1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3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6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786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0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11/23/2018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5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60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60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60" TargetMode="Externa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60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60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2/js-applications-november-201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73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7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7.png"/><Relationship Id="rId10" Type="http://schemas.openxmlformats.org/officeDocument/2006/relationships/image" Target="../media/image6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71.png"/><Relationship Id="rId22" Type="http://schemas.openxmlformats.org/officeDocument/2006/relationships/image" Target="../media/image75.png"/><Relationship Id="rId27" Type="http://schemas.openxmlformats.org/officeDocument/2006/relationships/hyperlink" Target="http://smartit.bg/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8.jpe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82.gif"/><Relationship Id="rId5" Type="http://schemas.openxmlformats.org/officeDocument/2006/relationships/image" Target="../media/image79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81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7420" y="1303142"/>
            <a:ext cx="11784391" cy="1211458"/>
          </a:xfrm>
        </p:spPr>
        <p:txBody>
          <a:bodyPr>
            <a:noAutofit/>
          </a:bodyPr>
          <a:lstStyle/>
          <a:p>
            <a:r>
              <a:rPr lang="en-US" sz="3600"/>
              <a:t>Promises. </a:t>
            </a:r>
            <a:r>
              <a:rPr lang="en-US" sz="3600" noProof="1"/>
              <a:t>Async</a:t>
            </a:r>
            <a:r>
              <a:rPr lang="en-US" sz="3600"/>
              <a:t> / Await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Asynchronous</a:t>
            </a:r>
            <a:r>
              <a:rPr lang="bg-BG"/>
              <a:t> </a:t>
            </a:r>
            <a:r>
              <a:rPr lang="en-US"/>
              <a:t>Programming and Promises</a:t>
            </a:r>
            <a:endParaRPr lang="en-US" dirty="0"/>
          </a:p>
        </p:txBody>
      </p:sp>
      <p:sp>
        <p:nvSpPr>
          <p:cNvPr id="18" name="Text Placeholder 7"/>
          <p:cNvSpPr txBox="1">
            <a:spLocks/>
          </p:cNvSpPr>
          <p:nvPr/>
        </p:nvSpPr>
        <p:spPr bwMode="auto">
          <a:xfrm>
            <a:off x="671147" y="5368869"/>
            <a:ext cx="2951518" cy="44453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Trainers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auto">
          <a:xfrm>
            <a:off x="8643853" y="6334380"/>
            <a:ext cx="2951518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r" defTabSz="1218072" rtl="0" eaLnBrk="1" fontAlgn="base" latinLnBrk="1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71531" y="4987190"/>
            <a:ext cx="2950749" cy="444793"/>
          </a:xfrm>
        </p:spPr>
        <p:txBody>
          <a:bodyPr/>
          <a:lstStyle/>
          <a:p>
            <a:r>
              <a:rPr lang="en-US" sz="2400" dirty="0" err="1"/>
              <a:t>SoftUni</a:t>
            </a:r>
            <a:r>
              <a:rPr lang="en-US" sz="2400" dirty="0"/>
              <a:t> Team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8643853" y="5984174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6" y="2286000"/>
            <a:ext cx="4258800" cy="23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771459" cy="52010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Trying to </a:t>
            </a:r>
            <a:r>
              <a:rPr lang="en-US" dirty="0">
                <a:solidFill>
                  <a:schemeClr val="bg1"/>
                </a:solidFill>
              </a:rPr>
              <a:t>avoid asynchronous code </a:t>
            </a:r>
            <a:r>
              <a:rPr lang="en-US" dirty="0"/>
              <a:t>and replacing it with </a:t>
            </a:r>
            <a:br>
              <a:rPr lang="en-US" dirty="0"/>
            </a:br>
            <a:r>
              <a:rPr lang="en-US" dirty="0"/>
              <a:t>synchronous code </a:t>
            </a:r>
            <a:r>
              <a:rPr lang="en-US" dirty="0">
                <a:solidFill>
                  <a:schemeClr val="bg1"/>
                </a:solidFill>
              </a:rPr>
              <a:t>is almost always a bad idea </a:t>
            </a:r>
            <a:r>
              <a:rPr lang="en-US" dirty="0"/>
              <a:t>in JavaScript</a:t>
            </a:r>
          </a:p>
          <a:p>
            <a:pPr>
              <a:buClr>
                <a:schemeClr val="tx1"/>
              </a:buClr>
            </a:pPr>
            <a:r>
              <a:rPr lang="en-US" dirty="0"/>
              <a:t>JavaScript only has a </a:t>
            </a:r>
            <a:r>
              <a:rPr lang="en-US" dirty="0">
                <a:solidFill>
                  <a:schemeClr val="bg1"/>
                </a:solidFill>
              </a:rPr>
              <a:t>single thread </a:t>
            </a:r>
            <a:r>
              <a:rPr lang="en-US" dirty="0"/>
              <a:t>(except when using Web Workers)</a:t>
            </a:r>
          </a:p>
          <a:p>
            <a:pPr>
              <a:buClr>
                <a:schemeClr val="tx1"/>
              </a:buClr>
            </a:pPr>
            <a:r>
              <a:rPr lang="en-US" dirty="0"/>
              <a:t>The webpage will be </a:t>
            </a:r>
            <a:r>
              <a:rPr lang="en-US" dirty="0">
                <a:solidFill>
                  <a:schemeClr val="bg1"/>
                </a:solidFill>
              </a:rPr>
              <a:t>unresponsive</a:t>
            </a:r>
            <a:r>
              <a:rPr lang="en-US" dirty="0"/>
              <a:t> while the script is running. If you </a:t>
            </a:r>
            <a:br>
              <a:rPr lang="en-US" dirty="0"/>
            </a:br>
            <a:r>
              <a:rPr lang="en-US" dirty="0"/>
              <a:t>use a synchronous AJAX call, then the user will not be able to do </a:t>
            </a:r>
            <a:br>
              <a:rPr lang="en-US" dirty="0"/>
            </a:br>
            <a:r>
              <a:rPr lang="en-US" dirty="0"/>
              <a:t>anything while they are running</a:t>
            </a:r>
          </a:p>
          <a:p>
            <a:pPr>
              <a:buClr>
                <a:schemeClr val="tx1"/>
              </a:buClr>
            </a:pPr>
            <a:r>
              <a:rPr lang="en-US" dirty="0"/>
              <a:t>The issue is even </a:t>
            </a:r>
            <a:r>
              <a:rPr lang="en-US" dirty="0">
                <a:solidFill>
                  <a:schemeClr val="bg1"/>
                </a:solidFill>
              </a:rPr>
              <a:t>worse </a:t>
            </a:r>
            <a:r>
              <a:rPr lang="en-US" dirty="0"/>
              <a:t>when using </a:t>
            </a:r>
            <a:r>
              <a:rPr lang="en-US" dirty="0">
                <a:solidFill>
                  <a:schemeClr val="bg1"/>
                </a:solidFill>
              </a:rPr>
              <a:t>server-side JavaScript</a:t>
            </a:r>
            <a:r>
              <a:rPr lang="en-US" dirty="0"/>
              <a:t>: the server will not be able to respond to </a:t>
            </a:r>
            <a:r>
              <a:rPr lang="en-US" dirty="0">
                <a:solidFill>
                  <a:schemeClr val="bg1"/>
                </a:solidFill>
              </a:rPr>
              <a:t>any requests </a:t>
            </a:r>
            <a:r>
              <a:rPr lang="en-US" dirty="0"/>
              <a:t>while waiting for </a:t>
            </a:r>
            <a:br>
              <a:rPr lang="en-US" dirty="0"/>
            </a:br>
            <a:r>
              <a:rPr lang="en-US" dirty="0"/>
              <a:t>synchronous functions to complete, which means that </a:t>
            </a:r>
            <a:r>
              <a:rPr lang="en-US" dirty="0">
                <a:solidFill>
                  <a:schemeClr val="bg1"/>
                </a:solidFill>
              </a:rPr>
              <a:t>every user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making a request to the server will have to wait to get a response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we need asynchronous programming in JS?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6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Promises in JS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Objects Holding Asynchronous Operations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43242" y="1658726"/>
            <a:ext cx="2902342" cy="1901168"/>
            <a:chOff x="6743603" y="4240012"/>
            <a:chExt cx="4420869" cy="2618942"/>
          </a:xfrm>
        </p:grpSpPr>
        <p:pic>
          <p:nvPicPr>
            <p:cNvPr id="7" name="Picture 2" descr="Резултат с изображение за js logo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43603" y="4267683"/>
              <a:ext cx="4420869" cy="2591271"/>
            </a:xfrm>
            <a:prstGeom prst="roundRect">
              <a:avLst>
                <a:gd name="adj" fmla="val 1276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1446345">
              <a:off x="6855385" y="4240012"/>
              <a:ext cx="3500891" cy="976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b="1" spc="50" dirty="0">
                  <a:ln w="28575" cmpd="sng">
                    <a:solidFill>
                      <a:schemeClr val="tx2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Promises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21407178">
              <a:off x="7700171" y="5212831"/>
              <a:ext cx="1811318" cy="66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50" dirty="0">
                  <a:ln w="19050" cmpd="sng">
                    <a:solidFill>
                      <a:srgbClr val="00B050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.then()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295763">
              <a:off x="6952127" y="5822437"/>
              <a:ext cx="1974071" cy="66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spc="50" dirty="0">
                  <a:ln w="12700" cmpd="sng">
                    <a:solidFill>
                      <a:srgbClr val="E85C0E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.</a:t>
              </a:r>
              <a:r>
                <a:rPr lang="en-US" sz="3200" b="1" spc="50" dirty="0">
                  <a:ln w="19050" cmpd="sng">
                    <a:solidFill>
                      <a:srgbClr val="E85C0E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catch</a:t>
              </a:r>
              <a:r>
                <a:rPr lang="en-US" sz="3200" b="1" spc="50" dirty="0">
                  <a:ln w="12700" cmpd="sng">
                    <a:solidFill>
                      <a:srgbClr val="E85C0E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2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6125"/>
            <a:ext cx="11930759" cy="52010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+mj-lt"/>
              </a:rPr>
              <a:t>A promise is an object holding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asynchronous operation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A result which may be available now, or in the future, or never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+mj-lt"/>
              </a:rPr>
              <a:t>Promises let asynchronous methods return values like synchronous methods, instead of immediately returning the final value, the asynchronous method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returns a promise to supply the value at some point in the future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+mj-lt"/>
              </a:rPr>
              <a:t>Promises may be in one of these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states</a:t>
            </a:r>
            <a:r>
              <a:rPr lang="en-US" sz="3200" dirty="0">
                <a:latin typeface="+mj-lt"/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Pending</a:t>
            </a:r>
            <a:r>
              <a:rPr lang="en-US" sz="3200" dirty="0">
                <a:latin typeface="+mj-lt"/>
              </a:rPr>
              <a:t> – operation still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running</a:t>
            </a:r>
            <a:r>
              <a:rPr lang="en-US" sz="3200" dirty="0">
                <a:latin typeface="+mj-lt"/>
              </a:rPr>
              <a:t> (unfinished)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Fulfilled</a:t>
            </a:r>
            <a:r>
              <a:rPr lang="en-US" sz="3200" dirty="0">
                <a:latin typeface="+mj-lt"/>
              </a:rPr>
              <a:t> </a:t>
            </a:r>
            <a:r>
              <a:rPr lang="bg-BG" sz="3200" dirty="0">
                <a:latin typeface="+mj-lt"/>
              </a:rPr>
              <a:t>– </a:t>
            </a:r>
            <a:r>
              <a:rPr lang="en-US" sz="3200" dirty="0">
                <a:latin typeface="+mj-lt"/>
              </a:rPr>
              <a:t>operation finished </a:t>
            </a:r>
            <a:r>
              <a:rPr lang="bg-BG" sz="3200" dirty="0">
                <a:latin typeface="+mj-lt"/>
              </a:rPr>
              <a:t>(</a:t>
            </a:r>
            <a:r>
              <a:rPr lang="en-US" sz="3200" dirty="0">
                <a:latin typeface="+mj-lt"/>
              </a:rPr>
              <a:t>and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result</a:t>
            </a:r>
            <a:r>
              <a:rPr lang="en-US" sz="3200" dirty="0">
                <a:latin typeface="+mj-lt"/>
              </a:rPr>
              <a:t> is available</a:t>
            </a:r>
            <a:r>
              <a:rPr lang="bg-BG" sz="3200" dirty="0">
                <a:latin typeface="+mj-lt"/>
              </a:rPr>
              <a:t>)</a:t>
            </a:r>
            <a:endParaRPr lang="en-US" sz="3200" dirty="0">
              <a:latin typeface="+mj-lt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Failed</a:t>
            </a:r>
            <a:r>
              <a:rPr lang="en-US" sz="3200" dirty="0">
                <a:latin typeface="+mj-lt"/>
              </a:rPr>
              <a:t> </a:t>
            </a:r>
            <a:r>
              <a:rPr lang="bg-BG" sz="3200" dirty="0">
                <a:latin typeface="+mj-lt"/>
              </a:rPr>
              <a:t>– </a:t>
            </a:r>
            <a:r>
              <a:rPr lang="en-US" sz="3200" dirty="0">
                <a:latin typeface="+mj-lt"/>
              </a:rPr>
              <a:t>operation is failed</a:t>
            </a:r>
            <a:r>
              <a:rPr lang="bg-BG" sz="3200" dirty="0">
                <a:latin typeface="+mj-lt"/>
              </a:rPr>
              <a:t> (</a:t>
            </a:r>
            <a:r>
              <a:rPr lang="en-US" sz="3200" dirty="0">
                <a:latin typeface="+mj-lt"/>
              </a:rPr>
              <a:t>and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error</a:t>
            </a:r>
            <a:r>
              <a:rPr lang="en-US" sz="3200" dirty="0">
                <a:latin typeface="+mj-lt"/>
              </a:rPr>
              <a:t> is available)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latin typeface="+mj-lt"/>
              </a:rPr>
              <a:t>Promises in JS use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Promise</a:t>
            </a:r>
            <a:r>
              <a:rPr lang="en-US" sz="3200" dirty="0">
                <a:latin typeface="+mj-lt"/>
              </a:rPr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https://mdn.mozillademos.org/files/15911/promises.png">
            <a:extLst>
              <a:ext uri="{FF2B5EF4-FFF2-40B4-BE49-F238E27FC236}">
                <a16:creationId xmlns:a16="http://schemas.microsoft.com/office/drawing/2014/main" id="{9F93CA1F-04F1-42F6-A5F0-100A7753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1752600"/>
            <a:ext cx="11258044" cy="417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3" y="1196125"/>
            <a:ext cx="11582400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chemeClr val="bg1"/>
                </a:solidFill>
                <a:latin typeface="+mj-lt"/>
              </a:rPr>
              <a:t>Promise.all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 err="1">
                <a:latin typeface="+mj-lt"/>
              </a:rPr>
              <a:t>iterable</a:t>
            </a:r>
            <a:r>
              <a:rPr lang="en-US" sz="3200" dirty="0">
                <a:latin typeface="+mj-lt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promise that either fulfills when </a:t>
            </a:r>
            <a:r>
              <a:rPr lang="en-US" dirty="0">
                <a:solidFill>
                  <a:schemeClr val="bg1"/>
                </a:solidFill>
              </a:rPr>
              <a:t>all</a:t>
            </a:r>
            <a:r>
              <a:rPr lang="en-US" dirty="0"/>
              <a:t> of the promises 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iterable</a:t>
            </a:r>
            <a:r>
              <a:rPr lang="en-US" dirty="0"/>
              <a:t> argument </a:t>
            </a:r>
            <a:r>
              <a:rPr lang="en-US" dirty="0">
                <a:solidFill>
                  <a:schemeClr val="bg1"/>
                </a:solidFill>
              </a:rPr>
              <a:t>have fulfilled </a:t>
            </a:r>
            <a:r>
              <a:rPr lang="en-US" dirty="0"/>
              <a:t>or rejects as soon as </a:t>
            </a:r>
            <a:r>
              <a:rPr lang="en-US" dirty="0">
                <a:solidFill>
                  <a:schemeClr val="bg1"/>
                </a:solidFill>
              </a:rPr>
              <a:t>one</a:t>
            </a:r>
            <a:r>
              <a:rPr lang="en-US" dirty="0"/>
              <a:t> of the promises in the </a:t>
            </a:r>
            <a:r>
              <a:rPr lang="en-US" dirty="0" err="1"/>
              <a:t>iterable</a:t>
            </a:r>
            <a:r>
              <a:rPr lang="en-US" dirty="0"/>
              <a:t> argument </a:t>
            </a:r>
            <a:r>
              <a:rPr lang="en-US" dirty="0">
                <a:solidFill>
                  <a:schemeClr val="bg1"/>
                </a:solidFill>
              </a:rPr>
              <a:t>rejects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+mj-lt"/>
              </a:rPr>
              <a:t>fulfilled with an 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array of the values </a:t>
            </a:r>
            <a:r>
              <a:rPr lang="en-US" sz="3000" dirty="0">
                <a:latin typeface="+mj-lt"/>
              </a:rPr>
              <a:t>from the fulfilled promises in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the 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same order </a:t>
            </a:r>
            <a:r>
              <a:rPr lang="en-US" sz="3000" dirty="0">
                <a:latin typeface="+mj-lt"/>
              </a:rPr>
              <a:t>as defined in the </a:t>
            </a:r>
            <a:r>
              <a:rPr lang="en-US" sz="3000" dirty="0" err="1">
                <a:latin typeface="+mj-lt"/>
              </a:rPr>
              <a:t>iterable</a:t>
            </a:r>
            <a:endParaRPr lang="en-US" sz="30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+mj-lt"/>
              </a:rPr>
              <a:t>rejected with the reason from the </a:t>
            </a:r>
            <a:r>
              <a:rPr lang="en-US" sz="3000" dirty="0">
                <a:solidFill>
                  <a:schemeClr val="bg1"/>
                </a:solidFill>
                <a:latin typeface="+mj-lt"/>
              </a:rPr>
              <a:t>first promise </a:t>
            </a:r>
            <a:r>
              <a:rPr lang="en-US" sz="3000" dirty="0">
                <a:latin typeface="+mj-lt"/>
              </a:rPr>
              <a:t>in the </a:t>
            </a:r>
            <a:r>
              <a:rPr lang="en-US" sz="3000" dirty="0" err="1">
                <a:latin typeface="+mj-lt"/>
              </a:rPr>
              <a:t>iterable</a:t>
            </a:r>
            <a:r>
              <a:rPr lang="en-US" sz="3000" dirty="0">
                <a:latin typeface="+mj-lt"/>
              </a:rPr>
              <a:t> that rejected</a:t>
            </a:r>
          </a:p>
          <a:p>
            <a:pPr lvl="1">
              <a:lnSpc>
                <a:spcPct val="100000"/>
              </a:lnSpc>
            </a:pP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70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3" y="1196125"/>
            <a:ext cx="11582400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chemeClr val="bg1"/>
                </a:solidFill>
                <a:latin typeface="+mj-lt"/>
              </a:rPr>
              <a:t>Promise.race</a:t>
            </a:r>
            <a:r>
              <a:rPr lang="en-US" sz="3200" dirty="0">
                <a:latin typeface="+mj-lt"/>
              </a:rPr>
              <a:t>(</a:t>
            </a:r>
            <a:r>
              <a:rPr lang="en-US" sz="3200" dirty="0" err="1">
                <a:latin typeface="+mj-lt"/>
              </a:rPr>
              <a:t>iterable</a:t>
            </a:r>
            <a:r>
              <a:rPr lang="en-US" sz="3200" dirty="0">
                <a:latin typeface="+mj-lt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promise that </a:t>
            </a:r>
            <a:r>
              <a:rPr lang="en-US" dirty="0">
                <a:solidFill>
                  <a:schemeClr val="bg1"/>
                </a:solidFill>
              </a:rPr>
              <a:t>fulfills</a:t>
            </a:r>
            <a:r>
              <a:rPr lang="en-US" dirty="0"/>
              <a:t> or </a:t>
            </a:r>
            <a:r>
              <a:rPr lang="en-US" dirty="0">
                <a:solidFill>
                  <a:schemeClr val="bg1"/>
                </a:solidFill>
              </a:rPr>
              <a:t>rejects</a:t>
            </a:r>
            <a:r>
              <a:rPr lang="en-US" dirty="0"/>
              <a:t> as soon as one of the </a:t>
            </a:r>
            <a:br>
              <a:rPr lang="en-US" dirty="0"/>
            </a:br>
            <a:r>
              <a:rPr lang="en-US" dirty="0"/>
              <a:t>promises in the </a:t>
            </a:r>
            <a:r>
              <a:rPr lang="en-US" dirty="0" err="1"/>
              <a:t>iterable</a:t>
            </a:r>
            <a:r>
              <a:rPr lang="en-US" dirty="0"/>
              <a:t> fulfills or rejects, with the value or </a:t>
            </a:r>
            <a:br>
              <a:rPr lang="en-US" dirty="0"/>
            </a:br>
            <a:r>
              <a:rPr lang="en-US" dirty="0"/>
              <a:t>reason from that promise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chemeClr val="bg1"/>
                </a:solidFill>
                <a:latin typeface="+mj-lt"/>
              </a:rPr>
              <a:t>Promise.reject</a:t>
            </a:r>
            <a:r>
              <a:rPr lang="en-US" sz="3200" dirty="0">
                <a:latin typeface="+mj-lt"/>
              </a:rPr>
              <a:t>(reason)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+mj-lt"/>
              </a:rPr>
              <a:t>Returns a Promise object that is rejected with the given reason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chemeClr val="bg1"/>
                </a:solidFill>
                <a:latin typeface="+mj-lt"/>
              </a:rPr>
              <a:t>Promise.resolve</a:t>
            </a:r>
            <a:r>
              <a:rPr lang="en-US" sz="3200" dirty="0">
                <a:latin typeface="+mj-lt"/>
              </a:rPr>
              <a:t>(value)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+mj-lt"/>
              </a:rPr>
              <a:t>Returns a Promise object that is resolved with the given value</a:t>
            </a:r>
          </a:p>
        </p:txBody>
      </p:sp>
    </p:spTree>
    <p:extLst>
      <p:ext uri="{BB962C8B-B14F-4D97-AF65-F5344CB8AC3E}">
        <p14:creationId xmlns:p14="http://schemas.microsoft.com/office/powerpoint/2010/main" val="12679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Promises – Syntax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0588" y="1361482"/>
            <a:ext cx="10365424" cy="279228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p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(function(resolve, reject)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an async task and then resolve or reject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operation successful */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('Success!');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else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operation failed */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reject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('Failure!');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0588" y="4531845"/>
            <a:ext cx="10365424" cy="206476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(function(result)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process the result (when the promise is resolved) */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})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(function(error) {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handle the error (when the promise is rejected) */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})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</a:t>
            </a:r>
            <a:r>
              <a:rPr lang="en-US" dirty="0"/>
              <a:t>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90784" y="1371600"/>
            <a:ext cx="10365424" cy="46500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console.log('Before promise');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(function(resolve, reject)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setTimeout(function() {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('done');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}, 500);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(function(result)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console.log('Then returned: ' + result);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console.log('After promise');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https://judge.softuni.bg/Contests/360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50280" y="2641324"/>
            <a:ext cx="3886200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Before promise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After promise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Then returned: done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30392" y="3304376"/>
            <a:ext cx="3581400" cy="620766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Resolved after 500 ms</a:t>
            </a:r>
          </a:p>
        </p:txBody>
      </p:sp>
    </p:spTree>
    <p:extLst>
      <p:ext uri="{BB962C8B-B14F-4D97-AF65-F5344CB8AC3E}">
        <p14:creationId xmlns:p14="http://schemas.microsoft.com/office/powerpoint/2010/main" val="39439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</a:t>
            </a:r>
            <a:r>
              <a:rPr lang="en-US" dirty="0"/>
              <a:t>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0588" y="1228456"/>
            <a:ext cx="10365424" cy="420805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console.log('Before promise');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(function(resolve, reject)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setTimeout(function() {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reject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('fail');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}, 500);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(function(result) { console.log(result); })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(function(error) { console.log(error); });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console.log('After promise');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https://judge.softuni.bg/Contests/360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770812" y="2362200"/>
            <a:ext cx="3200400" cy="154770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Before promise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After promise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fail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351212" y="3229319"/>
            <a:ext cx="3581400" cy="620766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Rejected after 500 ms</a:t>
            </a:r>
          </a:p>
        </p:txBody>
      </p:sp>
    </p:spTree>
    <p:extLst>
      <p:ext uri="{BB962C8B-B14F-4D97-AF65-F5344CB8AC3E}">
        <p14:creationId xmlns:p14="http://schemas.microsoft.com/office/powerpoint/2010/main" val="31386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/>
              <a:t>Asynchronous function with Promise </a:t>
            </a:r>
            <a:r>
              <a:rPr lang="en-US" dirty="0"/>
              <a:t>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600200"/>
            <a:ext cx="10365424" cy="428076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dirty="0" err="1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SG" altLang="bg-BG" dirty="0">
                <a:solidFill>
                  <a:srgbClr val="DD4A68"/>
                </a:solidFill>
                <a:latin typeface="Consolas" panose="020B0609020204030204" pitchFamily="49" charset="0"/>
              </a:rPr>
              <a:t>get</a:t>
            </a:r>
            <a:r>
              <a:rPr lang="bg-BG" altLang="bg-BG" dirty="0" err="1">
                <a:solidFill>
                  <a:srgbClr val="DD4A68"/>
                </a:solidFill>
                <a:latin typeface="Consolas" panose="020B0609020204030204" pitchFamily="49" charset="0"/>
              </a:rPr>
              <a:t>Async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url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endParaRPr lang="en-SG" altLang="bg-BG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SG" altLang="bg-BG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altLang="bg-BG" dirty="0">
                <a:solidFill>
                  <a:srgbClr val="0077AA"/>
                </a:solidFill>
                <a:latin typeface="Consolas" panose="020B0609020204030204" pitchFamily="49" charset="0"/>
              </a:rPr>
              <a:t>    </a:t>
            </a:r>
            <a:r>
              <a:rPr lang="bg-BG" altLang="bg-BG" dirty="0" err="1">
                <a:solidFill>
                  <a:srgbClr val="0077AA"/>
                </a:solidFill>
                <a:latin typeface="Consolas" panose="020B0609020204030204" pitchFamily="49" charset="0"/>
              </a:rPr>
              <a:t>return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 err="1">
                <a:solidFill>
                  <a:srgbClr val="0077AA"/>
                </a:solidFill>
                <a:latin typeface="Consolas" panose="020B0609020204030204" pitchFamily="49" charset="0"/>
              </a:rPr>
              <a:t>new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Promise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((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resolve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reject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>
                <a:solidFill>
                  <a:srgbClr val="A67F59"/>
                </a:solidFill>
                <a:latin typeface="Consolas" panose="020B0609020204030204" pitchFamily="49" charset="0"/>
              </a:rPr>
              <a:t>=&gt;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SG" altLang="bg-BG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    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SG" altLang="bg-BG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bg-BG" altLang="bg-BG" dirty="0" err="1">
                <a:solidFill>
                  <a:srgbClr val="0077AA"/>
                </a:solidFill>
                <a:latin typeface="Consolas" panose="020B0609020204030204" pitchFamily="49" charset="0"/>
              </a:rPr>
              <a:t>const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xhr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 err="1">
                <a:solidFill>
                  <a:srgbClr val="0077AA"/>
                </a:solidFill>
                <a:latin typeface="Consolas" panose="020B0609020204030204" pitchFamily="49" charset="0"/>
              </a:rPr>
              <a:t>new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XMLHttpRequest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SG" altLang="bg-BG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	   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xhr</a:t>
            </a:r>
            <a:r>
              <a:rPr lang="bg-BG" altLang="bg-BG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bg-BG" altLang="bg-BG" dirty="0" err="1">
                <a:solidFill>
                  <a:srgbClr val="DD4A68"/>
                </a:solidFill>
                <a:latin typeface="Consolas" panose="020B0609020204030204" pitchFamily="49" charset="0"/>
              </a:rPr>
              <a:t>open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bg-BG" altLang="bg-BG" dirty="0">
                <a:solidFill>
                  <a:srgbClr val="669900"/>
                </a:solidFill>
                <a:latin typeface="Consolas" panose="020B0609020204030204" pitchFamily="49" charset="0"/>
              </a:rPr>
              <a:t>"GET"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url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SG" altLang="bg-BG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	   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xhr</a:t>
            </a:r>
            <a:r>
              <a:rPr lang="bg-BG" altLang="bg-BG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onload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()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>
                <a:solidFill>
                  <a:srgbClr val="A67F59"/>
                </a:solidFill>
                <a:latin typeface="Consolas" panose="020B0609020204030204" pitchFamily="49" charset="0"/>
              </a:rPr>
              <a:t>=&gt;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 err="1">
                <a:solidFill>
                  <a:srgbClr val="DD4A68"/>
                </a:solidFill>
                <a:latin typeface="Consolas" panose="020B0609020204030204" pitchFamily="49" charset="0"/>
              </a:rPr>
              <a:t>resolve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xhr</a:t>
            </a:r>
            <a:r>
              <a:rPr lang="bg-BG" altLang="bg-BG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responseText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SG" altLang="bg-BG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	   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xhr</a:t>
            </a:r>
            <a:r>
              <a:rPr lang="bg-BG" altLang="bg-BG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onerror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()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>
                <a:solidFill>
                  <a:srgbClr val="A67F59"/>
                </a:solidFill>
                <a:latin typeface="Consolas" panose="020B0609020204030204" pitchFamily="49" charset="0"/>
              </a:rPr>
              <a:t>=&gt;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bg-BG" altLang="bg-BG" dirty="0" err="1">
                <a:solidFill>
                  <a:srgbClr val="DD4A68"/>
                </a:solidFill>
                <a:latin typeface="Consolas" panose="020B0609020204030204" pitchFamily="49" charset="0"/>
              </a:rPr>
              <a:t>reject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xhr</a:t>
            </a:r>
            <a:r>
              <a:rPr lang="bg-BG" altLang="bg-BG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statusText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SG" altLang="bg-BG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	   </a:t>
            </a:r>
            <a:r>
              <a:rPr lang="bg-BG" altLang="bg-BG" dirty="0" err="1">
                <a:solidFill>
                  <a:srgbClr val="333333"/>
                </a:solidFill>
                <a:latin typeface="Consolas" panose="020B0609020204030204" pitchFamily="49" charset="0"/>
              </a:rPr>
              <a:t>xhr</a:t>
            </a:r>
            <a:r>
              <a:rPr lang="bg-BG" altLang="bg-BG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bg-BG" altLang="bg-BG" dirty="0" err="1">
                <a:solidFill>
                  <a:srgbClr val="DD4A68"/>
                </a:solidFill>
                <a:latin typeface="Consolas" panose="020B0609020204030204" pitchFamily="49" charset="0"/>
              </a:rPr>
              <a:t>send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SG" altLang="bg-BG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    </a:t>
            </a: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});</a:t>
            </a:r>
            <a:r>
              <a:rPr lang="bg-BG" altLang="bg-BG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SG" altLang="bg-BG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bg-BG" altLang="bg-BG" sz="800" dirty="0"/>
              <a:t> </a:t>
            </a:r>
            <a:endParaRPr lang="bg-BG" altLang="bg-BG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3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Asynchronous Programming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Promises in JS – 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Promises with AJAX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Using </a:t>
            </a:r>
            <a:r>
              <a:rPr lang="en-US" sz="3200" noProof="1"/>
              <a:t>Async</a:t>
            </a:r>
            <a:r>
              <a:rPr lang="en-US" sz="3200" dirty="0"/>
              <a:t> / </a:t>
            </a:r>
            <a:r>
              <a:rPr lang="en-US" sz="3200" noProof="1"/>
              <a:t>Await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Promises – Example – First Task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36812" y="1524000"/>
            <a:ext cx="7393624" cy="45392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p1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function(resolve, reject) {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console.log("task1 started.");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setTimeout(function() {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("task1 result");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console.log("task1 finished.");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46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Promises – Example – Second Task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00303" y="1524000"/>
            <a:ext cx="7393624" cy="45392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p2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function(resolve, reject) {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console.log("task2 started.");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setTimeout(function() {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("task2 result");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console.log("task2 finished.");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1500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625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Promises – Example – Third Task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03412" y="1377773"/>
            <a:ext cx="8231824" cy="501942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let p3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Promise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function(resolve, reject) {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console.log("task3 started.");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reject('cannot execute task3');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setTimeout(function() {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resolve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("task3 result");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console.log("task3 finished.");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009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Promises – Example –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16005" y="1438984"/>
            <a:ext cx="10670224" cy="428076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console.log("All tasks started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Promise.all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([p1, p2, p3])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console.log("All tasks finished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console.log("Result: "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.join(", "));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nonExistingFunction();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console.log("Some of the tasks failed.");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console.log("Error: "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04012" y="3463640"/>
            <a:ext cx="3657600" cy="993448"/>
          </a:xfrm>
          <a:prstGeom prst="wedgeRoundRectCallout">
            <a:avLst>
              <a:gd name="adj1" fmla="val -64580"/>
              <a:gd name="adj2" fmla="val -402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Error in </a:t>
            </a:r>
            <a:r>
              <a:rPr lang="en-US" b="1" noProof="1">
                <a:solidFill>
                  <a:schemeClr val="bg1"/>
                </a:solidFill>
              </a:rPr>
              <a:t>then() </a:t>
            </a:r>
            <a:r>
              <a:rPr lang="en-US" b="1" noProof="1">
                <a:solidFill>
                  <a:srgbClr val="FFFFFF"/>
                </a:solidFill>
              </a:rPr>
              <a:t>block will reject the promise</a:t>
            </a:r>
          </a:p>
        </p:txBody>
      </p:sp>
      <p:sp>
        <p:nvSpPr>
          <p:cNvPr id="8" name="Arrow: Down 7"/>
          <p:cNvSpPr/>
          <p:nvPr/>
        </p:nvSpPr>
        <p:spPr>
          <a:xfrm>
            <a:off x="4055081" y="3769864"/>
            <a:ext cx="304800" cy="3810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8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Promises with jQuery AJAX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75" y="1600200"/>
            <a:ext cx="20478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9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jQuery Promise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991" y="1340613"/>
            <a:ext cx="11568651" cy="51924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Deferred object</a:t>
            </a:r>
            <a:r>
              <a:rPr lang="en-US" dirty="0"/>
              <a:t>, introduced in jQuery 1.5, is a chainable </a:t>
            </a:r>
            <a:br>
              <a:rPr lang="en-US" dirty="0"/>
            </a:br>
            <a:r>
              <a:rPr lang="en-US" dirty="0"/>
              <a:t>utility object created by calling the </a:t>
            </a:r>
            <a:r>
              <a:rPr lang="en-US" dirty="0" err="1">
                <a:solidFill>
                  <a:schemeClr val="bg1"/>
                </a:solidFill>
              </a:rPr>
              <a:t>jQuery.Deferred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method. It can register multiple callbacks into callback queues, invoke </a:t>
            </a:r>
            <a:br>
              <a:rPr lang="en-US" dirty="0"/>
            </a:br>
            <a:r>
              <a:rPr lang="en-US" dirty="0"/>
              <a:t>callback queues, and relay the success or failure state of any </a:t>
            </a:r>
            <a:br>
              <a:rPr lang="en-US" dirty="0"/>
            </a:br>
            <a:r>
              <a:rPr lang="en-US" dirty="0"/>
              <a:t>synchronous or asynchronous function</a:t>
            </a:r>
          </a:p>
          <a:p>
            <a:r>
              <a:rPr lang="en-US" dirty="0">
                <a:solidFill>
                  <a:schemeClr val="bg1"/>
                </a:solidFill>
              </a:rPr>
              <a:t>jQuery 3.0 </a:t>
            </a:r>
            <a:r>
              <a:rPr lang="en-US" dirty="0"/>
              <a:t>and newer </a:t>
            </a:r>
            <a:r>
              <a:rPr lang="en-US" dirty="0">
                <a:solidFill>
                  <a:schemeClr val="bg1"/>
                </a:solidFill>
              </a:rPr>
              <a:t>Deferred object</a:t>
            </a:r>
            <a:r>
              <a:rPr lang="en-US" dirty="0"/>
              <a:t> is a </a:t>
            </a:r>
            <a:r>
              <a:rPr lang="en-GB" dirty="0">
                <a:solidFill>
                  <a:schemeClr val="bg1"/>
                </a:solidFill>
              </a:rPr>
              <a:t>Promises/A+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implementation</a:t>
            </a:r>
          </a:p>
          <a:p>
            <a:r>
              <a:rPr lang="en-US" dirty="0"/>
              <a:t>Deferred object is </a:t>
            </a:r>
            <a:r>
              <a:rPr lang="en-US" dirty="0" err="1">
                <a:solidFill>
                  <a:schemeClr val="bg1"/>
                </a:solidFill>
              </a:rPr>
              <a:t>thanable</a:t>
            </a:r>
            <a:r>
              <a:rPr lang="en-US" dirty="0"/>
              <a:t>, so can be casted to </a:t>
            </a:r>
            <a:r>
              <a:rPr lang="en-US" dirty="0">
                <a:solidFill>
                  <a:schemeClr val="bg1"/>
                </a:solidFill>
              </a:rPr>
              <a:t>native JS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Promise</a:t>
            </a:r>
            <a:r>
              <a:rPr lang="en-US" dirty="0"/>
              <a:t>, but some of the arguments passed to </a:t>
            </a:r>
            <a:r>
              <a:rPr lang="en-US" dirty="0">
                <a:solidFill>
                  <a:schemeClr val="bg1"/>
                </a:solidFill>
              </a:rPr>
              <a:t>than() </a:t>
            </a:r>
            <a:r>
              <a:rPr lang="en-US" dirty="0"/>
              <a:t>method will </a:t>
            </a:r>
            <a:br>
              <a:rPr lang="en-US" dirty="0"/>
            </a:br>
            <a:r>
              <a:rPr lang="en-US" dirty="0"/>
              <a:t>be discarded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jQuery Promise interface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12A70081-8163-4350-9C92-7BDCC55384EF}"/>
              </a:ext>
            </a:extLst>
          </p:cNvPr>
          <p:cNvSpPr txBox="1">
            <a:spLocks/>
          </p:cNvSpPr>
          <p:nvPr/>
        </p:nvSpPr>
        <p:spPr>
          <a:xfrm>
            <a:off x="367991" y="1340613"/>
            <a:ext cx="11568651" cy="519240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550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 of jQuery 1.5, all of jQuery's Ajax methods return a superset of the </a:t>
            </a:r>
            <a:r>
              <a:rPr lang="en-US">
                <a:solidFill>
                  <a:schemeClr val="bg1"/>
                </a:solidFill>
              </a:rPr>
              <a:t>XMLHTTPRequest</a:t>
            </a:r>
            <a:r>
              <a:rPr lang="en-US"/>
              <a:t> object. This jQuery </a:t>
            </a:r>
            <a:br>
              <a:rPr lang="en-US"/>
            </a:br>
            <a:r>
              <a:rPr lang="en-US"/>
              <a:t>XHR object, or "</a:t>
            </a:r>
            <a:r>
              <a:rPr lang="en-US">
                <a:solidFill>
                  <a:schemeClr val="bg1"/>
                </a:solidFill>
              </a:rPr>
              <a:t>jqXHR</a:t>
            </a:r>
            <a:r>
              <a:rPr lang="en-US"/>
              <a:t>“, implements the </a:t>
            </a:r>
            <a:r>
              <a:rPr lang="en-US">
                <a:solidFill>
                  <a:schemeClr val="bg1"/>
                </a:solidFill>
              </a:rPr>
              <a:t>Promise interface</a:t>
            </a:r>
            <a:r>
              <a:rPr lang="en-US"/>
              <a:t>.</a:t>
            </a:r>
          </a:p>
          <a:p>
            <a:r>
              <a:rPr lang="en-US"/>
              <a:t>jqXHR.</a:t>
            </a:r>
            <a:r>
              <a:rPr lang="en-US">
                <a:solidFill>
                  <a:schemeClr val="bg1"/>
                </a:solidFill>
              </a:rPr>
              <a:t>done</a:t>
            </a:r>
            <a:r>
              <a:rPr lang="en-US"/>
              <a:t>(function( data, textStatus, jqXHR ) {}); </a:t>
            </a:r>
          </a:p>
          <a:p>
            <a:pPr lvl="1"/>
            <a:r>
              <a:rPr lang="en-US"/>
              <a:t>An alternative construct to the success callback option</a:t>
            </a:r>
          </a:p>
          <a:p>
            <a:r>
              <a:rPr lang="en-US"/>
              <a:t>jqXHR.</a:t>
            </a:r>
            <a:r>
              <a:rPr lang="en-US">
                <a:solidFill>
                  <a:schemeClr val="bg1"/>
                </a:solidFill>
              </a:rPr>
              <a:t>fail</a:t>
            </a:r>
            <a:r>
              <a:rPr lang="en-US"/>
              <a:t>(function( jqXHR, textStatus, errorThrown ) {}); </a:t>
            </a:r>
          </a:p>
          <a:p>
            <a:pPr lvl="1"/>
            <a:r>
              <a:rPr lang="en-US"/>
              <a:t>An alternative construct to the error callback option, the .fail() method replaces the deprecated .error() method</a:t>
            </a:r>
          </a:p>
          <a:p>
            <a:r>
              <a:rPr lang="en-US"/>
              <a:t>jqXHR.</a:t>
            </a:r>
            <a:r>
              <a:rPr lang="en-US">
                <a:solidFill>
                  <a:schemeClr val="bg1"/>
                </a:solidFill>
              </a:rPr>
              <a:t>always</a:t>
            </a:r>
            <a:r>
              <a:rPr lang="en-US"/>
              <a:t>(function( data|jqXHR, textStatus, jqXHR|errorThrown ) { }); (added in jQuery 1.6) </a:t>
            </a:r>
          </a:p>
          <a:p>
            <a:pPr lvl="1"/>
            <a:r>
              <a:rPr lang="en-US"/>
              <a:t>An alternative construct to the complete callback option, the .always() method replaces the deprecated </a:t>
            </a:r>
            <a:br>
              <a:rPr lang="en-US"/>
            </a:br>
            <a:r>
              <a:rPr lang="en-US"/>
              <a:t>.complete() method.</a:t>
            </a:r>
          </a:p>
          <a:p>
            <a:pPr lvl="1"/>
            <a:r>
              <a:rPr lang="en-US"/>
              <a:t>In response to a successful request, the function's arguments are the same as those of .done(): data, textStatus, and the jqXHR object For failed requests the arguments are the same as those of .fail(): the jqXHR object, </a:t>
            </a:r>
            <a:br>
              <a:rPr lang="en-US"/>
            </a:br>
            <a:r>
              <a:rPr lang="en-US"/>
              <a:t>textStatus, and errorThrown</a:t>
            </a:r>
          </a:p>
          <a:p>
            <a:r>
              <a:rPr lang="en-US"/>
              <a:t>jqXHR.</a:t>
            </a:r>
            <a:r>
              <a:rPr lang="en-US">
                <a:solidFill>
                  <a:schemeClr val="bg1"/>
                </a:solidFill>
              </a:rPr>
              <a:t>then</a:t>
            </a:r>
            <a:r>
              <a:rPr lang="en-US"/>
              <a:t>(function( data, textStatus, jqXHR ) {}, function( jqXHR, textStatus, errorThrown ) {});</a:t>
            </a:r>
          </a:p>
          <a:p>
            <a:pPr lvl="1"/>
            <a:r>
              <a:rPr lang="en-US"/>
              <a:t>Incorporates the functionality of the .done() and .fail() methods, allowing (as of jQuery 1.8) the underlying </a:t>
            </a:r>
            <a:br>
              <a:rPr lang="en-US"/>
            </a:br>
            <a:r>
              <a:rPr lang="en-US"/>
              <a:t>Promise to be manipulated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 with AJAX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32457"/>
            <a:ext cx="10670224" cy="498673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GitHub username: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value="nakov" /&gt; &lt;br&gt;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Repo: &lt;input type="text"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value="nakov.io.cin" /&gt;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loadCommits()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"&gt;Load Commits&lt;/button&gt;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AJAX call … 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300" y="3481940"/>
            <a:ext cx="5897964" cy="2915257"/>
          </a:xfrm>
          <a:prstGeom prst="roundRect">
            <a:avLst>
              <a:gd name="adj" fmla="val 650"/>
            </a:avLst>
          </a:prstGeom>
        </p:spPr>
      </p:pic>
    </p:spTree>
    <p:extLst>
      <p:ext uri="{BB962C8B-B14F-4D97-AF65-F5344CB8AC3E}">
        <p14:creationId xmlns:p14="http://schemas.microsoft.com/office/powerpoint/2010/main" val="42527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Load GitHub Commits with AJAX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163320"/>
            <a:ext cx="10670224" cy="550687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$("#commits").empty();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url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https://api.github.com/repos/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$("#username").val() +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$("#repo").val() +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(url)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(displayCommits)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(displayError);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(commits) { …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(err) { … }</a:t>
            </a:r>
          </a:p>
          <a:p>
            <a:pPr>
              <a:lnSpc>
                <a:spcPct val="13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84105" y="3733800"/>
            <a:ext cx="3657600" cy="993448"/>
          </a:xfrm>
          <a:prstGeom prst="wedgeRoundRectCallout">
            <a:avLst>
              <a:gd name="adj1" fmla="val -86655"/>
              <a:gd name="adj2" fmla="val -3632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jQuery AJAX methods return </a:t>
            </a:r>
            <a:r>
              <a:rPr lang="en-US" b="1" noProof="1">
                <a:solidFill>
                  <a:schemeClr val="bg1"/>
                </a:solidFill>
              </a:rPr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304296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Solution: Load GitHub Commits with AJAX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237740"/>
            <a:ext cx="10670224" cy="46870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(commits)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for (let commit of commits)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").append($("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commit.commit.author.name + ": " +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commit.commit.message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(err)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#commits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").append($("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").text("Error: " +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err.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 (' + err.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statusText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')'));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892" y="617910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#JSCORE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98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Create a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Kinvey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app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Create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en-US" sz="3200" dirty="0"/>
              <a:t>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peter</a:t>
            </a:r>
            <a:r>
              <a:rPr lang="en-US" sz="3200" dirty="0"/>
              <a:t>" with password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3200" dirty="0"/>
              <a:t>"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3200" dirty="0"/>
              <a:t>Create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posts</a:t>
            </a:r>
            <a:r>
              <a:rPr lang="en-US" sz="3200" dirty="0"/>
              <a:t>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Post1</a:t>
            </a:r>
            <a:r>
              <a:rPr lang="en-US" sz="3200" dirty="0"/>
              <a:t>" and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Post2</a:t>
            </a:r>
            <a:r>
              <a:rPr lang="en-US" sz="3200" dirty="0"/>
              <a:t>"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Create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comments </a:t>
            </a:r>
            <a:r>
              <a:rPr lang="en-US" sz="3200" dirty="0"/>
              <a:t>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Com1a</a:t>
            </a:r>
            <a:r>
              <a:rPr lang="en-US" sz="3200" dirty="0"/>
              <a:t>" and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Com1b</a:t>
            </a:r>
            <a:r>
              <a:rPr lang="en-US" sz="3200" dirty="0"/>
              <a:t>" </a:t>
            </a:r>
          </a:p>
          <a:p>
            <a:pPr marL="609036" lvl="1" indent="0">
              <a:lnSpc>
                <a:spcPct val="80000"/>
              </a:lnSpc>
              <a:buNone/>
            </a:pPr>
            <a:r>
              <a:rPr lang="en-US" sz="3200" dirty="0"/>
              <a:t>    for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Post1</a:t>
            </a:r>
            <a:r>
              <a:rPr lang="en-US" sz="3200" dirty="0"/>
              <a:t>"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Create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comments</a:t>
            </a:r>
            <a:r>
              <a:rPr lang="en-US" sz="3200" dirty="0"/>
              <a:t>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Com2a</a:t>
            </a:r>
            <a:r>
              <a:rPr lang="en-US" sz="3200" dirty="0"/>
              <a:t>",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Com2b</a:t>
            </a:r>
            <a:r>
              <a:rPr lang="en-US" sz="3200" dirty="0"/>
              <a:t>" and </a:t>
            </a:r>
          </a:p>
          <a:p>
            <a:pPr marL="609036" lvl="1" indent="0">
              <a:lnSpc>
                <a:spcPct val="80000"/>
              </a:lnSpc>
              <a:buNone/>
            </a:pPr>
            <a:r>
              <a:rPr lang="en-US" sz="3200" dirty="0"/>
              <a:t>   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Com2c</a:t>
            </a:r>
            <a:r>
              <a:rPr lang="en-US" sz="3200" dirty="0"/>
              <a:t>" for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Post2</a:t>
            </a:r>
            <a:r>
              <a:rPr lang="en-US" sz="3200" dirty="0"/>
              <a:t>"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Write a JS app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display all posts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view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    selected post </a:t>
            </a:r>
            <a:r>
              <a:rPr lang="en-US" sz="3200" dirty="0"/>
              <a:t>along with its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Blog (Posts with Comments)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1196119"/>
            <a:ext cx="2503477" cy="5026066"/>
          </a:xfrm>
          <a:prstGeom prst="roundRect">
            <a:avLst>
              <a:gd name="adj" fmla="val 736"/>
            </a:avLst>
          </a:prstGeom>
        </p:spPr>
      </p:pic>
    </p:spTree>
    <p:extLst>
      <p:ext uri="{BB962C8B-B14F-4D97-AF65-F5344CB8AC3E}">
        <p14:creationId xmlns:p14="http://schemas.microsoft.com/office/powerpoint/2010/main" val="26763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– Create a </a:t>
            </a:r>
            <a:r>
              <a:rPr lang="en-US" noProof="1"/>
              <a:t>Kinvey </a:t>
            </a:r>
            <a:r>
              <a:rPr lang="en-US" dirty="0"/>
              <a:t>App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35" y="1228060"/>
            <a:ext cx="8578154" cy="5116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11" y="4416357"/>
            <a:ext cx="6662351" cy="11669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546372" y="2864241"/>
            <a:ext cx="2179960" cy="957487"/>
          </a:xfrm>
          <a:prstGeom prst="wedgeRoundRectCallout">
            <a:avLst>
              <a:gd name="adj1" fmla="val -25065"/>
              <a:gd name="adj2" fmla="val 9790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Remember your </a:t>
            </a:r>
            <a:r>
              <a:rPr lang="en-US" b="1" noProof="1">
                <a:solidFill>
                  <a:schemeClr val="bg1"/>
                </a:solidFill>
              </a:rPr>
              <a:t>app ID</a:t>
            </a:r>
          </a:p>
        </p:txBody>
      </p:sp>
    </p:spTree>
    <p:extLst>
      <p:ext uri="{BB962C8B-B14F-4D97-AF65-F5344CB8AC3E}">
        <p14:creationId xmlns:p14="http://schemas.microsoft.com/office/powerpoint/2010/main" val="202340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– Create User "peter"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256" y="1178588"/>
            <a:ext cx="8874312" cy="517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– Create the First Post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685777"/>
            <a:ext cx="10670224" cy="245373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POST /appdata/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kid_B15S6I9Zl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 HTTP/1.1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Host: baas.kinvey.com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Authorization: Basic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Z3Vlc3Q6Z3Vlc3Q=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 application/json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 "title":"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Post1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"body":"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 #1 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4732959"/>
            <a:ext cx="10670224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 "title": "Post1", "body": "Post #1 body",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…,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":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582cde77209db9d9730bab03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46612" y="5810249"/>
            <a:ext cx="3733800" cy="572312"/>
          </a:xfrm>
          <a:prstGeom prst="wedgeRoundRectCallout">
            <a:avLst>
              <a:gd name="adj1" fmla="val -57751"/>
              <a:gd name="adj2" fmla="val -5697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Remember the </a:t>
            </a:r>
            <a:r>
              <a:rPr lang="en-US" b="1" noProof="1">
                <a:solidFill>
                  <a:schemeClr val="bg1"/>
                </a:solidFill>
              </a:rPr>
              <a:t>post _id</a:t>
            </a:r>
          </a:p>
        </p:txBody>
      </p:sp>
      <p:sp>
        <p:nvSpPr>
          <p:cNvPr id="8" name="Arrow: Down 7"/>
          <p:cNvSpPr/>
          <p:nvPr/>
        </p:nvSpPr>
        <p:spPr>
          <a:xfrm>
            <a:off x="5940344" y="4251925"/>
            <a:ext cx="305912" cy="36051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22612" y="1776470"/>
            <a:ext cx="2478899" cy="437744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350269" y="2517493"/>
            <a:ext cx="2887144" cy="437744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985793" y="2902028"/>
            <a:ext cx="3031692" cy="612448"/>
          </a:xfrm>
          <a:prstGeom prst="wedgeRoundRectCallout">
            <a:avLst>
              <a:gd name="adj1" fmla="val -62987"/>
              <a:gd name="adj2" fmla="val -506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Base64(user:pass)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30736" y="1103921"/>
            <a:ext cx="4781144" cy="564264"/>
          </a:xfrm>
          <a:prstGeom prst="wedgeRoundRectCallout">
            <a:avLst>
              <a:gd name="adj1" fmla="val -56234"/>
              <a:gd name="adj2" fmla="val 5580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Insert your Kinvey </a:t>
            </a:r>
            <a:r>
              <a:rPr lang="en-US" b="1" noProof="1">
                <a:solidFill>
                  <a:schemeClr val="bg1"/>
                </a:solidFill>
              </a:rPr>
              <a:t>App ID</a:t>
            </a:r>
            <a:r>
              <a:rPr lang="bg-BG" b="1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</a:rPr>
              <a:t>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5477" y="5205894"/>
            <a:ext cx="4562270" cy="437744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868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0" grpId="0" animBg="1"/>
      <p:bldP spid="9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– Create the Comments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412" y="1211813"/>
            <a:ext cx="10670224" cy="245373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POST /appdata/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kid_B15S6I9Zl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 HTTP/1.1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Host: baas.kinvey.com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Authorization: Basic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Z3Vlc3Q6Z3Vlc3Q=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 application/json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 "text":"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Com1a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"post_id":"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582cde77209db9d9730bab03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3893953"/>
            <a:ext cx="10670224" cy="245373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POST /appdata/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kid_B15S6I9Zl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/ HTTP/1.1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Host: baas.kinvey.com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Authorization: Basic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Z3Vlc3Q6Z3Vlc3Q=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 application/json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 "text":"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Com2a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"post_id":"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582cde77209db9d9730bab03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 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255796" y="1942288"/>
            <a:ext cx="3325240" cy="941961"/>
          </a:xfrm>
          <a:prstGeom prst="wedgeRoundRectCallout">
            <a:avLst>
              <a:gd name="adj1" fmla="val -61486"/>
              <a:gd name="adj2" fmla="val 5516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noProof="1">
                <a:solidFill>
                  <a:srgbClr val="FFFFFF"/>
                </a:solidFill>
              </a:rPr>
              <a:t>Use </a:t>
            </a:r>
            <a:r>
              <a:rPr lang="en-US" b="1" noProof="1">
                <a:solidFill>
                  <a:schemeClr val="bg1"/>
                </a:solidFill>
              </a:rPr>
              <a:t>post _id </a:t>
            </a:r>
            <a:r>
              <a:rPr lang="en-US" b="1" noProof="1">
                <a:solidFill>
                  <a:srgbClr val="FFFFFF"/>
                </a:solidFill>
              </a:rPr>
              <a:t>from the previous request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37212" y="3113265"/>
            <a:ext cx="4343400" cy="437744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0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the second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post</a:t>
            </a:r>
            <a:r>
              <a:rPr lang="en-US" sz="3200" dirty="0"/>
              <a:t>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Post2</a:t>
            </a:r>
            <a:r>
              <a:rPr lang="en-US" sz="3200" dirty="0"/>
              <a:t>" + its 3 comments</a:t>
            </a:r>
          </a:p>
          <a:p>
            <a:r>
              <a:rPr lang="en-US" sz="3200" dirty="0"/>
              <a:t>The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posts</a:t>
            </a:r>
            <a:r>
              <a:rPr lang="en-US" sz="3200" dirty="0"/>
              <a:t>" and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comments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/>
              <a:t>collections should look like these: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– Create the Second Post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80" y="2623295"/>
            <a:ext cx="9223664" cy="1138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786" y="3993573"/>
            <a:ext cx="9239250" cy="2407227"/>
          </a:xfrm>
          <a:prstGeom prst="rect">
            <a:avLst/>
          </a:prstGeom>
        </p:spPr>
      </p:pic>
      <p:sp>
        <p:nvSpPr>
          <p:cNvPr id="9" name="Arrow: Curved Right 8"/>
          <p:cNvSpPr/>
          <p:nvPr/>
        </p:nvSpPr>
        <p:spPr>
          <a:xfrm flipV="1">
            <a:off x="684212" y="3404680"/>
            <a:ext cx="685800" cy="251946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Arrow: Curved Right 9"/>
          <p:cNvSpPr/>
          <p:nvPr/>
        </p:nvSpPr>
        <p:spPr>
          <a:xfrm flipV="1">
            <a:off x="551268" y="3385226"/>
            <a:ext cx="838200" cy="293937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Arrow: Curved Right 10"/>
          <p:cNvSpPr/>
          <p:nvPr/>
        </p:nvSpPr>
        <p:spPr>
          <a:xfrm flipH="1" flipV="1">
            <a:off x="10794212" y="3048000"/>
            <a:ext cx="645516" cy="16391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Arrow: Curved Right 11"/>
          <p:cNvSpPr/>
          <p:nvPr/>
        </p:nvSpPr>
        <p:spPr>
          <a:xfrm flipH="1" flipV="1">
            <a:off x="10799356" y="3048000"/>
            <a:ext cx="720548" cy="2057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3" name="Arrow: Curved Right 12"/>
          <p:cNvSpPr/>
          <p:nvPr/>
        </p:nvSpPr>
        <p:spPr>
          <a:xfrm flipH="1" flipV="1">
            <a:off x="10779900" y="3009088"/>
            <a:ext cx="847928" cy="24870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4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– HTML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1445125"/>
            <a:ext cx="10670224" cy="46697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jquery-3.1.1.min.js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blog.js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&lt;h1&gt;All Posts&lt;/h1&gt;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btnLoadPosts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"&gt;Load&lt;/button&gt;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&lt;select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"&gt;&lt;/select&gt;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&lt;button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btnViewPost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"&gt;View&lt;/button&gt;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&lt;h1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"&gt;Post Details&lt;/h1&gt;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&lt;h2&gt;Comments&lt;/h2&gt;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post-comments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"&gt;&lt;/ul&gt;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12" y="1974998"/>
            <a:ext cx="2657475" cy="3609975"/>
          </a:xfrm>
          <a:prstGeom prst="roundRect">
            <a:avLst>
              <a:gd name="adj" fmla="val 927"/>
            </a:avLst>
          </a:prstGeom>
        </p:spPr>
      </p:pic>
    </p:spTree>
    <p:extLst>
      <p:ext uri="{BB962C8B-B14F-4D97-AF65-F5344CB8AC3E}">
        <p14:creationId xmlns:p14="http://schemas.microsoft.com/office/powerpoint/2010/main" val="14838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– JS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0331" y="1169554"/>
            <a:ext cx="11127424" cy="553648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$(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kinveyAppId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kid_B15S6I9Zl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serviceUrl = "https://baas.kinvey.com/appdata/" + kinveyAppId;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kinveyUsername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kinveyPassword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base64auth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btoa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(kinveyUsername + ":" + kinveyPassword);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const authHeaders = { "Authorization": "Basic " + base64auth };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#btnLoadPosts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").click(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loadPostsClick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#btnViewPost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").click(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viewPostClick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loadPostsClick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viewPostClick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701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– Load Posts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58318" y="1600200"/>
            <a:ext cx="10670224" cy="417528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loadPostsClick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loadPostsRequest =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serviceUrl +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headers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authHeaders,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(loadPostsRequest)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(displayPosts)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(displayError);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3276600"/>
            <a:ext cx="2739346" cy="2217566"/>
          </a:xfrm>
          <a:prstGeom prst="roundRect">
            <a:avLst>
              <a:gd name="adj" fmla="val 1314"/>
            </a:avLst>
          </a:prstGeom>
        </p:spPr>
      </p:pic>
    </p:spTree>
    <p:extLst>
      <p:ext uri="{BB962C8B-B14F-4D97-AF65-F5344CB8AC3E}">
        <p14:creationId xmlns:p14="http://schemas.microsoft.com/office/powerpoint/2010/main" val="208823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– Display Posts as Options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1372909"/>
            <a:ext cx="10670224" cy="420689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(posts)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").empty();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of posts)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let option =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&lt;option&gt;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.text(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post.title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.val(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post._id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").append(option);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524" y="1588061"/>
            <a:ext cx="2739346" cy="2217566"/>
          </a:xfrm>
          <a:prstGeom prst="roundRect">
            <a:avLst>
              <a:gd name="adj" fmla="val 1314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84" y="4724400"/>
            <a:ext cx="8579186" cy="1397149"/>
          </a:xfrm>
          <a:prstGeom prst="roundRect">
            <a:avLst>
              <a:gd name="adj" fmla="val 1314"/>
            </a:avLst>
          </a:prstGeom>
        </p:spPr>
      </p:pic>
    </p:spTree>
    <p:extLst>
      <p:ext uri="{BB962C8B-B14F-4D97-AF65-F5344CB8AC3E}">
        <p14:creationId xmlns:p14="http://schemas.microsoft.com/office/powerpoint/2010/main" val="12304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95400"/>
            <a:ext cx="2953524" cy="2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– Handle AJAX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1372909"/>
            <a:ext cx="10670224" cy="474358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(err)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errorDiv =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").text("Error: " +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err.status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 (' +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err.statusText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')');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$(document.body).prepend(errorDiv);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setTimeout(function()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$(errorDiv).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$(errorDiv).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}, 3000);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812" y="3048000"/>
            <a:ext cx="2247900" cy="2486025"/>
          </a:xfrm>
          <a:prstGeom prst="roundRect">
            <a:avLst>
              <a:gd name="adj" fmla="val 1088"/>
            </a:avLst>
          </a:prstGeom>
        </p:spPr>
      </p:pic>
    </p:spTree>
    <p:extLst>
      <p:ext uri="{BB962C8B-B14F-4D97-AF65-F5344CB8AC3E}">
        <p14:creationId xmlns:p14="http://schemas.microsoft.com/office/powerpoint/2010/main" val="59376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noProof="1"/>
              <a:t>Kinvey</a:t>
            </a:r>
            <a:r>
              <a:rPr lang="en-US" sz="3200" dirty="0"/>
              <a:t> allows querying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– Load Post Comments 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848256"/>
            <a:ext cx="10822624" cy="95677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https://baas.kinvey.com/appdata/kid_B15S6I9Zl/comments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?query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={"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post_id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":"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582cde77209db9d9730bab03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24" y="2959192"/>
            <a:ext cx="9777152" cy="328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3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Blog – [View Post] Button Click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1192174"/>
            <a:ext cx="10670224" cy="547717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viewPostClick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selectedPostId =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").val();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if (!selectedPostId) return;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requestPosts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serviceUrl + "/posts/" + selectedPostId,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headers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authHeaders });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let requestComments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$.ajax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({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serviceUrl + `/comments/?query={"post_id":"${selectedPostId}"}`,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headers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: authHeaders });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Promise.all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([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requestPosts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])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(displayPostWithComments)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(displayError);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700" dirty="0"/>
              <a:t>Solution: Blog – Display Post with Its Comments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0412" y="1371600"/>
            <a:ext cx="10670224" cy="46820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displayPostWithComments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([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])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#post-title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").text(post.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#post-body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").text(post.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#post-comments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").empty();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for (let comment of comments)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let commentItem =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.text(comment.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$("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#post-comments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.append(commentItem);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12" y="2362200"/>
            <a:ext cx="2305050" cy="3119219"/>
          </a:xfrm>
          <a:prstGeom prst="roundRect">
            <a:avLst>
              <a:gd name="adj" fmla="val 1676"/>
            </a:avLst>
          </a:prstGeom>
        </p:spPr>
      </p:pic>
      <p:sp>
        <p:nvSpPr>
          <p:cNvPr id="8" name="TextBox 7"/>
          <p:cNvSpPr txBox="1"/>
          <p:nvPr/>
        </p:nvSpPr>
        <p:spPr>
          <a:xfrm>
            <a:off x="817116" y="6166364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4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/ </a:t>
            </a:r>
            <a:r>
              <a:rPr lang="en-US" noProof="1"/>
              <a:t>Await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Simplified Promises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828800"/>
            <a:ext cx="2861800" cy="16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6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991" y="1340613"/>
            <a:ext cx="11568651" cy="519240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function </a:t>
            </a:r>
            <a:r>
              <a:rPr lang="en-US" dirty="0"/>
              <a:t>declaration defines an asynchronous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</a:t>
            </a:r>
            <a:r>
              <a:rPr lang="en-US" dirty="0"/>
              <a:t>, which returns an </a:t>
            </a:r>
            <a:r>
              <a:rPr lang="en-US" dirty="0" err="1">
                <a:solidFill>
                  <a:schemeClr val="bg1"/>
                </a:solidFill>
              </a:rPr>
              <a:t>AsyncFunction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/>
              <a:t> An </a:t>
            </a:r>
            <a:r>
              <a:rPr lang="en-US" dirty="0">
                <a:solidFill>
                  <a:schemeClr val="bg1"/>
                </a:solidFill>
              </a:rPr>
              <a:t>asynchronous function </a:t>
            </a:r>
            <a:r>
              <a:rPr lang="en-US" dirty="0"/>
              <a:t>is a function which operates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asynchronously </a:t>
            </a:r>
            <a:r>
              <a:rPr lang="en-US" dirty="0"/>
              <a:t>via the </a:t>
            </a:r>
            <a:r>
              <a:rPr lang="en-US" dirty="0">
                <a:solidFill>
                  <a:schemeClr val="bg1"/>
                </a:solidFill>
              </a:rPr>
              <a:t>event loop</a:t>
            </a:r>
            <a:r>
              <a:rPr lang="en-US" dirty="0"/>
              <a:t>, using an implicit </a:t>
            </a:r>
            <a:r>
              <a:rPr lang="en-US" dirty="0">
                <a:solidFill>
                  <a:schemeClr val="bg1"/>
                </a:solidFill>
              </a:rPr>
              <a:t>Promise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return </a:t>
            </a:r>
            <a:r>
              <a:rPr lang="en-US" dirty="0"/>
              <a:t>its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The </a:t>
            </a:r>
            <a:r>
              <a:rPr lang="en-US" dirty="0"/>
              <a:t>syntax and </a:t>
            </a:r>
            <a:r>
              <a:rPr lang="en-US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your code using </a:t>
            </a:r>
            <a:r>
              <a:rPr lang="en-US" dirty="0" err="1"/>
              <a:t>async</a:t>
            </a:r>
            <a:r>
              <a:rPr lang="en-US" dirty="0"/>
              <a:t> functions is much more like using </a:t>
            </a:r>
            <a:r>
              <a:rPr lang="en-US" dirty="0">
                <a:solidFill>
                  <a:schemeClr val="bg1"/>
                </a:solidFill>
              </a:rPr>
              <a:t>standard synchronous functions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365076"/>
            <a:ext cx="10805212" cy="487169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 resolveAfter2Seconds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() 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{  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18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Promise(resolve =&gt; 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{    </a:t>
            </a:r>
            <a:endParaRPr lang="en-US" sz="1800" b="1" noProof="1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   setTimeout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(() =&gt; 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{      </a:t>
            </a:r>
            <a:endParaRPr lang="en-US" sz="1800" b="1" noProof="1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resolve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'resolved</a:t>
            </a:r>
            <a:r>
              <a:rPr lang="en-US" sz="1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);    </a:t>
            </a:r>
            <a:endParaRPr lang="en-US" sz="1800" b="1" noProof="1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   }, </a:t>
            </a:r>
            <a:r>
              <a:rPr lang="en-US" sz="18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2000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);  </a:t>
            </a:r>
            <a:endParaRPr lang="en-US" sz="1800" b="1" noProof="1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async </a:t>
            </a:r>
            <a:r>
              <a:rPr lang="en-US" sz="18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asyncCall() 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{  </a:t>
            </a:r>
            <a:endParaRPr lang="en-US" sz="1800" b="1" noProof="1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 console.log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'calling</a:t>
            </a:r>
            <a:r>
              <a:rPr lang="en-US" sz="1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);  </a:t>
            </a:r>
            <a:endParaRPr lang="en-US" sz="1800" b="1" noProof="1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1800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await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resolveAfter2Seconds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1800" b="1" noProof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);  </a:t>
            </a:r>
            <a:endParaRPr lang="en-US" sz="1800" b="1" noProof="1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expected output</a:t>
            </a:r>
            <a:r>
              <a:rPr lang="en-US" sz="18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b="1" noProof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'resolved</a:t>
            </a:r>
            <a:r>
              <a:rPr lang="en-US" sz="18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1800" b="1" noProof="1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2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asyncCall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991" y="1340613"/>
            <a:ext cx="11568651" cy="5192405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function </a:t>
            </a:r>
            <a:r>
              <a:rPr lang="en-US" dirty="0"/>
              <a:t>can contain an </a:t>
            </a:r>
            <a:r>
              <a:rPr lang="en-US" dirty="0">
                <a:solidFill>
                  <a:schemeClr val="bg1"/>
                </a:solidFill>
              </a:rPr>
              <a:t>await</a:t>
            </a:r>
            <a:r>
              <a:rPr lang="en-US" dirty="0"/>
              <a:t> expression that pauses the </a:t>
            </a:r>
            <a:r>
              <a:rPr lang="en-US" dirty="0"/>
              <a:t>execution and waits for the passed </a:t>
            </a:r>
            <a:r>
              <a:rPr lang="en-US" dirty="0">
                <a:solidFill>
                  <a:schemeClr val="bg1"/>
                </a:solidFill>
              </a:rPr>
              <a:t>Promise's </a:t>
            </a:r>
            <a:r>
              <a:rPr lang="en-US" dirty="0" smtClean="0">
                <a:solidFill>
                  <a:schemeClr val="bg1"/>
                </a:solidFill>
              </a:rPr>
              <a:t>resolution</a:t>
            </a:r>
          </a:p>
          <a:p>
            <a:r>
              <a:rPr lang="en-US" dirty="0" smtClean="0"/>
              <a:t>After resolution the </a:t>
            </a:r>
            <a:r>
              <a:rPr lang="en-US" dirty="0" err="1"/>
              <a:t>async</a:t>
            </a:r>
            <a:r>
              <a:rPr lang="en-US" dirty="0"/>
              <a:t> function's </a:t>
            </a:r>
            <a:r>
              <a:rPr lang="en-US" dirty="0" smtClean="0"/>
              <a:t>execution </a:t>
            </a:r>
            <a:r>
              <a:rPr lang="en-US" dirty="0" smtClean="0">
                <a:solidFill>
                  <a:schemeClr val="bg1"/>
                </a:solidFill>
              </a:rPr>
              <a:t>resumes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resolved </a:t>
            </a:r>
            <a:r>
              <a:rPr lang="en-US" dirty="0"/>
              <a:t>value is </a:t>
            </a:r>
            <a:r>
              <a:rPr lang="en-US" dirty="0" smtClean="0"/>
              <a:t>available</a:t>
            </a:r>
            <a:endParaRPr lang="bg-BG" dirty="0" smtClean="0"/>
          </a:p>
          <a:p>
            <a:r>
              <a:rPr lang="bg-BG" dirty="0" smtClean="0"/>
              <a:t>Т</a:t>
            </a:r>
            <a:r>
              <a:rPr lang="en-US" dirty="0" smtClean="0"/>
              <a:t>he </a:t>
            </a:r>
            <a:r>
              <a:rPr lang="en-US" dirty="0">
                <a:solidFill>
                  <a:schemeClr val="bg1"/>
                </a:solidFill>
              </a:rPr>
              <a:t>await</a:t>
            </a:r>
            <a:r>
              <a:rPr lang="en-US" dirty="0"/>
              <a:t> keyword is only valid inside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functions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The purpose of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/await</a:t>
            </a:r>
            <a:r>
              <a:rPr lang="en-US" dirty="0"/>
              <a:t> functions is to </a:t>
            </a:r>
            <a:r>
              <a:rPr lang="en-US" dirty="0">
                <a:solidFill>
                  <a:schemeClr val="bg1"/>
                </a:solidFill>
              </a:rPr>
              <a:t>simplify</a:t>
            </a:r>
            <a:r>
              <a:rPr lang="en-US" dirty="0"/>
              <a:t>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behavior </a:t>
            </a:r>
            <a:r>
              <a:rPr lang="en-US" dirty="0"/>
              <a:t>of using </a:t>
            </a:r>
            <a:r>
              <a:rPr lang="en-US" dirty="0">
                <a:solidFill>
                  <a:schemeClr val="bg1"/>
                </a:solidFill>
              </a:rPr>
              <a:t>promises synchronously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/await </a:t>
            </a:r>
            <a:r>
              <a:rPr lang="en-US" dirty="0"/>
              <a:t>is similar to combining </a:t>
            </a:r>
            <a:r>
              <a:rPr lang="en-US" dirty="0">
                <a:solidFill>
                  <a:schemeClr val="bg1"/>
                </a:solidFill>
              </a:rPr>
              <a:t>generators and promises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3212" y="3429000"/>
            <a:ext cx="5564824" cy="271110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resolveAfter2Seconds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console.log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"starting slow promise"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Promise(resolve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setTimeout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resolve(</a:t>
            </a:r>
            <a:r>
              <a:rPr lang="en-US" sz="18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console.log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"slow promise is done"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},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46812" y="3429000"/>
            <a:ext cx="5564824" cy="271110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resolveAfter1Second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console.log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"starting fast promise"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Promise(resolve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setTimeout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resolve(</a:t>
            </a:r>
            <a:r>
              <a:rPr lang="en-US" sz="18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console.log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"fast promise is done"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},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3" y="1524000"/>
            <a:ext cx="11508424" cy="15549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 </a:t>
            </a:r>
            <a:r>
              <a:rPr lang="en-US" dirty="0"/>
              <a:t>not confuse </a:t>
            </a:r>
            <a:r>
              <a:rPr lang="en-US" dirty="0">
                <a:solidFill>
                  <a:schemeClr val="bg1"/>
                </a:solidFill>
              </a:rPr>
              <a:t>await</a:t>
            </a:r>
            <a:r>
              <a:rPr lang="en-US" dirty="0"/>
              <a:t> for </a:t>
            </a:r>
            <a:r>
              <a:rPr lang="en-US" dirty="0" err="1" smtClean="0">
                <a:solidFill>
                  <a:schemeClr val="bg1"/>
                </a:solidFill>
              </a:rPr>
              <a:t>Promise.then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sz="3400" dirty="0"/>
              <a:t>If you wish to </a:t>
            </a:r>
            <a:r>
              <a:rPr lang="en-US" sz="3400" dirty="0">
                <a:solidFill>
                  <a:schemeClr val="bg1"/>
                </a:solidFill>
              </a:rPr>
              <a:t>await two or more </a:t>
            </a:r>
            <a:r>
              <a:rPr lang="en-US" sz="3400" dirty="0"/>
              <a:t>promises in </a:t>
            </a:r>
            <a:r>
              <a:rPr lang="en-US" sz="3400" dirty="0">
                <a:solidFill>
                  <a:schemeClr val="bg1"/>
                </a:solidFill>
              </a:rPr>
              <a:t>parallel</a:t>
            </a:r>
            <a:r>
              <a:rPr lang="en-US" sz="3400" dirty="0"/>
              <a:t>, you must still use </a:t>
            </a:r>
            <a:r>
              <a:rPr lang="en-US" sz="3600" dirty="0" err="1">
                <a:solidFill>
                  <a:schemeClr val="bg1"/>
                </a:solidFill>
              </a:rPr>
              <a:t>Promise.then</a:t>
            </a:r>
            <a:r>
              <a:rPr lang="en-US" sz="36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57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Sequential Start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3212" y="3429000"/>
            <a:ext cx="11260188" cy="271110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sequentialStart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console.log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'==SEQUENTIAL START</a:t>
            </a:r>
            <a:r>
              <a:rPr lang="en-US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=='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slow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resolveAfter2Seconds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fast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resolveAfter1Second();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console.log(slow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console.log(fast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3" y="1524000"/>
            <a:ext cx="11508424" cy="1554987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Е</a:t>
            </a:r>
            <a:r>
              <a:rPr lang="en-US" dirty="0" err="1" smtClean="0"/>
              <a:t>xecution</a:t>
            </a:r>
            <a:r>
              <a:rPr lang="en-US" dirty="0" smtClean="0"/>
              <a:t> </a:t>
            </a:r>
            <a:r>
              <a:rPr lang="en-US" dirty="0"/>
              <a:t>suspends 2 seconds for the first </a:t>
            </a:r>
            <a:r>
              <a:rPr lang="en-US" dirty="0">
                <a:solidFill>
                  <a:schemeClr val="bg1"/>
                </a:solidFill>
              </a:rPr>
              <a:t>await</a:t>
            </a:r>
            <a:r>
              <a:rPr lang="en-US" dirty="0"/>
              <a:t>, and then again another 1 second for the second </a:t>
            </a:r>
            <a:r>
              <a:rPr lang="en-US" dirty="0">
                <a:solidFill>
                  <a:schemeClr val="bg1"/>
                </a:solidFill>
              </a:rPr>
              <a:t>await</a:t>
            </a:r>
            <a:r>
              <a:rPr lang="en-US" dirty="0"/>
              <a:t>. </a:t>
            </a:r>
            <a:endParaRPr lang="bg-BG" dirty="0" smtClean="0"/>
          </a:p>
          <a:p>
            <a:r>
              <a:rPr lang="en-US" dirty="0" smtClean="0"/>
              <a:t>The </a:t>
            </a:r>
            <a:r>
              <a:rPr lang="en-US" dirty="0"/>
              <a:t>second timer is not created until the first has already fired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7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373047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Asynchronous programming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deals with the needs to run several tasks (pieces of code)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 parallel</a:t>
            </a:r>
            <a:r>
              <a:rPr lang="en-US" sz="3200" dirty="0"/>
              <a:t>, in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F06D1-3E96-4C49-971C-2B3F826D9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43" y="2362200"/>
            <a:ext cx="951913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Concurrent Start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3213" y="3163946"/>
            <a:ext cx="5564824" cy="32650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concurrentStart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console.log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'==CONCURRENT </a:t>
            </a:r>
            <a:r>
              <a:rPr lang="en-US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START=='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slow = resolveAfter2Seconds(); 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starts timer immediately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fast = resolveAfter1Second();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slow);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fast); 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waits for slow to finish, even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though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fast is already done!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48413" y="3163946"/>
            <a:ext cx="5564824" cy="271110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stillConcurrent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console.log(</a:t>
            </a:r>
            <a:r>
              <a:rPr lang="en-US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'==PROMISE ALL START=='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Promise.all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([resolveAfter2Seconds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resolveAfter1Second()])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then((messages)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console.log(messages[</a:t>
            </a:r>
            <a:r>
              <a:rPr lang="en-US" sz="18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slow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console.log(messages[</a:t>
            </a:r>
            <a:r>
              <a:rPr lang="en-US" sz="18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fast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3" y="1524000"/>
            <a:ext cx="11508424" cy="155498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Both </a:t>
            </a:r>
            <a:r>
              <a:rPr lang="en-US" sz="2000" dirty="0"/>
              <a:t>timers are created and then awaited. The timers are running </a:t>
            </a:r>
            <a:r>
              <a:rPr lang="en-US" sz="2000" dirty="0" smtClean="0">
                <a:solidFill>
                  <a:schemeClr val="bg1"/>
                </a:solidFill>
              </a:rPr>
              <a:t>concurrently</a:t>
            </a:r>
            <a:r>
              <a:rPr lang="en-US" sz="2000" dirty="0" smtClean="0"/>
              <a:t> </a:t>
            </a:r>
            <a:r>
              <a:rPr lang="en-US" sz="2000" dirty="0"/>
              <a:t>but the await calls are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still running </a:t>
            </a:r>
            <a:r>
              <a:rPr lang="en-US" sz="2000" dirty="0"/>
              <a:t>in series, meaning </a:t>
            </a:r>
            <a:r>
              <a:rPr lang="en-US" sz="2000" dirty="0" smtClean="0"/>
              <a:t>the </a:t>
            </a:r>
            <a:r>
              <a:rPr lang="en-US" sz="2000" dirty="0"/>
              <a:t>second await will wait for the first one to </a:t>
            </a:r>
            <a:r>
              <a:rPr lang="en-US" sz="2000" dirty="0" smtClean="0"/>
              <a:t>finish</a:t>
            </a:r>
          </a:p>
          <a:p>
            <a:r>
              <a:rPr lang="en-US" sz="2000" dirty="0"/>
              <a:t>This leads the code to finish in 2 rather than 3 seconds, which is the time the slowest timer needs</a:t>
            </a:r>
          </a:p>
        </p:txBody>
      </p:sp>
    </p:spTree>
    <p:extLst>
      <p:ext uri="{BB962C8B-B14F-4D97-AF65-F5344CB8AC3E}">
        <p14:creationId xmlns:p14="http://schemas.microsoft.com/office/powerpoint/2010/main" val="13257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Parallel </a:t>
            </a:r>
            <a:r>
              <a:rPr lang="en-US" noProof="1"/>
              <a:t>Start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3212" y="3429000"/>
            <a:ext cx="11260188" cy="160310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parallel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console.log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'==PARALLEL with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Promise.then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=='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resolveAfter2Seconds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().then((message)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console.log(message));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resolveAfter1Second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().then((message)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console.log(message));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3" y="1524000"/>
            <a:ext cx="11508424" cy="1554987"/>
          </a:xfrm>
        </p:spPr>
        <p:txBody>
          <a:bodyPr>
            <a:normAutofit/>
          </a:bodyPr>
          <a:lstStyle/>
          <a:p>
            <a:r>
              <a:rPr lang="en-US" sz="3200" dirty="0"/>
              <a:t>If you wish to </a:t>
            </a:r>
            <a:r>
              <a:rPr lang="en-US" sz="3200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you must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still </a:t>
            </a:r>
            <a:r>
              <a:rPr lang="en-US" sz="3200" dirty="0"/>
              <a:t>use </a:t>
            </a:r>
            <a:r>
              <a:rPr lang="en-US" sz="3200" dirty="0" err="1">
                <a:solidFill>
                  <a:schemeClr val="bg1"/>
                </a:solidFill>
              </a:rPr>
              <a:t>Promise.then</a:t>
            </a:r>
            <a:r>
              <a:rPr lang="en-US" sz="3200" dirty="0">
                <a:solidFill>
                  <a:schemeClr val="bg1"/>
                </a:solidFill>
              </a:rPr>
              <a:t>()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Error Handling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213" y="1524000"/>
            <a:ext cx="11508424" cy="155498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If a promise resolves normally, then await promise returns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result</a:t>
            </a:r>
            <a:r>
              <a:rPr lang="en-US" sz="3200" dirty="0"/>
              <a:t>. But in case of a rejection, it throws the error, just as if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there </a:t>
            </a:r>
            <a:r>
              <a:rPr lang="en-US" sz="3200" dirty="0"/>
              <a:t>were a throw statement at that line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3213" y="3163946"/>
            <a:ext cx="5564824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f()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let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fetch();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let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response.json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(err) {</a:t>
            </a:r>
          </a:p>
          <a:p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catches errors both in fetch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response.json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alert(err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48413" y="3163946"/>
            <a:ext cx="5564824" cy="188010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f() {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let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response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fetch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f() becomes a rejected promise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f().catch(alert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3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Practice:</a:t>
            </a:r>
            <a:r>
              <a:rPr lang="bg-BG"/>
              <a:t> </a:t>
            </a:r>
            <a:r>
              <a:rPr lang="en-US"/>
              <a:t>Promises,</a:t>
            </a:r>
            <a:r>
              <a:rPr lang="bg-BG"/>
              <a:t> </a:t>
            </a:r>
            <a:r>
              <a:rPr lang="en-US"/>
              <a:t>AJAX, </a:t>
            </a:r>
            <a:r>
              <a:rPr lang="en-US" noProof="1"/>
              <a:t>Async</a:t>
            </a:r>
            <a:r>
              <a:rPr lang="en-US"/>
              <a:t> / Await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1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2933" y="1626680"/>
            <a:ext cx="8523279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>
                <a:solidFill>
                  <a:schemeClr val="bg2"/>
                </a:solidFill>
              </a:rPr>
              <a:t>Promises hold operations (background tasks)</a:t>
            </a:r>
          </a:p>
          <a:p>
            <a:pPr lvl="1">
              <a:lnSpc>
                <a:spcPct val="90000"/>
              </a:lnSpc>
            </a:pPr>
            <a:r>
              <a:rPr lang="en-US" sz="3200">
                <a:solidFill>
                  <a:schemeClr val="bg2"/>
                </a:solidFill>
              </a:rPr>
              <a:t>Can be resolved or rejected</a:t>
            </a:r>
          </a:p>
          <a:p>
            <a:pPr lvl="1">
              <a:lnSpc>
                <a:spcPct val="90000"/>
              </a:lnSpc>
            </a:pPr>
            <a:endParaRPr lang="en-US" sz="3200">
              <a:solidFill>
                <a:schemeClr val="bg2"/>
              </a:solidFill>
            </a:endParaRPr>
          </a:p>
          <a:p>
            <a:pPr lvl="1">
              <a:lnSpc>
                <a:spcPct val="90000"/>
              </a:lnSpc>
            </a:pPr>
            <a:endParaRPr lang="en-US" sz="3200">
              <a:solidFill>
                <a:schemeClr val="bg2"/>
              </a:solidFill>
            </a:endParaRPr>
          </a:p>
          <a:p>
            <a:pPr lvl="1">
              <a:lnSpc>
                <a:spcPct val="90000"/>
              </a:lnSpc>
            </a:pPr>
            <a:endParaRPr lang="en-US" sz="3200">
              <a:solidFill>
                <a:schemeClr val="bg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200">
                <a:solidFill>
                  <a:schemeClr val="bg2"/>
                </a:solidFill>
              </a:rPr>
              <a:t>jQuery AJAX works with promises</a:t>
            </a:r>
          </a:p>
          <a:p>
            <a:pPr lvl="1">
              <a:lnSpc>
                <a:spcPct val="90000"/>
              </a:lnSpc>
            </a:pPr>
            <a:endParaRPr lang="en-US" sz="320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99104" y="2773656"/>
            <a:ext cx="7239000" cy="14750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(function(result) {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process the result */ 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(function(error) {</a:t>
            </a:r>
            <a:r>
              <a:rPr lang="bg-BG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handle the error */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})</a:t>
            </a:r>
            <a:r>
              <a:rPr lang="bg-BG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99104" y="5116296"/>
            <a:ext cx="7239000" cy="12534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$.ajax(request)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.then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(function(data) { …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(function(error) { … })</a:t>
            </a:r>
            <a:r>
              <a:rPr lang="bg-BG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https://softuni.bg/trainings/2082/js-applications-november-2018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1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316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7723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1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47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373047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Synchronous programming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Each line of code is executed only when the preceding line has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finished it’s work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Asynchronous Programming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 asynchronous programs, you can have two lines of code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(L1 followed by L2), where L1 schedules some task to be run in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the future, but L2 runs before that task completes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The tasks may finish in order of execution but it is not guaranteed</a:t>
            </a:r>
          </a:p>
          <a:p>
            <a:pPr lvl="1">
              <a:buClr>
                <a:schemeClr val="tx1"/>
              </a:buClr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4608" y="1371600"/>
            <a:ext cx="6320803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Say "Hello."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"Hello."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Say "Goodbye" two seconds from now.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setTimeout(</a:t>
            </a:r>
            <a:r>
              <a:rPr lang="en-US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"Goodbye!"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}, 2000);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Say "Hello again!"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"Hello again!"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697993" y="1371600"/>
            <a:ext cx="5336224" cy="501942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getData()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data;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$.get(</a:t>
            </a:r>
            <a:r>
              <a:rPr lang="en-US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"example.php"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(response)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data = response;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return data;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data = getData();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"The data is: "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data);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1D559EB-9302-44C9-86B0-817D638C0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4" y="5181599"/>
            <a:ext cx="6285058" cy="12155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What is wrong with these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examples?</a:t>
            </a:r>
          </a:p>
          <a:p>
            <a:pPr lvl="1">
              <a:buClr>
                <a:schemeClr val="tx1"/>
              </a:buClr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373047" cy="52010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Asynchronous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does not mean the same thing as </a:t>
            </a:r>
            <a:r>
              <a:rPr lang="en-US" sz="3200" dirty="0">
                <a:solidFill>
                  <a:schemeClr val="bg1"/>
                </a:solidFill>
              </a:rPr>
              <a:t>concurrent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multi-threaded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JavaScript can have </a:t>
            </a:r>
            <a:r>
              <a:rPr lang="en-US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 </a:t>
            </a:r>
            <a:r>
              <a:rPr lang="en-US" dirty="0"/>
              <a:t>(except when using Web Workers)</a:t>
            </a:r>
          </a:p>
          <a:p>
            <a:pPr>
              <a:buClr>
                <a:schemeClr val="tx1"/>
              </a:buClr>
            </a:pPr>
            <a:r>
              <a:rPr lang="en-US" dirty="0"/>
              <a:t>Asynchronous code needs to be structured in a different way than synchronous code, and the most basic way to do that is with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JavaScript we have two more options</a:t>
            </a:r>
          </a:p>
          <a:p>
            <a:pPr lvl="1">
              <a:buClr>
                <a:schemeClr val="tx1"/>
              </a:buClr>
            </a:pPr>
            <a:r>
              <a:rPr lang="en-SG" dirty="0"/>
              <a:t>Promises</a:t>
            </a:r>
          </a:p>
          <a:p>
            <a:pPr lvl="1">
              <a:buClr>
                <a:schemeClr val="tx1"/>
              </a:buClr>
            </a:pPr>
            <a:r>
              <a:rPr lang="en-SG" dirty="0"/>
              <a:t>Async / Await </a:t>
            </a:r>
            <a:r>
              <a:rPr lang="en-SG" dirty="0" err="1"/>
              <a:t>patern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7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373047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Some people decide that dealing with asynchronous code is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too complicated </a:t>
            </a:r>
            <a:r>
              <a:rPr lang="en-US" dirty="0"/>
              <a:t>to work with, so they try to make everything </a:t>
            </a:r>
            <a:r>
              <a:rPr lang="en-US" dirty="0">
                <a:solidFill>
                  <a:schemeClr val="bg1"/>
                </a:solidFill>
              </a:rPr>
              <a:t>synchronous</a:t>
            </a:r>
          </a:p>
          <a:p>
            <a:pPr>
              <a:buClr>
                <a:schemeClr val="tx1"/>
              </a:buClr>
            </a:pPr>
            <a:r>
              <a:rPr lang="en-US" dirty="0"/>
              <a:t>When doing an </a:t>
            </a:r>
            <a:r>
              <a:rPr lang="en-US" dirty="0">
                <a:solidFill>
                  <a:schemeClr val="bg1"/>
                </a:solidFill>
              </a:rPr>
              <a:t>AJAX </a:t>
            </a:r>
            <a:r>
              <a:rPr lang="en-US" dirty="0"/>
              <a:t>call, it is possible to set an option to </a:t>
            </a:r>
            <a:br>
              <a:rPr lang="en-US" dirty="0"/>
            </a:br>
            <a:r>
              <a:rPr lang="en-US" dirty="0"/>
              <a:t>make the call synchronous rather than asynchronous </a:t>
            </a:r>
            <a:br>
              <a:rPr lang="en-US" dirty="0"/>
            </a:br>
            <a:r>
              <a:rPr lang="en-US" dirty="0"/>
              <a:t>(although this option is slowly losing browser support)</a:t>
            </a:r>
          </a:p>
          <a:p>
            <a:pPr>
              <a:buClr>
                <a:schemeClr val="tx1"/>
              </a:buClr>
            </a:pPr>
            <a:r>
              <a:rPr lang="en-US" dirty="0"/>
              <a:t>There are also </a:t>
            </a:r>
            <a:r>
              <a:rPr lang="en-US" dirty="0">
                <a:solidFill>
                  <a:schemeClr val="bg1"/>
                </a:solidFill>
              </a:rPr>
              <a:t>synchronous alternatives </a:t>
            </a:r>
            <a:r>
              <a:rPr lang="en-US" dirty="0"/>
              <a:t>to many </a:t>
            </a:r>
            <a:br>
              <a:rPr lang="en-US" dirty="0"/>
            </a:br>
            <a:r>
              <a:rPr lang="en-US" dirty="0"/>
              <a:t>asynchronous functions in </a:t>
            </a:r>
            <a:r>
              <a:rPr lang="en-US" dirty="0">
                <a:solidFill>
                  <a:schemeClr val="bg1"/>
                </a:solidFill>
              </a:rPr>
              <a:t>Node.js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we need asynchronous programming in JS?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2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4627</TotalTime>
  <Words>2553</Words>
  <Application>Microsoft Office PowerPoint</Application>
  <PresentationFormat>Custom</PresentationFormat>
  <Paragraphs>565</Paragraphs>
  <Slides>59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Malgun Gothic</vt:lpstr>
      <vt:lpstr>Arial</vt:lpstr>
      <vt:lpstr>Calibri</vt:lpstr>
      <vt:lpstr>Consolas</vt:lpstr>
      <vt:lpstr>Wingdings</vt:lpstr>
      <vt:lpstr>Wingdings 2</vt:lpstr>
      <vt:lpstr>1_SoftUni3_1</vt:lpstr>
      <vt:lpstr>Asynchronous Programming and Promises</vt:lpstr>
      <vt:lpstr>Table of Contents</vt:lpstr>
      <vt:lpstr>Have a Question?</vt:lpstr>
      <vt:lpstr>PowerPoint Presentation</vt:lpstr>
      <vt:lpstr>Asynchronous Programming</vt:lpstr>
      <vt:lpstr>Asynchronous Programming</vt:lpstr>
      <vt:lpstr>Asynchronous Programming – Example</vt:lpstr>
      <vt:lpstr>Asynchronous Programming in JS</vt:lpstr>
      <vt:lpstr>Do we need asynchronous programming in JS?</vt:lpstr>
      <vt:lpstr>Do we need asynchronous programming in JS?</vt:lpstr>
      <vt:lpstr>PowerPoint Presentation</vt:lpstr>
      <vt:lpstr>What is a Promise?</vt:lpstr>
      <vt:lpstr>What is a Promise?</vt:lpstr>
      <vt:lpstr>Promise Methods</vt:lpstr>
      <vt:lpstr>Promise Methods</vt:lpstr>
      <vt:lpstr>JS Promises – Syntax</vt:lpstr>
      <vt:lpstr>Promise.then() – Example</vt:lpstr>
      <vt:lpstr>Promise.catch() – Example</vt:lpstr>
      <vt:lpstr>Asynchronous function with Promise – Example</vt:lpstr>
      <vt:lpstr>JS Promises – Example – First Task</vt:lpstr>
      <vt:lpstr>JS Promises – Example – Second Task</vt:lpstr>
      <vt:lpstr>JS Promises – Example – Third Task</vt:lpstr>
      <vt:lpstr>JS Promises – Example – Execution</vt:lpstr>
      <vt:lpstr>PowerPoint Presentation</vt:lpstr>
      <vt:lpstr>jQuery Promise</vt:lpstr>
      <vt:lpstr>jQuery Promise interface</vt:lpstr>
      <vt:lpstr>Problem: Load GitHub Commits with AJAX</vt:lpstr>
      <vt:lpstr>Solution: Load GitHub Commits with AJAX</vt:lpstr>
      <vt:lpstr>Solution: Load GitHub Commits with AJAX (2)</vt:lpstr>
      <vt:lpstr>Problem: Blog (Posts with Comments)</vt:lpstr>
      <vt:lpstr>Solution: Blog – Create a Kinvey App</vt:lpstr>
      <vt:lpstr>Solution: Blog – Create User "peter"</vt:lpstr>
      <vt:lpstr>Solution: Blog – Create the First Post</vt:lpstr>
      <vt:lpstr>Solution: Blog – Create the Comments</vt:lpstr>
      <vt:lpstr>Solution: Blog – Create the Second Post</vt:lpstr>
      <vt:lpstr>Solution: Blog – HTML Code</vt:lpstr>
      <vt:lpstr>Solution: Blog – JS Code</vt:lpstr>
      <vt:lpstr>Solution: Blog – Load Posts</vt:lpstr>
      <vt:lpstr>Solution: Blog – Display Posts as Options</vt:lpstr>
      <vt:lpstr>Solution: Blog – Handle AJAX Errors</vt:lpstr>
      <vt:lpstr>Solution: Blog – Load Post Comments Query</vt:lpstr>
      <vt:lpstr>Solution: Blog – [View Post] Button Click</vt:lpstr>
      <vt:lpstr>Solution: Blog – Display Post with Its Comments</vt:lpstr>
      <vt:lpstr>PowerPoint Presentation</vt:lpstr>
      <vt:lpstr>Async Functions</vt:lpstr>
      <vt:lpstr>Async Functions</vt:lpstr>
      <vt:lpstr>Async Functions</vt:lpstr>
      <vt:lpstr>Async Functions</vt:lpstr>
      <vt:lpstr>Sequential Start</vt:lpstr>
      <vt:lpstr>Concurrent Start</vt:lpstr>
      <vt:lpstr>Parallel Start</vt:lpstr>
      <vt:lpstr>Error Handling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sgpetkov@is-bg.net</cp:lastModifiedBy>
  <cp:revision>195</cp:revision>
  <dcterms:created xsi:type="dcterms:W3CDTF">2014-01-02T17:00:34Z</dcterms:created>
  <dcterms:modified xsi:type="dcterms:W3CDTF">2018-11-23T15:39:32Z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