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42"/>
  </p:notesMasterIdLst>
  <p:handoutMasterIdLst>
    <p:handoutMasterId r:id="rId43"/>
  </p:handoutMasterIdLst>
  <p:sldIdLst>
    <p:sldId id="582" r:id="rId3"/>
    <p:sldId id="466" r:id="rId4"/>
    <p:sldId id="575" r:id="rId5"/>
    <p:sldId id="583" r:id="rId6"/>
    <p:sldId id="546" r:id="rId7"/>
    <p:sldId id="554" r:id="rId8"/>
    <p:sldId id="589" r:id="rId9"/>
    <p:sldId id="590" r:id="rId10"/>
    <p:sldId id="549" r:id="rId11"/>
    <p:sldId id="556" r:id="rId12"/>
    <p:sldId id="557" r:id="rId13"/>
    <p:sldId id="555" r:id="rId14"/>
    <p:sldId id="588" r:id="rId15"/>
    <p:sldId id="584" r:id="rId16"/>
    <p:sldId id="547" r:id="rId17"/>
    <p:sldId id="592" r:id="rId18"/>
    <p:sldId id="591" r:id="rId19"/>
    <p:sldId id="593" r:id="rId20"/>
    <p:sldId id="594" r:id="rId21"/>
    <p:sldId id="585" r:id="rId22"/>
    <p:sldId id="548" r:id="rId23"/>
    <p:sldId id="564" r:id="rId24"/>
    <p:sldId id="566" r:id="rId25"/>
    <p:sldId id="568" r:id="rId26"/>
    <p:sldId id="562" r:id="rId27"/>
    <p:sldId id="565" r:id="rId28"/>
    <p:sldId id="567" r:id="rId29"/>
    <p:sldId id="571" r:id="rId30"/>
    <p:sldId id="570" r:id="rId31"/>
    <p:sldId id="574" r:id="rId32"/>
    <p:sldId id="569" r:id="rId33"/>
    <p:sldId id="587" r:id="rId34"/>
    <p:sldId id="586" r:id="rId35"/>
    <p:sldId id="576" r:id="rId36"/>
    <p:sldId id="577" r:id="rId37"/>
    <p:sldId id="578" r:id="rId38"/>
    <p:sldId id="579" r:id="rId39"/>
    <p:sldId id="580" r:id="rId40"/>
    <p:sldId id="581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582"/>
            <p14:sldId id="466"/>
            <p14:sldId id="575"/>
          </p14:sldIdLst>
        </p14:section>
        <p14:section name="Concepts" id="{875F9050-992B-4694-9D3F-064F69B70D23}">
          <p14:sldIdLst>
            <p14:sldId id="583"/>
            <p14:sldId id="546"/>
            <p14:sldId id="554"/>
            <p14:sldId id="589"/>
            <p14:sldId id="590"/>
            <p14:sldId id="549"/>
            <p14:sldId id="556"/>
            <p14:sldId id="557"/>
            <p14:sldId id="555"/>
            <p14:sldId id="588"/>
          </p14:sldIdLst>
        </p14:section>
        <p14:section name="Templating Frameworks" id="{3ED118F8-F35B-4E9F-B316-C3DC9F80CC7E}">
          <p14:sldIdLst>
            <p14:sldId id="584"/>
            <p14:sldId id="547"/>
            <p14:sldId id="592"/>
            <p14:sldId id="591"/>
            <p14:sldId id="593"/>
            <p14:sldId id="594"/>
          </p14:sldIdLst>
        </p14:section>
        <p14:section name="Handlebars" id="{48FFB15E-5C96-4894-A85F-9A331A6D5278}">
          <p14:sldIdLst>
            <p14:sldId id="585"/>
            <p14:sldId id="548"/>
            <p14:sldId id="564"/>
            <p14:sldId id="566"/>
            <p14:sldId id="568"/>
            <p14:sldId id="562"/>
            <p14:sldId id="565"/>
            <p14:sldId id="567"/>
            <p14:sldId id="571"/>
            <p14:sldId id="570"/>
            <p14:sldId id="574"/>
            <p14:sldId id="569"/>
            <p14:sldId id="587"/>
          </p14:sldIdLst>
        </p14:section>
        <p14:section name="Conclusion" id="{43BD757C-5017-47D2-98A9-4D861095A3BB}">
          <p14:sldIdLst>
            <p14:sldId id="586"/>
            <p14:sldId id="576"/>
            <p14:sldId id="577"/>
            <p14:sldId id="578"/>
            <p14:sldId id="579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E85C0E"/>
    <a:srgbClr val="00B0F0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82" y="56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2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8906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45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8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6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6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636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3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841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63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1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02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ugjs.org/" TargetMode="External"/><Relationship Id="rId13" Type="http://schemas.openxmlformats.org/officeDocument/2006/relationships/hyperlink" Target="http://handlebarsjs.com/" TargetMode="External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hyperlink" Target="http://mustache.github.io/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11" Type="http://schemas.openxmlformats.org/officeDocument/2006/relationships/hyperlink" Target="http://underscorejs.org/#template" TargetMode="External"/><Relationship Id="rId5" Type="http://schemas.openxmlformats.org/officeDocument/2006/relationships/image" Target="../media/image61.png"/><Relationship Id="rId10" Type="http://schemas.openxmlformats.org/officeDocument/2006/relationships/hyperlink" Target="https://plugins.jquery.com/loadTemplate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vuejs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installation.html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5.png"/><Relationship Id="rId10" Type="http://schemas.openxmlformats.org/officeDocument/2006/relationships/image" Target="../media/image6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73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6.jpe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80.gif"/><Relationship Id="rId5" Type="http://schemas.openxmlformats.org/officeDocument/2006/relationships/image" Target="../media/image7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420" y="1303142"/>
            <a:ext cx="11784391" cy="836973"/>
          </a:xfrm>
        </p:spPr>
        <p:txBody>
          <a:bodyPr>
            <a:noAutofit/>
          </a:bodyPr>
          <a:lstStyle/>
          <a:p>
            <a:r>
              <a:rPr lang="en-US" sz="3600" dirty="0"/>
              <a:t>Creating UI elements</a:t>
            </a:r>
            <a:r>
              <a:rPr lang="bg-BG" sz="3600" dirty="0"/>
              <a:t> </a:t>
            </a:r>
            <a:r>
              <a:rPr lang="en-US" sz="3600" dirty="0"/>
              <a:t>with Handlebars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3853" y="633438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1916" y="5029200"/>
            <a:ext cx="2950749" cy="444793"/>
          </a:xfrm>
        </p:spPr>
        <p:txBody>
          <a:bodyPr/>
          <a:lstStyle/>
          <a:p>
            <a:r>
              <a:rPr lang="en-US" sz="2400" dirty="0" err="1"/>
              <a:t>SoftUni</a:t>
            </a:r>
            <a:r>
              <a:rPr lang="en-US" sz="2400" dirty="0"/>
              <a:t>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8313" y="597129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3" y="105090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Folded Corner 24"/>
          <p:cNvSpPr/>
          <p:nvPr/>
        </p:nvSpPr>
        <p:spPr>
          <a:xfrm rot="10800000">
            <a:off x="1368935" y="4286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9012" y="3886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27" name="Rectangle: Folded Corner 26"/>
          <p:cNvSpPr/>
          <p:nvPr/>
        </p:nvSpPr>
        <p:spPr>
          <a:xfrm rot="10800000">
            <a:off x="1368935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89012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29" name="Rectangle: Folded Corner 28"/>
          <p:cNvSpPr/>
          <p:nvPr/>
        </p:nvSpPr>
        <p:spPr>
          <a:xfrm rot="10800000">
            <a:off x="670937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Folded Corner 29"/>
          <p:cNvSpPr/>
          <p:nvPr/>
        </p:nvSpPr>
        <p:spPr>
          <a:xfrm rot="10800000">
            <a:off x="2066579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articles in a blog</a:t>
            </a:r>
          </a:p>
          <a:p>
            <a:r>
              <a:rPr lang="en-US" sz="3200" dirty="0"/>
              <a:t>Display a gallery of photos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192860" y="1295400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46" y="454592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513034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17696" y="4825605"/>
            <a:ext cx="247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53236" y="1600200"/>
            <a:ext cx="3733800" cy="2640920"/>
          </a:xfrm>
          <a:prstGeom prst="rect">
            <a:avLst/>
          </a:prstGeom>
          <a:solidFill>
            <a:schemeClr val="tx1">
              <a:lumMod val="85000"/>
            </a:schemeClr>
          </a:solidFill>
          <a:ln w="76200">
            <a:solidFill>
              <a:srgbClr val="E85C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Flowchart: Magnetic Disk 8"/>
          <p:cNvSpPr/>
          <p:nvPr/>
        </p:nvSpPr>
        <p:spPr>
          <a:xfrm>
            <a:off x="8162936" y="2463460"/>
            <a:ext cx="914400" cy="914400"/>
          </a:xfrm>
          <a:prstGeom prst="flowChartMagneticDisk">
            <a:avLst/>
          </a:prstGeom>
          <a:solidFill>
            <a:srgbClr val="E85C0E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6187929" y="4545920"/>
            <a:ext cx="4859484" cy="1321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1" name="Rectangle 90"/>
          <p:cNvSpPr/>
          <p:nvPr/>
        </p:nvSpPr>
        <p:spPr>
          <a:xfrm>
            <a:off x="8105237" y="4691706"/>
            <a:ext cx="1019079" cy="1029909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6" name="Rectangle 95"/>
          <p:cNvSpPr/>
          <p:nvPr/>
        </p:nvSpPr>
        <p:spPr>
          <a:xfrm>
            <a:off x="6904622" y="4691706"/>
            <a:ext cx="1019079" cy="1029909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7" name="Rectangle 96"/>
          <p:cNvSpPr/>
          <p:nvPr/>
        </p:nvSpPr>
        <p:spPr>
          <a:xfrm>
            <a:off x="6187929" y="4691706"/>
            <a:ext cx="535157" cy="1029909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8" name="Rectangle 97"/>
          <p:cNvSpPr/>
          <p:nvPr/>
        </p:nvSpPr>
        <p:spPr>
          <a:xfrm>
            <a:off x="9305852" y="4691706"/>
            <a:ext cx="1019079" cy="1029909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9" name="Rectangle 98"/>
          <p:cNvSpPr/>
          <p:nvPr/>
        </p:nvSpPr>
        <p:spPr>
          <a:xfrm>
            <a:off x="10500255" y="4691706"/>
            <a:ext cx="547158" cy="1029909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07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-3.33333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0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3.33333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3.33333E-6 L 0.19588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164E-6 3.33333E-6 L 0.1387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1.11022E-16 L 0.19588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/>
      <p:bldP spid="26" grpId="1"/>
      <p:bldP spid="26" grpId="2"/>
      <p:bldP spid="27" grpId="0" animBg="1"/>
      <p:bldP spid="27" grpId="1" animBg="1"/>
      <p:bldP spid="27" grpId="2" animBg="1"/>
      <p:bldP spid="28" grpId="0"/>
      <p:bldP spid="28" grpId="1"/>
      <p:bldP spid="28" grpId="2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91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Folded Corner 98"/>
          <p:cNvSpPr/>
          <p:nvPr/>
        </p:nvSpPr>
        <p:spPr>
          <a:xfrm rot="10800000">
            <a:off x="1368935" y="4286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989012" y="3886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01" name="Rectangle: Folded Corner 100"/>
          <p:cNvSpPr/>
          <p:nvPr/>
        </p:nvSpPr>
        <p:spPr>
          <a:xfrm rot="10800000">
            <a:off x="1368935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89012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03" name="Rectangle: Folded Corner 102"/>
          <p:cNvSpPr/>
          <p:nvPr/>
        </p:nvSpPr>
        <p:spPr>
          <a:xfrm rot="10800000">
            <a:off x="670937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4" name="Rectangle: Folded Corner 103"/>
          <p:cNvSpPr/>
          <p:nvPr/>
        </p:nvSpPr>
        <p:spPr>
          <a:xfrm rot="10800000">
            <a:off x="2066579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articles in a blog</a:t>
            </a:r>
          </a:p>
          <a:p>
            <a:r>
              <a:rPr lang="en-US" sz="3200" dirty="0"/>
              <a:t>Display a gallery of photos</a:t>
            </a:r>
          </a:p>
          <a:p>
            <a:r>
              <a:rPr lang="en-US" sz="3200" dirty="0"/>
              <a:t>Visualize user profiles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192860" y="1295400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46" y="454592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513034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17696" y="4825605"/>
            <a:ext cx="247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15919" y="1371600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716186" y="1777112"/>
              <a:ext cx="2838334" cy="973147"/>
              <a:chOff x="6665002" y="1777112"/>
              <a:chExt cx="3889518" cy="973147"/>
            </a:xfrm>
          </p:grpSpPr>
          <p:sp>
            <p:nvSpPr>
              <p:cNvPr id="26" name="Rectangle: Rounded Corners 25"/>
              <p:cNvSpPr/>
              <p:nvPr/>
            </p:nvSpPr>
            <p:spPr>
              <a:xfrm>
                <a:off x="6665002" y="1777112"/>
                <a:ext cx="3081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6665002" y="2051747"/>
                <a:ext cx="6129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6665002" y="2324803"/>
                <a:ext cx="1557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6665002" y="2597859"/>
                <a:ext cx="7653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7043208" y="1777112"/>
                <a:ext cx="615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>
                <a:off x="7729008" y="1777112"/>
                <a:ext cx="234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8033808" y="1777112"/>
                <a:ext cx="99671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9100607" y="1777112"/>
                <a:ext cx="61571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: Rounded Corners 45"/>
              <p:cNvSpPr/>
              <p:nvPr/>
            </p:nvSpPr>
            <p:spPr>
              <a:xfrm>
                <a:off x="9780056" y="1777112"/>
                <a:ext cx="71972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7" name="Rectangle: Rounded Corners 46"/>
              <p:cNvSpPr/>
              <p:nvPr/>
            </p:nvSpPr>
            <p:spPr>
              <a:xfrm>
                <a:off x="7335187" y="2051747"/>
                <a:ext cx="93333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8" name="Rectangle: Rounded Corners 47"/>
              <p:cNvSpPr/>
              <p:nvPr/>
            </p:nvSpPr>
            <p:spPr>
              <a:xfrm>
                <a:off x="8322850" y="2051747"/>
                <a:ext cx="26872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9" name="Rectangle: Rounded Corners 48"/>
              <p:cNvSpPr/>
              <p:nvPr/>
            </p:nvSpPr>
            <p:spPr>
              <a:xfrm>
                <a:off x="8660069" y="2051747"/>
                <a:ext cx="44053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0" name="Rectangle: Rounded Corners 49"/>
              <p:cNvSpPr/>
              <p:nvPr/>
            </p:nvSpPr>
            <p:spPr>
              <a:xfrm>
                <a:off x="9154766" y="2051747"/>
                <a:ext cx="84107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1" name="Rectangle: Rounded Corners 50"/>
              <p:cNvSpPr/>
              <p:nvPr/>
            </p:nvSpPr>
            <p:spPr>
              <a:xfrm>
                <a:off x="10049999" y="2051747"/>
                <a:ext cx="35212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Rectangle: Rounded Corners 51"/>
              <p:cNvSpPr/>
              <p:nvPr/>
            </p:nvSpPr>
            <p:spPr>
              <a:xfrm>
                <a:off x="6871615" y="2324803"/>
                <a:ext cx="33010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3" name="Rectangle: Rounded Corners 52"/>
              <p:cNvSpPr/>
              <p:nvPr/>
            </p:nvSpPr>
            <p:spPr>
              <a:xfrm>
                <a:off x="7252614" y="2324803"/>
                <a:ext cx="73256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4" name="Rectangle: Rounded Corners 53"/>
              <p:cNvSpPr/>
              <p:nvPr/>
            </p:nvSpPr>
            <p:spPr>
              <a:xfrm>
                <a:off x="8036072" y="2324803"/>
                <a:ext cx="15624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5" name="Rectangle: Rounded Corners 54"/>
              <p:cNvSpPr/>
              <p:nvPr/>
            </p:nvSpPr>
            <p:spPr>
              <a:xfrm>
                <a:off x="8243217" y="2324803"/>
                <a:ext cx="73256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6" name="Rectangle: Rounded Corners 55"/>
              <p:cNvSpPr/>
              <p:nvPr/>
            </p:nvSpPr>
            <p:spPr>
              <a:xfrm>
                <a:off x="9047495" y="2324803"/>
                <a:ext cx="821223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7" name="Rectangle: Rounded Corners 56"/>
              <p:cNvSpPr/>
              <p:nvPr/>
            </p:nvSpPr>
            <p:spPr>
              <a:xfrm>
                <a:off x="9928578" y="2324803"/>
                <a:ext cx="62594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8" name="Rectangle: Rounded Corners 57"/>
              <p:cNvSpPr/>
              <p:nvPr/>
            </p:nvSpPr>
            <p:spPr>
              <a:xfrm>
                <a:off x="7512798" y="2597859"/>
                <a:ext cx="14612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9" name="Rectangle: Rounded Corners 58"/>
              <p:cNvSpPr/>
              <p:nvPr/>
            </p:nvSpPr>
            <p:spPr>
              <a:xfrm>
                <a:off x="7729007" y="2597859"/>
                <a:ext cx="825145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1" name="Rectangle: Rounded Corners 90"/>
            <p:cNvSpPr/>
            <p:nvPr/>
          </p:nvSpPr>
          <p:spPr>
            <a:xfrm>
              <a:off x="8925983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53257" y="1783104"/>
              <a:ext cx="890643" cy="9910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6868857" y="1921571"/>
              <a:ext cx="457200" cy="457200"/>
            </a:xfrm>
            <a:prstGeom prst="smileyFace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15919" y="3444881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9" name="Rectangle: Rounded Corners 68"/>
            <p:cNvSpPr/>
            <p:nvPr/>
          </p:nvSpPr>
          <p:spPr>
            <a:xfrm>
              <a:off x="7125519" y="3510318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716186" y="3850393"/>
              <a:ext cx="2783590" cy="1246995"/>
              <a:chOff x="6651656" y="3850393"/>
              <a:chExt cx="3848120" cy="1246995"/>
            </a:xfrm>
          </p:grpSpPr>
          <p:sp>
            <p:nvSpPr>
              <p:cNvPr id="65" name="Rectangle: Rounded Corners 64"/>
              <p:cNvSpPr/>
              <p:nvPr/>
            </p:nvSpPr>
            <p:spPr>
              <a:xfrm>
                <a:off x="7174856" y="3850393"/>
                <a:ext cx="17542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6" name="Rectangle: Rounded Corners 65"/>
              <p:cNvSpPr/>
              <p:nvPr/>
            </p:nvSpPr>
            <p:spPr>
              <a:xfrm>
                <a:off x="7046001" y="4671932"/>
                <a:ext cx="6129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7" name="Rectangle: Rounded Corners 66"/>
              <p:cNvSpPr/>
              <p:nvPr/>
            </p:nvSpPr>
            <p:spPr>
              <a:xfrm>
                <a:off x="7046001" y="4125820"/>
                <a:ext cx="1557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8" name="Rectangle: Rounded Corners 67"/>
              <p:cNvSpPr/>
              <p:nvPr/>
            </p:nvSpPr>
            <p:spPr>
              <a:xfrm>
                <a:off x="7046001" y="4398876"/>
                <a:ext cx="7653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1" name="Rectangle: Rounded Corners 70"/>
              <p:cNvSpPr/>
              <p:nvPr/>
            </p:nvSpPr>
            <p:spPr>
              <a:xfrm>
                <a:off x="7424207" y="3850393"/>
                <a:ext cx="615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2" name="Rectangle: Rounded Corners 71"/>
              <p:cNvSpPr/>
              <p:nvPr/>
            </p:nvSpPr>
            <p:spPr>
              <a:xfrm>
                <a:off x="8110007" y="3850393"/>
                <a:ext cx="234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3" name="Rectangle: Rounded Corners 72"/>
              <p:cNvSpPr/>
              <p:nvPr/>
            </p:nvSpPr>
            <p:spPr>
              <a:xfrm>
                <a:off x="8414807" y="3850393"/>
                <a:ext cx="99671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4" name="Rectangle: Rounded Corners 73"/>
              <p:cNvSpPr/>
              <p:nvPr/>
            </p:nvSpPr>
            <p:spPr>
              <a:xfrm>
                <a:off x="9481606" y="3850393"/>
                <a:ext cx="61571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5" name="Rectangle: Rounded Corners 74"/>
              <p:cNvSpPr/>
              <p:nvPr/>
            </p:nvSpPr>
            <p:spPr>
              <a:xfrm>
                <a:off x="6660127" y="3850393"/>
                <a:ext cx="46539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6" name="Rectangle: Rounded Corners 75"/>
              <p:cNvSpPr/>
              <p:nvPr/>
            </p:nvSpPr>
            <p:spPr>
              <a:xfrm>
                <a:off x="7716186" y="4671932"/>
                <a:ext cx="93333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7" name="Rectangle: Rounded Corners 76"/>
              <p:cNvSpPr/>
              <p:nvPr/>
            </p:nvSpPr>
            <p:spPr>
              <a:xfrm>
                <a:off x="8703849" y="4671932"/>
                <a:ext cx="26872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8" name="Rectangle: Rounded Corners 77"/>
              <p:cNvSpPr/>
              <p:nvPr/>
            </p:nvSpPr>
            <p:spPr>
              <a:xfrm>
                <a:off x="9041068" y="4671932"/>
                <a:ext cx="44053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9" name="Rectangle: Rounded Corners 78"/>
              <p:cNvSpPr/>
              <p:nvPr/>
            </p:nvSpPr>
            <p:spPr>
              <a:xfrm>
                <a:off x="9535765" y="4671932"/>
                <a:ext cx="84107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0" name="Rectangle: Rounded Corners 79"/>
              <p:cNvSpPr/>
              <p:nvPr/>
            </p:nvSpPr>
            <p:spPr>
              <a:xfrm>
                <a:off x="6930070" y="4671932"/>
                <a:ext cx="35212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1" name="Rectangle: Rounded Corners 80"/>
              <p:cNvSpPr/>
              <p:nvPr/>
            </p:nvSpPr>
            <p:spPr>
              <a:xfrm>
                <a:off x="7252614" y="4125820"/>
                <a:ext cx="33010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2" name="Rectangle: Rounded Corners 81"/>
              <p:cNvSpPr/>
              <p:nvPr/>
            </p:nvSpPr>
            <p:spPr>
              <a:xfrm>
                <a:off x="7633613" y="4125820"/>
                <a:ext cx="73256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Rectangle: Rounded Corners 82"/>
              <p:cNvSpPr/>
              <p:nvPr/>
            </p:nvSpPr>
            <p:spPr>
              <a:xfrm>
                <a:off x="8417071" y="4125820"/>
                <a:ext cx="15624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4" name="Rectangle: Rounded Corners 83"/>
              <p:cNvSpPr/>
              <p:nvPr/>
            </p:nvSpPr>
            <p:spPr>
              <a:xfrm>
                <a:off x="8624216" y="4125820"/>
                <a:ext cx="73256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5" name="Rectangle: Rounded Corners 84"/>
              <p:cNvSpPr/>
              <p:nvPr/>
            </p:nvSpPr>
            <p:spPr>
              <a:xfrm>
                <a:off x="9428494" y="4125820"/>
                <a:ext cx="821223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6" name="Rectangle: Rounded Corners 85"/>
              <p:cNvSpPr/>
              <p:nvPr/>
            </p:nvSpPr>
            <p:spPr>
              <a:xfrm>
                <a:off x="6861049" y="4125820"/>
                <a:ext cx="57354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7" name="Rectangle: Rounded Corners 86"/>
              <p:cNvSpPr/>
              <p:nvPr/>
            </p:nvSpPr>
            <p:spPr>
              <a:xfrm>
                <a:off x="7893797" y="4398876"/>
                <a:ext cx="14612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8" name="Rectangle: Rounded Corners 87"/>
              <p:cNvSpPr/>
              <p:nvPr/>
            </p:nvSpPr>
            <p:spPr>
              <a:xfrm>
                <a:off x="8110006" y="4398876"/>
                <a:ext cx="825145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9" name="Rectangle: Rounded Corners 88"/>
              <p:cNvSpPr/>
              <p:nvPr/>
            </p:nvSpPr>
            <p:spPr>
              <a:xfrm>
                <a:off x="10152615" y="3850393"/>
                <a:ext cx="34716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0" name="Rectangle: Rounded Corners 89"/>
              <p:cNvSpPr/>
              <p:nvPr/>
            </p:nvSpPr>
            <p:spPr>
              <a:xfrm>
                <a:off x="6660127" y="4398876"/>
                <a:ext cx="31299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2" name="Rectangle: Rounded Corners 91"/>
              <p:cNvSpPr/>
              <p:nvPr/>
            </p:nvSpPr>
            <p:spPr>
              <a:xfrm>
                <a:off x="6653906" y="4125820"/>
                <a:ext cx="15624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3" name="Rectangle: Rounded Corners 92"/>
              <p:cNvSpPr/>
              <p:nvPr/>
            </p:nvSpPr>
            <p:spPr>
              <a:xfrm>
                <a:off x="6651656" y="4671932"/>
                <a:ext cx="209393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4" name="Rectangle: Rounded Corners 93"/>
              <p:cNvSpPr/>
              <p:nvPr/>
            </p:nvSpPr>
            <p:spPr>
              <a:xfrm>
                <a:off x="6660126" y="4944988"/>
                <a:ext cx="514729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5" name="Rectangle: Rounded Corners 94"/>
              <p:cNvSpPr/>
              <p:nvPr/>
            </p:nvSpPr>
            <p:spPr>
              <a:xfrm>
                <a:off x="7322236" y="4944988"/>
                <a:ext cx="514729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6" name="Rectangle: Rounded Corners 95"/>
            <p:cNvSpPr/>
            <p:nvPr/>
          </p:nvSpPr>
          <p:spPr>
            <a:xfrm>
              <a:off x="8925983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53257" y="3851096"/>
              <a:ext cx="890643" cy="9910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8" name="Smiley Face 97"/>
            <p:cNvSpPr/>
            <p:nvPr/>
          </p:nvSpPr>
          <p:spPr>
            <a:xfrm>
              <a:off x="6868857" y="3989563"/>
              <a:ext cx="457200" cy="457200"/>
            </a:xfrm>
            <a:prstGeom prst="smileyFace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78022"/>
          <a:stretch/>
        </p:blipFill>
        <p:spPr>
          <a:xfrm>
            <a:off x="6513031" y="5758179"/>
            <a:ext cx="4206605" cy="4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-3.33333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0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3.33333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3.33333E-6 L 0.19588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164E-6 3.33333E-6 L 0.1387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1.11022E-16 L 0.19588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9" grpId="2" animBg="1"/>
      <p:bldP spid="100" grpId="0"/>
      <p:bldP spid="100" grpId="1"/>
      <p:bldP spid="100" grpId="2"/>
      <p:bldP spid="101" grpId="0" animBg="1"/>
      <p:bldP spid="101" grpId="1" animBg="1"/>
      <p:bldP spid="101" grpId="2" animBg="1"/>
      <p:bldP spid="102" grpId="0"/>
      <p:bldP spid="102" grpId="1"/>
      <p:bldP spid="102" grpId="2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Folded Corner 29"/>
          <p:cNvSpPr/>
          <p:nvPr/>
        </p:nvSpPr>
        <p:spPr>
          <a:xfrm rot="10800000">
            <a:off x="1368935" y="4286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89012" y="3886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32" name="Rectangle: Folded Corner 31"/>
          <p:cNvSpPr/>
          <p:nvPr/>
        </p:nvSpPr>
        <p:spPr>
          <a:xfrm rot="10800000">
            <a:off x="1368935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89012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34" name="Rectangle: Folded Corner 33"/>
          <p:cNvSpPr/>
          <p:nvPr/>
        </p:nvSpPr>
        <p:spPr>
          <a:xfrm rot="10800000">
            <a:off x="670937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Rectangle: Folded Corner 34"/>
          <p:cNvSpPr/>
          <p:nvPr/>
        </p:nvSpPr>
        <p:spPr>
          <a:xfrm rot="10800000">
            <a:off x="2066579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articles in a blog</a:t>
            </a:r>
          </a:p>
          <a:p>
            <a:r>
              <a:rPr lang="en-US" sz="3200" dirty="0"/>
              <a:t>Display a gallery of photos</a:t>
            </a:r>
          </a:p>
          <a:p>
            <a:r>
              <a:rPr lang="en-US" sz="3200" dirty="0"/>
              <a:t>Visualize user profiles</a:t>
            </a:r>
          </a:p>
          <a:p>
            <a:r>
              <a:rPr lang="en-US" sz="3200" dirty="0"/>
              <a:t>Show items in a catalog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192860" y="1295400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46" y="454592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513034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17696" y="4825605"/>
            <a:ext cx="247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28659" y="1524000"/>
            <a:ext cx="1331093" cy="1602839"/>
            <a:chOff x="6515919" y="1524000"/>
            <a:chExt cx="1331093" cy="1602839"/>
          </a:xfrm>
        </p:grpSpPr>
        <p:sp>
          <p:nvSpPr>
            <p:cNvPr id="22" name="Rectangle 21"/>
            <p:cNvSpPr/>
            <p:nvPr/>
          </p:nvSpPr>
          <p:spPr>
            <a:xfrm>
              <a:off x="6515919" y="1524000"/>
              <a:ext cx="1331093" cy="1316923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2843565"/>
              <a:ext cx="1331093" cy="28327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6914765" y="2906363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Teardrop 4"/>
            <p:cNvSpPr/>
            <p:nvPr/>
          </p:nvSpPr>
          <p:spPr>
            <a:xfrm>
              <a:off x="6914765" y="1915761"/>
              <a:ext cx="533400" cy="533400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1524000"/>
            <a:ext cx="1329043" cy="160338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614" y="1524000"/>
            <a:ext cx="1329043" cy="160338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540" y="3369324"/>
            <a:ext cx="1329043" cy="160338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614" y="3369324"/>
            <a:ext cx="1329043" cy="160338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1" y="3369324"/>
            <a:ext cx="1329043" cy="160338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4"/>
          <a:srcRect b="40313"/>
          <a:stretch/>
        </p:blipFill>
        <p:spPr>
          <a:xfrm>
            <a:off x="6425540" y="5215197"/>
            <a:ext cx="1329043" cy="957004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4"/>
          <a:srcRect b="40313"/>
          <a:stretch/>
        </p:blipFill>
        <p:spPr>
          <a:xfrm>
            <a:off x="7956482" y="5215197"/>
            <a:ext cx="1329043" cy="957004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4"/>
          <a:srcRect b="40313"/>
          <a:stretch/>
        </p:blipFill>
        <p:spPr>
          <a:xfrm>
            <a:off x="9451037" y="5215197"/>
            <a:ext cx="1329043" cy="9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-3.33333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0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3.33333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3.33333E-6 L 0.19588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164E-6 3.33333E-6 L 0.1387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1.11022E-16 L 0.19588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1" grpId="0"/>
      <p:bldP spid="31" grpId="1"/>
      <p:bldP spid="31" grpId="2"/>
      <p:bldP spid="32" grpId="0" animBg="1"/>
      <p:bldP spid="32" grpId="1" animBg="1"/>
      <p:bldP spid="32" grpId="2" animBg="1"/>
      <p:bldP spid="33" grpId="0"/>
      <p:bldP spid="33" grpId="1"/>
      <p:bldP spid="33" grpId="2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HTML Templating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9" y="1363365"/>
            <a:ext cx="3900488" cy="22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3" y="1066800"/>
            <a:ext cx="2133599" cy="33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14" y="1507840"/>
            <a:ext cx="2703683" cy="173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78" y="1556308"/>
            <a:ext cx="1676398" cy="1676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2" t="-12122" r="-6253" b="-9092"/>
          <a:stretch/>
        </p:blipFill>
        <p:spPr>
          <a:xfrm>
            <a:off x="8492124" y="1947121"/>
            <a:ext cx="2700000" cy="794118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5" t="-78499" r="-2885" b="-29644"/>
          <a:stretch/>
        </p:blipFill>
        <p:spPr>
          <a:xfrm>
            <a:off x="973929" y="4527273"/>
            <a:ext cx="2700000" cy="92368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>
            <a:off x="8514896" y="426323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40080" t="23762" r="38427" b="30918"/>
          <a:stretch/>
        </p:blipFill>
        <p:spPr>
          <a:xfrm rot="16200000">
            <a:off x="5632571" y="3639116"/>
            <a:ext cx="923684" cy="2700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20" name="TextBox 19"/>
          <p:cNvSpPr txBox="1"/>
          <p:nvPr/>
        </p:nvSpPr>
        <p:spPr>
          <a:xfrm>
            <a:off x="1219029" y="3111787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8"/>
              </a:rPr>
              <a:t>Pug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9513" y="30536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9"/>
              </a:rPr>
              <a:t>Vue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96581" y="3053644"/>
            <a:ext cx="3736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0"/>
              </a:rPr>
              <a:t>jQuery Templates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51154" y="5793911"/>
            <a:ext cx="495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1"/>
              </a:rPr>
              <a:t>Underscore Templates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6614" y="5793911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2"/>
              </a:rPr>
              <a:t>Mustache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7097" y="5793911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3"/>
              </a:rPr>
              <a:t>Handlebars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+mj-lt"/>
              </a:rPr>
              <a:t>Mustache is a multi-language, logic-less templating system</a:t>
            </a:r>
          </a:p>
          <a:p>
            <a:r>
              <a:rPr lang="en-US" b="1" dirty="0"/>
              <a:t>Key Points</a:t>
            </a:r>
          </a:p>
          <a:p>
            <a:pPr lvl="1"/>
            <a:r>
              <a:rPr lang="en-US" dirty="0"/>
              <a:t>9kb file size (small)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No dependencies</a:t>
            </a:r>
          </a:p>
          <a:p>
            <a:pPr lvl="1"/>
            <a:r>
              <a:rPr lang="en-US" dirty="0"/>
              <a:t>No logic</a:t>
            </a:r>
          </a:p>
          <a:p>
            <a:pPr lvl="1"/>
            <a:r>
              <a:rPr lang="en-US" dirty="0"/>
              <a:t>No precompiled templates</a:t>
            </a:r>
          </a:p>
          <a:p>
            <a:pPr lvl="1"/>
            <a:r>
              <a:rPr lang="en-US" dirty="0"/>
              <a:t>Programming language agnostic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Mustache </a:t>
            </a:r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F08B9-7D8B-49F3-BA60-3914FDE3D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80" t="23762" r="38427" b="30918"/>
          <a:stretch/>
        </p:blipFill>
        <p:spPr>
          <a:xfrm rot="16200000">
            <a:off x="8506570" y="2236042"/>
            <a:ext cx="923684" cy="2700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749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Mustache </a:t>
            </a:r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79412" y="1295400"/>
            <a:ext cx="115062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"template"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"x-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tmpl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-mustache"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&lt;p&gt;Use the &lt;strong&gt;{{power}}&lt;/strong&gt;, {{name}}!&lt;/p&gt;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79412" y="3019445"/>
            <a:ext cx="11506200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'template'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innerHTML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Mustache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parse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rendered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Mustache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name: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"Luke"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power: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"force"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'target'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innerHTML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rendered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09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+mj-lt"/>
              </a:rPr>
              <a:t>jQuery Template is not as popular as mustache.js</a:t>
            </a:r>
          </a:p>
          <a:p>
            <a:r>
              <a:rPr lang="en-US" sz="3200" dirty="0">
                <a:latin typeface="+mj-lt"/>
              </a:rPr>
              <a:t>The templates are just plain HTML with no new syntax</a:t>
            </a:r>
          </a:p>
          <a:p>
            <a:r>
              <a:rPr lang="en-US" sz="3200" dirty="0">
                <a:latin typeface="+mj-lt"/>
              </a:rPr>
              <a:t>Instead of token replacement techniques it uses data attributes to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indicate where data should be inserted in the HTML fragment</a:t>
            </a:r>
          </a:p>
          <a:p>
            <a:r>
              <a:rPr lang="en-US" b="1" dirty="0"/>
              <a:t>Key Points</a:t>
            </a:r>
          </a:p>
          <a:p>
            <a:pPr lvl="1"/>
            <a:r>
              <a:rPr lang="en-US" dirty="0"/>
              <a:t>7kb file size (small)</a:t>
            </a:r>
          </a:p>
          <a:p>
            <a:pPr lvl="1"/>
            <a:r>
              <a:rPr lang="en-US" dirty="0"/>
              <a:t>Requires jQuery (+82kb)</a:t>
            </a:r>
          </a:p>
          <a:p>
            <a:pPr lvl="1"/>
            <a:r>
              <a:rPr lang="en-US" dirty="0"/>
              <a:t>Simple, but different to how Mustache and Handlebars.js work</a:t>
            </a:r>
          </a:p>
          <a:p>
            <a:pPr lvl="1"/>
            <a:r>
              <a:rPr lang="en-US" dirty="0"/>
              <a:t>No precompiled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jQuery </a:t>
            </a:r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9D228-DC25-43EA-9025-F13F9F73A8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2" t="-12122" r="-6253" b="-9092"/>
          <a:stretch/>
        </p:blipFill>
        <p:spPr>
          <a:xfrm>
            <a:off x="7694612" y="3733800"/>
            <a:ext cx="2700000" cy="794118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697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jQuery </a:t>
            </a:r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79412" y="1295400"/>
            <a:ext cx="11506200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"template"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"text/html"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&lt;p&gt;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Use the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&lt;strong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data-content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"power"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&gt;&lt;/strong&gt;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data-content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&gt;&lt;/span&gt;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41312" y="3963096"/>
            <a:ext cx="115062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'#target'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loadTemplate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'#template'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name: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"Luke"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power: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"force"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336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Templating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Simple Templating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Templating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Handlebars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with Handlebars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 and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676400"/>
            <a:ext cx="3152774" cy="23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Based on the Mustache specification</a:t>
            </a:r>
          </a:p>
          <a:p>
            <a:r>
              <a:rPr lang="en-US" sz="3200" dirty="0">
                <a:latin typeface="+mj-lt"/>
              </a:rPr>
              <a:t>Adds helper functions and nested context paths</a:t>
            </a:r>
          </a:p>
          <a:p>
            <a:r>
              <a:rPr lang="en-US" sz="3200" dirty="0">
                <a:latin typeface="+mj-lt"/>
              </a:rPr>
              <a:t>Uses double curly brace notation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0972" y="3657600"/>
            <a:ext cx="5072064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513231" y="3657600"/>
            <a:ext cx="5050169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5736324" y="4606875"/>
            <a:ext cx="723619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0364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Handlebars</a:t>
            </a:r>
            <a:r>
              <a:rPr lang="en-US" sz="3200" dirty="0">
                <a:latin typeface="+mj-lt"/>
              </a:rPr>
              <a:t> using WebStorm's terminal</a:t>
            </a:r>
          </a:p>
          <a:p>
            <a:pPr>
              <a:lnSpc>
                <a:spcPct val="90000"/>
              </a:lnSpc>
              <a:spcBef>
                <a:spcPts val="6000"/>
              </a:spcBef>
            </a:pPr>
            <a:r>
              <a:rPr lang="en-US" sz="3200" dirty="0">
                <a:latin typeface="+mj-lt"/>
              </a:rPr>
              <a:t>Or download from </a:t>
            </a:r>
            <a:r>
              <a:rPr lang="en-US" sz="3200" b="1" dirty="0">
                <a:latin typeface="+mj-lt"/>
                <a:hlinkClick r:id="rId2"/>
              </a:rPr>
              <a:t>handlebarsjs.com</a:t>
            </a:r>
            <a:endParaRPr lang="en-US" sz="32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Browser builds will be located in</a:t>
            </a:r>
          </a:p>
          <a:p>
            <a:pPr>
              <a:lnSpc>
                <a:spcPct val="90000"/>
              </a:lnSpc>
              <a:spcBef>
                <a:spcPts val="6000"/>
              </a:spcBef>
            </a:pPr>
            <a:r>
              <a:rPr lang="en-US" sz="3200" dirty="0">
                <a:latin typeface="+mj-lt"/>
              </a:rPr>
              <a:t>Use handlebars from an online CDN: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55612" y="1786969"/>
            <a:ext cx="112776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npm install --save handlebars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55612" y="3570187"/>
            <a:ext cx="112776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node_modules/handlebars/dist/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454024" y="4875018"/>
            <a:ext cx="112776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https://cdnjs.cloudflare.com/ajax/libs/handlebars.js/4.0.10/</a:t>
            </a:r>
          </a:p>
          <a:p>
            <a:r>
              <a:rPr lang="en-US" noProof="1"/>
              <a:t>handlebars.min.js</a:t>
            </a:r>
          </a:p>
        </p:txBody>
      </p:sp>
    </p:spTree>
    <p:extLst>
      <p:ext uri="{BB962C8B-B14F-4D97-AF65-F5344CB8AC3E}">
        <p14:creationId xmlns:p14="http://schemas.microsoft.com/office/powerpoint/2010/main" val="33797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You can place your templates in a script element</a:t>
            </a:r>
          </a:p>
          <a:p>
            <a:pPr lvl="1"/>
            <a:r>
              <a:rPr lang="en-US" sz="3200" dirty="0">
                <a:latin typeface="+mj-lt"/>
              </a:rPr>
              <a:t>Use type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text/x-handlebars-template</a:t>
            </a:r>
          </a:p>
          <a:p>
            <a:pPr lvl="1"/>
            <a:r>
              <a:rPr lang="en-US" sz="3200" dirty="0">
                <a:latin typeface="+mj-lt"/>
              </a:rPr>
              <a:t>Give the element an ID for easier use</a:t>
            </a:r>
          </a:p>
          <a:p>
            <a:r>
              <a:rPr lang="en-US" sz="3200" dirty="0">
                <a:latin typeface="+mj-lt"/>
              </a:rPr>
              <a:t>Anything inside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double curly braces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will be evaluated</a:t>
            </a:r>
          </a:p>
          <a:p>
            <a:r>
              <a:rPr lang="en-US" sz="3200" dirty="0">
                <a:latin typeface="+mj-lt"/>
              </a:rPr>
              <a:t>Set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context</a:t>
            </a:r>
            <a:r>
              <a:rPr lang="en-US" sz="3200" dirty="0">
                <a:latin typeface="+mj-lt"/>
              </a:rPr>
              <a:t> by executing the template with an object</a:t>
            </a:r>
          </a:p>
          <a:p>
            <a:r>
              <a:rPr lang="en-US" sz="3200" dirty="0">
                <a:latin typeface="+mj-lt"/>
              </a:rPr>
              <a:t>Named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identifiers</a:t>
            </a:r>
            <a:r>
              <a:rPr lang="en-US" sz="3200" dirty="0">
                <a:latin typeface="+mj-lt"/>
              </a:rPr>
              <a:t> will be looked up in the object's properties</a:t>
            </a:r>
          </a:p>
          <a:p>
            <a:r>
              <a:rPr lang="en-US" sz="3200" dirty="0">
                <a:latin typeface="+mj-lt"/>
              </a:rPr>
              <a:t>Handlebars supports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conditional statements </a:t>
            </a:r>
            <a:r>
              <a:rPr lang="en-US" sz="3200" dirty="0">
                <a:latin typeface="+mj-lt"/>
              </a:rPr>
              <a:t>and other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helpers</a:t>
            </a:r>
          </a:p>
          <a:p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Once loaded, a template must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compiled</a:t>
            </a:r>
          </a:p>
          <a:p>
            <a:pPr>
              <a:spcBef>
                <a:spcPts val="8400"/>
              </a:spcBef>
            </a:pPr>
            <a:r>
              <a:rPr lang="en-US" sz="3200" dirty="0"/>
              <a:t>Compiled templates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sz="3200" dirty="0"/>
              <a:t>, that can be executed with whatever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sz="3200" dirty="0"/>
              <a:t> we need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and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07893" y="3963090"/>
            <a:ext cx="8377520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'Ivan Ivanov'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'0888 123 456',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email: 'i.ivanov@gmail.com'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html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07893" y="1873519"/>
            <a:ext cx="837752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source = $("#contact-template").html();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(source);</a:t>
            </a:r>
          </a:p>
        </p:txBody>
      </p:sp>
    </p:spTree>
    <p:extLst>
      <p:ext uri="{BB962C8B-B14F-4D97-AF65-F5344CB8AC3E}">
        <p14:creationId xmlns:p14="http://schemas.microsoft.com/office/powerpoint/2010/main" val="294113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1" y="3794273"/>
            <a:ext cx="10977283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source = $("#entry-template").html();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Handlebars.compile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(source);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context =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"My New Post",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"This is my first post!"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html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(context);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8011" y="1230833"/>
            <a:ext cx="10977283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entry-template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type="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text/x-handlebars-template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{{title}}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&lt;div class="body"&gt;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{{body}}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952951" y="4699936"/>
            <a:ext cx="3420495" cy="919401"/>
          </a:xfrm>
          <a:prstGeom prst="wedgeRoundRectCallout">
            <a:avLst>
              <a:gd name="adj1" fmla="val -73714"/>
              <a:gd name="adj2" fmla="val -4668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Compile</a:t>
            </a:r>
            <a:r>
              <a:rPr lang="en-US" b="1" noProof="1">
                <a:solidFill>
                  <a:srgbClr val="FFFFFF"/>
                </a:solidFill>
              </a:rPr>
              <a:t> the template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from a string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6438498" y="5885707"/>
            <a:ext cx="3034560" cy="510778"/>
          </a:xfrm>
          <a:prstGeom prst="wedgeRoundRectCallout">
            <a:avLst>
              <a:gd name="adj1" fmla="val -69410"/>
              <a:gd name="adj2" fmla="val 2528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Populate with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952856"/>
            <a:ext cx="3952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Handlebars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6117" y="1300623"/>
            <a:ext cx="10977283" cy="520409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&lt;meta charset="UTF-8"&gt;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&lt;title&gt;Hello Handlebars&lt;/title&gt;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&lt;!-- Include Handlebars distribution --&gt;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id="app"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Handlebars.compile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('&lt;h1&gt;Hello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{{name}}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&lt;/h1&gt;');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container = document.getElementById('app');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container.innerHTML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'Handlebars' });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08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3654" y="1295400"/>
            <a:ext cx="9901516" cy="501942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id="contact-template"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type="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text/x-handlebars-template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&lt;div class="title"&gt;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{{name}}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&lt;button&gt;&amp;#8505;&lt;/button&gt;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&lt;div class="info"&gt;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&lt;span&gt;&amp;phone;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{{phone}}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&lt;span&gt;&amp;#9993;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{{email}}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884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template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repeated</a:t>
            </a:r>
            <a:r>
              <a:rPr lang="en-US" sz="3200" dirty="0"/>
              <a:t> for every entry in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4339" y="4395928"/>
            <a:ext cx="9760146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4339" y="1797591"/>
            <a:ext cx="9760146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context =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[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 name: 'Ivan Ivanov', email: 'i.ivanov@gmail.com'},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 name: 'Maria Petrova', email: 'mar4eto@abv.bg'},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 name: 'Jordan Kirov', email: 'jordk@gmail.com'}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]};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098079" y="4868575"/>
            <a:ext cx="3451034" cy="1328023"/>
          </a:xfrm>
          <a:prstGeom prst="wedgeRoundRectCallout">
            <a:avLst>
              <a:gd name="adj1" fmla="val -88418"/>
              <a:gd name="adj2" fmla="val 553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expression inside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loop uses each</a:t>
            </a:r>
          </a:p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entry as context</a:t>
            </a:r>
          </a:p>
        </p:txBody>
      </p:sp>
    </p:spTree>
    <p:extLst>
      <p:ext uri="{BB962C8B-B14F-4D97-AF65-F5344CB8AC3E}">
        <p14:creationId xmlns:p14="http://schemas.microsoft.com/office/powerpoint/2010/main" val="34580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0612" y="1250017"/>
            <a:ext cx="74676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#if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sunny}}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The sky is clear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The sky is overcast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/if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174751" y="1058703"/>
            <a:ext cx="2844343" cy="919401"/>
          </a:xfrm>
          <a:prstGeom prst="wedgeRoundRectCallout">
            <a:avLst>
              <a:gd name="adj1" fmla="val -88940"/>
              <a:gd name="adj2" fmla="val -1241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Variable to check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for </a:t>
            </a:r>
            <a:r>
              <a:rPr lang="en-US" b="1" noProof="1">
                <a:solidFill>
                  <a:schemeClr val="bg1"/>
                </a:solidFill>
              </a:rPr>
              <a:t>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60612" y="3581400"/>
            <a:ext cx="7467600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395470" y="5184695"/>
            <a:ext cx="2978020" cy="919401"/>
          </a:xfrm>
          <a:prstGeom prst="wedgeRoundRectCallout">
            <a:avLst>
              <a:gd name="adj1" fmla="val -72995"/>
              <a:gd name="adj2" fmla="val -3270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Will be shown if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array is </a:t>
            </a:r>
            <a:r>
              <a:rPr lang="en-US" b="1" noProof="1">
                <a:solidFill>
                  <a:schemeClr val="bg1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3028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Partials are templates that can be inserted into other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07893" y="1873519"/>
            <a:ext cx="837752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source = $("#contact-template").html();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registerPartial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('contact', source);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833074" y="3082052"/>
            <a:ext cx="2245251" cy="510778"/>
          </a:xfrm>
          <a:prstGeom prst="wedgeRoundRectCallout">
            <a:avLst>
              <a:gd name="adj1" fmla="val 52379"/>
              <a:gd name="adj2" fmla="val -11914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Partial name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009672" y="3082052"/>
            <a:ext cx="2926120" cy="510778"/>
          </a:xfrm>
          <a:prstGeom prst="wedgeRoundRectCallout">
            <a:avLst>
              <a:gd name="adj1" fmla="val -18231"/>
              <a:gd name="adj2" fmla="val -1205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Template as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7893" y="3719638"/>
            <a:ext cx="8377520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contact}}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46812" y="4482176"/>
            <a:ext cx="3018333" cy="919401"/>
          </a:xfrm>
          <a:prstGeom prst="wedgeRoundRectCallout">
            <a:avLst>
              <a:gd name="adj1" fmla="val -83611"/>
              <a:gd name="adj2" fmla="val -2159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Partials are</a:t>
            </a:r>
          </a:p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globally</a:t>
            </a:r>
            <a:r>
              <a:rPr lang="en-US" b="1" noProof="1">
                <a:solidFill>
                  <a:srgbClr val="FFFFFF"/>
                </a:solidFill>
              </a:rPr>
              <a:t> accessible</a:t>
            </a:r>
          </a:p>
        </p:txBody>
      </p:sp>
    </p:spTree>
    <p:extLst>
      <p:ext uri="{BB962C8B-B14F-4D97-AF65-F5344CB8AC3E}">
        <p14:creationId xmlns:p14="http://schemas.microsoft.com/office/powerpoint/2010/main" val="8409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 default, any strings that are evaluated will be HTML-escaped</a:t>
            </a:r>
          </a:p>
          <a:p>
            <a:r>
              <a:rPr lang="en-US" sz="3200" dirty="0"/>
              <a:t>To prevent this, use the "triple-stash"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3771" y="3803738"/>
            <a:ext cx="3689104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3213" y="2415359"/>
            <a:ext cx="1168796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title: "All about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Tags"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body: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This is a post about &amp;lt;p&amp;gt; tags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867175" y="3464763"/>
            <a:ext cx="7124006" cy="31727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&lt;h1&gt;All About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;p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&amp;gt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 Tags&lt;/h1&gt;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This is a post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about&amp;lt;p&amp;gt; tags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9" name="Arrow: Right 13"/>
          <p:cNvSpPr/>
          <p:nvPr/>
        </p:nvSpPr>
        <p:spPr>
          <a:xfrm>
            <a:off x="4068215" y="4783370"/>
            <a:ext cx="723619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193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Templating with Handlebars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9" y="1363365"/>
            <a:ext cx="3900488" cy="22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Practice: Templating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626680"/>
            <a:ext cx="7761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Templates speed up and simplify the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development process</a:t>
            </a:r>
          </a:p>
          <a:p>
            <a:r>
              <a:rPr lang="en-US" sz="3200" dirty="0">
                <a:solidFill>
                  <a:schemeClr val="bg2"/>
                </a:solidFill>
              </a:rPr>
              <a:t>Handlebars offers effective templates and simple helper functions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10950" y="4217399"/>
            <a:ext cx="342604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830972" y="4217399"/>
            <a:ext cx="388104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8" name="Arrow: Right 13"/>
          <p:cNvSpPr/>
          <p:nvPr/>
        </p:nvSpPr>
        <p:spPr>
          <a:xfrm>
            <a:off x="4135289" y="4945657"/>
            <a:ext cx="625565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767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</a:t>
            </a:r>
            <a:r>
              <a:rPr lang="bg-BG" dirty="0">
                <a:solidFill>
                  <a:schemeClr val="bg1"/>
                </a:solidFill>
                <a:hlinkClick r:id="rId3"/>
              </a:rPr>
              <a:t>81</a:t>
            </a:r>
            <a:r>
              <a:rPr lang="en-US" dirty="0">
                <a:solidFill>
                  <a:schemeClr val="bg1"/>
                </a:solidFill>
                <a:hlinkClick r:id="rId3"/>
              </a:rPr>
              <a:t>/js-advanced-october-2018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5698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175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066800"/>
            <a:ext cx="2840354" cy="29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7510" y="2514600"/>
            <a:ext cx="11148902" cy="4038600"/>
            <a:chOff x="417510" y="2451232"/>
            <a:chExt cx="11148902" cy="4101968"/>
          </a:xfrm>
        </p:grpSpPr>
        <p:sp>
          <p:nvSpPr>
            <p:cNvPr id="6" name="Rectangle: Folded Corner 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1474" y="3289924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&lt;div&gt;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&lt;span&gt;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212" y="2451232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HTML</a:t>
              </a:r>
            </a:p>
          </p:txBody>
        </p:sp>
        <p:sp>
          <p:nvSpPr>
            <p:cNvPr id="9" name="Rectangle: Folded Corner 8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Ivan,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Maria,</a:t>
              </a:r>
            </a:p>
            <a:p>
              <a:r>
                <a:rPr lang="en-US" sz="20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Jordan, …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7510" y="4621606"/>
              <a:ext cx="3253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Dynamic Content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549146" y="3988133"/>
              <a:ext cx="2724150" cy="1859756"/>
              <a:chOff x="4549146" y="3835733"/>
              <a:chExt cx="2724150" cy="18597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19979">
                <a:off x="4549146" y="3835733"/>
                <a:ext cx="2724150" cy="185975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73721" y="4016066"/>
                <a:ext cx="2475000" cy="109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Templating Engine</a:t>
                </a:r>
              </a:p>
            </p:txBody>
          </p:sp>
        </p:grp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825612" y="3697026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825612" y="5029200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l="886" t="2351" r="823" b="2816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4"/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5"/>
              <a:srcRect l="910" t="2669" r="1039" b="2809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Templates</a:t>
            </a:r>
            <a:r>
              <a:rPr lang="en-US" sz="3200" dirty="0"/>
              <a:t> are a method of </a:t>
            </a:r>
            <a:r>
              <a:rPr lang="en-US" sz="3200" dirty="0">
                <a:solidFill>
                  <a:schemeClr val="bg1"/>
                </a:solidFill>
              </a:rPr>
              <a:t>separating HTML </a:t>
            </a:r>
            <a:r>
              <a:rPr lang="en-US" sz="3200" dirty="0"/>
              <a:t>structure from the </a:t>
            </a:r>
            <a:br>
              <a:rPr lang="en-US" sz="3200" dirty="0"/>
            </a:br>
            <a:r>
              <a:rPr lang="en-US" sz="3200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contained within</a:t>
            </a:r>
          </a:p>
          <a:p>
            <a:r>
              <a:rPr lang="en-US" sz="3200" dirty="0"/>
              <a:t>Templating systems generally introduce some </a:t>
            </a:r>
            <a:r>
              <a:rPr lang="en-US" sz="3200" dirty="0">
                <a:solidFill>
                  <a:schemeClr val="bg1"/>
                </a:solidFill>
              </a:rPr>
              <a:t>new syntax </a:t>
            </a:r>
            <a:r>
              <a:rPr lang="en-US" sz="3200" dirty="0"/>
              <a:t>but are </a:t>
            </a:r>
            <a:br>
              <a:rPr lang="en-US" sz="3200" dirty="0"/>
            </a:br>
            <a:r>
              <a:rPr lang="en-US" sz="3200" dirty="0"/>
              <a:t>usually very simple to work with</a:t>
            </a:r>
          </a:p>
          <a:p>
            <a:r>
              <a:rPr lang="en-US" sz="3200" dirty="0"/>
              <a:t>Templating systems are usually Server-side or Client-side, but can </a:t>
            </a:r>
            <a:br>
              <a:rPr lang="en-US" sz="3200" dirty="0"/>
            </a:br>
            <a:r>
              <a:rPr lang="en-US" sz="3200" dirty="0"/>
              <a:t>be Edge-side, Outside server or Distributed </a:t>
            </a:r>
          </a:p>
          <a:p>
            <a:r>
              <a:rPr lang="en-US" sz="3200" dirty="0"/>
              <a:t>Typically token replacement is used to indicate part, which must be replaced - (</a:t>
            </a:r>
            <a:r>
              <a:rPr lang="en-US" sz="3200" dirty="0">
                <a:solidFill>
                  <a:schemeClr val="bg1"/>
                </a:solidFill>
              </a:rPr>
              <a:t>{{ ... }}, &lt;%...%&gt; etc.</a:t>
            </a:r>
            <a:r>
              <a:rPr lang="en-US" sz="3200" dirty="0"/>
              <a:t>)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static parts </a:t>
            </a:r>
            <a:r>
              <a:rPr lang="en-US" sz="3200" dirty="0"/>
              <a:t>of a webpage are stored as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dynamic content </a:t>
            </a:r>
            <a:r>
              <a:rPr lang="en-US" sz="3200" dirty="0"/>
              <a:t>is kept separately (e.g. in 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)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templating engine </a:t>
            </a:r>
            <a:r>
              <a:rPr lang="en-US" sz="3200" dirty="0"/>
              <a:t>combines the two</a:t>
            </a:r>
          </a:p>
          <a:p>
            <a:r>
              <a:rPr lang="en-US" sz="3200" dirty="0"/>
              <a:t>Benefits: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Productivity</a:t>
            </a:r>
            <a:r>
              <a:rPr lang="en-US" sz="3200" dirty="0"/>
              <a:t> – avoid writing the same markup over and over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Save bandwidth </a:t>
            </a:r>
            <a:r>
              <a:rPr lang="en-US" sz="3200" dirty="0"/>
              <a:t>– send the HTML once, fill in any 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Composability</a:t>
            </a:r>
            <a:r>
              <a:rPr lang="en-US" sz="3200" dirty="0"/>
              <a:t> –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 soon as we find ourselves including </a:t>
            </a:r>
            <a:r>
              <a:rPr lang="en-US" sz="3200" dirty="0">
                <a:solidFill>
                  <a:schemeClr val="bg1"/>
                </a:solidFill>
              </a:rPr>
              <a:t>HTML inside JavaScript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we should be starting to think about what benefits </a:t>
            </a:r>
            <a:br>
              <a:rPr lang="en-US" sz="3200" dirty="0"/>
            </a:br>
            <a:r>
              <a:rPr lang="en-US" sz="3200" dirty="0"/>
              <a:t>JavaScript templates could give us</a:t>
            </a:r>
          </a:p>
          <a:p>
            <a:r>
              <a:rPr lang="en-US" sz="3200" dirty="0">
                <a:solidFill>
                  <a:schemeClr val="bg1"/>
                </a:solidFill>
              </a:rPr>
              <a:t>Separation of concerns </a:t>
            </a:r>
            <a:r>
              <a:rPr lang="en-US" sz="3200" dirty="0"/>
              <a:t>is of utmost importance when building a </a:t>
            </a:r>
            <a:br>
              <a:rPr lang="en-US" sz="3200" dirty="0"/>
            </a:br>
            <a:r>
              <a:rPr lang="en-US" sz="3200" dirty="0"/>
              <a:t>maintainable codebase, so anything which can help us achieve this should be explored</a:t>
            </a:r>
          </a:p>
          <a:p>
            <a:r>
              <a:rPr lang="en-US" sz="3200" dirty="0"/>
              <a:t>It also can arguably minimize the amount of data that’s returned to </a:t>
            </a:r>
            <a:br>
              <a:rPr lang="en-US" sz="3200" dirty="0"/>
            </a:br>
            <a:r>
              <a:rPr lang="en-US" sz="3200" dirty="0"/>
              <a:t>the client, making sites faster and servers more responsive by </a:t>
            </a:r>
            <a:br>
              <a:rPr lang="en-US" sz="3200" dirty="0"/>
            </a:br>
            <a:r>
              <a:rPr lang="en-US" sz="3200" dirty="0"/>
              <a:t>lowering bandwidth and load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JS Templating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Folded Corner 125"/>
          <p:cNvSpPr/>
          <p:nvPr/>
        </p:nvSpPr>
        <p:spPr>
          <a:xfrm rot="10800000">
            <a:off x="1368935" y="4286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89012" y="3886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28" name="Rectangle: Folded Corner 127"/>
          <p:cNvSpPr/>
          <p:nvPr/>
        </p:nvSpPr>
        <p:spPr>
          <a:xfrm rot="10800000">
            <a:off x="1368935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89012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30" name="Rectangle: Folded Corner 129"/>
          <p:cNvSpPr/>
          <p:nvPr/>
        </p:nvSpPr>
        <p:spPr>
          <a:xfrm rot="10800000">
            <a:off x="670937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1" name="Rectangle: Folded Corner 130"/>
          <p:cNvSpPr/>
          <p:nvPr/>
        </p:nvSpPr>
        <p:spPr>
          <a:xfrm rot="10800000">
            <a:off x="2066579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articles in a blog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192860" y="1295400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46" y="454592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513034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17696" y="4825605"/>
            <a:ext cx="247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515919" y="1371600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6665002" y="1777112"/>
              <a:ext cx="3081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6665002" y="2051747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6665002" y="2324803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6665002" y="2597859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7043208" y="1777112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7729008" y="1777112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8033808" y="1777112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9100607" y="1777112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9780056" y="1777112"/>
              <a:ext cx="71972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7335187" y="2051747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8322850" y="2051747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8660069" y="2051747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9154766" y="2051747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10049999" y="2051747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6871615" y="2324803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7252614" y="2324803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8036072" y="2324803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8243217" y="2324803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9047495" y="2324803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9928578" y="2324803"/>
              <a:ext cx="62594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7512798" y="2597859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: Rounded Corners 58"/>
            <p:cNvSpPr/>
            <p:nvPr/>
          </p:nvSpPr>
          <p:spPr>
            <a:xfrm>
              <a:off x="7729007" y="2597859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515919" y="3444881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993916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7174856" y="3850393"/>
              <a:ext cx="17542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Rectangle: Rounded Corners 65"/>
            <p:cNvSpPr/>
            <p:nvPr/>
          </p:nvSpPr>
          <p:spPr>
            <a:xfrm>
              <a:off x="7046001" y="4671932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7" name="Rectangle: Rounded Corners 66"/>
            <p:cNvSpPr/>
            <p:nvPr/>
          </p:nvSpPr>
          <p:spPr>
            <a:xfrm>
              <a:off x="7046001" y="4125820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8" name="Rectangle: Rounded Corners 67"/>
            <p:cNvSpPr/>
            <p:nvPr/>
          </p:nvSpPr>
          <p:spPr>
            <a:xfrm>
              <a:off x="7046001" y="4398876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1" name="Rectangle: Rounded Corners 70"/>
            <p:cNvSpPr/>
            <p:nvPr/>
          </p:nvSpPr>
          <p:spPr>
            <a:xfrm>
              <a:off x="7424207" y="3850393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8110007" y="3850393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8414807" y="3850393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9481606" y="3850393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6660127" y="3850393"/>
              <a:ext cx="46539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7716186" y="4671932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8703849" y="4671932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9041068" y="4671932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9535765" y="4671932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: Rounded Corners 79"/>
            <p:cNvSpPr/>
            <p:nvPr/>
          </p:nvSpPr>
          <p:spPr>
            <a:xfrm>
              <a:off x="6930070" y="4671932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: Rounded Corners 80"/>
            <p:cNvSpPr/>
            <p:nvPr/>
          </p:nvSpPr>
          <p:spPr>
            <a:xfrm>
              <a:off x="7252614" y="4125820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2" name="Rectangle: Rounded Corners 81"/>
            <p:cNvSpPr/>
            <p:nvPr/>
          </p:nvSpPr>
          <p:spPr>
            <a:xfrm>
              <a:off x="7633613" y="4125820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: Rounded Corners 82"/>
            <p:cNvSpPr/>
            <p:nvPr/>
          </p:nvSpPr>
          <p:spPr>
            <a:xfrm>
              <a:off x="8417071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8624216" y="4125820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9428494" y="4125820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: Rounded Corners 85"/>
            <p:cNvSpPr/>
            <p:nvPr/>
          </p:nvSpPr>
          <p:spPr>
            <a:xfrm>
              <a:off x="6861049" y="4125820"/>
              <a:ext cx="57354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: Rounded Corners 86"/>
            <p:cNvSpPr/>
            <p:nvPr/>
          </p:nvSpPr>
          <p:spPr>
            <a:xfrm>
              <a:off x="7893797" y="4398876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: Rounded Corners 87"/>
            <p:cNvSpPr/>
            <p:nvPr/>
          </p:nvSpPr>
          <p:spPr>
            <a:xfrm>
              <a:off x="8110006" y="4398876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9" name="Rectangle: Rounded Corners 88"/>
            <p:cNvSpPr/>
            <p:nvPr/>
          </p:nvSpPr>
          <p:spPr>
            <a:xfrm>
              <a:off x="10152615" y="3850393"/>
              <a:ext cx="34716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: Rounded Corners 89"/>
            <p:cNvSpPr/>
            <p:nvPr/>
          </p:nvSpPr>
          <p:spPr>
            <a:xfrm>
              <a:off x="6660127" y="4398876"/>
              <a:ext cx="31299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2" name="Rectangle: Rounded Corners 91"/>
            <p:cNvSpPr/>
            <p:nvPr/>
          </p:nvSpPr>
          <p:spPr>
            <a:xfrm>
              <a:off x="6653906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3" name="Rectangle: Rounded Corners 92"/>
            <p:cNvSpPr/>
            <p:nvPr/>
          </p:nvSpPr>
          <p:spPr>
            <a:xfrm>
              <a:off x="6651656" y="4671932"/>
              <a:ext cx="209393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666012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5" name="Rectangle: Rounded Corners 94"/>
            <p:cNvSpPr/>
            <p:nvPr/>
          </p:nvSpPr>
          <p:spPr>
            <a:xfrm>
              <a:off x="732223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4"/>
          <a:srcRect b="44595"/>
          <a:stretch/>
        </p:blipFill>
        <p:spPr>
          <a:xfrm>
            <a:off x="6517748" y="5719581"/>
            <a:ext cx="4206605" cy="4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-3.33333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0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3.33333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3.33333E-6 L 0.19588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164E-6 3.33333E-6 L 0.1387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1.11022E-16 L 0.19588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6" grpId="2" animBg="1"/>
      <p:bldP spid="127" grpId="0"/>
      <p:bldP spid="127" grpId="1"/>
      <p:bldP spid="127" grpId="2"/>
      <p:bldP spid="128" grpId="0" animBg="1"/>
      <p:bldP spid="128" grpId="1" animBg="1"/>
      <p:bldP spid="128" grpId="2" animBg="1"/>
      <p:bldP spid="129" grpId="0"/>
      <p:bldP spid="129" grpId="1"/>
      <p:bldP spid="129" grpId="2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3796</TotalTime>
  <Words>1687</Words>
  <Application>Microsoft Office PowerPoint</Application>
  <PresentationFormat>Custom</PresentationFormat>
  <Paragraphs>355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Templating</vt:lpstr>
      <vt:lpstr>Table of Contents</vt:lpstr>
      <vt:lpstr>Have a Question?</vt:lpstr>
      <vt:lpstr>PowerPoint Presentation</vt:lpstr>
      <vt:lpstr>What is Templating?</vt:lpstr>
      <vt:lpstr>Templating Concepts</vt:lpstr>
      <vt:lpstr>Templating Concepts</vt:lpstr>
      <vt:lpstr>When should we use JS Templating</vt:lpstr>
      <vt:lpstr>Examples</vt:lpstr>
      <vt:lpstr>Examples</vt:lpstr>
      <vt:lpstr>Examples</vt:lpstr>
      <vt:lpstr>Examples</vt:lpstr>
      <vt:lpstr>PowerPoint Presentation</vt:lpstr>
      <vt:lpstr>PowerPoint Presentation</vt:lpstr>
      <vt:lpstr>Templating Engines</vt:lpstr>
      <vt:lpstr>Mustache Overview</vt:lpstr>
      <vt:lpstr>Mustache Overview</vt:lpstr>
      <vt:lpstr>jQuery Overview</vt:lpstr>
      <vt:lpstr>jQuery Overview</vt:lpstr>
      <vt:lpstr>PowerPoint Presentation</vt:lpstr>
      <vt:lpstr>Overview</vt:lpstr>
      <vt:lpstr>Installation</vt:lpstr>
      <vt:lpstr>Expressions</vt:lpstr>
      <vt:lpstr>Compilation and Execution</vt:lpstr>
      <vt:lpstr>Example</vt:lpstr>
      <vt:lpstr>Hello Handlebars</vt:lpstr>
      <vt:lpstr>Simple Identifiers</vt:lpstr>
      <vt:lpstr>For-Loops</vt:lpstr>
      <vt:lpstr>Conditional Statements</vt:lpstr>
      <vt:lpstr>Partials</vt:lpstr>
      <vt:lpstr>HTML Escaping</vt:lpstr>
      <vt:lpstr>PowerPoint Presentation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Creating JSX Components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Стамо Петков</cp:lastModifiedBy>
  <cp:revision>235</cp:revision>
  <dcterms:created xsi:type="dcterms:W3CDTF">2014-01-02T17:00:34Z</dcterms:created>
  <dcterms:modified xsi:type="dcterms:W3CDTF">2018-11-27T15:24:52Z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