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51" r:id="rId10"/>
    <p:sldId id="553" r:id="rId11"/>
    <p:sldId id="554" r:id="rId12"/>
    <p:sldId id="555" r:id="rId13"/>
    <p:sldId id="556" r:id="rId14"/>
    <p:sldId id="552" r:id="rId15"/>
    <p:sldId id="559" r:id="rId16"/>
    <p:sldId id="558" r:id="rId17"/>
    <p:sldId id="557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43" r:id="rId34"/>
    <p:sldId id="542" r:id="rId35"/>
    <p:sldId id="544" r:id="rId36"/>
    <p:sldId id="545" r:id="rId37"/>
    <p:sldId id="546" r:id="rId38"/>
    <p:sldId id="547" r:id="rId39"/>
    <p:sldId id="54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Simple Class Inheritance" id="{BC4A3995-4CED-4320-A673-95328C9C809D}">
          <p14:sldIdLst>
            <p14:sldId id="493"/>
            <p14:sldId id="406"/>
            <p14:sldId id="494"/>
            <p14:sldId id="549"/>
            <p14:sldId id="550"/>
          </p14:sldIdLst>
        </p14:section>
        <p14:section name="Using the Parent Members" id="{C9D798A7-38A6-465B-8663-3172385B6F9B}">
          <p14:sldIdLst>
            <p14:sldId id="551"/>
            <p14:sldId id="553"/>
            <p14:sldId id="554"/>
            <p14:sldId id="555"/>
            <p14:sldId id="556"/>
          </p14:sldIdLst>
        </p14:section>
        <p14:section name="Prototype Chains" id="{FD6DF50D-67F2-4527-BC2C-31FEB6DFE4A9}">
          <p14:sldIdLst>
            <p14:sldId id="552"/>
            <p14:sldId id="559"/>
            <p14:sldId id="558"/>
            <p14:sldId id="557"/>
            <p14:sldId id="560"/>
            <p14:sldId id="561"/>
            <p14:sldId id="562"/>
            <p14:sldId id="563"/>
            <p14:sldId id="564"/>
            <p14:sldId id="565"/>
          </p14:sldIdLst>
        </p14:section>
        <p14:section name="Abstract Classes and Mixins" id="{CF2ADE61-D955-4DB9-8174-EF02BBC08069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545"/>
            <p14:sldId id="546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20" autoAdjust="0"/>
  </p:normalViewPr>
  <p:slideViewPr>
    <p:cSldViewPr snapToGrid="0" showGuides="1">
      <p:cViewPr>
        <p:scale>
          <a:sx n="107" d="100"/>
          <a:sy n="107" d="100"/>
        </p:scale>
        <p:origin x="-82" y="-211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63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35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9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9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5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9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Class Inheritance, Prototypes, Prototype Chain, Code Reuse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Inheritance and Prototypes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2" y="2351427"/>
            <a:ext cx="2330456" cy="263115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</a:t>
            </a:r>
            <a:r>
              <a:rPr lang="en-US" noProof="1" smtClean="0"/>
              <a:t>()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19437" y="983404"/>
            <a:ext cx="7980365" cy="5809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class</a:t>
            </a:r>
            <a:r>
              <a:rPr lang="en-US" noProof="1"/>
              <a:t> Person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constructor</a:t>
            </a:r>
            <a:r>
              <a:rPr lang="en-US" noProof="1"/>
              <a:t>(name, email)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  this.email = email;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toString()</a:t>
            </a:r>
            <a:r>
              <a:rPr lang="en-US" noProof="1"/>
              <a:t> {</a:t>
            </a:r>
          </a:p>
          <a:p>
            <a:r>
              <a:rPr lang="en-US" noProof="1"/>
              <a:t>    let className = </a:t>
            </a:r>
            <a:r>
              <a:rPr lang="en-US" noProof="1">
                <a:solidFill>
                  <a:schemeClr val="bg1"/>
                </a:solidFill>
              </a:rPr>
              <a:t>this.constructor.name</a:t>
            </a:r>
            <a:r>
              <a:rPr lang="en-US" noProof="1"/>
              <a:t>;</a:t>
            </a:r>
          </a:p>
          <a:p>
            <a:r>
              <a:rPr lang="en-US" noProof="1"/>
              <a:t>    return `${className} (name: ${this.name}, email: ${this.email})`;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7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 – Teacher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77136" y="1260722"/>
            <a:ext cx="10651276" cy="5419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Teacher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/>
              <a:t>(name, email, subject)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/>
              <a:t>(name, email);</a:t>
            </a:r>
          </a:p>
          <a:p>
            <a:r>
              <a:rPr lang="en-US" dirty="0"/>
              <a:t>    </a:t>
            </a:r>
            <a:r>
              <a:rPr lang="en-US" dirty="0" err="1"/>
              <a:t>this.subject</a:t>
            </a:r>
            <a:r>
              <a:rPr lang="en-US" dirty="0"/>
              <a:t> = subject;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r>
              <a:rPr lang="en-US" dirty="0"/>
              <a:t>    let </a:t>
            </a:r>
            <a:r>
              <a:rPr lang="en-US" dirty="0" err="1"/>
              <a:t>baseStr</a:t>
            </a:r>
            <a:r>
              <a:rPr lang="en-US" dirty="0"/>
              <a:t> = </a:t>
            </a:r>
            <a:r>
              <a:rPr lang="en-US" dirty="0" err="1">
                <a:solidFill>
                  <a:schemeClr val="bg1"/>
                </a:solidFill>
              </a:rPr>
              <a:t>super.toString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.slice(0, -1);</a:t>
            </a:r>
          </a:p>
          <a:p>
            <a:r>
              <a:rPr lang="en-US" dirty="0"/>
              <a:t>    return </a:t>
            </a:r>
            <a:r>
              <a:rPr lang="en-US" dirty="0" err="1"/>
              <a:t>baseStr</a:t>
            </a:r>
            <a:r>
              <a:rPr lang="en-US" dirty="0"/>
              <a:t> + `, subject: ${</a:t>
            </a:r>
            <a:r>
              <a:rPr lang="en-US" dirty="0" err="1"/>
              <a:t>this.subject</a:t>
            </a:r>
            <a:r>
              <a:rPr lang="en-US" dirty="0"/>
              <a:t>})`;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50923" y="3249736"/>
            <a:ext cx="4419600" cy="1127814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2406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Inheriting and Replacing </a:t>
            </a:r>
            <a:r>
              <a:rPr lang="en-US" sz="4000" noProof="1"/>
              <a:t>toString() – Student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77136" y="1260722"/>
            <a:ext cx="10651276" cy="5419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Student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/>
              <a:t>(name, email, course)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/>
              <a:t>(name, email);</a:t>
            </a:r>
          </a:p>
          <a:p>
            <a:r>
              <a:rPr lang="en-US" dirty="0"/>
              <a:t>    </a:t>
            </a:r>
            <a:r>
              <a:rPr lang="en-US" dirty="0" err="1"/>
              <a:t>this.course</a:t>
            </a:r>
            <a:r>
              <a:rPr lang="en-US" dirty="0"/>
              <a:t> = course;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{</a:t>
            </a:r>
          </a:p>
          <a:p>
            <a:r>
              <a:rPr lang="en-US" dirty="0"/>
              <a:t>    let </a:t>
            </a:r>
            <a:r>
              <a:rPr lang="en-US" dirty="0" err="1"/>
              <a:t>baseStr</a:t>
            </a:r>
            <a:r>
              <a:rPr lang="en-US" dirty="0"/>
              <a:t> = </a:t>
            </a:r>
            <a:r>
              <a:rPr lang="en-US" dirty="0" err="1">
                <a:solidFill>
                  <a:schemeClr val="bg1"/>
                </a:solidFill>
              </a:rPr>
              <a:t>super.toString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.slice(0, -1);</a:t>
            </a:r>
          </a:p>
          <a:p>
            <a:r>
              <a:rPr lang="en-US" dirty="0"/>
              <a:t>    return </a:t>
            </a:r>
            <a:r>
              <a:rPr lang="en-US" dirty="0" err="1"/>
              <a:t>baseStr</a:t>
            </a:r>
            <a:r>
              <a:rPr lang="en-US" dirty="0"/>
              <a:t> + `, course: ${</a:t>
            </a:r>
            <a:r>
              <a:rPr lang="en-US" dirty="0" err="1"/>
              <a:t>this.course</a:t>
            </a:r>
            <a:r>
              <a:rPr lang="en-US" dirty="0"/>
              <a:t>})`;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684556" y="2948074"/>
            <a:ext cx="4419600" cy="1127814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38658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– Usage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0936" y="1104088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("Maria", "maria@gmail.com");</a:t>
            </a:r>
          </a:p>
          <a:p>
            <a:r>
              <a:rPr lang="en-US" dirty="0"/>
              <a:t>console.log('' +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 (name: Maria, email: maria@gmail.com)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00936" y="2799944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/>
              <a:t>("Ivan", "iv@yahoo.com", "PHP");</a:t>
            </a:r>
          </a:p>
          <a:p>
            <a:r>
              <a:rPr lang="en-US" dirty="0"/>
              <a:t>console.log(''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 (name: Ivan, email: iv@yahoo.com, subject: PHP)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https://judge.softuni.bg/Contests/339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00936" y="4489399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Student</a:t>
            </a:r>
            <a:r>
              <a:rPr lang="en-US" dirty="0"/>
              <a:t>("Ana", "ana@mail.ru", 3);</a:t>
            </a:r>
          </a:p>
          <a:p>
            <a:r>
              <a:rPr lang="en-US" dirty="0"/>
              <a:t>console.log('' +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Student (name: Ana, email: ana@mail.ru, course: 3)</a:t>
            </a:r>
          </a:p>
        </p:txBody>
      </p:sp>
    </p:spTree>
    <p:extLst>
      <p:ext uri="{BB962C8B-B14F-4D97-AF65-F5344CB8AC3E}">
        <p14:creationId xmlns:p14="http://schemas.microsoft.com/office/powerpoint/2010/main" val="12900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Prototype Chain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Does It Work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09" y="1511401"/>
            <a:ext cx="5404700" cy="23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not found in the object are looked up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prototype</a:t>
            </a:r>
            <a:endParaRPr lang="en-US" dirty="0"/>
          </a:p>
          <a:p>
            <a:pPr>
              <a:spcBef>
                <a:spcPts val="6000"/>
              </a:spcBef>
            </a:pPr>
            <a:r>
              <a:rPr lang="en-US" dirty="0"/>
              <a:t>Can be obtained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should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avoided!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Chain for JS Classes</a:t>
            </a:r>
            <a:endParaRPr lang="bg-BG" dirty="0"/>
          </a:p>
        </p:txBody>
      </p:sp>
      <p:cxnSp>
        <p:nvCxnSpPr>
          <p:cNvPr id="6" name="Straight Arrow Connector 35"/>
          <p:cNvCxnSpPr>
            <a:endCxn id="36" idx="3"/>
          </p:cNvCxnSpPr>
          <p:nvPr/>
        </p:nvCxnSpPr>
        <p:spPr>
          <a:xfrm flipH="1" flipV="1">
            <a:off x="4605693" y="4607916"/>
            <a:ext cx="703236" cy="8689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1" idx="2"/>
          </p:cNvCxnSpPr>
          <p:nvPr/>
        </p:nvCxnSpPr>
        <p:spPr>
          <a:xfrm rot="10800000" flipV="1">
            <a:off x="7462224" y="3184183"/>
            <a:ext cx="1176747" cy="464180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35"/>
          <p:cNvCxnSpPr>
            <a:stCxn id="28" idx="2"/>
            <a:endCxn id="13" idx="2"/>
          </p:cNvCxnSpPr>
          <p:nvPr/>
        </p:nvCxnSpPr>
        <p:spPr>
          <a:xfrm rot="10800000">
            <a:off x="6747602" y="4795801"/>
            <a:ext cx="1908721" cy="741108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5201178" y="2373719"/>
            <a:ext cx="2557172" cy="2526882"/>
            <a:chOff x="3803084" y="1566154"/>
            <a:chExt cx="2943428" cy="2981842"/>
          </a:xfrm>
        </p:grpSpPr>
        <p:sp>
          <p:nvSpPr>
            <p:cNvPr id="10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7112" y="1647216"/>
              <a:ext cx="1654698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Person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972638" y="4050212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51355" y="3901107"/>
              <a:ext cx="2263472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125038" y="2232849"/>
              <a:ext cx="2299518" cy="546779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125039" y="2779630"/>
              <a:ext cx="2299516" cy="544631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027381" y="3324261"/>
              <a:ext cx="2502009" cy="539370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29876" y="1405380"/>
            <a:ext cx="2670910" cy="2103592"/>
            <a:chOff x="7820668" y="1121938"/>
            <a:chExt cx="2921944" cy="2482339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75244" y="1199744"/>
              <a:ext cx="1761603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Teacher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9523" y="2931633"/>
              <a:ext cx="2186885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940024" y="3068011"/>
              <a:ext cx="306001" cy="306001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75535" y="1789888"/>
              <a:ext cx="2238367" cy="535030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093031" y="2324919"/>
              <a:ext cx="2379547" cy="539172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29871" y="3769308"/>
            <a:ext cx="2670908" cy="2103592"/>
            <a:chOff x="7820668" y="1121938"/>
            <a:chExt cx="2921944" cy="2482339"/>
          </a:xfrm>
        </p:grpSpPr>
        <p:sp>
          <p:nvSpPr>
            <p:cNvPr id="25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75245" y="1199744"/>
              <a:ext cx="1761610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Student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03919" y="2971109"/>
              <a:ext cx="2186885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959004" y="3054791"/>
              <a:ext cx="306000" cy="306001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8175535" y="1789888"/>
              <a:ext cx="2238367" cy="535030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course</a:t>
              </a: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093031" y="2324919"/>
              <a:ext cx="2410485" cy="539172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94409" y="2383912"/>
            <a:ext cx="2211285" cy="580203"/>
            <a:chOff x="2409707" y="1052646"/>
            <a:chExt cx="1600200" cy="684667"/>
          </a:xfrm>
        </p:grpSpPr>
        <p:sp>
          <p:nvSpPr>
            <p:cNvPr id="32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08480" y="1142324"/>
              <a:ext cx="1428624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 smtClean="0"/>
                <a:t>Object{…}</a:t>
              </a:r>
              <a:endParaRPr lang="en-US" noProof="1"/>
            </a:p>
          </p:txBody>
        </p:sp>
      </p:grpSp>
      <p:cxnSp>
        <p:nvCxnSpPr>
          <p:cNvPr id="34" name="Straight Arrow Connector 35"/>
          <p:cNvCxnSpPr>
            <a:stCxn id="38" idx="2"/>
            <a:endCxn id="33" idx="1"/>
          </p:cNvCxnSpPr>
          <p:nvPr/>
        </p:nvCxnSpPr>
        <p:spPr>
          <a:xfrm rot="10800000" flipH="1">
            <a:off x="2482864" y="2681602"/>
            <a:ext cx="48037" cy="2434900"/>
          </a:xfrm>
          <a:prstGeom prst="bentConnector3">
            <a:avLst>
              <a:gd name="adj1" fmla="val -475883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 34"/>
          <p:cNvGrpSpPr/>
          <p:nvPr/>
        </p:nvGrpSpPr>
        <p:grpSpPr>
          <a:xfrm>
            <a:off x="2394408" y="3887678"/>
            <a:ext cx="2211839" cy="1440475"/>
            <a:chOff x="3803084" y="1566154"/>
            <a:chExt cx="2545933" cy="1699829"/>
          </a:xfrm>
        </p:grpSpPr>
        <p:sp>
          <p:nvSpPr>
            <p:cNvPr id="36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27112" y="1594581"/>
              <a:ext cx="2326981" cy="1125892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Function.</a:t>
              </a:r>
              <a:br>
                <a:rPr lang="en-US" noProof="1"/>
              </a:br>
              <a:r>
                <a:rPr lang="en-US" noProof="1"/>
                <a:t>__proto__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04902" y="2863824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85544" y="2738088"/>
              <a:ext cx="2263473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9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Classes have a prototype (a parent function)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Prototypes form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chain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(for Classes)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1" y="2566741"/>
            <a:ext cx="1032393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Object.getPrototypeOf(</a:t>
            </a:r>
            <a:r>
              <a:rPr lang="en-US" noProof="1"/>
              <a:t>Teacher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Person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true (class prototype holds the parent class)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0" y="5224862"/>
            <a:ext cx="103239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 smtClean="0">
                <a:solidFill>
                  <a:schemeClr val="tx1"/>
                </a:solidFill>
              </a:rPr>
              <a:t>Object.</a:t>
            </a:r>
            <a:r>
              <a:rPr lang="en-US" noProof="1" smtClean="0"/>
              <a:t>getPrototypeOf</a:t>
            </a:r>
            <a:r>
              <a:rPr lang="en-US" noProof="1" smtClean="0">
                <a:solidFill>
                  <a:schemeClr val="tx1"/>
                </a:solidFill>
              </a:rPr>
              <a:t>(</a:t>
            </a:r>
            <a:r>
              <a:rPr lang="en-US" noProof="1" smtClean="0"/>
              <a:t>Person</a:t>
            </a:r>
            <a:r>
              <a:rPr lang="en-US" noProof="1" smtClean="0">
                <a:solidFill>
                  <a:schemeClr val="tx1"/>
                </a:solidFill>
              </a:rPr>
              <a:t>) == </a:t>
            </a:r>
            <a:r>
              <a:rPr lang="en-US" noProof="1" smtClean="0"/>
              <a:t>Function.prototype</a:t>
            </a:r>
            <a:r>
              <a:rPr lang="en-US" noProof="1" smtClean="0">
                <a:solidFill>
                  <a:schemeClr val="tx1"/>
                </a:solidFill>
              </a:rPr>
              <a:t>; </a:t>
            </a:r>
            <a:r>
              <a:rPr lang="en-US" i="1" noProof="1" smtClean="0">
                <a:solidFill>
                  <a:schemeClr val="accent2"/>
                </a:solidFill>
              </a:rPr>
              <a:t>// true</a:t>
            </a:r>
            <a:endParaRPr lang="en-US" i="1" noProof="1">
              <a:solidFill>
                <a:schemeClr val="accent2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1" y="3886200"/>
            <a:ext cx="1032394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Teacher.__proto__ </a:t>
            </a:r>
            <a:r>
              <a:rPr lang="en-US" noProof="1">
                <a:solidFill>
                  <a:schemeClr val="tx1"/>
                </a:solidFill>
              </a:rPr>
              <a:t>== 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The same as the above (unofficial property)</a:t>
            </a:r>
          </a:p>
        </p:txBody>
      </p:sp>
    </p:spTree>
    <p:extLst>
      <p:ext uri="{BB962C8B-B14F-4D97-AF65-F5344CB8AC3E}">
        <p14:creationId xmlns:p14="http://schemas.microsoft.com/office/powerpoint/2010/main" val="18243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7971" y="1121144"/>
            <a:ext cx="10317263" cy="527604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classes</a:t>
            </a:r>
            <a:r>
              <a:rPr lang="en-US" sz="2900" dirty="0">
                <a:latin typeface="+mj-lt"/>
              </a:rPr>
              <a:t> / functions</a:t>
            </a:r>
          </a:p>
          <a:p>
            <a:pPr lvl="1"/>
            <a:r>
              <a:rPr lang="en-US" sz="2900" dirty="0">
                <a:latin typeface="+mj-lt"/>
              </a:rPr>
              <a:t>Classes use their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  <a:latin typeface="+mj-lt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dirty="0">
                <a:latin typeface="+mj-lt"/>
              </a:rPr>
              <a:t>holds the parent class / function</a:t>
            </a:r>
          </a:p>
          <a:p>
            <a:pPr lvl="1"/>
            <a:r>
              <a:rPr lang="en-US" sz="2900" dirty="0">
                <a:latin typeface="+mj-lt"/>
              </a:rPr>
              <a:t>Classes have also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prototype</a:t>
            </a:r>
            <a:r>
              <a:rPr lang="en-US" sz="2900" dirty="0">
                <a:latin typeface="+mj-lt"/>
              </a:rPr>
              <a:t> object used to create n</a:t>
            </a:r>
            <a:r>
              <a:rPr lang="bg-BG" sz="2900" dirty="0">
                <a:latin typeface="+mj-lt"/>
              </a:rPr>
              <a:t>е</a:t>
            </a:r>
            <a:r>
              <a:rPr lang="en-US" sz="2900" dirty="0">
                <a:latin typeface="+mj-lt"/>
              </a:rPr>
              <a:t>w </a:t>
            </a:r>
            <a:r>
              <a:rPr lang="en-US" sz="2900" dirty="0" smtClean="0">
                <a:latin typeface="+mj-lt"/>
              </a:rPr>
              <a:t/>
            </a:r>
            <a:br>
              <a:rPr lang="en-US" sz="2900" dirty="0" smtClean="0">
                <a:latin typeface="+mj-lt"/>
              </a:rPr>
            </a:br>
            <a:r>
              <a:rPr lang="en-US" sz="2900" dirty="0" smtClean="0">
                <a:latin typeface="+mj-lt"/>
              </a:rPr>
              <a:t>objects</a:t>
            </a:r>
            <a:endParaRPr lang="en-US" sz="2900" dirty="0">
              <a:latin typeface="+mj-lt"/>
            </a:endParaRPr>
          </a:p>
          <a:p>
            <a:pPr lvl="2"/>
            <a:r>
              <a:rPr lang="en-US" sz="2900" dirty="0">
                <a:latin typeface="+mj-lt"/>
              </a:rPr>
              <a:t>Assigned to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dirty="0">
                <a:latin typeface="+mj-lt"/>
              </a:rPr>
              <a:t>of each new object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objects</a:t>
            </a:r>
          </a:p>
          <a:p>
            <a:pPr lvl="1"/>
            <a:r>
              <a:rPr lang="en-US" sz="2900" dirty="0">
                <a:latin typeface="+mj-lt"/>
              </a:rPr>
              <a:t>Objects use their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__proto__</a:t>
            </a:r>
            <a:r>
              <a:rPr lang="en-US" sz="2900" dirty="0">
                <a:latin typeface="+mj-lt"/>
              </a:rPr>
              <a:t> to resolve methods / properties</a:t>
            </a:r>
          </a:p>
          <a:p>
            <a:pPr lvl="1"/>
            <a:r>
              <a:rPr lang="en-US" sz="2900" dirty="0">
                <a:latin typeface="+mj-lt"/>
              </a:rPr>
              <a:t>Objects do not have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prototype</a:t>
            </a:r>
            <a:r>
              <a:rPr lang="en-US" sz="2900" dirty="0">
                <a:latin typeface="+mj-lt"/>
              </a:rPr>
              <a:t> </a:t>
            </a:r>
            <a:r>
              <a:rPr lang="en-US" sz="2900" dirty="0" smtClean="0">
                <a:latin typeface="+mj-lt"/>
              </a:rPr>
              <a:t>object</a:t>
            </a:r>
            <a:endParaRPr lang="en-US" sz="29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Classes and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Straight Arrow Connector 35"/>
          <p:cNvCxnSpPr>
            <a:stCxn id="13" idx="2"/>
            <a:endCxn id="30" idx="3"/>
          </p:cNvCxnSpPr>
          <p:nvPr/>
        </p:nvCxnSpPr>
        <p:spPr>
          <a:xfrm rot="10800000">
            <a:off x="3598200" y="1912887"/>
            <a:ext cx="1090503" cy="1455332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35"/>
          <p:cNvCxnSpPr>
            <a:stCxn id="22" idx="2"/>
            <a:endCxn id="11" idx="3"/>
          </p:cNvCxnSpPr>
          <p:nvPr/>
        </p:nvCxnSpPr>
        <p:spPr>
          <a:xfrm rot="10800000">
            <a:off x="7094187" y="2403538"/>
            <a:ext cx="1260230" cy="698600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4605588" y="1143000"/>
            <a:ext cx="2488599" cy="2521075"/>
            <a:chOff x="3803084" y="1566154"/>
            <a:chExt cx="2943428" cy="2981842"/>
          </a:xfrm>
        </p:grpSpPr>
        <p:sp>
          <p:nvSpPr>
            <p:cNvPr id="11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7936" y="1647216"/>
              <a:ext cx="1602758" cy="461666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Person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901388" y="404566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4689" y="3865108"/>
              <a:ext cx="2332991" cy="572616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125038" y="2232849"/>
              <a:ext cx="2299518" cy="546779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125039" y="2779630"/>
              <a:ext cx="2299516" cy="544631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3883589" y="3324261"/>
              <a:ext cx="2782416" cy="539370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49426" y="1338600"/>
            <a:ext cx="2599285" cy="2098757"/>
            <a:chOff x="7820668" y="1121938"/>
            <a:chExt cx="2921944" cy="2482339"/>
          </a:xfrm>
        </p:grpSpPr>
        <p:sp>
          <p:nvSpPr>
            <p:cNvPr id="19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23509" y="1199744"/>
              <a:ext cx="1912081" cy="461664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Teacher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43109" y="2950929"/>
              <a:ext cx="2217341" cy="572616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38692" y="3054791"/>
              <a:ext cx="306000" cy="306001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175535" y="1789888"/>
              <a:ext cx="2238367" cy="535030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8063616" y="2324919"/>
              <a:ext cx="2462204" cy="539172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6213" y="2951906"/>
            <a:ext cx="2151986" cy="578869"/>
            <a:chOff x="2409707" y="1052646"/>
            <a:chExt cx="1600200" cy="684667"/>
          </a:xfrm>
        </p:grpSpPr>
        <p:sp>
          <p:nvSpPr>
            <p:cNvPr id="26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7020" y="1107541"/>
              <a:ext cx="1461116" cy="558615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 smtClean="0"/>
                <a:t>Object{…}</a:t>
              </a:r>
              <a:endParaRPr lang="en-US" noProof="1"/>
            </a:p>
          </p:txBody>
        </p:sp>
      </p:grpSp>
      <p:cxnSp>
        <p:nvCxnSpPr>
          <p:cNvPr id="28" name="Straight Arrow Connector 35"/>
          <p:cNvCxnSpPr>
            <a:stCxn id="32" idx="2"/>
            <a:endCxn id="26" idx="1"/>
          </p:cNvCxnSpPr>
          <p:nvPr/>
        </p:nvCxnSpPr>
        <p:spPr>
          <a:xfrm rot="10800000" flipV="1">
            <a:off x="1446214" y="2302711"/>
            <a:ext cx="80575" cy="938629"/>
          </a:xfrm>
          <a:prstGeom prst="bentConnector3">
            <a:avLst>
              <a:gd name="adj1" fmla="val 498631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28"/>
          <p:cNvGrpSpPr/>
          <p:nvPr/>
        </p:nvGrpSpPr>
        <p:grpSpPr>
          <a:xfrm>
            <a:off x="1446213" y="1192863"/>
            <a:ext cx="2151986" cy="1438606"/>
            <a:chOff x="3803084" y="1564450"/>
            <a:chExt cx="2545296" cy="1701533"/>
          </a:xfrm>
        </p:grpSpPr>
        <p:sp>
          <p:nvSpPr>
            <p:cNvPr id="30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27112" y="1564450"/>
              <a:ext cx="2397113" cy="1106058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Function.</a:t>
              </a:r>
              <a:br>
                <a:rPr lang="en-US" noProof="1"/>
              </a:br>
              <a:r>
                <a:rPr lang="en-US" noProof="1"/>
                <a:t>__proto__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898390" y="2724743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07243" y="2676014"/>
              <a:ext cx="2484758" cy="473237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66095" y="3876612"/>
            <a:ext cx="3767569" cy="2615793"/>
            <a:chOff x="4563231" y="3876612"/>
            <a:chExt cx="2573300" cy="2615793"/>
          </a:xfrm>
        </p:grpSpPr>
        <p:sp>
          <p:nvSpPr>
            <p:cNvPr id="35" name="TextBox 34"/>
            <p:cNvSpPr txBox="1"/>
            <p:nvPr/>
          </p:nvSpPr>
          <p:spPr>
            <a:xfrm>
              <a:off x="4563231" y="3876612"/>
              <a:ext cx="2573300" cy="538568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Teacher (instance)</a:t>
              </a:r>
            </a:p>
          </p:txBody>
        </p:sp>
        <p:sp>
          <p:nvSpPr>
            <p:cNvPr id="36" name="Rectangle: Rounded Corners 63"/>
            <p:cNvSpPr/>
            <p:nvPr/>
          </p:nvSpPr>
          <p:spPr>
            <a:xfrm>
              <a:off x="4605585" y="4413109"/>
              <a:ext cx="2488597" cy="2079296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794359" y="6067698"/>
              <a:ext cx="212977" cy="257701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11736" y="5926615"/>
              <a:ext cx="1481960" cy="484133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4284314" y="4535004"/>
            <a:ext cx="3131134" cy="462288"/>
          </a:xfrm>
          <a:prstGeom prst="roundRect">
            <a:avLst>
              <a:gd name="adj" fmla="val 5319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'Ivan'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4284317" y="4997294"/>
            <a:ext cx="3131129" cy="460472"/>
          </a:xfrm>
          <a:prstGeom prst="roundRect">
            <a:avLst>
              <a:gd name="adj" fmla="val 5319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'ivan@email.cx'</a:t>
            </a:r>
          </a:p>
        </p:txBody>
      </p:sp>
      <p:sp>
        <p:nvSpPr>
          <p:cNvPr id="41" name="Rectangle: Rounded Corners 13"/>
          <p:cNvSpPr/>
          <p:nvPr/>
        </p:nvSpPr>
        <p:spPr>
          <a:xfrm>
            <a:off x="4284317" y="5458959"/>
            <a:ext cx="3131129" cy="460472"/>
          </a:xfrm>
          <a:prstGeom prst="roundRect">
            <a:avLst>
              <a:gd name="adj" fmla="val 5319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'Biology'</a:t>
            </a:r>
          </a:p>
        </p:txBody>
      </p:sp>
    </p:spTree>
    <p:extLst>
      <p:ext uri="{BB962C8B-B14F-4D97-AF65-F5344CB8AC3E}">
        <p14:creationId xmlns:p14="http://schemas.microsoft.com/office/powerpoint/2010/main" val="12389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-0.41273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0.4122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30403 -0.51968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Simple Inheritance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Accessing Parent Members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Prototype Chains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Abstract Classes </a:t>
            </a:r>
            <a:r>
              <a:rPr lang="en-US" sz="3200" dirty="0" smtClean="0"/>
              <a:t>and Class </a:t>
            </a:r>
            <a:r>
              <a:rPr lang="en-US" sz="3200" dirty="0"/>
              <a:t>Hierarchies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Arrow Connector 35"/>
          <p:cNvCxnSpPr>
            <a:stCxn id="11" idx="2"/>
            <a:endCxn id="28" idx="3"/>
          </p:cNvCxnSpPr>
          <p:nvPr/>
        </p:nvCxnSpPr>
        <p:spPr>
          <a:xfrm rot="10800000">
            <a:off x="3598201" y="1912891"/>
            <a:ext cx="1113649" cy="145532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0" idx="2"/>
            <a:endCxn id="9" idx="3"/>
          </p:cNvCxnSpPr>
          <p:nvPr/>
        </p:nvCxnSpPr>
        <p:spPr>
          <a:xfrm rot="10800000">
            <a:off x="7094182" y="2403538"/>
            <a:ext cx="1271808" cy="698600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 7"/>
          <p:cNvGrpSpPr/>
          <p:nvPr/>
        </p:nvGrpSpPr>
        <p:grpSpPr>
          <a:xfrm>
            <a:off x="4605584" y="1143000"/>
            <a:ext cx="2488597" cy="2521075"/>
            <a:chOff x="3803084" y="1566154"/>
            <a:chExt cx="2943428" cy="2981842"/>
          </a:xfrm>
        </p:grpSpPr>
        <p:sp>
          <p:nvSpPr>
            <p:cNvPr id="9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7111" y="1647216"/>
              <a:ext cx="1681970" cy="461666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Person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28769" y="404566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12068" y="3969560"/>
              <a:ext cx="2332992" cy="473237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125038" y="2232849"/>
              <a:ext cx="2299518" cy="546779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125039" y="2779630"/>
              <a:ext cx="2299516" cy="544631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883589" y="3324261"/>
              <a:ext cx="2782415" cy="539370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9424" y="1338600"/>
            <a:ext cx="2599283" cy="2098757"/>
            <a:chOff x="7820668" y="1121938"/>
            <a:chExt cx="2921944" cy="2482339"/>
          </a:xfrm>
        </p:grpSpPr>
        <p:sp>
          <p:nvSpPr>
            <p:cNvPr id="17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75246" y="1199744"/>
              <a:ext cx="1800886" cy="461664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Teacher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6115" y="2937238"/>
              <a:ext cx="2217342" cy="572616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951704" y="3054791"/>
              <a:ext cx="306000" cy="306001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8175535" y="1789888"/>
              <a:ext cx="2238367" cy="535030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063616" y="2324919"/>
              <a:ext cx="2462203" cy="539172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6213" y="2951906"/>
            <a:ext cx="2151986" cy="578869"/>
            <a:chOff x="2409707" y="1052646"/>
            <a:chExt cx="1600200" cy="684667"/>
          </a:xfrm>
        </p:grpSpPr>
        <p:sp>
          <p:nvSpPr>
            <p:cNvPr id="24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7019" y="1093850"/>
              <a:ext cx="1461116" cy="558615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 smtClean="0"/>
                <a:t>Object{…}</a:t>
              </a:r>
              <a:endParaRPr lang="en-US" noProof="1"/>
            </a:p>
          </p:txBody>
        </p:sp>
      </p:grpSp>
      <p:cxnSp>
        <p:nvCxnSpPr>
          <p:cNvPr id="26" name="Straight Arrow Connector 35"/>
          <p:cNvCxnSpPr>
            <a:stCxn id="30" idx="2"/>
            <a:endCxn id="24" idx="1"/>
          </p:cNvCxnSpPr>
          <p:nvPr/>
        </p:nvCxnSpPr>
        <p:spPr>
          <a:xfrm rot="10800000" flipV="1">
            <a:off x="1446213" y="2406891"/>
            <a:ext cx="45856" cy="834449"/>
          </a:xfrm>
          <a:prstGeom prst="bentConnector3">
            <a:avLst>
              <a:gd name="adj1" fmla="val 901413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 26"/>
          <p:cNvGrpSpPr/>
          <p:nvPr/>
        </p:nvGrpSpPr>
        <p:grpSpPr>
          <a:xfrm>
            <a:off x="1446214" y="1180833"/>
            <a:ext cx="2249817" cy="1463408"/>
            <a:chOff x="3803084" y="1550219"/>
            <a:chExt cx="2661007" cy="1730866"/>
          </a:xfrm>
        </p:grpSpPr>
        <p:sp>
          <p:nvSpPr>
            <p:cNvPr id="28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6894" y="1550219"/>
              <a:ext cx="2424789" cy="1216667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Function.</a:t>
              </a:r>
              <a:br>
                <a:rPr lang="en-US" noProof="1"/>
              </a:br>
              <a:r>
                <a:rPr lang="en-US" noProof="1"/>
                <a:t>__proto__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57321" y="284795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31098" y="2708469"/>
              <a:ext cx="2332993" cy="572616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73255" y="3980785"/>
            <a:ext cx="3767569" cy="2615793"/>
            <a:chOff x="4174442" y="3980785"/>
            <a:chExt cx="3767569" cy="2615793"/>
          </a:xfrm>
        </p:grpSpPr>
        <p:sp>
          <p:nvSpPr>
            <p:cNvPr id="33" name="TextBox 32"/>
            <p:cNvSpPr txBox="1"/>
            <p:nvPr/>
          </p:nvSpPr>
          <p:spPr>
            <a:xfrm>
              <a:off x="4174442" y="3980785"/>
              <a:ext cx="3767569" cy="538568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Teacher (instance)</a:t>
              </a:r>
            </a:p>
          </p:txBody>
        </p:sp>
        <p:sp>
          <p:nvSpPr>
            <p:cNvPr id="34" name="Rectangle: Rounded Corners 63"/>
            <p:cNvSpPr/>
            <p:nvPr/>
          </p:nvSpPr>
          <p:spPr>
            <a:xfrm>
              <a:off x="4259601" y="4517282"/>
              <a:ext cx="3643555" cy="2079296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070668" y="6252896"/>
              <a:ext cx="257701" cy="257701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586" y="6065513"/>
              <a:ext cx="1972488" cy="484133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37" name="Rectangle: Rounded Corners 13"/>
            <p:cNvSpPr/>
            <p:nvPr/>
          </p:nvSpPr>
          <p:spPr>
            <a:xfrm>
              <a:off x="4631556" y="4639177"/>
              <a:ext cx="3131134" cy="462288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'Ivan'</a:t>
              </a: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4631559" y="5101467"/>
              <a:ext cx="3131129" cy="460472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'ivan@email.cx'</a:t>
              </a:r>
            </a:p>
          </p:txBody>
        </p:sp>
        <p:sp>
          <p:nvSpPr>
            <p:cNvPr id="39" name="Rectangle: Rounded Corners 13"/>
            <p:cNvSpPr/>
            <p:nvPr/>
          </p:nvSpPr>
          <p:spPr>
            <a:xfrm>
              <a:off x="4631559" y="5563132"/>
              <a:ext cx="3131129" cy="460472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'Biology'</a:t>
              </a:r>
            </a:p>
          </p:txBody>
        </p:sp>
      </p:grpSp>
      <p:cxnSp>
        <p:nvCxnSpPr>
          <p:cNvPr id="40" name="Straight Connector 9"/>
          <p:cNvCxnSpPr>
            <a:stCxn id="35" idx="2"/>
          </p:cNvCxnSpPr>
          <p:nvPr/>
        </p:nvCxnSpPr>
        <p:spPr>
          <a:xfrm rot="10800000" flipH="1">
            <a:off x="8769480" y="3437357"/>
            <a:ext cx="779585" cy="2944390"/>
          </a:xfrm>
          <a:prstGeom prst="bentConnector4">
            <a:avLst>
              <a:gd name="adj1" fmla="val -158494"/>
              <a:gd name="adj2" fmla="val 85209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908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30312 -4.81481E-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for JS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1949" y="175097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Teacher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(instance)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5437" y="2895600"/>
            <a:ext cx="3074344" cy="1542496"/>
            <a:chOff x="3960812" y="3276600"/>
            <a:chExt cx="3074344" cy="1542496"/>
          </a:xfrm>
        </p:grpSpPr>
        <p:sp>
          <p:nvSpPr>
            <p:cNvPr id="8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6862" y="4133294"/>
              <a:ext cx="1622688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334188" y="3539738"/>
              <a:ext cx="2355114" cy="539172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1109" y="2352020"/>
            <a:ext cx="3074344" cy="2543018"/>
            <a:chOff x="8457309" y="4038600"/>
            <a:chExt cx="3074344" cy="2543018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8457309" y="4038600"/>
              <a:ext cx="3074344" cy="2543018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53359" y="5895816"/>
              <a:ext cx="1622688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923746" y="6032132"/>
              <a:ext cx="321960" cy="306000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8830685" y="5322190"/>
              <a:ext cx="2355114" cy="535030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8830682" y="4222010"/>
              <a:ext cx="2355116" cy="546779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830684" y="4777559"/>
              <a:ext cx="2355114" cy="544631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0412" y="2895600"/>
            <a:ext cx="3074344" cy="1542496"/>
            <a:chOff x="3960812" y="3276600"/>
            <a:chExt cx="3074344" cy="1542496"/>
          </a:xfrm>
        </p:grpSpPr>
        <p:sp>
          <p:nvSpPr>
            <p:cNvPr id="20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6862" y="4133294"/>
              <a:ext cx="1622688" cy="523220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4334188" y="3539738"/>
              <a:ext cx="2355114" cy="539172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cxnSp>
        <p:nvCxnSpPr>
          <p:cNvPr id="24" name="Straight Connector 21"/>
          <p:cNvCxnSpPr>
            <a:stCxn id="15" idx="2"/>
            <a:endCxn id="8" idx="3"/>
          </p:cNvCxnSpPr>
          <p:nvPr/>
        </p:nvCxnSpPr>
        <p:spPr>
          <a:xfrm rot="10800000">
            <a:off x="7609782" y="3666848"/>
            <a:ext cx="1237765" cy="831704"/>
          </a:xfrm>
          <a:prstGeom prst="bentConnector3">
            <a:avLst>
              <a:gd name="adj1" fmla="val 58208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6"/>
          <p:cNvCxnSpPr>
            <a:stCxn id="10" idx="2"/>
            <a:endCxn id="20" idx="3"/>
          </p:cNvCxnSpPr>
          <p:nvPr/>
        </p:nvCxnSpPr>
        <p:spPr>
          <a:xfrm rot="10800000">
            <a:off x="3834756" y="3666848"/>
            <a:ext cx="1167118" cy="374762"/>
          </a:xfrm>
          <a:prstGeom prst="bentConnector3">
            <a:avLst>
              <a:gd name="adj1" fmla="val 54974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4341812" y="22730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Teacher.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212" y="227301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rrow: Up 7"/>
          <p:cNvSpPr/>
          <p:nvPr/>
        </p:nvSpPr>
        <p:spPr>
          <a:xfrm>
            <a:off x="9613480" y="5069349"/>
            <a:ext cx="609600" cy="609600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32516" y="5699727"/>
            <a:ext cx="259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lookup</a:t>
            </a:r>
            <a:endParaRPr lang="en-US" sz="2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2001499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noProof="1">
                <a:latin typeface="+mj-lt"/>
              </a:rPr>
              <a:t>Extend a passed class's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prototype</a:t>
            </a:r>
            <a:r>
              <a:rPr lang="en-US" noProof="1">
                <a:latin typeface="+mj-lt"/>
              </a:rPr>
              <a:t> with a property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species</a:t>
            </a:r>
            <a:r>
              <a:rPr lang="en-US" noProof="1">
                <a:latin typeface="+mj-lt"/>
              </a:rPr>
              <a:t> and method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toSpeciesString()</a:t>
            </a:r>
            <a:r>
              <a:rPr lang="en-US" noProof="1">
                <a:latin typeface="+mj-lt"/>
              </a:rPr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Person.prototype.species</a:t>
            </a:r>
            <a:r>
              <a:rPr lang="en-US" noProof="1">
                <a:latin typeface="+mj-lt"/>
              </a:rPr>
              <a:t> – holds a string value "</a:t>
            </a:r>
            <a:r>
              <a:rPr lang="en-US" i="1" noProof="1">
                <a:latin typeface="+mj-lt"/>
              </a:rPr>
              <a:t>Human</a:t>
            </a:r>
            <a:r>
              <a:rPr lang="en-US" noProof="1">
                <a:latin typeface="+mj-lt"/>
              </a:rPr>
              <a:t>"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Person.prototype.toSpeciesString()</a:t>
            </a:r>
            <a:r>
              <a:rPr lang="en-US" noProof="1">
                <a:latin typeface="+mj-lt"/>
              </a:rPr>
              <a:t> – returns</a:t>
            </a:r>
            <a:br>
              <a:rPr lang="en-US" noProof="1">
                <a:latin typeface="+mj-lt"/>
              </a:rPr>
            </a:br>
            <a:r>
              <a:rPr lang="en-US" noProof="1">
                <a:latin typeface="+mj-lt"/>
              </a:rPr>
              <a:t>"I am a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{species}. {class.toString()}</a:t>
            </a:r>
            <a:r>
              <a:rPr lang="en-US" noProof="1">
                <a:latin typeface="+mj-lt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7969" y="4180187"/>
            <a:ext cx="1095844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new Person("Maria", "maria@gmail.com").toSpeciesString()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"I am a Human. Person (name: Maria, email: maria@gmail.com)"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404" y="5371288"/>
            <a:ext cx="1180482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new Student("Ana", "ana@mail.ru", 3).toSpeciesString() 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"I am a Human. Student (name: Ana, email: ana@mail.ru, course: 3)"</a:t>
            </a:r>
          </a:p>
        </p:txBody>
      </p:sp>
    </p:spTree>
    <p:extLst>
      <p:ext uri="{BB962C8B-B14F-4D97-AF65-F5344CB8AC3E}">
        <p14:creationId xmlns:p14="http://schemas.microsoft.com/office/powerpoint/2010/main" val="1983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function extendPrototype(Class) {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prototype.species</a:t>
            </a:r>
            <a:r>
              <a:rPr lang="en-US" noProof="1"/>
              <a:t> = "Human";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prototype.toSpeciesString </a:t>
            </a:r>
            <a:r>
              <a:rPr lang="en-US" noProof="1"/>
              <a:t>= function () {</a:t>
            </a:r>
          </a:p>
          <a:p>
            <a:pPr indent="-380762"/>
            <a:r>
              <a:rPr lang="en-US" noProof="1"/>
              <a:t>    return `I am a ${this.</a:t>
            </a:r>
            <a:r>
              <a:rPr lang="en-US" noProof="1">
                <a:solidFill>
                  <a:schemeClr val="bg1"/>
                </a:solidFill>
              </a:rPr>
              <a:t>species</a:t>
            </a:r>
            <a:r>
              <a:rPr lang="en-US" noProof="1"/>
              <a:t>}. ${this.toString()}`;</a:t>
            </a:r>
          </a:p>
          <a:p>
            <a:pPr indent="-380762"/>
            <a:r>
              <a:rPr lang="en-US" noProof="1"/>
              <a:t>  }</a:t>
            </a:r>
          </a:p>
          <a:p>
            <a:pPr indent="-380762"/>
            <a:r>
              <a:rPr lang="en-US" noProof="1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830" y="4598713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1039704" y="5132113"/>
            <a:ext cx="3466937" cy="535030"/>
          </a:xfrm>
          <a:prstGeom prst="roundRect">
            <a:avLst>
              <a:gd name="adj" fmla="val 5319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866357" y="5741713"/>
            <a:ext cx="3813631" cy="539172"/>
          </a:xfrm>
          <a:prstGeom prst="roundRect">
            <a:avLst>
              <a:gd name="adj" fmla="val 5319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2427" y="4598713"/>
            <a:ext cx="1564852" cy="523220"/>
          </a:xfrm>
          <a:prstGeom prst="rect">
            <a:avLst/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17276" y="5162450"/>
            <a:ext cx="3500368" cy="535030"/>
          </a:xfrm>
          <a:prstGeom prst="roundRect">
            <a:avLst>
              <a:gd name="adj" fmla="val 5319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542258" y="5772050"/>
            <a:ext cx="3850405" cy="539172"/>
          </a:xfrm>
          <a:prstGeom prst="roundRect">
            <a:avLst>
              <a:gd name="adj" fmla="val 5319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/>
          <p:nvPr/>
        </p:nvCxnSpPr>
        <p:spPr>
          <a:xfrm flipH="1">
            <a:off x="4812987" y="5951039"/>
            <a:ext cx="2600528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541556" y="5006572"/>
            <a:ext cx="1566125" cy="663706"/>
          </a:xfrm>
          <a:prstGeom prst="wedgeRoundRectCallout">
            <a:avLst>
              <a:gd name="adj1" fmla="val -69906"/>
              <a:gd name="adj2" fmla="val 67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1908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4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Abstract Classes and Mixins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Inheriting Pieces of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: Rounded Corners 6"/>
          <p:cNvSpPr/>
          <p:nvPr/>
        </p:nvSpPr>
        <p:spPr>
          <a:xfrm>
            <a:off x="5291749" y="1890734"/>
            <a:ext cx="1513324" cy="360997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Vehicle</a:t>
            </a:r>
          </a:p>
        </p:txBody>
      </p:sp>
      <p:sp>
        <p:nvSpPr>
          <p:cNvPr id="10" name="Rectangle: Rounded Corners 10"/>
          <p:cNvSpPr/>
          <p:nvPr/>
        </p:nvSpPr>
        <p:spPr>
          <a:xfrm>
            <a:off x="4468303" y="2862972"/>
            <a:ext cx="854231" cy="360997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</a:t>
            </a:r>
          </a:p>
        </p:txBody>
      </p:sp>
      <p:sp>
        <p:nvSpPr>
          <p:cNvPr id="11" name="Rectangle: Rounded Corners 11"/>
          <p:cNvSpPr/>
          <p:nvPr/>
        </p:nvSpPr>
        <p:spPr>
          <a:xfrm>
            <a:off x="5479918" y="2862972"/>
            <a:ext cx="1136982" cy="360997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Truck</a:t>
            </a:r>
          </a:p>
        </p:txBody>
      </p:sp>
      <p:sp>
        <p:nvSpPr>
          <p:cNvPr id="12" name="Rectangle: Rounded Corners 12"/>
          <p:cNvSpPr/>
          <p:nvPr/>
        </p:nvSpPr>
        <p:spPr>
          <a:xfrm>
            <a:off x="6774285" y="2862972"/>
            <a:ext cx="854231" cy="360997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cxnSp>
        <p:nvCxnSpPr>
          <p:cNvPr id="13" name="Straight Connector 12"/>
          <p:cNvCxnSpPr>
            <a:stCxn id="11" idx="0"/>
            <a:endCxn id="9" idx="2"/>
          </p:cNvCxnSpPr>
          <p:nvPr/>
        </p:nvCxnSpPr>
        <p:spPr>
          <a:xfrm flipV="1">
            <a:off x="6048409" y="2251731"/>
            <a:ext cx="2" cy="611241"/>
          </a:xfrm>
          <a:prstGeom prst="line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4"/>
          <p:cNvCxnSpPr>
            <a:stCxn id="10" idx="0"/>
            <a:endCxn id="9" idx="1"/>
          </p:cNvCxnSpPr>
          <p:nvPr/>
        </p:nvCxnSpPr>
        <p:spPr>
          <a:xfrm rot="5400000" flipH="1" flipV="1">
            <a:off x="4697715" y="2268938"/>
            <a:ext cx="791739" cy="396330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6"/>
          <p:cNvCxnSpPr>
            <a:stCxn id="12" idx="0"/>
            <a:endCxn id="9" idx="3"/>
          </p:cNvCxnSpPr>
          <p:nvPr/>
        </p:nvCxnSpPr>
        <p:spPr>
          <a:xfrm rot="16200000" flipV="1">
            <a:off x="6607368" y="2268939"/>
            <a:ext cx="791739" cy="396328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66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are abstractions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cannot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instantiated</a:t>
            </a:r>
            <a:endParaRPr lang="en-US" dirty="0"/>
          </a:p>
          <a:p>
            <a:pPr lvl="1"/>
            <a:r>
              <a:rPr lang="en-US" dirty="0"/>
              <a:t>Check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new.target</a:t>
            </a:r>
            <a:r>
              <a:rPr lang="en-US" dirty="0"/>
              <a:t> in the constructor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 Class?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478193" y="2964302"/>
            <a:ext cx="7104358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380762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class Abstract {</a:t>
            </a:r>
          </a:p>
          <a:p>
            <a:r>
              <a:rPr lang="en-US" dirty="0"/>
              <a:t>  </a:t>
            </a:r>
            <a:r>
              <a:rPr lang="en-US" noProof="1"/>
              <a:t>constructor() {</a:t>
            </a:r>
          </a:p>
          <a:p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</a:t>
            </a:r>
            <a:r>
              <a:rPr lang="en-US" noProof="1"/>
              <a:t> === Abstract</a:t>
            </a:r>
            <a:r>
              <a:rPr lang="en-US" noProof="1" smtClean="0"/>
              <a:t>)</a:t>
            </a:r>
            <a:endParaRPr lang="en-US" noProof="1"/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construct </a:t>
            </a:r>
            <a:r>
              <a:rPr lang="en-US" noProof="1"/>
              <a:t>Abstract instances directly</a:t>
            </a:r>
            <a:r>
              <a:rPr lang="en-US" noProof="1" smtClean="0"/>
              <a:t>");</a:t>
            </a:r>
          </a:p>
          <a:p>
            <a:r>
              <a:rPr lang="en-US" noProof="1" smtClean="0"/>
              <a:t>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314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Mixins</a:t>
            </a:r>
            <a:r>
              <a:rPr lang="en-US" dirty="0"/>
              <a:t> are bits of functionality that can be added to objects of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extending existing classes without modifying them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becomes more portable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noProof="1"/>
              <a:t>Mixin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6156" y="4241373"/>
            <a:ext cx="1034907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380762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function Mixin()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this.extensionFunc</a:t>
            </a:r>
            <a:r>
              <a:rPr lang="en-US" noProof="1"/>
              <a:t> = function() </a:t>
            </a:r>
            <a:r>
              <a:rPr lang="en-US" noProof="1" smtClean="0"/>
              <a:t>{ </a:t>
            </a:r>
            <a:r>
              <a:rPr lang="en-US" i="1" noProof="1" smtClean="0">
                <a:solidFill>
                  <a:schemeClr val="accent2"/>
                </a:solidFill>
              </a:rPr>
              <a:t>// </a:t>
            </a:r>
            <a:r>
              <a:rPr lang="en-US" i="1" noProof="1">
                <a:solidFill>
                  <a:schemeClr val="accent2"/>
                </a:solidFill>
              </a:rPr>
              <a:t>New functionality </a:t>
            </a:r>
            <a:r>
              <a:rPr lang="en-US" i="1" noProof="1" smtClean="0">
                <a:solidFill>
                  <a:schemeClr val="accent2"/>
                </a:solidFill>
              </a:rPr>
              <a:t>…</a:t>
            </a:r>
            <a:r>
              <a:rPr lang="en-US" noProof="1" smtClean="0"/>
              <a:t>};</a:t>
            </a:r>
            <a:endParaRPr lang="en-US" noProof="1"/>
          </a:p>
          <a:p>
            <a:r>
              <a:rPr lang="en-US" noProof="1"/>
              <a:t>  return this;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8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3"/>
          <p:cNvSpPr/>
          <p:nvPr/>
        </p:nvSpPr>
        <p:spPr>
          <a:xfrm>
            <a:off x="9311568" y="3024794"/>
            <a:ext cx="1547978" cy="468767"/>
          </a:xfrm>
          <a:prstGeom prst="roundRect">
            <a:avLst>
              <a:gd name="adj" fmla="val 5319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area()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8012" y="1417846"/>
            <a:ext cx="10958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function asCircle() {</a:t>
            </a:r>
          </a:p>
          <a:p>
            <a:pPr indent="-380762"/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this.area</a:t>
            </a:r>
            <a:r>
              <a:rPr lang="en-US" noProof="1"/>
              <a:t> = function() {</a:t>
            </a:r>
          </a:p>
          <a:p>
            <a:pPr indent="-380762"/>
            <a:r>
              <a:rPr lang="en-US" noProof="1"/>
              <a:t>    return Math.PI * </a:t>
            </a:r>
            <a:r>
              <a:rPr lang="en-US" noProof="1">
                <a:solidFill>
                  <a:schemeClr val="bg1"/>
                </a:solidFill>
              </a:rPr>
              <a:t>this</a:t>
            </a:r>
            <a:r>
              <a:rPr lang="en-US" noProof="1"/>
              <a:t>.radius * </a:t>
            </a:r>
            <a:r>
              <a:rPr lang="en-US" noProof="1">
                <a:solidFill>
                  <a:schemeClr val="bg1"/>
                </a:solidFill>
              </a:rPr>
              <a:t>this</a:t>
            </a:r>
            <a:r>
              <a:rPr lang="en-US" noProof="1"/>
              <a:t>.radius;</a:t>
            </a:r>
          </a:p>
          <a:p>
            <a:pPr indent="-380762"/>
            <a:r>
              <a:rPr lang="en-US" noProof="1"/>
              <a:t>  </a:t>
            </a:r>
            <a:r>
              <a:rPr lang="en-US" noProof="1" smtClean="0"/>
              <a:t>};return </a:t>
            </a:r>
            <a:r>
              <a:rPr lang="en-US" noProof="1">
                <a:solidFill>
                  <a:schemeClr val="bg1"/>
                </a:solidFill>
              </a:rPr>
              <a:t>this</a:t>
            </a:r>
            <a:r>
              <a:rPr lang="en-US" noProof="1"/>
              <a:t>;</a:t>
            </a:r>
          </a:p>
          <a:p>
            <a:pPr indent="-380762"/>
            <a:r>
              <a:rPr lang="en-US" noProof="1"/>
              <a:t>}</a:t>
            </a:r>
          </a:p>
          <a:p>
            <a:pPr indent="-380762"/>
            <a:r>
              <a:rPr lang="en-US" noProof="1"/>
              <a:t>class </a:t>
            </a:r>
            <a:r>
              <a:rPr lang="en-US" noProof="1">
                <a:solidFill>
                  <a:schemeClr val="bg1"/>
                </a:solidFill>
              </a:rPr>
              <a:t>Circle</a:t>
            </a:r>
            <a:r>
              <a:rPr lang="en-US" noProof="1"/>
              <a:t> </a:t>
            </a:r>
            <a:r>
              <a:rPr lang="en-US" noProof="1" smtClean="0"/>
              <a:t>{constructor(r</a:t>
            </a:r>
            <a:r>
              <a:rPr lang="en-US" noProof="1"/>
              <a:t>) { this.radius = r; </a:t>
            </a:r>
            <a:r>
              <a:rPr lang="en-US" noProof="1" smtClean="0"/>
              <a:t>} }</a:t>
            </a:r>
            <a:endParaRPr lang="en-US" noProof="1"/>
          </a:p>
          <a:p>
            <a:pPr indent="-380762"/>
            <a:r>
              <a:rPr lang="en-US" noProof="1"/>
              <a:t>asCircle.</a:t>
            </a:r>
            <a:r>
              <a:rPr lang="en-US" noProof="1">
                <a:solidFill>
                  <a:schemeClr val="bg1"/>
                </a:solidFill>
              </a:rPr>
              <a:t>call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Circle.prototype</a:t>
            </a:r>
            <a:r>
              <a:rPr lang="en-US" noProof="1"/>
              <a:t>);</a:t>
            </a:r>
          </a:p>
          <a:p>
            <a:pPr indent="-380762"/>
            <a:r>
              <a:rPr lang="en-US" noProof="1"/>
              <a:t>let circle = new </a:t>
            </a:r>
            <a:r>
              <a:rPr lang="en-US" noProof="1">
                <a:solidFill>
                  <a:schemeClr val="bg1"/>
                </a:solidFill>
              </a:rPr>
              <a:t>Circle</a:t>
            </a:r>
            <a:r>
              <a:rPr lang="en-US" noProof="1"/>
              <a:t>(5);</a:t>
            </a:r>
          </a:p>
          <a:p>
            <a:pPr indent="-380762"/>
            <a:r>
              <a:rPr lang="en-US" noProof="1"/>
              <a:t>circle.</a:t>
            </a:r>
            <a:r>
              <a:rPr lang="en-US" noProof="1">
                <a:solidFill>
                  <a:schemeClr val="bg1"/>
                </a:solidFill>
              </a:rPr>
              <a:t>area</a:t>
            </a:r>
            <a:r>
              <a:rPr lang="en-US" noProof="1"/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noProof="1"/>
              <a:t>Mixin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988397" y="4430385"/>
            <a:ext cx="2160444" cy="2192221"/>
            <a:chOff x="9039368" y="3391814"/>
            <a:chExt cx="2160444" cy="1750771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9039368" y="3391814"/>
              <a:ext cx="2160444" cy="1750771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9357862" y="3981834"/>
              <a:ext cx="1547976" cy="456710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radius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26557" y="3467176"/>
              <a:ext cx="1683959" cy="389003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Circle</a:t>
              </a:r>
            </a:p>
          </p:txBody>
        </p:sp>
      </p:grpSp>
      <p:sp>
        <p:nvSpPr>
          <p:cNvPr id="13" name="Rectangle: Rounded Corners 6"/>
          <p:cNvSpPr/>
          <p:nvPr/>
        </p:nvSpPr>
        <p:spPr>
          <a:xfrm>
            <a:off x="9007296" y="2411690"/>
            <a:ext cx="2122646" cy="1374848"/>
          </a:xfrm>
          <a:prstGeom prst="roundRect">
            <a:avLst>
              <a:gd name="adj" fmla="val 538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5586" y="2465355"/>
            <a:ext cx="181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asCircle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9311568" y="3033295"/>
            <a:ext cx="1547978" cy="468767"/>
          </a:xfrm>
          <a:prstGeom prst="roundRect">
            <a:avLst>
              <a:gd name="adj" fmla="val 5319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area()</a:t>
            </a:r>
          </a:p>
        </p:txBody>
      </p:sp>
    </p:spTree>
    <p:extLst>
      <p:ext uri="{BB962C8B-B14F-4D97-AF65-F5344CB8AC3E}">
        <p14:creationId xmlns:p14="http://schemas.microsoft.com/office/powerpoint/2010/main" val="27292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00091 0.4238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3" grpId="0" animBg="1"/>
      <p:bldP spid="14" grpId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Checking object type using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constructor.name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Check if object belongs to a certain class (or its descendant):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Object 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48314" y="1937916"/>
            <a:ext cx="1050389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p = new Person("</a:t>
            </a:r>
            <a:r>
              <a:rPr lang="en-US" dirty="0" err="1"/>
              <a:t>Pesho</a:t>
            </a:r>
            <a:r>
              <a:rPr lang="en-US" dirty="0"/>
              <a:t>","pesho@hit.bg");</a:t>
            </a:r>
          </a:p>
          <a:p>
            <a:r>
              <a:rPr lang="en-US" dirty="0"/>
              <a:t>console.log(p.</a:t>
            </a:r>
            <a:r>
              <a:rPr lang="en-US" dirty="0">
                <a:solidFill>
                  <a:schemeClr val="bg1"/>
                </a:solidFill>
              </a:rPr>
              <a:t>constructor.name</a:t>
            </a:r>
            <a:r>
              <a:rPr lang="en-US" dirty="0"/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48314" y="4518599"/>
            <a:ext cx="1050389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t = new Teacher("</a:t>
            </a:r>
            <a:r>
              <a:rPr lang="en-US" dirty="0" err="1"/>
              <a:t>Pesho</a:t>
            </a:r>
            <a:r>
              <a:rPr lang="en-US" dirty="0"/>
              <a:t>","pp@hit.</a:t>
            </a:r>
            <a:r>
              <a:rPr lang="en-US" dirty="0" err="1"/>
              <a:t>bg</a:t>
            </a:r>
            <a:r>
              <a:rPr lang="en-US" dirty="0"/>
              <a:t>","PHP");</a:t>
            </a:r>
          </a:p>
          <a:p>
            <a:r>
              <a:rPr lang="en-US" dirty="0"/>
              <a:t>console.log(t </a:t>
            </a:r>
            <a:r>
              <a:rPr lang="en-US" dirty="0" err="1">
                <a:solidFill>
                  <a:schemeClr val="bg1"/>
                </a:solidFill>
              </a:rPr>
              <a:t>instanceof</a:t>
            </a:r>
            <a:r>
              <a:rPr lang="en-US" dirty="0"/>
              <a:t> Person)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8576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Define the following class hierarchy: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Figure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A</a:t>
            </a:r>
            <a:r>
              <a:rPr lang="en-US" b="1" noProof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bstract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noProof="1">
                <a:latin typeface="+mj-lt"/>
                <a:sym typeface="Wingdings" panose="05000000000000000000" pitchFamily="2" charset="2"/>
              </a:rPr>
              <a:t>class, defines</a:t>
            </a:r>
            <a:br>
              <a:rPr lang="en-US" noProof="1">
                <a:latin typeface="+mj-lt"/>
                <a:sym typeface="Wingdings" panose="05000000000000000000" pitchFamily="2" charset="2"/>
              </a:rPr>
            </a:b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  <a:sym typeface="Wingdings" panose="05000000000000000000" pitchFamily="2" charset="2"/>
              </a:rPr>
              <a:t>toString() </a:t>
            </a:r>
            <a:r>
              <a:rPr lang="en-US" noProof="1">
                <a:latin typeface="+mj-lt"/>
                <a:sym typeface="Wingdings" panose="05000000000000000000" pitchFamily="2" charset="2"/>
              </a:rPr>
              <a:t>and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  <a:sym typeface="Wingdings" panose="05000000000000000000" pitchFamily="2" charset="2"/>
              </a:rPr>
              <a:t>get area()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Circle</a:t>
            </a:r>
          </a:p>
          <a:p>
            <a:pPr lvl="2">
              <a:buClr>
                <a:schemeClr val="tx1"/>
              </a:buClr>
            </a:pPr>
            <a:r>
              <a:rPr lang="bg-BG" noProof="1">
                <a:latin typeface="+mj-lt"/>
                <a:sym typeface="Wingdings" panose="05000000000000000000" pitchFamily="2" charset="2"/>
              </a:rPr>
              <a:t>Е</a:t>
            </a:r>
            <a:r>
              <a:rPr lang="en-US" noProof="1">
                <a:latin typeface="+mj-lt"/>
                <a:sym typeface="Wingdings" panose="05000000000000000000" pitchFamily="2" charset="2"/>
              </a:rPr>
              <a:t>xtends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  <a:sym typeface="Wingdings" panose="05000000000000000000" pitchFamily="2" charset="2"/>
              </a:rPr>
              <a:t>Figure</a:t>
            </a:r>
            <a:r>
              <a:rPr lang="en-US" noProof="1">
                <a:latin typeface="+mj-lt"/>
                <a:sym typeface="Wingdings" panose="05000000000000000000" pitchFamily="2" charset="2"/>
              </a:rPr>
              <a:t>, adds</a:t>
            </a:r>
            <a:r>
              <a:rPr lang="en-US" noProof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  <a:sym typeface="Wingdings" panose="05000000000000000000" pitchFamily="2" charset="2"/>
              </a:rPr>
              <a:t>radius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Rectangle</a:t>
            </a:r>
            <a:endParaRPr lang="bg-BG" b="1" noProof="1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r>
              <a:rPr lang="bg-BG" noProof="1">
                <a:latin typeface="+mj-lt"/>
                <a:sym typeface="Wingdings" panose="05000000000000000000" pitchFamily="2" charset="2"/>
              </a:rPr>
              <a:t>Е</a:t>
            </a:r>
            <a:r>
              <a:rPr lang="en-US" noProof="1">
                <a:latin typeface="+mj-lt"/>
                <a:sym typeface="Wingdings" panose="05000000000000000000" pitchFamily="2" charset="2"/>
              </a:rPr>
              <a:t>xtends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  <a:sym typeface="Wingdings" panose="05000000000000000000" pitchFamily="2" charset="2"/>
              </a:rPr>
              <a:t>Figure</a:t>
            </a:r>
            <a:r>
              <a:rPr lang="en-US" noProof="1">
                <a:latin typeface="+mj-lt"/>
                <a:sym typeface="Wingdings" panose="05000000000000000000" pitchFamily="2" charset="2"/>
              </a:rPr>
              <a:t>, adds</a:t>
            </a:r>
            <a:r>
              <a:rPr lang="en-US" noProof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  <a:sym typeface="Wingdings" panose="05000000000000000000" pitchFamily="2" charset="2"/>
              </a:rPr>
              <a:t>width</a:t>
            </a:r>
            <a:r>
              <a:rPr lang="en-US" noProof="1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noProof="1">
                <a:latin typeface="+mj-lt"/>
                <a:sym typeface="Wingdings" panose="05000000000000000000" pitchFamily="2" charset="2"/>
              </a:rPr>
              <a:t>+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itchFamily="49" charset="0"/>
                <a:sym typeface="Wingdings" panose="05000000000000000000" pitchFamily="2" charset="2"/>
              </a:rPr>
              <a:t>height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Hierarchy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6" name="Straight Connector 14"/>
          <p:cNvCxnSpPr>
            <a:stCxn id="14" idx="0"/>
            <a:endCxn id="9" idx="2"/>
          </p:cNvCxnSpPr>
          <p:nvPr/>
        </p:nvCxnSpPr>
        <p:spPr>
          <a:xfrm rot="5400000" flipH="1" flipV="1">
            <a:off x="8291528" y="3046450"/>
            <a:ext cx="1032501" cy="1191277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16"/>
          <p:cNvCxnSpPr>
            <a:stCxn id="18" idx="0"/>
            <a:endCxn id="9" idx="2"/>
          </p:cNvCxnSpPr>
          <p:nvPr/>
        </p:nvCxnSpPr>
        <p:spPr>
          <a:xfrm rot="16200000" flipV="1">
            <a:off x="9532544" y="2996711"/>
            <a:ext cx="1030667" cy="128891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 7"/>
          <p:cNvGrpSpPr/>
          <p:nvPr/>
        </p:nvGrpSpPr>
        <p:grpSpPr>
          <a:xfrm>
            <a:off x="8190698" y="1201130"/>
            <a:ext cx="2425438" cy="1924707"/>
            <a:chOff x="8164774" y="1995539"/>
            <a:chExt cx="2425438" cy="1924707"/>
          </a:xfrm>
        </p:grpSpPr>
        <p:sp>
          <p:nvSpPr>
            <p:cNvPr id="9" name="Rectangle: Rounded Corners 5"/>
            <p:cNvSpPr/>
            <p:nvPr/>
          </p:nvSpPr>
          <p:spPr>
            <a:xfrm>
              <a:off x="8164774" y="1995539"/>
              <a:ext cx="2425438" cy="1924707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45844" y="2021549"/>
              <a:ext cx="1697480" cy="553998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Figure</a:t>
              </a: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8276715" y="2679380"/>
              <a:ext cx="2209800" cy="490529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  <p:sp>
          <p:nvSpPr>
            <p:cNvPr id="12" name="Rectangle: Rounded Corners 20"/>
            <p:cNvSpPr/>
            <p:nvPr/>
          </p:nvSpPr>
          <p:spPr>
            <a:xfrm>
              <a:off x="8257861" y="3169909"/>
              <a:ext cx="2218044" cy="484458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 area()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76858" y="4158338"/>
            <a:ext cx="1870564" cy="1355600"/>
            <a:chOff x="6738448" y="4403174"/>
            <a:chExt cx="1870564" cy="1355600"/>
          </a:xfrm>
        </p:grpSpPr>
        <p:sp>
          <p:nvSpPr>
            <p:cNvPr id="14" name="Rectangle: Rounded Corners 6"/>
            <p:cNvSpPr/>
            <p:nvPr/>
          </p:nvSpPr>
          <p:spPr>
            <a:xfrm>
              <a:off x="6738448" y="4403174"/>
              <a:ext cx="1870564" cy="1355600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5741" y="4448784"/>
              <a:ext cx="1469338" cy="553998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Circle</a:t>
              </a:r>
            </a:p>
          </p:txBody>
        </p:sp>
        <p:sp>
          <p:nvSpPr>
            <p:cNvPr id="16" name="Rectangle: Rounded Corners 28"/>
            <p:cNvSpPr/>
            <p:nvPr/>
          </p:nvSpPr>
          <p:spPr>
            <a:xfrm>
              <a:off x="6952250" y="5030372"/>
              <a:ext cx="1455376" cy="490529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radius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52438" y="4156504"/>
            <a:ext cx="2030498" cy="1921426"/>
            <a:chOff x="9245514" y="4403174"/>
            <a:chExt cx="2030498" cy="1921426"/>
          </a:xfrm>
        </p:grpSpPr>
        <p:sp>
          <p:nvSpPr>
            <p:cNvPr id="18" name="Rectangle: Rounded Corners 7"/>
            <p:cNvSpPr/>
            <p:nvPr/>
          </p:nvSpPr>
          <p:spPr>
            <a:xfrm>
              <a:off x="9294812" y="4403174"/>
              <a:ext cx="1981200" cy="1921426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31"/>
            <p:cNvSpPr/>
            <p:nvPr/>
          </p:nvSpPr>
          <p:spPr>
            <a:xfrm>
              <a:off x="9562324" y="5059556"/>
              <a:ext cx="1447800" cy="490529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width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245514" y="4448784"/>
              <a:ext cx="2008515" cy="553998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1" name="Rectangle: Rounded Corners 45"/>
            <p:cNvSpPr/>
            <p:nvPr/>
          </p:nvSpPr>
          <p:spPr>
            <a:xfrm>
              <a:off x="9562324" y="5550085"/>
              <a:ext cx="1447800" cy="490529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6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smtClean="0"/>
              <a:t>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099" y="1236483"/>
            <a:ext cx="11377291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bg1"/>
                </a:solidFill>
              </a:rPr>
              <a:t>classHierarchy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 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chemeClr val="bg1"/>
                </a:solidFill>
              </a:rPr>
              <a:t>Figure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constructor() </a:t>
            </a:r>
            <a:r>
              <a:rPr lang="en-US" dirty="0"/>
              <a:t>{</a:t>
            </a:r>
          </a:p>
          <a:p>
            <a:r>
              <a:rPr lang="en-US" dirty="0"/>
              <a:t>      if (</a:t>
            </a:r>
            <a:r>
              <a:rPr lang="en-US" dirty="0" err="1">
                <a:solidFill>
                  <a:schemeClr val="bg1"/>
                </a:solidFill>
              </a:rPr>
              <a:t>new.target</a:t>
            </a:r>
            <a:r>
              <a:rPr lang="en-US" dirty="0"/>
              <a:t> === </a:t>
            </a:r>
            <a:r>
              <a:rPr lang="en-US" dirty="0">
                <a:solidFill>
                  <a:schemeClr val="bg1"/>
                </a:solidFill>
              </a:rPr>
              <a:t>Figure</a:t>
            </a:r>
            <a:r>
              <a:rPr lang="en-US" dirty="0"/>
              <a:t>)</a:t>
            </a:r>
          </a:p>
          <a:p>
            <a:r>
              <a:rPr lang="en-US" dirty="0"/>
              <a:t>        throw new Error("Cannot instantiate an abstract class.");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get area() </a:t>
            </a:r>
            <a:r>
              <a:rPr lang="en-US" dirty="0"/>
              <a:t>{ return undefined; }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 </a:t>
            </a:r>
            <a:r>
              <a:rPr lang="en-US" dirty="0" smtClean="0"/>
              <a:t>{ let </a:t>
            </a:r>
            <a:r>
              <a:rPr lang="en-US" dirty="0"/>
              <a:t>type = </a:t>
            </a:r>
            <a:r>
              <a:rPr lang="en-US" dirty="0" smtClean="0">
                <a:solidFill>
                  <a:schemeClr val="bg1"/>
                </a:solidFill>
              </a:rPr>
              <a:t>this.constructor.name</a:t>
            </a:r>
            <a:r>
              <a:rPr lang="en-US" dirty="0" smtClean="0"/>
              <a:t>; return </a:t>
            </a:r>
            <a:r>
              <a:rPr lang="en-US" dirty="0"/>
              <a:t>type;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933090" y="1632409"/>
            <a:ext cx="3633322" cy="1547619"/>
          </a:xfrm>
          <a:prstGeom prst="wedgeRoundRectCallout">
            <a:avLst>
              <a:gd name="adj1" fmla="val -20618"/>
              <a:gd name="adj2" fmla="val 63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will be implemented in child classes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30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531812" y="1218858"/>
            <a:ext cx="11125200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  class Circle </a:t>
            </a:r>
            <a:r>
              <a:rPr lang="en-US" dirty="0"/>
              <a:t>extends </a:t>
            </a:r>
            <a:r>
              <a:rPr lang="en-US" dirty="0">
                <a:solidFill>
                  <a:schemeClr val="bg1"/>
                </a:solidFill>
              </a:rPr>
              <a:t>Figure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/>
              <a:t>(radius) {</a:t>
            </a:r>
          </a:p>
          <a:p>
            <a:r>
              <a:rPr lang="en-US" dirty="0"/>
              <a:t>      super();</a:t>
            </a:r>
          </a:p>
          <a:p>
            <a:r>
              <a:rPr lang="en-US" dirty="0"/>
              <a:t>      </a:t>
            </a:r>
            <a:r>
              <a:rPr lang="en-US" dirty="0" err="1"/>
              <a:t>this.radius</a:t>
            </a:r>
            <a:r>
              <a:rPr lang="en-US" dirty="0"/>
              <a:t> = radius;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get area()</a:t>
            </a:r>
            <a:r>
              <a:rPr lang="en-US" dirty="0"/>
              <a:t> </a:t>
            </a:r>
            <a:r>
              <a:rPr lang="en-US" dirty="0" smtClean="0"/>
              <a:t>{ return </a:t>
            </a:r>
            <a:r>
              <a:rPr lang="en-US" dirty="0" err="1"/>
              <a:t>Math.PI</a:t>
            </a:r>
            <a:r>
              <a:rPr lang="en-US" dirty="0"/>
              <a:t> * </a:t>
            </a:r>
            <a:r>
              <a:rPr lang="en-US" dirty="0" err="1"/>
              <a:t>this.radius</a:t>
            </a:r>
            <a:r>
              <a:rPr lang="en-US" dirty="0"/>
              <a:t> * </a:t>
            </a:r>
            <a:r>
              <a:rPr lang="en-US" dirty="0" err="1"/>
              <a:t>this.radius</a:t>
            </a:r>
            <a:r>
              <a:rPr lang="en-US" dirty="0" smtClean="0"/>
              <a:t>; 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return </a:t>
            </a:r>
            <a:r>
              <a:rPr lang="en-US" dirty="0" err="1" smtClean="0">
                <a:solidFill>
                  <a:schemeClr val="bg1"/>
                </a:solidFill>
              </a:rPr>
              <a:t>super.toString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smtClean="0"/>
              <a:t>+ ` - radius: ${</a:t>
            </a:r>
            <a:r>
              <a:rPr lang="en-US" dirty="0" err="1" smtClean="0"/>
              <a:t>this.radius</a:t>
            </a:r>
            <a:r>
              <a:rPr lang="en-US" dirty="0" smtClean="0"/>
              <a:t>}`;</a:t>
            </a:r>
          </a:p>
          <a:p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 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597918" y="1132789"/>
            <a:ext cx="10968494" cy="56622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  class </a:t>
            </a:r>
            <a:r>
              <a:rPr lang="en-US" dirty="0">
                <a:solidFill>
                  <a:schemeClr val="bg1"/>
                </a:solidFill>
              </a:rPr>
              <a:t>Rectangle</a:t>
            </a:r>
            <a:r>
              <a:rPr lang="en-US" dirty="0"/>
              <a:t> extends </a:t>
            </a:r>
            <a:r>
              <a:rPr lang="en-US" dirty="0">
                <a:solidFill>
                  <a:schemeClr val="bg1"/>
                </a:solidFill>
              </a:rPr>
              <a:t>Figure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/>
              <a:t>(width, height) {</a:t>
            </a:r>
          </a:p>
          <a:p>
            <a:r>
              <a:rPr lang="en-US" dirty="0"/>
              <a:t>      super</a:t>
            </a:r>
            <a:r>
              <a:rPr lang="en-US" dirty="0" smtClean="0"/>
              <a:t>(); [</a:t>
            </a:r>
            <a:r>
              <a:rPr lang="en-US" dirty="0" err="1"/>
              <a:t>this.width</a:t>
            </a:r>
            <a:r>
              <a:rPr lang="en-US" dirty="0"/>
              <a:t>, </a:t>
            </a:r>
            <a:r>
              <a:rPr lang="en-US" dirty="0" err="1"/>
              <a:t>this.height</a:t>
            </a:r>
            <a:r>
              <a:rPr lang="en-US" dirty="0"/>
              <a:t>] = [width, height];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get area() </a:t>
            </a:r>
            <a:r>
              <a:rPr lang="en-US" dirty="0"/>
              <a:t>{ return </a:t>
            </a:r>
            <a:r>
              <a:rPr lang="en-US" dirty="0" err="1"/>
              <a:t>this.width</a:t>
            </a:r>
            <a:r>
              <a:rPr lang="en-US" dirty="0"/>
              <a:t> * </a:t>
            </a:r>
            <a:r>
              <a:rPr lang="en-US" dirty="0" err="1"/>
              <a:t>this.height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 {</a:t>
            </a:r>
          </a:p>
          <a:p>
            <a:r>
              <a:rPr lang="en-US" dirty="0"/>
              <a:t>      return </a:t>
            </a:r>
            <a:r>
              <a:rPr lang="en-US" dirty="0" err="1">
                <a:solidFill>
                  <a:schemeClr val="bg1"/>
                </a:solidFill>
              </a:rPr>
              <a:t>super.toString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+ ` - width: ${</a:t>
            </a:r>
            <a:r>
              <a:rPr lang="en-US" dirty="0" err="1"/>
              <a:t>this.width</a:t>
            </a:r>
            <a:r>
              <a:rPr lang="en-US" dirty="0"/>
              <a:t>}, height: ${</a:t>
            </a:r>
            <a:r>
              <a:rPr lang="en-US" dirty="0" err="1"/>
              <a:t>this.height</a:t>
            </a:r>
            <a:r>
              <a:rPr lang="en-US" dirty="0"/>
              <a:t>}`;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</a:t>
            </a:r>
            <a:r>
              <a:rPr lang="en-US" dirty="0" smtClean="0"/>
              <a:t>}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{ Figure, Circle, Rectangle 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005" y="629028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7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 smtClean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8563" y="1851011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</a:t>
            </a:r>
            <a:r>
              <a:rPr lang="en-US" sz="3200" dirty="0" smtClean="0">
                <a:solidFill>
                  <a:schemeClr val="bg2"/>
                </a:solidFill>
              </a:rPr>
              <a:t>classes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prototype </a:t>
            </a:r>
            <a:r>
              <a:rPr lang="en-US" sz="3000" dirty="0">
                <a:solidFill>
                  <a:schemeClr val="bg2"/>
                </a:solidFill>
              </a:rPr>
              <a:t>chains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u="sng" dirty="0">
                <a:hlinkClick r:id="rId3"/>
              </a:rPr>
              <a:t>https://softuni.bg/trainings/2081/js-advanced-october-2018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3662" y="5565810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2930" y="5565810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523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98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Class Inheritance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Inheriting </a:t>
            </a:r>
            <a:r>
              <a:rPr lang="en-US" dirty="0" smtClean="0"/>
              <a:t>Data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078306" y="1093513"/>
            <a:ext cx="2035387" cy="3047011"/>
            <a:chOff x="1979612" y="2083682"/>
            <a:chExt cx="2410271" cy="3478918"/>
          </a:xfrm>
        </p:grpSpPr>
        <p:cxnSp>
          <p:nvCxnSpPr>
            <p:cNvPr id="8" name="Straight Arrow Connector 35"/>
            <p:cNvCxnSpPr>
              <a:stCxn id="11" idx="0"/>
            </p:cNvCxnSpPr>
            <p:nvPr/>
          </p:nvCxnSpPr>
          <p:spPr>
            <a:xfrm flipH="1" flipV="1">
              <a:off x="3179489" y="3972725"/>
              <a:ext cx="5259" cy="218274"/>
            </a:xfrm>
            <a:prstGeom prst="straightConnector1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979612" y="2083682"/>
              <a:ext cx="2410271" cy="1874912"/>
              <a:chOff x="4446384" y="1974152"/>
              <a:chExt cx="2943427" cy="1874912"/>
            </a:xfrm>
          </p:grpSpPr>
          <p:sp>
            <p:nvSpPr>
              <p:cNvPr id="14" name="Rectangle: Rounded Corners 6"/>
              <p:cNvSpPr/>
              <p:nvPr/>
            </p:nvSpPr>
            <p:spPr>
              <a:xfrm>
                <a:off x="4446384" y="1974152"/>
                <a:ext cx="2943427" cy="1874912"/>
              </a:xfrm>
              <a:prstGeom prst="roundRect">
                <a:avLst>
                  <a:gd name="adj" fmla="val 5385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4770843" y="2766321"/>
                <a:ext cx="2281667" cy="38644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70412" y="2058863"/>
                <a:ext cx="2819399" cy="551788"/>
              </a:xfrm>
              <a:prstGeom prst="rect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Person</a:t>
                </a: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4770844" y="3289573"/>
                <a:ext cx="2281664" cy="38644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email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979612" y="4191000"/>
              <a:ext cx="2410271" cy="1371600"/>
              <a:chOff x="4446384" y="1457528"/>
              <a:chExt cx="2943427" cy="1371600"/>
            </a:xfrm>
          </p:grpSpPr>
          <p:sp>
            <p:nvSpPr>
              <p:cNvPr id="11" name="Rectangle: Rounded Corners 6"/>
              <p:cNvSpPr/>
              <p:nvPr/>
            </p:nvSpPr>
            <p:spPr>
              <a:xfrm>
                <a:off x="4446384" y="1457528"/>
                <a:ext cx="2943427" cy="1371600"/>
              </a:xfrm>
              <a:prstGeom prst="roundRect">
                <a:avLst>
                  <a:gd name="adj" fmla="val 5385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4770843" y="2223690"/>
                <a:ext cx="2281667" cy="425089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subject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70412" y="1561021"/>
                <a:ext cx="2819399" cy="551790"/>
              </a:xfrm>
              <a:prstGeom prst="rect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Teacher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 err="1" smtClean="0">
                <a:solidFill>
                  <a:schemeClr val="bg1"/>
                </a:solidFill>
              </a:rPr>
              <a:t>accessor</a:t>
            </a:r>
            <a:r>
              <a:rPr lang="en-US" dirty="0" smtClean="0"/>
              <a:t> </a:t>
            </a:r>
            <a:r>
              <a:rPr lang="en-US" dirty="0"/>
              <a:t>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Arrow Connector 35"/>
          <p:cNvCxnSpPr>
            <a:stCxn id="15" idx="0"/>
          </p:cNvCxnSpPr>
          <p:nvPr/>
        </p:nvCxnSpPr>
        <p:spPr>
          <a:xfrm flipH="1" flipV="1">
            <a:off x="10829024" y="4411744"/>
            <a:ext cx="4793" cy="428093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735496" y="2800064"/>
            <a:ext cx="2196641" cy="1553393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70844" y="1495064"/>
              <a:ext cx="2618966" cy="705811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Person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4" y="2555052"/>
              <a:ext cx="2281664" cy="514356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735496" y="4839837"/>
            <a:ext cx="2196641" cy="1136391"/>
            <a:chOff x="4446384" y="145752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70843" y="2051740"/>
              <a:ext cx="2281666" cy="514356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70844" y="1503083"/>
              <a:ext cx="2618966" cy="705811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Teacher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7186831" y="2572844"/>
            <a:ext cx="2205056" cy="1425778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420413" y="5332150"/>
            <a:ext cx="3971474" cy="644078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208205"/>
            <a:ext cx="79248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class Person {</a:t>
            </a:r>
          </a:p>
          <a:p>
            <a:r>
              <a:rPr lang="en-US" sz="2200" dirty="0"/>
              <a:t>  constructor(name, email) {</a:t>
            </a:r>
          </a:p>
          <a:p>
            <a:r>
              <a:rPr lang="en-US" sz="2200" dirty="0"/>
              <a:t>    this.name = name; </a:t>
            </a:r>
            <a:r>
              <a:rPr lang="en-US" sz="2200" dirty="0" err="1"/>
              <a:t>this.email</a:t>
            </a:r>
            <a:r>
              <a:rPr lang="en-US" sz="2200" dirty="0"/>
              <a:t> = email;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3734639"/>
            <a:ext cx="7924800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Person {</a:t>
            </a:r>
          </a:p>
          <a:p>
            <a:r>
              <a:rPr lang="en-US" sz="2200" dirty="0"/>
              <a:t>  constructor(name, email, subject)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/>
              <a:t>(name, email);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this.subject</a:t>
            </a:r>
            <a:r>
              <a:rPr lang="en-US" sz="2200" dirty="0"/>
              <a:t> = subject;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01550" y="2780300"/>
            <a:ext cx="3045268" cy="994277"/>
          </a:xfrm>
          <a:prstGeom prst="wedgeRoundRectCallout">
            <a:avLst>
              <a:gd name="adj1" fmla="val -58763"/>
              <a:gd name="adj2" fmla="val 54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Teacher inherits 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41387" y="4702000"/>
            <a:ext cx="2259519" cy="1514272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>
            <a:stCxn id="18" idx="0"/>
            <a:endCxn id="13" idx="2"/>
          </p:cNvCxnSpPr>
          <p:nvPr/>
        </p:nvCxnSpPr>
        <p:spPr>
          <a:xfrm flipV="1">
            <a:off x="10316933" y="3564163"/>
            <a:ext cx="0" cy="108760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218612" y="1496598"/>
            <a:ext cx="2196641" cy="2067565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770844" y="2114504"/>
              <a:ext cx="2281665" cy="514356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30179" y="1515288"/>
              <a:ext cx="2482096" cy="530286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70844" y="2628860"/>
              <a:ext cx="2281664" cy="514356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218612" y="4651764"/>
            <a:ext cx="2196641" cy="1512536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0844" y="2122524"/>
              <a:ext cx="2281665" cy="514356"/>
            </a:xfrm>
            <a:prstGeom prst="roundRect">
              <a:avLst>
                <a:gd name="adj" fmla="val 5319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523307"/>
              <a:ext cx="2482096" cy="530286"/>
            </a:xfrm>
            <a:prstGeom prst="rect">
              <a:avLst/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–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00936" y="1408888"/>
            <a:ext cx="1080367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/>
              <a:t>("Maria", "maria@gmail.com");</a:t>
            </a:r>
          </a:p>
          <a:p>
            <a:r>
              <a:rPr lang="en-US" dirty="0"/>
              <a:t>console.log("Person: " +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+ ' (' + </a:t>
            </a:r>
            <a:r>
              <a:rPr lang="en-US" dirty="0" err="1">
                <a:solidFill>
                  <a:schemeClr val="bg1"/>
                </a:solidFill>
              </a:rPr>
              <a:t>p.email</a:t>
            </a:r>
            <a:r>
              <a:rPr lang="en-US" dirty="0"/>
              <a:t> + ')');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00936" y="3950790"/>
            <a:ext cx="1080367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/>
              <a:t>("Ivan", "iv@yahoo.com", "PHP");</a:t>
            </a:r>
          </a:p>
          <a:p>
            <a:r>
              <a:rPr lang="en-US" dirty="0"/>
              <a:t>console.log("Teacher: " + t.name +</a:t>
            </a:r>
          </a:p>
          <a:p>
            <a:r>
              <a:rPr lang="en-US" dirty="0"/>
              <a:t>  ' (' + </a:t>
            </a:r>
            <a:r>
              <a:rPr lang="en-US" dirty="0" err="1">
                <a:solidFill>
                  <a:schemeClr val="bg1"/>
                </a:solidFill>
              </a:rPr>
              <a:t>t.email</a:t>
            </a:r>
            <a:r>
              <a:rPr lang="en-US" dirty="0"/>
              <a:t> + '), teaches ' + </a:t>
            </a:r>
            <a:r>
              <a:rPr lang="en-US" dirty="0" err="1">
                <a:solidFill>
                  <a:schemeClr val="bg1"/>
                </a:solidFill>
              </a:rPr>
              <a:t>t.subject</a:t>
            </a:r>
            <a:r>
              <a:rPr lang="en-US" dirty="0"/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SoftUni Judge (</a:t>
            </a:r>
            <a:r>
              <a:rPr lang="en-US" dirty="0">
                <a:hlinkClick r:id="rId2"/>
              </a:rPr>
              <a:t>https://judge.softuni.bg</a:t>
            </a:r>
            <a:r>
              <a:rPr lang="en-US" dirty="0"/>
              <a:t>) submissions should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consist </a:t>
            </a:r>
            <a:r>
              <a:rPr lang="en-US" dirty="0"/>
              <a:t>of a single function / arrow function / class definition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multiple classes as function returning JS object: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Classes in the Judge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13425" y="3317026"/>
            <a:ext cx="696197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function </a:t>
            </a:r>
            <a:r>
              <a:rPr lang="en-US" dirty="0" err="1"/>
              <a:t>personAndTeacherClasses</a:t>
            </a:r>
            <a:r>
              <a:rPr lang="en-US" dirty="0"/>
              <a:t>() 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 { … }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chemeClr val="bg1"/>
                </a:solidFill>
              </a:rPr>
              <a:t>Teacher</a:t>
            </a:r>
            <a:r>
              <a:rPr lang="en-US" dirty="0"/>
              <a:t> extends Person 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 { Person, Teacher };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005" y="607654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Parent Members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Invoking Parent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16" y="1454528"/>
            <a:ext cx="3365194" cy="18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4782</TotalTime>
  <Words>1722</Words>
  <Application>Microsoft Office PowerPoint</Application>
  <PresentationFormat>По избор</PresentationFormat>
  <Paragraphs>410</Paragraphs>
  <Slides>39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0" baseType="lpstr">
      <vt:lpstr>1_SoftUni3_1</vt:lpstr>
      <vt:lpstr>Inheritance and Prototypes</vt:lpstr>
      <vt:lpstr>Table of Content</vt:lpstr>
      <vt:lpstr>Have a Question?</vt:lpstr>
      <vt:lpstr>Презентация на PowerPoint</vt:lpstr>
      <vt:lpstr>Class Inheritance</vt:lpstr>
      <vt:lpstr>Class Inheritance – Example</vt:lpstr>
      <vt:lpstr>Class Inheritance – Example (2)</vt:lpstr>
      <vt:lpstr>Submitting Classes in the Judge</vt:lpstr>
      <vt:lpstr>Презентация на PowerPoint</vt:lpstr>
      <vt:lpstr>Inheriting and Replacing toString()</vt:lpstr>
      <vt:lpstr>Inheriting and Replacing toString() – Teacher</vt:lpstr>
      <vt:lpstr>Inheriting and Replacing toString() – Student</vt:lpstr>
      <vt:lpstr>Inheriting and Replacing toString() – Usage</vt:lpstr>
      <vt:lpstr>Презентация на PowerPoint</vt:lpstr>
      <vt:lpstr>Prototypes in JavaScript</vt:lpstr>
      <vt:lpstr>The Prototype Chain for JS Classes</vt:lpstr>
      <vt:lpstr>Prototype Chain (for Classes)</vt:lpstr>
      <vt:lpstr>Prototypes in Classes and Objects</vt:lpstr>
      <vt:lpstr>Object Instantiation (Create New Object)</vt:lpstr>
      <vt:lpstr>Object Instantiation (Create New Object)</vt:lpstr>
      <vt:lpstr>Prototype Chain for JS Objects</vt:lpstr>
      <vt:lpstr>Problem: Extending Prototype</vt:lpstr>
      <vt:lpstr>Solution: Extending Prototype</vt:lpstr>
      <vt:lpstr>Презентация на PowerPoint</vt:lpstr>
      <vt:lpstr>What is Abstract Class?</vt:lpstr>
      <vt:lpstr>What is a Mixin?</vt:lpstr>
      <vt:lpstr>What is a Mixin?</vt:lpstr>
      <vt:lpstr>Checking the Object Type</vt:lpstr>
      <vt:lpstr>Problem: Class Hierarchy</vt:lpstr>
      <vt:lpstr>Solution: Class Hierarchy</vt:lpstr>
      <vt:lpstr>Solution: Class Hierarchy (2)</vt:lpstr>
      <vt:lpstr>Solution: Class Hierarchy (3)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</dc:title>
  <dc:creator>Alen Paunov</dc:creator>
  <cp:keywords>JS, JavaScript, programming, course, SoftUni, Software University</cp:keywords>
  <cp:lastModifiedBy>Tanya Staneva</cp:lastModifiedBy>
  <cp:revision>152</cp:revision>
  <dcterms:created xsi:type="dcterms:W3CDTF">2018-05-23T13:08:44Z</dcterms:created>
  <dcterms:modified xsi:type="dcterms:W3CDTF">2018-09-19T12:29:05Z</dcterms:modified>
  <cp:category>JS, JavaScript, front-end, ES6, ES2015, ES2016, ES2017, Web development, computer programming, programming</cp:category>
</cp:coreProperties>
</file>