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0" r:id="rId2"/>
  </p:sldMasterIdLst>
  <p:notesMasterIdLst>
    <p:notesMasterId r:id="rId42"/>
  </p:notesMasterIdLst>
  <p:handoutMasterIdLst>
    <p:handoutMasterId r:id="rId43"/>
  </p:handoutMasterIdLst>
  <p:sldIdLst>
    <p:sldId id="573" r:id="rId3"/>
    <p:sldId id="560" r:id="rId4"/>
    <p:sldId id="559" r:id="rId5"/>
    <p:sldId id="567" r:id="rId6"/>
    <p:sldId id="537" r:id="rId7"/>
    <p:sldId id="556" r:id="rId8"/>
    <p:sldId id="501" r:id="rId9"/>
    <p:sldId id="519" r:id="rId10"/>
    <p:sldId id="520" r:id="rId11"/>
    <p:sldId id="574" r:id="rId12"/>
    <p:sldId id="506" r:id="rId13"/>
    <p:sldId id="521" r:id="rId14"/>
    <p:sldId id="549" r:id="rId15"/>
    <p:sldId id="568" r:id="rId16"/>
    <p:sldId id="512" r:id="rId17"/>
    <p:sldId id="522" r:id="rId18"/>
    <p:sldId id="569" r:id="rId19"/>
    <p:sldId id="513" r:id="rId20"/>
    <p:sldId id="524" r:id="rId21"/>
    <p:sldId id="525" r:id="rId22"/>
    <p:sldId id="570" r:id="rId23"/>
    <p:sldId id="553" r:id="rId24"/>
    <p:sldId id="528" r:id="rId25"/>
    <p:sldId id="529" r:id="rId26"/>
    <p:sldId id="571" r:id="rId27"/>
    <p:sldId id="516" r:id="rId28"/>
    <p:sldId id="532" r:id="rId29"/>
    <p:sldId id="531" r:id="rId30"/>
    <p:sldId id="535" r:id="rId31"/>
    <p:sldId id="575" r:id="rId32"/>
    <p:sldId id="534" r:id="rId33"/>
    <p:sldId id="536" r:id="rId34"/>
    <p:sldId id="572" r:id="rId35"/>
    <p:sldId id="566" r:id="rId36"/>
    <p:sldId id="561" r:id="rId37"/>
    <p:sldId id="562" r:id="rId38"/>
    <p:sldId id="563" r:id="rId39"/>
    <p:sldId id="564" r:id="rId40"/>
    <p:sldId id="565" r:id="rId41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25CA6529-1EC8-4AAB-9ED5-5A37D0532D66}">
          <p14:sldIdLst>
            <p14:sldId id="573"/>
            <p14:sldId id="560"/>
            <p14:sldId id="559"/>
          </p14:sldIdLst>
        </p14:section>
        <p14:section name="Modules - Overview" id="{34E1D6D6-4A6D-43E6-9C49-2F70830E7FF7}">
          <p14:sldIdLst>
            <p14:sldId id="567"/>
            <p14:sldId id="537"/>
            <p14:sldId id="556"/>
            <p14:sldId id="501"/>
            <p14:sldId id="519"/>
            <p14:sldId id="520"/>
          </p14:sldIdLst>
        </p14:section>
        <p14:section name="Module Systems in JS" id="{11C06ADA-B9EC-4F57-8ACE-4C1D44B6A137}">
          <p14:sldIdLst>
            <p14:sldId id="574"/>
            <p14:sldId id="506"/>
            <p14:sldId id="521"/>
            <p14:sldId id="549"/>
          </p14:sldIdLst>
        </p14:section>
        <p14:section name="AMD and RequireJS" id="{8C4DD764-EE2B-456D-9B6F-08164E608E1D}">
          <p14:sldIdLst>
            <p14:sldId id="568"/>
            <p14:sldId id="512"/>
            <p14:sldId id="522"/>
          </p14:sldIdLst>
        </p14:section>
        <p14:section name="System.js" id="{7F0DEA88-AF57-4091-99FD-0EB0C0A3B32F}">
          <p14:sldIdLst>
            <p14:sldId id="569"/>
            <p14:sldId id="513"/>
            <p14:sldId id="524"/>
            <p14:sldId id="525"/>
          </p14:sldIdLst>
        </p14:section>
        <p14:section name="ES6 Modules" id="{B92EF424-7F45-4E55-A4F5-4633F9D2F6B9}">
          <p14:sldIdLst>
            <p14:sldId id="570"/>
            <p14:sldId id="553"/>
            <p14:sldId id="528"/>
            <p14:sldId id="529"/>
          </p14:sldIdLst>
        </p14:section>
        <p14:section name="Transpilers" id="{9AF87CE0-F08A-4F44-9655-B7CA046EAC5F}">
          <p14:sldIdLst>
            <p14:sldId id="571"/>
            <p14:sldId id="516"/>
            <p14:sldId id="532"/>
            <p14:sldId id="531"/>
            <p14:sldId id="535"/>
            <p14:sldId id="575"/>
            <p14:sldId id="534"/>
            <p14:sldId id="536"/>
          </p14:sldIdLst>
        </p14:section>
        <p14:section name="Conclusion" id="{340860C9-AFCD-4E9F-ACC6-0D49C7DD3E5E}">
          <p14:sldIdLst>
            <p14:sldId id="572"/>
            <p14:sldId id="566"/>
            <p14:sldId id="561"/>
            <p14:sldId id="562"/>
            <p14:sldId id="563"/>
            <p14:sldId id="564"/>
            <p14:sldId id="565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DC9E"/>
    <a:srgbClr val="FBEEDC"/>
    <a:srgbClr val="FBEEC9"/>
    <a:srgbClr val="603A14"/>
    <a:srgbClr val="E85C0E"/>
    <a:srgbClr val="BAB398"/>
    <a:srgbClr val="ADA485"/>
    <a:srgbClr val="C6C0AA"/>
    <a:srgbClr val="663606"/>
    <a:srgbClr val="663106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97" autoAdjust="0"/>
    <p:restoredTop sz="94384" autoAdjust="0"/>
  </p:normalViewPr>
  <p:slideViewPr>
    <p:cSldViewPr>
      <p:cViewPr>
        <p:scale>
          <a:sx n="96" d="100"/>
          <a:sy n="96" d="100"/>
        </p:scale>
        <p:origin x="-101" y="-5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9/22/2018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9/22/2018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8791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4330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182252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Formats define syntax</a:t>
            </a:r>
          </a:p>
          <a:p>
            <a:r>
              <a:rPr lang="en-US" dirty="0"/>
              <a:t>Loaders do the actual work</a:t>
            </a:r>
          </a:p>
          <a:p>
            <a:r>
              <a:rPr lang="en-US" dirty="0"/>
              <a:t>Each loader supports different syntaxes</a:t>
            </a:r>
          </a:p>
          <a:p>
            <a:r>
              <a:rPr lang="en-US" dirty="0"/>
              <a:t>Loaders are external libraries</a:t>
            </a:r>
          </a:p>
          <a:p>
            <a:r>
              <a:rPr lang="en-US" dirty="0"/>
              <a:t>ES6 introduces native support for modular code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0943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Asynchronous Module Definition (AMD) – used in browsers</a:t>
            </a:r>
          </a:p>
          <a:p>
            <a:r>
              <a:rPr lang="en-US" dirty="0" err="1"/>
              <a:t>CommonJS</a:t>
            </a:r>
            <a:r>
              <a:rPr lang="en-US" dirty="0"/>
              <a:t> – used server-side, built-into </a:t>
            </a:r>
            <a:r>
              <a:rPr lang="en-US" dirty="0" err="1"/>
              <a:t>NodeDJ</a:t>
            </a:r>
            <a:endParaRPr lang="en-US" dirty="0"/>
          </a:p>
          <a:p>
            <a:r>
              <a:rPr lang="en-US" dirty="0"/>
              <a:t>Universal Module Definition (UMD) – compatible with many loaders, used mostly as part of a pipeline with another language</a:t>
            </a:r>
          </a:p>
          <a:p>
            <a:r>
              <a:rPr lang="en-US" dirty="0" err="1"/>
              <a:t>System.register</a:t>
            </a:r>
            <a:r>
              <a:rPr lang="en-US" dirty="0"/>
              <a:t> – syntax for </a:t>
            </a:r>
            <a:r>
              <a:rPr lang="en-US" dirty="0" err="1"/>
              <a:t>SystemJS</a:t>
            </a:r>
            <a:r>
              <a:rPr lang="en-US" dirty="0"/>
              <a:t> loader, wont be needed since the loader supports </a:t>
            </a:r>
            <a:r>
              <a:rPr lang="en-US" dirty="0" err="1"/>
              <a:t>CommonJS</a:t>
            </a:r>
            <a:endParaRPr lang="en-US" dirty="0"/>
          </a:p>
          <a:p>
            <a:r>
              <a:rPr lang="en-US" dirty="0"/>
              <a:t>Native ES6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4931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621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91394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752190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53720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15742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.emf"/><Relationship Id="rId16" Type="http://schemas.openxmlformats.org/officeDocument/2006/relationships/image" Target="../media/image2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8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9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1.png"/><Relationship Id="rId4" Type="http://schemas.openxmlformats.org/officeDocument/2006/relationships/image" Target="../media/image28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3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5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7.png"/><Relationship Id="rId4" Type="http://schemas.openxmlformats.org/officeDocument/2006/relationships/image" Target="../media/image34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9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3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2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1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=""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=""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8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=""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6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7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=""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6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60" y="6035665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90" y="6035665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6" y="254857"/>
            <a:ext cx="10962447" cy="882654"/>
          </a:xfrm>
        </p:spPr>
        <p:txBody>
          <a:bodyPr/>
          <a:lstStyle>
            <a:lvl1pPr algn="ctr">
              <a:defRPr sz="4797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=""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5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=""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09808"/>
            <a:ext cx="2950749" cy="39542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=""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34604"/>
            <a:ext cx="2950749" cy="3631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=""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67855"/>
            <a:ext cx="2950749" cy="52468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=""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1111"/>
            <a:ext cx="2950749" cy="46005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34E5CD64-8E62-478C-BD07-29B0AE8E261B}"/>
              </a:ext>
            </a:extLst>
          </p:cNvPr>
          <p:cNvSpPr/>
          <p:nvPr/>
        </p:nvSpPr>
        <p:spPr>
          <a:xfrm>
            <a:off x="-1588" y="6702676"/>
            <a:ext cx="12188825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483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6" y="1355077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036" indent="0">
              <a:buNone/>
              <a:defRPr sz="3730"/>
            </a:lvl2pPr>
            <a:lvl3pPr marL="1218072" indent="0">
              <a:buNone/>
              <a:defRPr sz="3197"/>
            </a:lvl3pPr>
            <a:lvl4pPr marL="1827109" indent="0">
              <a:buNone/>
              <a:defRPr sz="2664"/>
            </a:lvl4pPr>
            <a:lvl5pPr marL="2436145" indent="0">
              <a:buNone/>
              <a:defRPr sz="2664"/>
            </a:lvl5pPr>
            <a:lvl6pPr marL="3045182" indent="0">
              <a:buNone/>
              <a:defRPr sz="2664"/>
            </a:lvl6pPr>
            <a:lvl7pPr marL="3654218" indent="0">
              <a:buNone/>
              <a:defRPr sz="2664"/>
            </a:lvl7pPr>
            <a:lvl8pPr marL="4263254" indent="0">
              <a:buNone/>
              <a:defRPr sz="2664"/>
            </a:lvl8pPr>
            <a:lvl9pPr marL="4872290" indent="0">
              <a:buNone/>
              <a:defRPr sz="2664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3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3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=""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8" y="1353867"/>
            <a:ext cx="7197424" cy="50278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=""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=""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=""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B2B94D3F-5DC8-4398-914C-4833ABE4CC19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9401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=""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=""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5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578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4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4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=""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8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=""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7" y="1702474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=""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4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=""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4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=""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4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=""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=""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4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=""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=""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=""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=""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=""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=""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=""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=""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2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=""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=""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=""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=""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=""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=""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=""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="" xmlns:a16="http://schemas.microsoft.com/office/drawing/2014/main" id="{5FA3191E-14EF-4DC3-AD93-CA289B12B4C9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="" xmlns:a16="http://schemas.microsoft.com/office/drawing/2014/main" id="{AB530A8A-ABDE-4B7F-B28B-A9B499B32225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="" xmlns:a16="http://schemas.microsoft.com/office/drawing/2014/main" id="{E5ADF575-91AD-4F69-BA66-356B62AEB683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="" xmlns:a16="http://schemas.microsoft.com/office/drawing/2014/main" id="{D60C0104-2410-4352-A800-FD0292CC11A7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="" xmlns:a16="http://schemas.microsoft.com/office/drawing/2014/main" id="{10FB7F08-6662-4D0C-AFAB-CFFDE9B1CA0A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="" xmlns:a16="http://schemas.microsoft.com/office/drawing/2014/main" id="{379635D4-E3FF-4174-A648-032E9615851B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="" xmlns:a16="http://schemas.microsoft.com/office/drawing/2014/main" id="{0601A2EF-9181-444B-8898-83A36D09B869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="" xmlns:a16="http://schemas.microsoft.com/office/drawing/2014/main" id="{307F38C1-A87B-4D59-BE69-6A23413F5870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6912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=""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7887" y="3048001"/>
            <a:ext cx="4142269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=""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5869" y="1269705"/>
            <a:ext cx="3506115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=""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95" y="4961886"/>
            <a:ext cx="6685847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=""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1487" y="1253341"/>
            <a:ext cx="3536315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=""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667" y="1297094"/>
            <a:ext cx="4110401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=""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93" y="3323273"/>
            <a:ext cx="6676269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26991FD8-5C91-4C3D-9F00-7203C811B463}"/>
              </a:ext>
            </a:extLst>
          </p:cNvPr>
          <p:cNvSpPr/>
          <p:nvPr/>
        </p:nvSpPr>
        <p:spPr>
          <a:xfrm>
            <a:off x="0" y="-7074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8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482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26991FD8-5C91-4C3D-9F00-7203C811B463}"/>
              </a:ext>
            </a:extLst>
          </p:cNvPr>
          <p:cNvSpPr/>
          <p:nvPr/>
        </p:nvSpPr>
        <p:spPr>
          <a:xfrm>
            <a:off x="0" y="-7074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8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=""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4143" y="1200162"/>
            <a:ext cx="6095011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=""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22" y="1399790"/>
            <a:ext cx="5352870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=""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22" y="2317265"/>
            <a:ext cx="6665764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=""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7"/>
          <a:stretch/>
        </p:blipFill>
        <p:spPr bwMode="auto">
          <a:xfrm>
            <a:off x="7759479" y="2602277"/>
            <a:ext cx="3154360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=""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683" y="5230897"/>
            <a:ext cx="7165745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=""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5436" y="4510112"/>
            <a:ext cx="3351927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=""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37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=""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1" y="1186308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7"/>
            </a:lvl1pPr>
            <a:lvl2pPr marL="989684" marR="0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7" dirty="0"/>
              <a:t>Software University – High-Quality Education, </a:t>
            </a:r>
            <a:br>
              <a:rPr lang="en-US" sz="3197" dirty="0"/>
            </a:br>
            <a:r>
              <a:rPr lang="en-US" sz="3197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7" noProof="1">
                <a:hlinkClick r:id="rId3"/>
              </a:rPr>
              <a:t>softuni.bg</a:t>
            </a:r>
            <a:r>
              <a:rPr lang="en-US" sz="2897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Foundation</a:t>
            </a:r>
            <a:endParaRPr lang="bg-BG" sz="3197" dirty="0"/>
          </a:p>
          <a:p>
            <a:pPr lvl="1">
              <a:lnSpc>
                <a:spcPct val="100000"/>
              </a:lnSpc>
            </a:pPr>
            <a:r>
              <a:rPr lang="en-US" sz="2997" noProof="1">
                <a:hlinkClick r:id="rId4"/>
              </a:rPr>
              <a:t>http://softuni.foundation/</a:t>
            </a:r>
            <a:endParaRPr lang="en-US" sz="2997" noProof="1"/>
          </a:p>
          <a:p>
            <a:pPr>
              <a:lnSpc>
                <a:spcPct val="100000"/>
              </a:lnSpc>
            </a:pPr>
            <a:r>
              <a:rPr lang="en-US" sz="3197" dirty="0"/>
              <a:t>Software University @ Facebook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kumimoji="0" lang="en-US" sz="2897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7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Forums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lang="en-US" sz="2797" dirty="0">
                <a:hlinkClick r:id="rId6"/>
              </a:rPr>
              <a:t>forum.softuni.bg</a:t>
            </a:r>
            <a:endParaRPr lang="en-US" sz="2797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=""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=""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5" y="5017463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=""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60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9" y="1319424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=""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2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553079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=""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602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=""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8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=""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=""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5"/>
            <a:ext cx="8180332" cy="4795935"/>
          </a:xfrm>
        </p:spPr>
        <p:txBody>
          <a:bodyPr/>
          <a:lstStyle>
            <a:lvl1pPr marL="513888" indent="-513888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=""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=""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=""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8043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4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9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7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2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5304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=""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8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=""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=""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55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2" y="3314705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=""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=""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4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8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378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=""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pic>
        <p:nvPicPr>
          <p:cNvPr id="12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98182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8533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4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24" tIns="60912" rIns="121824" bIns="6091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6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=""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4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=""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1"/>
            <a:ext cx="5424735" cy="482410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=""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1"/>
            <a:ext cx="5424734" cy="482410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8" y="6390561"/>
            <a:ext cx="808502" cy="30884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=""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=""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793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=""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2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036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6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7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177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=""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8" y="6397197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=""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70" y="6397197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=""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7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=""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6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=""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08221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62" r:id="rId16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sldNum="0" hdr="0" ftr="0" dt="0"/>
  <p:txStyles>
    <p:titleStyle>
      <a:lvl1pPr algn="l" defTabSz="1218072" rtl="0" eaLnBrk="1" latinLnBrk="1" hangingPunct="1">
        <a:spcBef>
          <a:spcPct val="0"/>
        </a:spcBef>
        <a:buNone/>
        <a:defRPr sz="3997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778" indent="-456778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7" kern="1200">
          <a:solidFill>
            <a:schemeClr val="tx1"/>
          </a:solidFill>
          <a:latin typeface="+mn-lt"/>
          <a:ea typeface="+mn-ea"/>
          <a:cs typeface="+mn-cs"/>
        </a:defRPr>
      </a:lvl1pPr>
      <a:lvl2pPr marL="989684" indent="-380648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7" kern="1200">
          <a:solidFill>
            <a:schemeClr val="tx1"/>
          </a:solidFill>
          <a:latin typeface="+mn-lt"/>
          <a:ea typeface="+mn-ea"/>
          <a:cs typeface="+mn-cs"/>
        </a:defRPr>
      </a:lvl2pPr>
      <a:lvl3pPr marL="1522591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7" kern="1200">
          <a:solidFill>
            <a:schemeClr val="tx1"/>
          </a:solidFill>
          <a:latin typeface="+mn-lt"/>
          <a:ea typeface="+mn-ea"/>
          <a:cs typeface="+mn-cs"/>
        </a:defRPr>
      </a:lvl3pPr>
      <a:lvl4pPr marL="2131627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7" kern="1200">
          <a:solidFill>
            <a:schemeClr val="tx1"/>
          </a:solidFill>
          <a:latin typeface="+mn-lt"/>
          <a:ea typeface="+mn-ea"/>
          <a:cs typeface="+mn-cs"/>
        </a:defRPr>
      </a:lvl4pPr>
      <a:lvl5pPr marL="2740663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7" kern="1200">
          <a:solidFill>
            <a:schemeClr val="tx1"/>
          </a:solidFill>
          <a:latin typeface="+mn-lt"/>
          <a:ea typeface="+mn-ea"/>
          <a:cs typeface="+mn-cs"/>
        </a:defRPr>
      </a:lvl5pPr>
      <a:lvl6pPr marL="3349699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6pPr>
      <a:lvl7pPr marL="3958736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7pPr>
      <a:lvl8pPr marL="4567772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8pPr>
      <a:lvl9pPr marL="5176808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1pPr>
      <a:lvl2pPr marL="609036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2pPr>
      <a:lvl3pPr marL="121807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3pPr>
      <a:lvl4pPr marL="1827109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4pPr>
      <a:lvl5pPr marL="2436145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5pPr>
      <a:lvl6pPr marL="304518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6pPr>
      <a:lvl7pPr marL="3654218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7pPr>
      <a:lvl8pPr marL="4263254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8pPr>
      <a:lvl9pPr marL="487229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0" orient="horz" pos="2160" userDrawn="1">
          <p15:clr>
            <a:srgbClr val="F26B43"/>
          </p15:clr>
        </p15:guide>
        <p15:guide id="1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requirejs.org/" TargetMode="External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ystemjs/systemjs" TargetMode="Externa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3.jp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3.jpg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babeljs.io/" TargetMode="External"/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trainings/2081/js-advanced-october-2018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hyperlink" Target="https://netpeak.bg/" TargetMode="External"/><Relationship Id="rId18" Type="http://schemas.openxmlformats.org/officeDocument/2006/relationships/image" Target="../media/image64.png"/><Relationship Id="rId26" Type="http://schemas.openxmlformats.org/officeDocument/2006/relationships/image" Target="../media/image39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www.sbtech.com/" TargetMode="External"/><Relationship Id="rId7" Type="http://schemas.openxmlformats.org/officeDocument/2006/relationships/hyperlink" Target="codexio.bg" TargetMode="External"/><Relationship Id="rId12" Type="http://schemas.openxmlformats.org/officeDocument/2006/relationships/image" Target="../media/image61.png"/><Relationship Id="rId17" Type="http://schemas.openxmlformats.org/officeDocument/2006/relationships/hyperlink" Target="http://www.telenor.bg/" TargetMode="External"/><Relationship Id="rId25" Type="http://schemas.openxmlformats.org/officeDocument/2006/relationships/hyperlink" Target="https://www.superhosting.bg/" TargetMode="External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63.png"/><Relationship Id="rId20" Type="http://schemas.openxmlformats.org/officeDocument/2006/relationships/image" Target="../media/image65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59.png"/><Relationship Id="rId11" Type="http://schemas.openxmlformats.org/officeDocument/2006/relationships/hyperlink" Target="https://aeternity.com/" TargetMode="External"/><Relationship Id="rId24" Type="http://schemas.openxmlformats.org/officeDocument/2006/relationships/image" Target="../media/image67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oftwaregroup.com/" TargetMode="External"/><Relationship Id="rId23" Type="http://schemas.openxmlformats.org/officeDocument/2006/relationships/hyperlink" Target="http://www.postbank.bg/" TargetMode="External"/><Relationship Id="rId28" Type="http://schemas.openxmlformats.org/officeDocument/2006/relationships/image" Target="../media/image68.png"/><Relationship Id="rId10" Type="http://schemas.openxmlformats.org/officeDocument/2006/relationships/image" Target="../media/image60.jpeg"/><Relationship Id="rId19" Type="http://schemas.openxmlformats.org/officeDocument/2006/relationships/hyperlink" Target="http://www.xs-software.com/" TargetMode="External"/><Relationship Id="rId4" Type="http://schemas.openxmlformats.org/officeDocument/2006/relationships/image" Target="../media/image58.png"/><Relationship Id="rId9" Type="http://schemas.openxmlformats.org/officeDocument/2006/relationships/hyperlink" Target="https://www.liebherr.com/en/deu/start/start-page.html" TargetMode="External"/><Relationship Id="rId14" Type="http://schemas.openxmlformats.org/officeDocument/2006/relationships/image" Target="../media/image62.png"/><Relationship Id="rId22" Type="http://schemas.openxmlformats.org/officeDocument/2006/relationships/image" Target="../media/image66.png"/><Relationship Id="rId27" Type="http://schemas.openxmlformats.org/officeDocument/2006/relationships/hyperlink" Target="http://smartit.bg/" TargetMode="Externa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hyperlink" Target="http://www.world-of-myths.com/" TargetMode="External"/><Relationship Id="rId3" Type="http://schemas.openxmlformats.org/officeDocument/2006/relationships/image" Target="../media/image69.jpeg"/><Relationship Id="rId7" Type="http://schemas.openxmlformats.org/officeDocument/2006/relationships/image" Target="../media/image7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Relationship Id="rId6" Type="http://schemas.openxmlformats.org/officeDocument/2006/relationships/hyperlink" Target="https://www.onebitsoftware.net/" TargetMode="External"/><Relationship Id="rId11" Type="http://schemas.openxmlformats.org/officeDocument/2006/relationships/image" Target="../media/image73.gif"/><Relationship Id="rId5" Type="http://schemas.openxmlformats.org/officeDocument/2006/relationships/image" Target="../media/image70.png"/><Relationship Id="rId10" Type="http://schemas.openxmlformats.org/officeDocument/2006/relationships/hyperlink" Target="https://www.lukanet.com/" TargetMode="External"/><Relationship Id="rId4" Type="http://schemas.openxmlformats.org/officeDocument/2006/relationships/hyperlink" Target="codexio.bg" TargetMode="External"/><Relationship Id="rId9" Type="http://schemas.openxmlformats.org/officeDocument/2006/relationships/image" Target="../media/image72.jpe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7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7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342" TargetMode="External"/><Relationship Id="rId2" Type="http://schemas.openxmlformats.org/officeDocument/2006/relationships/hyperlink" Target="https://judge.softuni.bg/" TargetMode="Externa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77420" y="1303142"/>
            <a:ext cx="11784391" cy="1211458"/>
          </a:xfrm>
        </p:spPr>
        <p:txBody>
          <a:bodyPr>
            <a:noAutofit/>
          </a:bodyPr>
          <a:lstStyle/>
          <a:p>
            <a:r>
              <a:rPr lang="en-US" sz="3600" dirty="0"/>
              <a:t>Modules, Babel, </a:t>
            </a:r>
            <a:r>
              <a:rPr lang="en-US" sz="3600" noProof="1" smtClean="0"/>
              <a:t>RequireJS</a:t>
            </a:r>
            <a:r>
              <a:rPr lang="en-US" sz="3600" dirty="0" smtClean="0"/>
              <a:t>, Other </a:t>
            </a:r>
            <a:r>
              <a:rPr lang="en-US" sz="3600" dirty="0"/>
              <a:t>JavaScript Module Systems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Modules in JS</a:t>
            </a:r>
          </a:p>
        </p:txBody>
      </p:sp>
      <p:sp>
        <p:nvSpPr>
          <p:cNvPr id="18" name="Text Placeholder 7"/>
          <p:cNvSpPr txBox="1">
            <a:spLocks/>
          </p:cNvSpPr>
          <p:nvPr/>
        </p:nvSpPr>
        <p:spPr bwMode="auto">
          <a:xfrm>
            <a:off x="671147" y="5368869"/>
            <a:ext cx="2951518" cy="444536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lvl1pPr marL="0" indent="0" algn="l" defTabSz="1218072" rtl="0" eaLnBrk="1" fontAlgn="base" latinLnBrk="1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None/>
              <a:defRPr lang="en-US" sz="23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Technical Trainers</a:t>
            </a:r>
            <a:endParaRPr lang="en-GB" dirty="0"/>
          </a:p>
        </p:txBody>
      </p:sp>
      <p:sp>
        <p:nvSpPr>
          <p:cNvPr id="20" name="Text Placeholder 5"/>
          <p:cNvSpPr txBox="1">
            <a:spLocks/>
          </p:cNvSpPr>
          <p:nvPr/>
        </p:nvSpPr>
        <p:spPr bwMode="auto">
          <a:xfrm>
            <a:off x="8643853" y="6334380"/>
            <a:ext cx="2951518" cy="363552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lvl1pPr marL="0" indent="0" algn="r" defTabSz="1218072" rtl="0" eaLnBrk="1" fontAlgn="base" latinLnBrk="1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None/>
              <a:defRPr lang="en-US" sz="17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 smtClean="0">
                <a:hlinkClick r:id="rId3"/>
              </a:rPr>
              <a:t>http</a:t>
            </a:r>
            <a:r>
              <a:rPr lang="en-GB" sz="1800" dirty="0" smtClean="0">
                <a:solidFill>
                  <a:schemeClr val="bg1"/>
                </a:solidFill>
                <a:hlinkClick r:id="rId3"/>
              </a:rPr>
              <a:t>://softuni.bg</a:t>
            </a:r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9"/>
          </p:nvPr>
        </p:nvSpPr>
        <p:spPr>
          <a:xfrm>
            <a:off x="670972" y="4907801"/>
            <a:ext cx="2950749" cy="444793"/>
          </a:xfrm>
        </p:spPr>
        <p:txBody>
          <a:bodyPr/>
          <a:lstStyle/>
          <a:p>
            <a:r>
              <a:rPr lang="en-US" sz="2400" dirty="0" err="1"/>
              <a:t>SoftUni</a:t>
            </a:r>
            <a:r>
              <a:rPr lang="en-US" sz="2400" dirty="0"/>
              <a:t> Team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7"/>
          </p:nvPr>
        </p:nvSpPr>
        <p:spPr>
          <a:xfrm>
            <a:off x="8641602" y="5916316"/>
            <a:ext cx="2950749" cy="382403"/>
          </a:xfrm>
        </p:spPr>
        <p:txBody>
          <a:bodyPr/>
          <a:lstStyle/>
          <a:p>
            <a:r>
              <a:rPr lang="en-US" dirty="0"/>
              <a:t>Software </a:t>
            </a:r>
            <a:r>
              <a:rPr lang="en-US" dirty="0" smtClean="0"/>
              <a:t>University</a:t>
            </a:r>
            <a:endParaRPr lang="bg-BG" dirty="0"/>
          </a:p>
        </p:txBody>
      </p:sp>
      <p:pic>
        <p:nvPicPr>
          <p:cNvPr id="9" name="Picture 2" descr="Резултат с изображение за module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766" y="2341845"/>
            <a:ext cx="3038475" cy="2472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Резултат с изображение за module icon"/>
          <p:cNvPicPr>
            <a:picLocks noChangeAspect="1" noChangeArrowheads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2513" y="2781715"/>
            <a:ext cx="2809875" cy="2286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37315">
            <a:off x="1471679" y="2403636"/>
            <a:ext cx="4745140" cy="191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546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Module Systems for JS</a:t>
            </a:r>
            <a:endParaRPr lang="bg-BG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Formats and Loaders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4212" y="914400"/>
            <a:ext cx="32004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751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Module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Format</a:t>
            </a:r>
            <a:r>
              <a:rPr lang="en-US" sz="3200" dirty="0"/>
              <a:t> </a:t>
            </a:r>
            <a:r>
              <a:rPr lang="en-US" sz="3200" dirty="0">
                <a:sym typeface="Wingdings" panose="05000000000000000000" pitchFamily="2" charset="2"/>
              </a:rPr>
              <a:t></a:t>
            </a:r>
            <a:r>
              <a:rPr lang="en-US" sz="3200" dirty="0"/>
              <a:t> Syntax</a:t>
            </a:r>
          </a:p>
          <a:p>
            <a:r>
              <a:rPr lang="en-US" sz="3200" dirty="0"/>
              <a:t>Module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Loader</a:t>
            </a:r>
            <a:r>
              <a:rPr lang="en-US" sz="3200" dirty="0"/>
              <a:t> </a:t>
            </a:r>
            <a:r>
              <a:rPr lang="en-US" sz="3200" dirty="0">
                <a:sym typeface="Wingdings" panose="05000000000000000000" pitchFamily="2" charset="2"/>
              </a:rPr>
              <a:t> Execution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Formats and Loaders</a:t>
            </a:r>
          </a:p>
        </p:txBody>
      </p:sp>
      <p:sp>
        <p:nvSpPr>
          <p:cNvPr id="7" name="Rectangle: Rounded Corners 6"/>
          <p:cNvSpPr/>
          <p:nvPr/>
        </p:nvSpPr>
        <p:spPr>
          <a:xfrm>
            <a:off x="1994709" y="3000487"/>
            <a:ext cx="2502582" cy="808023"/>
          </a:xfrm>
          <a:prstGeom prst="roundRect">
            <a:avLst>
              <a:gd name="adj" fmla="val 5385"/>
            </a:avLst>
          </a:prstGeom>
          <a:solidFill>
            <a:srgbClr val="F0A22E">
              <a:alpha val="25098"/>
            </a:srgbClr>
          </a:solidFill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Consolas" panose="020B0609020204030204" pitchFamily="49" charset="0"/>
              </a:rPr>
              <a:t>JavaScript</a:t>
            </a:r>
          </a:p>
        </p:txBody>
      </p:sp>
      <p:grpSp>
        <p:nvGrpSpPr>
          <p:cNvPr id="42" name="Group 41"/>
          <p:cNvGrpSpPr/>
          <p:nvPr/>
        </p:nvGrpSpPr>
        <p:grpSpPr>
          <a:xfrm>
            <a:off x="568292" y="5426144"/>
            <a:ext cx="5355416" cy="517456"/>
            <a:chOff x="568292" y="5426144"/>
            <a:chExt cx="5355416" cy="517456"/>
          </a:xfrm>
        </p:grpSpPr>
        <p:sp>
          <p:nvSpPr>
            <p:cNvPr id="8" name="Rectangle: Rounded Corners 13"/>
            <p:cNvSpPr/>
            <p:nvPr/>
          </p:nvSpPr>
          <p:spPr>
            <a:xfrm>
              <a:off x="2469290" y="5426144"/>
              <a:ext cx="1553419" cy="517456"/>
            </a:xfrm>
            <a:prstGeom prst="roundRect">
              <a:avLst>
                <a:gd name="adj" fmla="val 5319"/>
              </a:avLst>
            </a:prstGeom>
            <a:solidFill>
              <a:srgbClr val="F0A22E">
                <a:alpha val="25098"/>
              </a:srgbClr>
            </a:solidFill>
            <a:ln w="38100">
              <a:solidFill>
                <a:srgbClr val="F3CD6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Chrome</a:t>
              </a:r>
            </a:p>
          </p:txBody>
        </p:sp>
        <p:sp>
          <p:nvSpPr>
            <p:cNvPr id="10" name="Rectangle: Rounded Corners 13"/>
            <p:cNvSpPr/>
            <p:nvPr/>
          </p:nvSpPr>
          <p:spPr>
            <a:xfrm>
              <a:off x="568292" y="5426144"/>
              <a:ext cx="1553418" cy="517456"/>
            </a:xfrm>
            <a:prstGeom prst="roundRect">
              <a:avLst>
                <a:gd name="adj" fmla="val 5319"/>
              </a:avLst>
            </a:prstGeom>
            <a:solidFill>
              <a:srgbClr val="F0A22E">
                <a:alpha val="25098"/>
              </a:srgbClr>
            </a:solidFill>
            <a:ln w="38100">
              <a:solidFill>
                <a:srgbClr val="F3CD6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Edge</a:t>
              </a:r>
            </a:p>
          </p:txBody>
        </p:sp>
        <p:sp>
          <p:nvSpPr>
            <p:cNvPr id="13" name="Rectangle: Rounded Corners 13"/>
            <p:cNvSpPr/>
            <p:nvPr/>
          </p:nvSpPr>
          <p:spPr>
            <a:xfrm>
              <a:off x="4370289" y="5426144"/>
              <a:ext cx="1553419" cy="517456"/>
            </a:xfrm>
            <a:prstGeom prst="roundRect">
              <a:avLst>
                <a:gd name="adj" fmla="val 5319"/>
              </a:avLst>
            </a:prstGeom>
            <a:solidFill>
              <a:srgbClr val="F0A22E">
                <a:alpha val="25098"/>
              </a:srgbClr>
            </a:solidFill>
            <a:ln w="38100">
              <a:solidFill>
                <a:srgbClr val="F3CD6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Firefox</a:t>
              </a: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1345001" y="3808510"/>
            <a:ext cx="3801998" cy="1617634"/>
            <a:chOff x="1345001" y="3808510"/>
            <a:chExt cx="3801998" cy="1617634"/>
          </a:xfrm>
        </p:grpSpPr>
        <p:cxnSp>
          <p:nvCxnSpPr>
            <p:cNvPr id="16" name="Straight Connector 15"/>
            <p:cNvCxnSpPr>
              <a:cxnSpLocks/>
              <a:stCxn id="7" idx="2"/>
              <a:endCxn id="10" idx="0"/>
            </p:cNvCxnSpPr>
            <p:nvPr/>
          </p:nvCxnSpPr>
          <p:spPr>
            <a:xfrm flipH="1">
              <a:off x="1345001" y="3808510"/>
              <a:ext cx="1900999" cy="1617634"/>
            </a:xfrm>
            <a:prstGeom prst="line">
              <a:avLst/>
            </a:prstGeom>
            <a:solidFill>
              <a:srgbClr val="F0A22E">
                <a:alpha val="25098"/>
              </a:srgbClr>
            </a:solidFill>
            <a:ln w="57150">
              <a:solidFill>
                <a:srgbClr val="F3CD60"/>
              </a:solidFill>
              <a:prstDash val="soli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" name="Straight Connector 17"/>
            <p:cNvCxnSpPr>
              <a:cxnSpLocks/>
              <a:stCxn id="7" idx="2"/>
              <a:endCxn id="8" idx="0"/>
            </p:cNvCxnSpPr>
            <p:nvPr/>
          </p:nvCxnSpPr>
          <p:spPr>
            <a:xfrm>
              <a:off x="3246000" y="3808510"/>
              <a:ext cx="0" cy="1617634"/>
            </a:xfrm>
            <a:prstGeom prst="line">
              <a:avLst/>
            </a:prstGeom>
            <a:solidFill>
              <a:srgbClr val="F0A22E">
                <a:alpha val="25098"/>
              </a:srgbClr>
            </a:solidFill>
            <a:ln w="57150">
              <a:solidFill>
                <a:srgbClr val="F3CD60"/>
              </a:solidFill>
              <a:prstDash val="soli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3" name="Straight Connector 22"/>
            <p:cNvCxnSpPr>
              <a:stCxn id="7" idx="2"/>
              <a:endCxn id="13" idx="0"/>
            </p:cNvCxnSpPr>
            <p:nvPr/>
          </p:nvCxnSpPr>
          <p:spPr>
            <a:xfrm>
              <a:off x="3246000" y="3808510"/>
              <a:ext cx="1900999" cy="1617634"/>
            </a:xfrm>
            <a:prstGeom prst="line">
              <a:avLst/>
            </a:prstGeom>
            <a:solidFill>
              <a:srgbClr val="F0A22E">
                <a:alpha val="25098"/>
              </a:srgbClr>
            </a:solidFill>
            <a:ln w="57150">
              <a:solidFill>
                <a:srgbClr val="F3CD60"/>
              </a:solidFill>
              <a:prstDash val="soli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32" name="Rectangle: Rounded Corners 31"/>
          <p:cNvSpPr/>
          <p:nvPr/>
        </p:nvSpPr>
        <p:spPr>
          <a:xfrm>
            <a:off x="7691534" y="3000487"/>
            <a:ext cx="2502582" cy="808023"/>
          </a:xfrm>
          <a:prstGeom prst="roundRect">
            <a:avLst>
              <a:gd name="adj" fmla="val 5385"/>
            </a:avLst>
          </a:prstGeom>
          <a:solidFill>
            <a:srgbClr val="F0A22E">
              <a:alpha val="25098"/>
            </a:srgbClr>
          </a:solidFill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Consolas" panose="020B0609020204030204" pitchFamily="49" charset="0"/>
              </a:rPr>
              <a:t>AMD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6265117" y="5426144"/>
            <a:ext cx="5355416" cy="517456"/>
            <a:chOff x="6265117" y="5426144"/>
            <a:chExt cx="5355416" cy="517456"/>
          </a:xfrm>
        </p:grpSpPr>
        <p:sp>
          <p:nvSpPr>
            <p:cNvPr id="33" name="Rectangle: Rounded Corners 13"/>
            <p:cNvSpPr/>
            <p:nvPr/>
          </p:nvSpPr>
          <p:spPr>
            <a:xfrm>
              <a:off x="8166115" y="5426144"/>
              <a:ext cx="1553419" cy="517456"/>
            </a:xfrm>
            <a:prstGeom prst="roundRect">
              <a:avLst>
                <a:gd name="adj" fmla="val 5319"/>
              </a:avLst>
            </a:prstGeom>
            <a:solidFill>
              <a:srgbClr val="F0A22E">
                <a:alpha val="25098"/>
              </a:srgbClr>
            </a:solidFill>
            <a:ln w="38100">
              <a:solidFill>
                <a:srgbClr val="F3CD6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Curl.js</a:t>
              </a:r>
            </a:p>
          </p:txBody>
        </p:sp>
        <p:sp>
          <p:nvSpPr>
            <p:cNvPr id="34" name="Rectangle: Rounded Corners 13"/>
            <p:cNvSpPr/>
            <p:nvPr/>
          </p:nvSpPr>
          <p:spPr>
            <a:xfrm>
              <a:off x="6265117" y="5426144"/>
              <a:ext cx="1553418" cy="517456"/>
            </a:xfrm>
            <a:prstGeom prst="roundRect">
              <a:avLst>
                <a:gd name="adj" fmla="val 5319"/>
              </a:avLst>
            </a:prstGeom>
            <a:solidFill>
              <a:srgbClr val="F0A22E">
                <a:alpha val="25098"/>
              </a:srgbClr>
            </a:solidFill>
            <a:ln w="38100">
              <a:solidFill>
                <a:srgbClr val="F3CD6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Require</a:t>
              </a:r>
            </a:p>
          </p:txBody>
        </p:sp>
        <p:sp>
          <p:nvSpPr>
            <p:cNvPr id="35" name="Rectangle: Rounded Corners 13"/>
            <p:cNvSpPr/>
            <p:nvPr/>
          </p:nvSpPr>
          <p:spPr>
            <a:xfrm>
              <a:off x="10067114" y="5426144"/>
              <a:ext cx="1553419" cy="517456"/>
            </a:xfrm>
            <a:prstGeom prst="roundRect">
              <a:avLst>
                <a:gd name="adj" fmla="val 5319"/>
              </a:avLst>
            </a:prstGeom>
            <a:solidFill>
              <a:srgbClr val="F0A22E">
                <a:alpha val="25098"/>
              </a:srgbClr>
            </a:solidFill>
            <a:ln w="38100">
              <a:solidFill>
                <a:srgbClr val="F3CD6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noProof="1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SystemJS</a:t>
              </a: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7041826" y="3808510"/>
            <a:ext cx="3801998" cy="1617634"/>
            <a:chOff x="7041826" y="3808510"/>
            <a:chExt cx="3801998" cy="1617634"/>
          </a:xfrm>
        </p:grpSpPr>
        <p:cxnSp>
          <p:nvCxnSpPr>
            <p:cNvPr id="36" name="Straight Connector 35"/>
            <p:cNvCxnSpPr>
              <a:cxnSpLocks/>
              <a:stCxn id="32" idx="2"/>
              <a:endCxn id="34" idx="0"/>
            </p:cNvCxnSpPr>
            <p:nvPr/>
          </p:nvCxnSpPr>
          <p:spPr>
            <a:xfrm flipH="1">
              <a:off x="7041826" y="3808510"/>
              <a:ext cx="1900999" cy="1617634"/>
            </a:xfrm>
            <a:prstGeom prst="line">
              <a:avLst/>
            </a:prstGeom>
            <a:solidFill>
              <a:srgbClr val="F0A22E">
                <a:alpha val="25098"/>
              </a:srgbClr>
            </a:solidFill>
            <a:ln w="57150">
              <a:solidFill>
                <a:srgbClr val="F3CD60"/>
              </a:solidFill>
              <a:prstDash val="soli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7" name="Straight Connector 36"/>
            <p:cNvCxnSpPr>
              <a:cxnSpLocks/>
              <a:stCxn id="32" idx="2"/>
              <a:endCxn id="33" idx="0"/>
            </p:cNvCxnSpPr>
            <p:nvPr/>
          </p:nvCxnSpPr>
          <p:spPr>
            <a:xfrm>
              <a:off x="8942825" y="3808510"/>
              <a:ext cx="0" cy="1617634"/>
            </a:xfrm>
            <a:prstGeom prst="line">
              <a:avLst/>
            </a:prstGeom>
            <a:solidFill>
              <a:srgbClr val="F0A22E">
                <a:alpha val="25098"/>
              </a:srgbClr>
            </a:solidFill>
            <a:ln w="57150">
              <a:solidFill>
                <a:srgbClr val="F3CD60"/>
              </a:solidFill>
              <a:prstDash val="soli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8" name="Straight Connector 37"/>
            <p:cNvCxnSpPr>
              <a:stCxn id="32" idx="2"/>
              <a:endCxn id="35" idx="0"/>
            </p:cNvCxnSpPr>
            <p:nvPr/>
          </p:nvCxnSpPr>
          <p:spPr>
            <a:xfrm>
              <a:off x="8942825" y="3808510"/>
              <a:ext cx="1900999" cy="1617634"/>
            </a:xfrm>
            <a:prstGeom prst="line">
              <a:avLst/>
            </a:prstGeom>
            <a:solidFill>
              <a:srgbClr val="F0A22E">
                <a:alpha val="25098"/>
              </a:srgbClr>
            </a:solidFill>
            <a:ln w="57150">
              <a:solidFill>
                <a:srgbClr val="F3CD60"/>
              </a:solidFill>
              <a:prstDash val="soli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3500981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Formats</a:t>
            </a:r>
          </a:p>
        </p:txBody>
      </p:sp>
      <p:sp>
        <p:nvSpPr>
          <p:cNvPr id="7" name="Rectangle 6"/>
          <p:cNvSpPr/>
          <p:nvPr/>
        </p:nvSpPr>
        <p:spPr>
          <a:xfrm>
            <a:off x="924711" y="1952603"/>
            <a:ext cx="3124200" cy="1524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2"/>
                </a:solidFill>
              </a:rPr>
              <a:t>Asynchronous Module Definition</a:t>
            </a:r>
          </a:p>
          <a:p>
            <a:pPr algn="ctr"/>
            <a:r>
              <a:rPr lang="en-US" sz="2800" b="1" dirty="0">
                <a:solidFill>
                  <a:schemeClr val="bg2"/>
                </a:solidFill>
              </a:rPr>
              <a:t>(AMD)</a:t>
            </a:r>
          </a:p>
        </p:txBody>
      </p:sp>
      <p:sp>
        <p:nvSpPr>
          <p:cNvPr id="8" name="Rectangle 7"/>
          <p:cNvSpPr/>
          <p:nvPr/>
        </p:nvSpPr>
        <p:spPr>
          <a:xfrm>
            <a:off x="4532312" y="1952603"/>
            <a:ext cx="3124200" cy="1524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noProof="1">
                <a:solidFill>
                  <a:schemeClr val="bg2"/>
                </a:solidFill>
              </a:rPr>
              <a:t>CommonJS</a:t>
            </a:r>
          </a:p>
        </p:txBody>
      </p:sp>
      <p:sp>
        <p:nvSpPr>
          <p:cNvPr id="9" name="Rectangle 8"/>
          <p:cNvSpPr/>
          <p:nvPr/>
        </p:nvSpPr>
        <p:spPr>
          <a:xfrm>
            <a:off x="8139913" y="1952603"/>
            <a:ext cx="3124200" cy="1524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2"/>
                </a:solidFill>
              </a:rPr>
              <a:t>Universal</a:t>
            </a:r>
          </a:p>
          <a:p>
            <a:pPr algn="ctr"/>
            <a:r>
              <a:rPr lang="en-US" sz="2800" b="1" dirty="0">
                <a:solidFill>
                  <a:schemeClr val="bg2"/>
                </a:solidFill>
              </a:rPr>
              <a:t>Module Definition</a:t>
            </a:r>
          </a:p>
          <a:p>
            <a:pPr algn="ctr"/>
            <a:r>
              <a:rPr lang="en-US" sz="2800" b="1" dirty="0">
                <a:solidFill>
                  <a:schemeClr val="bg2"/>
                </a:solidFill>
              </a:rPr>
              <a:t>(UMD)</a:t>
            </a:r>
          </a:p>
        </p:txBody>
      </p:sp>
      <p:sp>
        <p:nvSpPr>
          <p:cNvPr id="10" name="Rectangle 9"/>
          <p:cNvSpPr/>
          <p:nvPr/>
        </p:nvSpPr>
        <p:spPr>
          <a:xfrm>
            <a:off x="2703512" y="4305300"/>
            <a:ext cx="3124200" cy="1524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noProof="1">
                <a:solidFill>
                  <a:schemeClr val="bg2"/>
                </a:solidFill>
              </a:rPr>
              <a:t>System.register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361112" y="4305300"/>
            <a:ext cx="3124200" cy="152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2"/>
                </a:solidFill>
              </a:rPr>
              <a:t>ES6 Format</a:t>
            </a:r>
          </a:p>
        </p:txBody>
      </p:sp>
      <p:sp>
        <p:nvSpPr>
          <p:cNvPr id="14" name="Rectangle: Rounded Corners 13"/>
          <p:cNvSpPr/>
          <p:nvPr/>
        </p:nvSpPr>
        <p:spPr>
          <a:xfrm>
            <a:off x="684212" y="1676400"/>
            <a:ext cx="7239000" cy="2057400"/>
          </a:xfrm>
          <a:prstGeom prst="roundRect">
            <a:avLst/>
          </a:prstGeom>
          <a:noFill/>
          <a:ln w="762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5" name="Rectangle: Rounded Corners 14"/>
          <p:cNvSpPr/>
          <p:nvPr/>
        </p:nvSpPr>
        <p:spPr>
          <a:xfrm>
            <a:off x="6094412" y="4038600"/>
            <a:ext cx="3672000" cy="2057400"/>
          </a:xfrm>
          <a:prstGeom prst="roundRect">
            <a:avLst/>
          </a:prstGeom>
          <a:noFill/>
          <a:ln w="762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6" name="AutoShape 25"/>
          <p:cNvSpPr>
            <a:spLocks noChangeArrowheads="1"/>
          </p:cNvSpPr>
          <p:nvPr/>
        </p:nvSpPr>
        <p:spPr bwMode="auto">
          <a:xfrm>
            <a:off x="6094412" y="396304"/>
            <a:ext cx="2581037" cy="1040967"/>
          </a:xfrm>
          <a:prstGeom prst="wedgeRoundRectCallout">
            <a:avLst>
              <a:gd name="adj1" fmla="val -53933"/>
              <a:gd name="adj2" fmla="val 88683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en-US" b="1" noProof="1">
                <a:solidFill>
                  <a:srgbClr val="FFFFFF"/>
                </a:solidFill>
              </a:rPr>
              <a:t>Node.js uses CommonJS</a:t>
            </a:r>
          </a:p>
        </p:txBody>
      </p:sp>
    </p:spTree>
    <p:extLst>
      <p:ext uri="{BB962C8B-B14F-4D97-AF65-F5344CB8AC3E}">
        <p14:creationId xmlns:p14="http://schemas.microsoft.com/office/powerpoint/2010/main" val="972992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4" grpId="0" animBg="1"/>
      <p:bldP spid="14" grpId="1" animBg="1"/>
      <p:bldP spid="15" grpId="0" animBg="1"/>
      <p:bldP spid="1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noProof="1">
                <a:solidFill>
                  <a:schemeClr val="tx2">
                    <a:lumMod val="75000"/>
                  </a:schemeClr>
                </a:solidFill>
              </a:rPr>
              <a:t>RequireJS</a:t>
            </a:r>
          </a:p>
          <a:p>
            <a:pPr lvl="1"/>
            <a:r>
              <a:rPr lang="en-US" sz="3200" noProof="1"/>
              <a:t>Most popular for 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</a:rPr>
              <a:t>browsers</a:t>
            </a:r>
          </a:p>
          <a:p>
            <a:pPr lvl="1"/>
            <a:r>
              <a:rPr lang="en-US" sz="3200" noProof="1"/>
              <a:t>Works with AMD format</a:t>
            </a:r>
          </a:p>
          <a:p>
            <a:pPr>
              <a:spcBef>
                <a:spcPts val="3600"/>
              </a:spcBef>
            </a:pPr>
            <a:r>
              <a:rPr lang="en-US" sz="3200" noProof="1">
                <a:solidFill>
                  <a:schemeClr val="tx2">
                    <a:lumMod val="75000"/>
                  </a:schemeClr>
                </a:solidFill>
              </a:rPr>
              <a:t>SystemJS</a:t>
            </a:r>
          </a:p>
          <a:p>
            <a:pPr lvl="1"/>
            <a:r>
              <a:rPr lang="en-US" sz="3200" noProof="1"/>
              <a:t>Prefered on 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</a:rPr>
              <a:t>server-side</a:t>
            </a:r>
            <a:r>
              <a:rPr lang="en-US" sz="3200" noProof="1"/>
              <a:t> implementations</a:t>
            </a:r>
          </a:p>
          <a:p>
            <a:pPr lvl="1"/>
            <a:r>
              <a:rPr lang="en-US" sz="3200" noProof="1"/>
              <a:t>Supports AMD, CommonJS, UMD, System.register</a:t>
            </a:r>
          </a:p>
          <a:p>
            <a:pPr lvl="1"/>
            <a:r>
              <a:rPr lang="en-US" sz="3200" noProof="1"/>
              <a:t>CommonJS is used by Node.js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Loaders</a:t>
            </a:r>
          </a:p>
        </p:txBody>
      </p:sp>
      <p:pic>
        <p:nvPicPr>
          <p:cNvPr id="5" name="Picture 6" descr="Резултат с изображение за requirej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8212" y="1066800"/>
            <a:ext cx="1987875" cy="1987875"/>
          </a:xfrm>
          <a:prstGeom prst="roundRect">
            <a:avLst>
              <a:gd name="adj" fmla="val 50000"/>
            </a:avLst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6" descr="http://lofjard.se/img/upload/commonj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3412" y="3581400"/>
            <a:ext cx="3411200" cy="1159808"/>
          </a:xfrm>
          <a:prstGeom prst="roundRect">
            <a:avLst>
              <a:gd name="adj" fmla="val 50000"/>
            </a:avLst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7329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AMD and </a:t>
            </a:r>
            <a:r>
              <a:rPr lang="en-US" noProof="1"/>
              <a:t>RequireJS</a:t>
            </a:r>
            <a:endParaRPr lang="bg-BG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Syntax </a:t>
            </a:r>
            <a:r>
              <a:rPr lang="en-US" dirty="0"/>
              <a:t>and Configuration</a:t>
            </a:r>
          </a:p>
          <a:p>
            <a:endParaRPr lang="bg-BG" dirty="0"/>
          </a:p>
        </p:txBody>
      </p:sp>
      <p:pic>
        <p:nvPicPr>
          <p:cNvPr id="6" name="Picture 6" descr="Резултат с изображение за requirej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812" y="1219200"/>
            <a:ext cx="2745670" cy="2745670"/>
          </a:xfrm>
          <a:prstGeom prst="roundRect">
            <a:avLst>
              <a:gd name="adj" fmla="val 50000"/>
            </a:avLst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8084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AMD and </a:t>
            </a:r>
            <a:r>
              <a:rPr lang="en-US" noProof="1"/>
              <a:t>RequireJS</a:t>
            </a:r>
          </a:p>
        </p:txBody>
      </p:sp>
      <p:sp>
        <p:nvSpPr>
          <p:cNvPr id="7" name="Text Placeholder 3"/>
          <p:cNvSpPr txBox="1">
            <a:spLocks/>
          </p:cNvSpPr>
          <p:nvPr/>
        </p:nvSpPr>
        <p:spPr>
          <a:xfrm>
            <a:off x="531812" y="2286000"/>
            <a:ext cx="11125200" cy="3509404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chemeClr val="tx2"/>
                </a:solidFill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algn="l"/>
            <a:r>
              <a:rPr lang="en-US" noProof="1">
                <a:solidFill>
                  <a:schemeClr val="bg1"/>
                </a:solidFill>
              </a:rPr>
              <a:t>define</a:t>
            </a:r>
            <a:r>
              <a:rPr lang="en-US" noProof="1"/>
              <a:t>(['./player'], function(</a:t>
            </a:r>
            <a:r>
              <a:rPr lang="en-US" noProof="1">
                <a:solidFill>
                  <a:schemeClr val="bg1"/>
                </a:solidFill>
              </a:rPr>
              <a:t>player</a:t>
            </a:r>
            <a:r>
              <a:rPr lang="en-US" noProof="1"/>
              <a:t>) {</a:t>
            </a:r>
          </a:p>
          <a:p>
            <a:pPr algn="l"/>
            <a:r>
              <a:rPr lang="en-US" noProof="1"/>
              <a:t>  console.log(`Starting game for ${</a:t>
            </a:r>
            <a:r>
              <a:rPr lang="en-US" noProof="1">
                <a:solidFill>
                  <a:schemeClr val="bg1"/>
                </a:solidFill>
              </a:rPr>
              <a:t>player</a:t>
            </a:r>
            <a:r>
              <a:rPr lang="en-US" noProof="1"/>
              <a:t>.getName()}`);</a:t>
            </a:r>
          </a:p>
          <a:p>
            <a:pPr algn="l"/>
            <a:r>
              <a:rPr lang="en-US" noProof="1"/>
              <a:t>  function </a:t>
            </a:r>
            <a:r>
              <a:rPr lang="en-US" noProof="1">
                <a:solidFill>
                  <a:schemeClr val="bg1"/>
                </a:solidFill>
              </a:rPr>
              <a:t>calculateScore</a:t>
            </a:r>
            <a:r>
              <a:rPr lang="en-US" noProof="1"/>
              <a:t>() {</a:t>
            </a:r>
          </a:p>
          <a:p>
            <a:pPr algn="l"/>
            <a:r>
              <a:rPr lang="en-US" noProof="1"/>
              <a:t>    </a:t>
            </a:r>
            <a:r>
              <a:rPr lang="en-US" i="1" noProof="1">
                <a:solidFill>
                  <a:schemeClr val="accent2"/>
                </a:solidFill>
              </a:rPr>
              <a:t>// calculate the score here</a:t>
            </a:r>
          </a:p>
          <a:p>
            <a:pPr algn="l"/>
            <a:r>
              <a:rPr lang="en-US" noProof="1"/>
              <a:t>  }</a:t>
            </a:r>
          </a:p>
          <a:p>
            <a:pPr algn="l"/>
            <a:r>
              <a:rPr lang="en-US" noProof="1"/>
              <a:t>  </a:t>
            </a:r>
            <a:r>
              <a:rPr lang="en-US" noProof="1">
                <a:solidFill>
                  <a:schemeClr val="bg1"/>
                </a:solidFill>
              </a:rPr>
              <a:t>return</a:t>
            </a:r>
            <a:r>
              <a:rPr lang="en-US" noProof="1"/>
              <a:t> {</a:t>
            </a:r>
          </a:p>
          <a:p>
            <a:pPr algn="l"/>
            <a:r>
              <a:rPr lang="en-US" noProof="1"/>
              <a:t>    calculateScore: </a:t>
            </a:r>
            <a:r>
              <a:rPr lang="en-US" noProof="1">
                <a:solidFill>
                  <a:schemeClr val="bg1"/>
                </a:solidFill>
              </a:rPr>
              <a:t>calculateScore</a:t>
            </a:r>
          </a:p>
          <a:p>
            <a:pPr algn="l"/>
            <a:r>
              <a:rPr lang="en-US" noProof="1"/>
              <a:t>  };</a:t>
            </a:r>
          </a:p>
          <a:p>
            <a:pPr algn="l"/>
            <a:r>
              <a:rPr lang="en-US" noProof="1"/>
              <a:t>});</a:t>
            </a:r>
          </a:p>
        </p:txBody>
      </p:sp>
      <p:sp>
        <p:nvSpPr>
          <p:cNvPr id="9" name="AutoShape 25"/>
          <p:cNvSpPr>
            <a:spLocks noChangeArrowheads="1"/>
          </p:cNvSpPr>
          <p:nvPr/>
        </p:nvSpPr>
        <p:spPr bwMode="auto">
          <a:xfrm>
            <a:off x="190356" y="926592"/>
            <a:ext cx="2170256" cy="1186554"/>
          </a:xfrm>
          <a:prstGeom prst="wedgeRoundRectCallout">
            <a:avLst>
              <a:gd name="adj1" fmla="val 63077"/>
              <a:gd name="adj2" fmla="val 75331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en-US" b="1" noProof="1">
                <a:solidFill>
                  <a:srgbClr val="FFFFFF"/>
                </a:solidFill>
              </a:rPr>
              <a:t>External </a:t>
            </a:r>
            <a:r>
              <a:rPr lang="en-US" b="1" noProof="1">
                <a:solidFill>
                  <a:schemeClr val="bg1"/>
                </a:solidFill>
              </a:rPr>
              <a:t>dependancies</a:t>
            </a:r>
          </a:p>
        </p:txBody>
      </p:sp>
      <p:sp>
        <p:nvSpPr>
          <p:cNvPr id="12" name="AutoShape 25"/>
          <p:cNvSpPr>
            <a:spLocks noChangeArrowheads="1"/>
          </p:cNvSpPr>
          <p:nvPr/>
        </p:nvSpPr>
        <p:spPr bwMode="auto">
          <a:xfrm>
            <a:off x="7263899" y="926592"/>
            <a:ext cx="4064457" cy="1122546"/>
          </a:xfrm>
          <a:prstGeom prst="wedgeRoundRectCallout">
            <a:avLst>
              <a:gd name="adj1" fmla="val -67351"/>
              <a:gd name="adj2" fmla="val 87346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en-US" b="1" noProof="1">
                <a:solidFill>
                  <a:schemeClr val="bg1"/>
                </a:solidFill>
              </a:rPr>
              <a:t>Dependencies</a:t>
            </a:r>
            <a:r>
              <a:rPr lang="en-US" b="1" noProof="1">
                <a:solidFill>
                  <a:srgbClr val="FFFFFF"/>
                </a:solidFill>
              </a:rPr>
              <a:t> received as </a:t>
            </a:r>
            <a:r>
              <a:rPr lang="en-US" b="1" noProof="1">
                <a:solidFill>
                  <a:schemeClr val="bg1"/>
                </a:solidFill>
              </a:rPr>
              <a:t>parameters</a:t>
            </a:r>
          </a:p>
        </p:txBody>
      </p:sp>
      <p:sp>
        <p:nvSpPr>
          <p:cNvPr id="13" name="AutoShape 25"/>
          <p:cNvSpPr>
            <a:spLocks noChangeArrowheads="1"/>
          </p:cNvSpPr>
          <p:nvPr/>
        </p:nvSpPr>
        <p:spPr bwMode="auto">
          <a:xfrm>
            <a:off x="7263899" y="5056349"/>
            <a:ext cx="3525388" cy="674251"/>
          </a:xfrm>
          <a:prstGeom prst="wedgeRoundRectCallout">
            <a:avLst>
              <a:gd name="adj1" fmla="val -70759"/>
              <a:gd name="adj2" fmla="val -60031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en-US" b="1" noProof="1">
                <a:solidFill>
                  <a:srgbClr val="FFFFFF"/>
                </a:solidFill>
              </a:rPr>
              <a:t>Exported members</a:t>
            </a:r>
          </a:p>
        </p:txBody>
      </p:sp>
    </p:spTree>
    <p:extLst>
      <p:ext uri="{BB962C8B-B14F-4D97-AF65-F5344CB8AC3E}">
        <p14:creationId xmlns:p14="http://schemas.microsoft.com/office/powerpoint/2010/main" val="2990518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+mj-lt"/>
              </a:rPr>
              <a:t>Download </a:t>
            </a:r>
            <a:r>
              <a:rPr lang="en-US" sz="3200" noProof="1">
                <a:latin typeface="+mj-lt"/>
              </a:rPr>
              <a:t>RequireJS</a:t>
            </a:r>
            <a:r>
              <a:rPr lang="en-US" sz="3200" dirty="0">
                <a:latin typeface="+mj-lt"/>
              </a:rPr>
              <a:t> using WebStorm's terminal</a:t>
            </a:r>
          </a:p>
          <a:p>
            <a:pPr>
              <a:spcBef>
                <a:spcPts val="7200"/>
              </a:spcBef>
            </a:pPr>
            <a:r>
              <a:rPr lang="en-US" sz="3200" dirty="0">
                <a:latin typeface="+mj-lt"/>
              </a:rPr>
              <a:t>Or download from </a:t>
            </a:r>
            <a:r>
              <a:rPr lang="en-US" sz="3200" b="1" dirty="0">
                <a:solidFill>
                  <a:schemeClr val="bg1"/>
                </a:solidFill>
                <a:latin typeface="+mj-lt"/>
                <a:hlinkClick r:id="rId2"/>
              </a:rPr>
              <a:t>requirejs.org</a:t>
            </a:r>
            <a:endParaRPr lang="en-US" sz="3200" b="1" dirty="0">
              <a:solidFill>
                <a:schemeClr val="bg1"/>
              </a:solidFill>
              <a:latin typeface="+mj-lt"/>
            </a:endParaRPr>
          </a:p>
          <a:p>
            <a:r>
              <a:rPr lang="en-US" sz="3200" dirty="0">
                <a:latin typeface="+mj-lt"/>
              </a:rPr>
              <a:t>Use a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script</a:t>
            </a:r>
            <a:r>
              <a:rPr lang="en-US" sz="3200" dirty="0">
                <a:latin typeface="+mj-lt"/>
              </a:rPr>
              <a:t> tag with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data-main</a:t>
            </a:r>
            <a:r>
              <a:rPr lang="en-US" sz="3200" dirty="0">
                <a:latin typeface="+mj-lt"/>
              </a:rPr>
              <a:t> set to your app's path</a:t>
            </a:r>
            <a:endParaRPr lang="en-US" sz="32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</a:t>
            </a:r>
            <a:r>
              <a:rPr lang="en-US" noProof="1"/>
              <a:t>RequireJS</a:t>
            </a:r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2208212" y="1984526"/>
            <a:ext cx="7772400" cy="587441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chemeClr val="tx2"/>
                </a:solidFill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algn="ctr"/>
            <a:r>
              <a:rPr lang="en-US" noProof="1"/>
              <a:t>npm install --save requirejs</a:t>
            </a:r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1522412" y="4114800"/>
            <a:ext cx="9144000" cy="1326105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chemeClr val="tx2"/>
                </a:solidFill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noProof="1"/>
              <a:t>&lt;script </a:t>
            </a:r>
            <a:r>
              <a:rPr lang="en-US" noProof="1">
                <a:solidFill>
                  <a:schemeClr val="bg1"/>
                </a:solidFill>
              </a:rPr>
              <a:t>data-main</a:t>
            </a:r>
            <a:r>
              <a:rPr lang="en-US" noProof="1"/>
              <a:t>="./app.js</a:t>
            </a:r>
            <a:r>
              <a:rPr lang="bg-BG" noProof="1"/>
              <a:t>" </a:t>
            </a:r>
            <a:r>
              <a:rPr lang="en-US" noProof="1">
                <a:solidFill>
                  <a:schemeClr val="bg1"/>
                </a:solidFill>
              </a:rPr>
              <a:t>src</a:t>
            </a:r>
            <a:r>
              <a:rPr lang="en-US" noProof="1"/>
              <a:t>="node_modules/requirejs/require.js"&gt;</a:t>
            </a:r>
          </a:p>
          <a:p>
            <a:r>
              <a:rPr lang="en-US" noProof="1"/>
              <a:t>&lt;/script&gt;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57236" y="5936648"/>
            <a:ext cx="106711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noProof="1">
                <a:latin typeface="+mj-lt"/>
              </a:rPr>
              <a:t>Note: It's best if your project has a </a:t>
            </a:r>
            <a:r>
              <a:rPr lang="en-US" sz="3200" b="1" noProof="1">
                <a:solidFill>
                  <a:schemeClr val="bg1"/>
                </a:solidFill>
                <a:latin typeface="+mj-lt"/>
              </a:rPr>
              <a:t>package.json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  <a:latin typeface="+mj-lt"/>
              </a:rPr>
              <a:t> </a:t>
            </a:r>
            <a:r>
              <a:rPr lang="en-US" sz="3200" noProof="1" smtClean="0">
                <a:latin typeface="+mj-lt"/>
              </a:rPr>
              <a:t>file</a:t>
            </a:r>
            <a:r>
              <a:rPr lang="bg-BG" sz="3200" noProof="1" smtClean="0">
                <a:latin typeface="+mj-lt"/>
              </a:rPr>
              <a:t>.</a:t>
            </a:r>
            <a:endParaRPr lang="en-US" sz="3200" noProof="1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79743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noProof="1"/>
              <a:t>CommonJS</a:t>
            </a:r>
            <a:r>
              <a:rPr lang="en-US" dirty="0"/>
              <a:t> and System.js</a:t>
            </a:r>
            <a:endParaRPr lang="bg-BG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Syntax and Configuration</a:t>
            </a:r>
          </a:p>
        </p:txBody>
      </p:sp>
      <p:pic>
        <p:nvPicPr>
          <p:cNvPr id="7" name="Picture 16" descr="http://lofjard.se/img/upload/commonj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2207" y="1588353"/>
            <a:ext cx="3004412" cy="1021501"/>
          </a:xfrm>
          <a:prstGeom prst="roundRect">
            <a:avLst>
              <a:gd name="adj" fmla="val 50000"/>
            </a:avLst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Резултат с изображение за module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9012" y="2846181"/>
            <a:ext cx="1794371" cy="1460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Резултат с изображение за module icon"/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032268" y="2430741"/>
            <a:ext cx="1815314" cy="1477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4132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CommonJS and SystemJS</a:t>
            </a:r>
          </a:p>
        </p:txBody>
      </p:sp>
      <p:sp>
        <p:nvSpPr>
          <p:cNvPr id="7" name="Text Placeholder 3"/>
          <p:cNvSpPr txBox="1">
            <a:spLocks/>
          </p:cNvSpPr>
          <p:nvPr/>
        </p:nvSpPr>
        <p:spPr>
          <a:xfrm>
            <a:off x="531812" y="1524730"/>
            <a:ext cx="11125200" cy="3172764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chemeClr val="tx2"/>
                </a:solidFill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noProof="1"/>
              <a:t>let </a:t>
            </a:r>
            <a:r>
              <a:rPr lang="en-US" noProof="1">
                <a:solidFill>
                  <a:schemeClr val="bg1"/>
                </a:solidFill>
              </a:rPr>
              <a:t>player</a:t>
            </a:r>
            <a:r>
              <a:rPr lang="en-US" noProof="1"/>
              <a:t> = </a:t>
            </a:r>
            <a:r>
              <a:rPr lang="en-US" noProof="1">
                <a:solidFill>
                  <a:schemeClr val="bg1"/>
                </a:solidFill>
              </a:rPr>
              <a:t>require</a:t>
            </a:r>
            <a:r>
              <a:rPr lang="en-US" noProof="1"/>
              <a:t>('./player.js');</a:t>
            </a:r>
          </a:p>
          <a:p>
            <a:endParaRPr lang="en-US" noProof="1"/>
          </a:p>
          <a:p>
            <a:r>
              <a:rPr lang="en-US" noProof="1"/>
              <a:t>console.log(`Starting game for ${</a:t>
            </a:r>
            <a:r>
              <a:rPr lang="en-US" noProof="1">
                <a:solidFill>
                  <a:schemeClr val="bg1"/>
                </a:solidFill>
              </a:rPr>
              <a:t>player</a:t>
            </a:r>
            <a:r>
              <a:rPr lang="en-US" noProof="1"/>
              <a:t>.getName()}`);</a:t>
            </a:r>
          </a:p>
          <a:p>
            <a:r>
              <a:rPr lang="en-US" noProof="1"/>
              <a:t>function </a:t>
            </a:r>
            <a:r>
              <a:rPr lang="en-US" noProof="1">
                <a:solidFill>
                  <a:schemeClr val="bg1"/>
                </a:solidFill>
              </a:rPr>
              <a:t>calculateScore</a:t>
            </a:r>
            <a:r>
              <a:rPr lang="en-US" noProof="1"/>
              <a:t>() {</a:t>
            </a:r>
          </a:p>
          <a:p>
            <a:r>
              <a:rPr lang="en-US" noProof="1"/>
              <a:t>  </a:t>
            </a:r>
            <a:r>
              <a:rPr lang="en-US" i="1" noProof="1">
                <a:solidFill>
                  <a:schemeClr val="accent2"/>
                </a:solidFill>
              </a:rPr>
              <a:t>// calculate the score here</a:t>
            </a:r>
          </a:p>
          <a:p>
            <a:r>
              <a:rPr lang="en-US" noProof="1"/>
              <a:t>}</a:t>
            </a:r>
          </a:p>
          <a:p>
            <a:endParaRPr lang="en-US" noProof="1"/>
          </a:p>
          <a:p>
            <a:r>
              <a:rPr lang="en-US" noProof="1"/>
              <a:t>exports.calculateScore = </a:t>
            </a:r>
            <a:r>
              <a:rPr lang="en-US" noProof="1">
                <a:solidFill>
                  <a:schemeClr val="bg1"/>
                </a:solidFill>
              </a:rPr>
              <a:t>calculateScore</a:t>
            </a:r>
            <a:r>
              <a:rPr lang="en-US" noProof="1"/>
              <a:t>;</a:t>
            </a:r>
          </a:p>
        </p:txBody>
      </p:sp>
      <p:sp>
        <p:nvSpPr>
          <p:cNvPr id="8" name="AutoShape 25"/>
          <p:cNvSpPr>
            <a:spLocks noChangeArrowheads="1"/>
          </p:cNvSpPr>
          <p:nvPr/>
        </p:nvSpPr>
        <p:spPr bwMode="auto">
          <a:xfrm>
            <a:off x="7618412" y="983404"/>
            <a:ext cx="2667000" cy="970290"/>
          </a:xfrm>
          <a:prstGeom prst="wedgeRoundRectCallout">
            <a:avLst>
              <a:gd name="adj1" fmla="val -78184"/>
              <a:gd name="adj2" fmla="val 37756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en-US" b="1" noProof="1">
                <a:solidFill>
                  <a:srgbClr val="FFFFFF"/>
                </a:solidFill>
              </a:rPr>
              <a:t>External </a:t>
            </a:r>
            <a:r>
              <a:rPr lang="en-US" b="1" noProof="1">
                <a:solidFill>
                  <a:schemeClr val="bg1"/>
                </a:solidFill>
              </a:rPr>
              <a:t>dependancies</a:t>
            </a:r>
          </a:p>
        </p:txBody>
      </p:sp>
      <p:sp>
        <p:nvSpPr>
          <p:cNvPr id="11" name="AutoShape 25"/>
          <p:cNvSpPr>
            <a:spLocks noChangeArrowheads="1"/>
          </p:cNvSpPr>
          <p:nvPr/>
        </p:nvSpPr>
        <p:spPr bwMode="auto">
          <a:xfrm>
            <a:off x="7389812" y="3505200"/>
            <a:ext cx="2971800" cy="622688"/>
          </a:xfrm>
          <a:prstGeom prst="wedgeRoundRectCallout">
            <a:avLst>
              <a:gd name="adj1" fmla="val -72522"/>
              <a:gd name="adj2" fmla="val 67712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en-US" b="1" noProof="1">
                <a:solidFill>
                  <a:srgbClr val="FFFFFF"/>
                </a:solidFill>
              </a:rPr>
              <a:t>Exported members</a:t>
            </a:r>
          </a:p>
        </p:txBody>
      </p:sp>
      <p:sp>
        <p:nvSpPr>
          <p:cNvPr id="12" name="Text Placeholder 3"/>
          <p:cNvSpPr txBox="1">
            <a:spLocks/>
          </p:cNvSpPr>
          <p:nvPr/>
        </p:nvSpPr>
        <p:spPr>
          <a:xfrm>
            <a:off x="531812" y="5240150"/>
            <a:ext cx="11125200" cy="587441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chemeClr val="tx2"/>
                </a:solidFill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i="1" noProof="1">
                <a:solidFill>
                  <a:schemeClr val="accent2"/>
                </a:solidFill>
              </a:rPr>
              <a:t>// module.exports === exports</a:t>
            </a:r>
          </a:p>
        </p:txBody>
      </p:sp>
    </p:spTree>
    <p:extLst>
      <p:ext uri="{BB962C8B-B14F-4D97-AF65-F5344CB8AC3E}">
        <p14:creationId xmlns:p14="http://schemas.microsoft.com/office/powerpoint/2010/main" val="2141080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Download </a:t>
            </a:r>
            <a:r>
              <a:rPr lang="en-US" sz="3200" noProof="1"/>
              <a:t>SystemJS</a:t>
            </a:r>
            <a:r>
              <a:rPr lang="en-US" sz="3200" dirty="0"/>
              <a:t> using WebStorm's terminal</a:t>
            </a:r>
          </a:p>
          <a:p>
            <a:pPr>
              <a:spcBef>
                <a:spcPts val="10800"/>
              </a:spcBef>
            </a:pPr>
            <a:r>
              <a:rPr lang="en-US" sz="3200" dirty="0"/>
              <a:t>You can find documentation at </a:t>
            </a:r>
            <a:r>
              <a:rPr lang="en-US" sz="3200" b="1" noProof="1">
                <a:solidFill>
                  <a:schemeClr val="bg1"/>
                </a:solidFill>
                <a:hlinkClick r:id="rId2"/>
              </a:rPr>
              <a:t>SystemJS' github</a:t>
            </a:r>
            <a:endParaRPr lang="en-US" sz="3200" b="1" noProof="1">
              <a:solidFill>
                <a:schemeClr val="bg1"/>
              </a:solidFill>
            </a:endParaRPr>
          </a:p>
          <a:p>
            <a:pPr>
              <a:spcBef>
                <a:spcPts val="4200"/>
              </a:spcBef>
            </a:pPr>
            <a:r>
              <a:rPr lang="en-US" sz="3200" noProof="1"/>
              <a:t>Node.js supports CommonJS </a:t>
            </a:r>
            <a:r>
              <a:rPr lang="en-US" sz="3200" dirty="0"/>
              <a:t>format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natively</a:t>
            </a:r>
            <a:r>
              <a:rPr lang="en-US" sz="3200" dirty="0"/>
              <a:t> – you don't need to download anything if you're writing a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node module</a:t>
            </a:r>
            <a:endParaRPr lang="en-US" sz="32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</a:t>
            </a:r>
            <a:r>
              <a:rPr lang="en-US" noProof="1"/>
              <a:t>SystemJS</a:t>
            </a:r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2206624" y="2133600"/>
            <a:ext cx="7772400" cy="587441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chemeClr val="tx2"/>
                </a:solidFill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noProof="1"/>
              <a:t>npm install --save systemjs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57236" y="5936648"/>
            <a:ext cx="106711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noProof="1">
                <a:latin typeface="+mj-lt"/>
              </a:rPr>
              <a:t>Note: It's best if your project has a </a:t>
            </a:r>
            <a:r>
              <a:rPr lang="en-US" sz="3200" b="1" noProof="1">
                <a:solidFill>
                  <a:schemeClr val="bg1"/>
                </a:solidFill>
                <a:latin typeface="+mj-lt"/>
              </a:rPr>
              <a:t>package.json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  <a:latin typeface="+mj-lt"/>
              </a:rPr>
              <a:t> </a:t>
            </a:r>
            <a:r>
              <a:rPr lang="en-US" sz="3200" noProof="1">
                <a:latin typeface="+mj-lt"/>
              </a:rPr>
              <a:t>file</a:t>
            </a:r>
          </a:p>
        </p:txBody>
      </p:sp>
    </p:spTree>
    <p:extLst>
      <p:ext uri="{BB962C8B-B14F-4D97-AF65-F5344CB8AC3E}">
        <p14:creationId xmlns:p14="http://schemas.microsoft.com/office/powerpoint/2010/main" val="1255311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sz="3200" dirty="0"/>
              <a:t>Modular Code in </a:t>
            </a:r>
            <a:r>
              <a:rPr lang="en-US" sz="3200" dirty="0" smtClean="0"/>
              <a:t>JS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sz="3200" dirty="0"/>
              <a:t>Formats and </a:t>
            </a:r>
            <a:r>
              <a:rPr lang="en-US" sz="3200" dirty="0" smtClean="0"/>
              <a:t>Loaders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sz="3200" dirty="0"/>
              <a:t>Native Syntax in </a:t>
            </a:r>
            <a:r>
              <a:rPr lang="en-US" sz="3200" dirty="0" smtClean="0"/>
              <a:t>ES6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sz="3200" noProof="1"/>
              <a:t>Transpilers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endParaRPr lang="en-US" sz="3200" dirty="0"/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endParaRPr lang="en-US" sz="3200" dirty="0"/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endParaRPr lang="en-US" sz="3200" dirty="0" smtClean="0"/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44684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Load the library in your host HTML</a:t>
            </a:r>
          </a:p>
          <a:p>
            <a:pPr>
              <a:spcBef>
                <a:spcPts val="11400"/>
              </a:spcBef>
            </a:pPr>
            <a:r>
              <a:rPr lang="en-US" sz="3200" dirty="0"/>
              <a:t>Configure and load your app's path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Configuring </a:t>
            </a:r>
            <a:r>
              <a:rPr lang="en-US" noProof="1"/>
              <a:t>SystemJS</a:t>
            </a:r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849424" y="2007708"/>
            <a:ext cx="10486800" cy="956773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chemeClr val="tx2"/>
                </a:solidFill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algn="l"/>
            <a:r>
              <a:rPr lang="en-US" noProof="1"/>
              <a:t>&lt;script </a:t>
            </a:r>
            <a:r>
              <a:rPr lang="en-US" noProof="1">
                <a:solidFill>
                  <a:schemeClr val="bg1"/>
                </a:solidFill>
              </a:rPr>
              <a:t>src</a:t>
            </a:r>
            <a:r>
              <a:rPr lang="en-US" noProof="1"/>
              <a:t>="node_modules/systemjs/dist/system.js"&gt;</a:t>
            </a:r>
          </a:p>
          <a:p>
            <a:pPr algn="l"/>
            <a:r>
              <a:rPr lang="en-US" noProof="1"/>
              <a:t>&lt;/script&gt;</a:t>
            </a:r>
          </a:p>
        </p:txBody>
      </p:sp>
      <p:sp>
        <p:nvSpPr>
          <p:cNvPr id="8" name="Text Placeholder 3"/>
          <p:cNvSpPr txBox="1">
            <a:spLocks/>
          </p:cNvSpPr>
          <p:nvPr/>
        </p:nvSpPr>
        <p:spPr>
          <a:xfrm>
            <a:off x="849424" y="4267200"/>
            <a:ext cx="10486800" cy="1695437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chemeClr val="tx2"/>
                </a:solidFill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noProof="1"/>
              <a:t>&lt;script&gt;</a:t>
            </a:r>
          </a:p>
          <a:p>
            <a:r>
              <a:rPr lang="en-US" noProof="1"/>
              <a:t>  System.</a:t>
            </a:r>
            <a:r>
              <a:rPr lang="en-US" noProof="1">
                <a:solidFill>
                  <a:schemeClr val="bg1"/>
                </a:solidFill>
              </a:rPr>
              <a:t>config</a:t>
            </a:r>
            <a:r>
              <a:rPr lang="en-US" noProof="1"/>
              <a:t>({ meta: { format: '</a:t>
            </a:r>
            <a:r>
              <a:rPr lang="en-US" noProof="1">
                <a:solidFill>
                  <a:schemeClr val="bg1"/>
                </a:solidFill>
              </a:rPr>
              <a:t>cjs</a:t>
            </a:r>
            <a:r>
              <a:rPr lang="en-US" noProof="1"/>
              <a:t>' } });</a:t>
            </a:r>
          </a:p>
          <a:p>
            <a:r>
              <a:rPr lang="en-US" noProof="1"/>
              <a:t>  System.</a:t>
            </a:r>
            <a:r>
              <a:rPr lang="en-US" noProof="1">
                <a:solidFill>
                  <a:schemeClr val="bg1"/>
                </a:solidFill>
              </a:rPr>
              <a:t>import</a:t>
            </a:r>
            <a:r>
              <a:rPr lang="en-US" noProof="1"/>
              <a:t>('./app.js</a:t>
            </a:r>
            <a:r>
              <a:rPr lang="bg-BG" noProof="1"/>
              <a:t>');</a:t>
            </a:r>
          </a:p>
          <a:p>
            <a:r>
              <a:rPr lang="bg-BG" noProof="1"/>
              <a:t>&lt;/</a:t>
            </a:r>
            <a:r>
              <a:rPr lang="en-US" noProof="1"/>
              <a:t>script&gt;</a:t>
            </a:r>
          </a:p>
        </p:txBody>
      </p:sp>
    </p:spTree>
    <p:extLst>
      <p:ext uri="{BB962C8B-B14F-4D97-AF65-F5344CB8AC3E}">
        <p14:creationId xmlns:p14="http://schemas.microsoft.com/office/powerpoint/2010/main" val="4282934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ES6 </a:t>
            </a:r>
            <a:r>
              <a:rPr lang="en-US" dirty="0"/>
              <a:t>(Harmony) Modules</a:t>
            </a:r>
            <a:endParaRPr lang="bg-BG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Syntax </a:t>
            </a:r>
            <a:r>
              <a:rPr lang="en-US" dirty="0"/>
              <a:t>and Configuration</a:t>
            </a:r>
          </a:p>
          <a:p>
            <a:endParaRPr lang="bg-B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3737" y="1900883"/>
            <a:ext cx="3181351" cy="1325563"/>
          </a:xfrm>
          <a:prstGeom prst="rect">
            <a:avLst/>
          </a:prstGeom>
        </p:spPr>
      </p:pic>
      <p:pic>
        <p:nvPicPr>
          <p:cNvPr id="8" name="Picture 2" descr="Резултат с изображение за module icon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637212" y="2895600"/>
            <a:ext cx="1815314" cy="1477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5651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Functions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similar</a:t>
            </a:r>
            <a:r>
              <a:rPr lang="en-US" sz="3200" dirty="0"/>
              <a:t> to module formats</a:t>
            </a:r>
          </a:p>
          <a:p>
            <a:pPr lvl="1"/>
            <a:r>
              <a:rPr lang="en-US" sz="3200" dirty="0"/>
              <a:t>Dependency management</a:t>
            </a:r>
          </a:p>
          <a:p>
            <a:pPr lvl="1"/>
            <a:r>
              <a:rPr lang="en-US" sz="3200" dirty="0"/>
              <a:t>Hide from scope and expose </a:t>
            </a:r>
            <a:r>
              <a:rPr lang="en-US" sz="3200" dirty="0" smtClean="0"/>
              <a:t>explicitly</a:t>
            </a:r>
          </a:p>
          <a:p>
            <a:pPr lvl="1"/>
            <a:r>
              <a:rPr lang="en-US" sz="3200" dirty="0" smtClean="0"/>
              <a:t>Used from Angular, React, Ember</a:t>
            </a:r>
            <a:endParaRPr lang="en-US" sz="3200" dirty="0"/>
          </a:p>
          <a:p>
            <a:pPr>
              <a:spcBef>
                <a:spcPts val="3600"/>
              </a:spcBef>
            </a:pPr>
            <a:r>
              <a:rPr lang="en-US" sz="3200" dirty="0"/>
              <a:t>Some major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differences</a:t>
            </a:r>
          </a:p>
          <a:p>
            <a:pPr lvl="1"/>
            <a:r>
              <a:rPr lang="en-US" sz="3200" dirty="0" smtClean="0"/>
              <a:t>Cleaner syntax</a:t>
            </a:r>
          </a:p>
          <a:p>
            <a:pPr lvl="1"/>
            <a:r>
              <a:rPr lang="en-US" sz="3200" dirty="0" smtClean="0"/>
              <a:t>Slightly better performance</a:t>
            </a:r>
            <a:endParaRPr lang="en-US" sz="3200" dirty="0"/>
          </a:p>
          <a:p>
            <a:pPr lvl="1"/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ES6 Native Modules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77455">
            <a:off x="7802723" y="4598572"/>
            <a:ext cx="3181351" cy="1325563"/>
          </a:xfrm>
          <a:prstGeom prst="rect">
            <a:avLst/>
          </a:prstGeom>
        </p:spPr>
      </p:pic>
      <p:pic>
        <p:nvPicPr>
          <p:cNvPr id="12" name="Picture 2" descr="Резултат с изображение за module icon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145489" y="4125516"/>
            <a:ext cx="1815314" cy="1477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9953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+mj-lt"/>
              </a:rPr>
              <a:t>export </a:t>
            </a:r>
            <a:r>
              <a:rPr lang="en-US" sz="3200" dirty="0">
                <a:latin typeface="+mj-lt"/>
                <a:sym typeface="Wingdings" panose="05000000000000000000" pitchFamily="2" charset="2"/>
              </a:rPr>
              <a:t> expose public API</a:t>
            </a:r>
          </a:p>
          <a:p>
            <a:pPr>
              <a:spcBef>
                <a:spcPts val="10200"/>
              </a:spcBef>
            </a:pPr>
            <a:r>
              <a:rPr lang="en-US" sz="3200" dirty="0">
                <a:latin typeface="+mj-lt"/>
                <a:sym typeface="Wingdings" panose="05000000000000000000" pitchFamily="2" charset="2"/>
              </a:rPr>
              <a:t>You can export multiple members</a:t>
            </a:r>
          </a:p>
          <a:p>
            <a:pPr>
              <a:spcBef>
                <a:spcPts val="7800"/>
              </a:spcBef>
            </a:pPr>
            <a:r>
              <a:rPr lang="en-US" sz="3200" dirty="0">
                <a:latin typeface="+mj-lt"/>
                <a:sym typeface="Wingdings" panose="05000000000000000000" pitchFamily="2" charset="2"/>
              </a:rPr>
              <a:t>Default exports can be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  <a:latin typeface="+mj-lt"/>
                <a:sym typeface="Wingdings" panose="05000000000000000000" pitchFamily="2" charset="2"/>
              </a:rPr>
              <a:t>imported</a:t>
            </a:r>
            <a:r>
              <a:rPr lang="en-US" sz="3200" dirty="0">
                <a:latin typeface="+mj-lt"/>
                <a:sym typeface="Wingdings" panose="05000000000000000000" pitchFamily="2" charset="2"/>
              </a:rPr>
              <a:t> without a name</a:t>
            </a:r>
            <a:endParaRPr lang="en-US" sz="3200" dirty="0">
              <a:latin typeface="+mj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ES6 Export Syntax</a:t>
            </a:r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909636" y="1927213"/>
            <a:ext cx="10366376" cy="956773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chemeClr val="tx2"/>
                </a:solidFill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noProof="1">
                <a:solidFill>
                  <a:schemeClr val="bg1"/>
                </a:solidFill>
              </a:rPr>
              <a:t>export</a:t>
            </a:r>
            <a:r>
              <a:rPr lang="en-US" noProof="1"/>
              <a:t> function updateScoreboard(newResult) { … }</a:t>
            </a:r>
          </a:p>
          <a:p>
            <a:r>
              <a:rPr lang="en-US" noProof="1">
                <a:solidFill>
                  <a:schemeClr val="bg1"/>
                </a:solidFill>
              </a:rPr>
              <a:t>export</a:t>
            </a:r>
            <a:r>
              <a:rPr lang="en-US" noProof="1"/>
              <a:t> let homeTeam = 'Tigers';</a:t>
            </a:r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909636" y="3796658"/>
            <a:ext cx="10366376" cy="587441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chemeClr val="tx2"/>
                </a:solidFill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noProof="1">
                <a:solidFill>
                  <a:schemeClr val="bg1"/>
                </a:solidFill>
              </a:rPr>
              <a:t>export</a:t>
            </a:r>
            <a:r>
              <a:rPr lang="en-US" noProof="1"/>
              <a:t> { addResult, homeTeam </a:t>
            </a:r>
            <a:r>
              <a:rPr lang="en-US" noProof="1">
                <a:solidFill>
                  <a:schemeClr val="bg1"/>
                </a:solidFill>
              </a:rPr>
              <a:t>as</a:t>
            </a:r>
            <a:r>
              <a:rPr lang="en-US" noProof="1"/>
              <a:t> host };</a:t>
            </a:r>
          </a:p>
        </p:txBody>
      </p:sp>
      <p:sp>
        <p:nvSpPr>
          <p:cNvPr id="7" name="Text Placeholder 3"/>
          <p:cNvSpPr txBox="1">
            <a:spLocks/>
          </p:cNvSpPr>
          <p:nvPr/>
        </p:nvSpPr>
        <p:spPr>
          <a:xfrm>
            <a:off x="893760" y="5296771"/>
            <a:ext cx="10366376" cy="587441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chemeClr val="tx2"/>
                </a:solidFill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noProof="1">
                <a:solidFill>
                  <a:schemeClr val="bg1"/>
                </a:solidFill>
              </a:rPr>
              <a:t>export default</a:t>
            </a:r>
            <a:r>
              <a:rPr lang="en-US" noProof="1"/>
              <a:t> function addResult(newResult) { … }</a:t>
            </a:r>
          </a:p>
        </p:txBody>
      </p:sp>
    </p:spTree>
    <p:extLst>
      <p:ext uri="{BB962C8B-B14F-4D97-AF65-F5344CB8AC3E}">
        <p14:creationId xmlns:p14="http://schemas.microsoft.com/office/powerpoint/2010/main" val="1359616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+mj-lt"/>
              </a:rPr>
              <a:t>import </a:t>
            </a:r>
            <a:r>
              <a:rPr lang="en-US" sz="3200" dirty="0">
                <a:latin typeface="+mj-lt"/>
                <a:sym typeface="Wingdings" panose="05000000000000000000" pitchFamily="2" charset="2"/>
              </a:rPr>
              <a:t> load dependency</a:t>
            </a:r>
          </a:p>
          <a:p>
            <a:pPr>
              <a:spcBef>
                <a:spcPts val="9000"/>
              </a:spcBef>
            </a:pPr>
            <a:r>
              <a:rPr lang="en-US" sz="3200" dirty="0">
                <a:latin typeface="+mj-lt"/>
                <a:sym typeface="Wingdings" panose="05000000000000000000" pitchFamily="2" charset="2"/>
              </a:rPr>
              <a:t>Import specific members</a:t>
            </a:r>
          </a:p>
          <a:p>
            <a:pPr>
              <a:spcBef>
                <a:spcPts val="9000"/>
              </a:spcBef>
            </a:pPr>
            <a:r>
              <a:rPr lang="en-US" sz="3200" dirty="0">
                <a:latin typeface="+mj-lt"/>
                <a:sym typeface="Wingdings" panose="05000000000000000000" pitchFamily="2" charset="2"/>
              </a:rPr>
              <a:t>Import default member by specifying alias</a:t>
            </a:r>
            <a:endParaRPr lang="en-US" sz="3200" dirty="0">
              <a:latin typeface="+mj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ES6 Import Syntax</a:t>
            </a:r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756334" y="1773516"/>
            <a:ext cx="10671176" cy="956773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chemeClr val="tx2"/>
                </a:solidFill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noProof="1">
                <a:solidFill>
                  <a:schemeClr val="bg1"/>
                </a:solidFill>
              </a:rPr>
              <a:t>import * as</a:t>
            </a:r>
            <a:r>
              <a:rPr lang="en-US" noProof="1"/>
              <a:t> scoreboard </a:t>
            </a:r>
            <a:r>
              <a:rPr lang="en-US" noProof="1">
                <a:solidFill>
                  <a:schemeClr val="bg1"/>
                </a:solidFill>
              </a:rPr>
              <a:t>from</a:t>
            </a:r>
            <a:r>
              <a:rPr lang="en-US" noProof="1"/>
              <a:t> './scoreboard.js';</a:t>
            </a:r>
          </a:p>
          <a:p>
            <a:r>
              <a:rPr lang="en-US" noProof="1"/>
              <a:t>scoreboard.updateScore(); </a:t>
            </a:r>
            <a:r>
              <a:rPr lang="en-US" i="1" noProof="1">
                <a:solidFill>
                  <a:schemeClr val="accent2"/>
                </a:solidFill>
              </a:rPr>
              <a:t>// call from module</a:t>
            </a:r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756334" y="3511371"/>
            <a:ext cx="10672078" cy="956773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chemeClr val="tx2"/>
                </a:solidFill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noProof="1">
                <a:solidFill>
                  <a:schemeClr val="bg1"/>
                </a:solidFill>
              </a:rPr>
              <a:t>import</a:t>
            </a:r>
            <a:r>
              <a:rPr lang="en-US" noProof="1"/>
              <a:t> {addResult, homeTeam} </a:t>
            </a:r>
            <a:r>
              <a:rPr lang="en-US" noProof="1">
                <a:solidFill>
                  <a:schemeClr val="bg1"/>
                </a:solidFill>
              </a:rPr>
              <a:t>from</a:t>
            </a:r>
            <a:r>
              <a:rPr lang="en-US" noProof="1"/>
              <a:t> './scoreboard.js';</a:t>
            </a:r>
          </a:p>
          <a:p>
            <a:r>
              <a:rPr lang="en-US" noProof="1"/>
              <a:t>addResult(); </a:t>
            </a:r>
            <a:r>
              <a:rPr lang="en-US" i="1" noProof="1">
                <a:solidFill>
                  <a:schemeClr val="accent2"/>
                </a:solidFill>
              </a:rPr>
              <a:t>// call directly by name</a:t>
            </a:r>
          </a:p>
        </p:txBody>
      </p:sp>
      <p:sp>
        <p:nvSpPr>
          <p:cNvPr id="7" name="Text Placeholder 3"/>
          <p:cNvSpPr txBox="1">
            <a:spLocks/>
          </p:cNvSpPr>
          <p:nvPr/>
        </p:nvSpPr>
        <p:spPr>
          <a:xfrm>
            <a:off x="756334" y="5249226"/>
            <a:ext cx="10671176" cy="956773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chemeClr val="tx2"/>
                </a:solidFill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noProof="1">
                <a:solidFill>
                  <a:schemeClr val="bg1"/>
                </a:solidFill>
              </a:rPr>
              <a:t>import</a:t>
            </a:r>
            <a:r>
              <a:rPr lang="en-US" noProof="1"/>
              <a:t> addResult </a:t>
            </a:r>
            <a:r>
              <a:rPr lang="en-US" noProof="1">
                <a:solidFill>
                  <a:schemeClr val="bg1"/>
                </a:solidFill>
              </a:rPr>
              <a:t>from</a:t>
            </a:r>
            <a:r>
              <a:rPr lang="en-US" noProof="1"/>
              <a:t> './scoreboard.js';</a:t>
            </a:r>
          </a:p>
          <a:p>
            <a:r>
              <a:rPr lang="en-US" noProof="1"/>
              <a:t>addResult(); </a:t>
            </a:r>
            <a:r>
              <a:rPr lang="en-US" i="1" noProof="1">
                <a:solidFill>
                  <a:schemeClr val="accent2"/>
                </a:solidFill>
              </a:rPr>
              <a:t>// call directly by name</a:t>
            </a:r>
          </a:p>
        </p:txBody>
      </p:sp>
    </p:spTree>
    <p:extLst>
      <p:ext uri="{BB962C8B-B14F-4D97-AF65-F5344CB8AC3E}">
        <p14:creationId xmlns:p14="http://schemas.microsoft.com/office/powerpoint/2010/main" val="1361493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noProof="1"/>
              <a:t>Transpilers</a:t>
            </a:r>
            <a:endParaRPr lang="bg-BG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Using Babel to </a:t>
            </a:r>
            <a:r>
              <a:rPr lang="en-US" noProof="1"/>
              <a:t>Transpile</a:t>
            </a:r>
            <a:r>
              <a:rPr lang="en-US" dirty="0"/>
              <a:t> ES6 Modules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412" y="1981200"/>
            <a:ext cx="3135086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629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noProof="1"/>
              <a:t>Transpilers</a:t>
            </a:r>
            <a:r>
              <a:rPr lang="en-US" sz="3200" dirty="0"/>
              <a:t>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convert source code </a:t>
            </a:r>
            <a:r>
              <a:rPr lang="en-US" sz="3200" dirty="0"/>
              <a:t>from one language to another</a:t>
            </a:r>
          </a:p>
          <a:p>
            <a:pPr lvl="1"/>
            <a:r>
              <a:rPr lang="en-US" sz="3200" dirty="0"/>
              <a:t>Or from one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version</a:t>
            </a:r>
            <a:r>
              <a:rPr lang="en-US" sz="3200" dirty="0"/>
              <a:t> to another of the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same language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 with </a:t>
            </a:r>
            <a:r>
              <a:rPr lang="en-US" noProof="1"/>
              <a:t>Transpilers</a:t>
            </a:r>
          </a:p>
        </p:txBody>
      </p:sp>
      <p:sp>
        <p:nvSpPr>
          <p:cNvPr id="6" name="Rectangle 5"/>
          <p:cNvSpPr/>
          <p:nvPr/>
        </p:nvSpPr>
        <p:spPr>
          <a:xfrm>
            <a:off x="1428212" y="3733800"/>
            <a:ext cx="1872000" cy="18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2"/>
                </a:solidFill>
              </a:rPr>
              <a:t>ES6</a:t>
            </a:r>
          </a:p>
          <a:p>
            <a:pPr algn="ctr"/>
            <a:r>
              <a:rPr lang="en-US" sz="2800" b="1" dirty="0">
                <a:solidFill>
                  <a:schemeClr val="bg2"/>
                </a:solidFill>
              </a:rPr>
              <a:t>Modules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6524098" y="3733800"/>
            <a:ext cx="2008713" cy="1872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2"/>
                </a:solidFill>
              </a:rPr>
              <a:t>AMD, </a:t>
            </a:r>
            <a:r>
              <a:rPr lang="en-US" sz="2800" b="1" noProof="1">
                <a:solidFill>
                  <a:schemeClr val="bg2"/>
                </a:solidFill>
              </a:rPr>
              <a:t>CommonJS</a:t>
            </a:r>
            <a:r>
              <a:rPr lang="en-US" sz="2800" b="1" dirty="0">
                <a:solidFill>
                  <a:schemeClr val="bg2"/>
                </a:solidFill>
              </a:rPr>
              <a:t>, etc.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3790412" y="3548400"/>
            <a:ext cx="2242800" cy="2242800"/>
            <a:chOff x="3790412" y="3548400"/>
            <a:chExt cx="2242800" cy="2242800"/>
          </a:xfrm>
        </p:grpSpPr>
        <p:sp>
          <p:nvSpPr>
            <p:cNvPr id="2" name="Diamond 1"/>
            <p:cNvSpPr/>
            <p:nvPr/>
          </p:nvSpPr>
          <p:spPr>
            <a:xfrm>
              <a:off x="3790412" y="3548400"/>
              <a:ext cx="2242800" cy="2242800"/>
            </a:xfrm>
            <a:prstGeom prst="diamond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4035512" y="4408190"/>
              <a:ext cx="1752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noProof="1">
                  <a:solidFill>
                    <a:schemeClr val="bg2"/>
                  </a:solidFill>
                </a:rPr>
                <a:t>Transpiler</a:t>
              </a: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3575183" y="2762307"/>
            <a:ext cx="26732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noProof="1">
                <a:solidFill>
                  <a:schemeClr val="tx2">
                    <a:lumMod val="75000"/>
                  </a:schemeClr>
                </a:solidFill>
              </a:rPr>
              <a:t>Development</a:t>
            </a:r>
          </a:p>
        </p:txBody>
      </p:sp>
      <p:sp>
        <p:nvSpPr>
          <p:cNvPr id="8" name="Rectangle 7"/>
          <p:cNvSpPr/>
          <p:nvPr/>
        </p:nvSpPr>
        <p:spPr>
          <a:xfrm>
            <a:off x="9066212" y="3733800"/>
            <a:ext cx="1872000" cy="1872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noProof="1">
                <a:solidFill>
                  <a:schemeClr val="bg2"/>
                </a:solidFill>
              </a:rPr>
              <a:t>RequireJS, SystemJS, etc.</a:t>
            </a:r>
          </a:p>
        </p:txBody>
      </p:sp>
      <p:cxnSp>
        <p:nvCxnSpPr>
          <p:cNvPr id="13" name="Straight Connector 12"/>
          <p:cNvCxnSpPr>
            <a:stCxn id="6" idx="3"/>
            <a:endCxn id="2" idx="1"/>
          </p:cNvCxnSpPr>
          <p:nvPr/>
        </p:nvCxnSpPr>
        <p:spPr>
          <a:xfrm>
            <a:off x="3300212" y="4669800"/>
            <a:ext cx="490200" cy="0"/>
          </a:xfrm>
          <a:prstGeom prst="line">
            <a:avLst/>
          </a:prstGeom>
          <a:solidFill>
            <a:srgbClr val="F0A22E">
              <a:alpha val="25098"/>
            </a:srgbClr>
          </a:solidFill>
          <a:ln w="57150">
            <a:solidFill>
              <a:srgbClr val="F3CD60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Straight Connector 14"/>
          <p:cNvCxnSpPr>
            <a:stCxn id="2" idx="3"/>
            <a:endCxn id="7" idx="1"/>
          </p:cNvCxnSpPr>
          <p:nvPr/>
        </p:nvCxnSpPr>
        <p:spPr>
          <a:xfrm>
            <a:off x="6033212" y="4669800"/>
            <a:ext cx="490886" cy="0"/>
          </a:xfrm>
          <a:prstGeom prst="line">
            <a:avLst/>
          </a:prstGeom>
          <a:solidFill>
            <a:srgbClr val="F0A22E">
              <a:alpha val="25098"/>
            </a:srgbClr>
          </a:solidFill>
          <a:ln w="57150">
            <a:solidFill>
              <a:srgbClr val="F3CD60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Straight Connector 16"/>
          <p:cNvCxnSpPr>
            <a:stCxn id="7" idx="3"/>
          </p:cNvCxnSpPr>
          <p:nvPr/>
        </p:nvCxnSpPr>
        <p:spPr>
          <a:xfrm>
            <a:off x="8532811" y="4669800"/>
            <a:ext cx="533401" cy="0"/>
          </a:xfrm>
          <a:prstGeom prst="line">
            <a:avLst/>
          </a:prstGeom>
          <a:solidFill>
            <a:srgbClr val="F0A22E">
              <a:alpha val="25098"/>
            </a:srgbClr>
          </a:solidFill>
          <a:ln w="57150">
            <a:solidFill>
              <a:srgbClr val="F3CD60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Rectangle: Rounded Corners 18"/>
          <p:cNvSpPr/>
          <p:nvPr/>
        </p:nvSpPr>
        <p:spPr>
          <a:xfrm>
            <a:off x="1254212" y="3464890"/>
            <a:ext cx="7431000" cy="2514600"/>
          </a:xfrm>
          <a:prstGeom prst="roundRect">
            <a:avLst/>
          </a:prstGeom>
          <a:noFill/>
          <a:ln w="762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1" name="Rectangle: Rounded Corners 20"/>
          <p:cNvSpPr/>
          <p:nvPr/>
        </p:nvSpPr>
        <p:spPr>
          <a:xfrm>
            <a:off x="6326612" y="3347082"/>
            <a:ext cx="4797000" cy="2514600"/>
          </a:xfrm>
          <a:prstGeom prst="roundRect">
            <a:avLst/>
          </a:prstGeom>
          <a:noFill/>
          <a:ln w="762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2" name="TextBox 21"/>
          <p:cNvSpPr txBox="1"/>
          <p:nvPr/>
        </p:nvSpPr>
        <p:spPr>
          <a:xfrm>
            <a:off x="7305726" y="2762307"/>
            <a:ext cx="26732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noProof="1">
                <a:solidFill>
                  <a:schemeClr val="tx2">
                    <a:lumMod val="75000"/>
                  </a:schemeClr>
                </a:solidFill>
              </a:rPr>
              <a:t>Runtime</a:t>
            </a:r>
          </a:p>
        </p:txBody>
      </p:sp>
    </p:spTree>
    <p:extLst>
      <p:ext uri="{BB962C8B-B14F-4D97-AF65-F5344CB8AC3E}">
        <p14:creationId xmlns:p14="http://schemas.microsoft.com/office/powerpoint/2010/main" val="1351751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20" grpId="0"/>
      <p:bldP spid="20" grpId="1"/>
      <p:bldP spid="8" grpId="0" animBg="1"/>
      <p:bldP spid="19" grpId="0" animBg="1"/>
      <p:bldP spid="19" grpId="1" animBg="1"/>
      <p:bldP spid="21" grpId="0" animBg="1"/>
      <p:bldP spid="2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Babel allows us to use the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latest</a:t>
            </a:r>
            <a:r>
              <a:rPr lang="en-US" sz="3200" dirty="0"/>
              <a:t> JS features in today's browsers</a:t>
            </a:r>
          </a:p>
          <a:p>
            <a:pPr lvl="1"/>
            <a:r>
              <a:rPr lang="en-US" sz="3200" dirty="0"/>
              <a:t>Creates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clean</a:t>
            </a:r>
            <a:r>
              <a:rPr lang="en-US" sz="3200" dirty="0"/>
              <a:t> and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readable</a:t>
            </a:r>
            <a:r>
              <a:rPr lang="en-US" sz="3200" dirty="0"/>
              <a:t> code</a:t>
            </a:r>
          </a:p>
          <a:p>
            <a:pPr lvl="1"/>
            <a:r>
              <a:rPr lang="en-US" sz="3200" dirty="0"/>
              <a:t>Integrates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seamlessly</a:t>
            </a:r>
            <a:r>
              <a:rPr lang="en-US" sz="3200" dirty="0"/>
              <a:t> into WebStorm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Transpiling</a:t>
            </a:r>
            <a:r>
              <a:rPr lang="en-US" dirty="0"/>
              <a:t> with Babel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500913" y="3418337"/>
            <a:ext cx="11186999" cy="2803433"/>
            <a:chOff x="500913" y="3418337"/>
            <a:chExt cx="11186999" cy="2803433"/>
          </a:xfrm>
        </p:grpSpPr>
        <p:sp>
          <p:nvSpPr>
            <p:cNvPr id="7" name="Text Placeholder 3"/>
            <p:cNvSpPr txBox="1">
              <a:spLocks/>
            </p:cNvSpPr>
            <p:nvPr/>
          </p:nvSpPr>
          <p:spPr>
            <a:xfrm>
              <a:off x="500913" y="4120067"/>
              <a:ext cx="5029200" cy="1326105"/>
            </a:xfrm>
            <a:prstGeom prst="rect">
              <a:avLst/>
            </a:prstGeom>
            <a:solidFill>
              <a:schemeClr val="accent6">
                <a:lumMod val="75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0" lvl="1" inden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b="1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defRPr>
              </a:lvl2pPr>
              <a:lvl3pPr marL="914240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/>
              </a:lvl3pPr>
              <a:lvl4pPr marL="1218987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/>
              </a:lvl4pPr>
              <a:lvl5pPr marL="1523733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/>
              </a:lvl5pPr>
              <a:lvl6pPr marL="182848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6pPr>
              <a:lvl7pPr marL="2133227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7pPr>
              <a:lvl8pPr marL="2437972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8pPr>
              <a:lvl9pPr marL="274272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9pPr>
            </a:lstStyle>
            <a:p>
              <a:r>
                <a:rPr lang="en-US" noProof="1">
                  <a:solidFill>
                    <a:schemeClr val="bg1"/>
                  </a:solidFill>
                </a:rPr>
                <a:t>export</a:t>
              </a:r>
              <a:r>
                <a:rPr lang="en-US" noProof="1"/>
                <a:t> function </a:t>
              </a:r>
              <a:r>
                <a:rPr lang="en-US" noProof="1">
                  <a:solidFill>
                    <a:schemeClr val="bg1"/>
                  </a:solidFill>
                </a:rPr>
                <a:t>getScore</a:t>
              </a:r>
              <a:r>
                <a:rPr lang="en-US" noProof="1"/>
                <a:t>() {</a:t>
              </a:r>
            </a:p>
            <a:p>
              <a:r>
                <a:rPr lang="en-US" noProof="1"/>
                <a:t>  </a:t>
              </a:r>
              <a:r>
                <a:rPr lang="en-US" i="1" noProof="1">
                  <a:solidFill>
                    <a:schemeClr val="accent2"/>
                  </a:solidFill>
                </a:rPr>
                <a:t>// get score</a:t>
              </a:r>
            </a:p>
            <a:p>
              <a:r>
                <a:rPr lang="en-US" noProof="1"/>
                <a:t>}</a:t>
              </a:r>
            </a:p>
          </p:txBody>
        </p:sp>
        <p:sp>
          <p:nvSpPr>
            <p:cNvPr id="8" name="Text Placeholder 3"/>
            <p:cNvSpPr txBox="1">
              <a:spLocks/>
            </p:cNvSpPr>
            <p:nvPr/>
          </p:nvSpPr>
          <p:spPr>
            <a:xfrm>
              <a:off x="6176312" y="3418337"/>
              <a:ext cx="5511600" cy="2803433"/>
            </a:xfrm>
            <a:prstGeom prst="rect">
              <a:avLst/>
            </a:prstGeom>
            <a:solidFill>
              <a:schemeClr val="accent6">
                <a:lumMod val="75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0" lvl="1" inden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b="1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defRPr>
              </a:lvl2pPr>
              <a:lvl3pPr marL="914240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/>
              </a:lvl3pPr>
              <a:lvl4pPr marL="1218987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/>
              </a:lvl4pPr>
              <a:lvl5pPr marL="1523733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/>
              </a:lvl5pPr>
              <a:lvl6pPr marL="182848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6pPr>
              <a:lvl7pPr marL="2133227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7pPr>
              <a:lvl8pPr marL="2437972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8pPr>
              <a:lvl9pPr marL="274272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9pPr>
            </a:lstStyle>
            <a:p>
              <a:r>
                <a:rPr lang="en-US" noProof="1"/>
                <a:t>Object.</a:t>
              </a:r>
              <a:r>
                <a:rPr lang="en-US" noProof="1">
                  <a:solidFill>
                    <a:schemeClr val="bg1"/>
                  </a:solidFill>
                </a:rPr>
                <a:t>defineProperty</a:t>
              </a:r>
              <a:r>
                <a:rPr lang="en-US" noProof="1"/>
                <a:t>(</a:t>
              </a:r>
            </a:p>
            <a:p>
              <a:r>
                <a:rPr lang="en-US" noProof="1"/>
                <a:t>  </a:t>
              </a:r>
              <a:r>
                <a:rPr lang="en-US" noProof="1">
                  <a:solidFill>
                    <a:schemeClr val="bg1"/>
                  </a:solidFill>
                </a:rPr>
                <a:t>exports</a:t>
              </a:r>
              <a:r>
                <a:rPr lang="en-US" noProof="1"/>
                <a:t>, "__esModule",</a:t>
              </a:r>
            </a:p>
            <a:p>
              <a:r>
                <a:rPr lang="en-US" noProof="1"/>
                <a:t>  { value: true });</a:t>
              </a:r>
            </a:p>
            <a:p>
              <a:r>
                <a:rPr lang="en-US" noProof="1">
                  <a:solidFill>
                    <a:schemeClr val="bg1"/>
                  </a:solidFill>
                </a:rPr>
                <a:t>exports</a:t>
              </a:r>
              <a:r>
                <a:rPr lang="en-US" noProof="1"/>
                <a:t>.getScore = </a:t>
              </a:r>
              <a:r>
                <a:rPr lang="en-US" noProof="1">
                  <a:solidFill>
                    <a:schemeClr val="bg1"/>
                  </a:solidFill>
                </a:rPr>
                <a:t>getScore</a:t>
              </a:r>
              <a:r>
                <a:rPr lang="en-US" noProof="1"/>
                <a:t>;</a:t>
              </a:r>
            </a:p>
            <a:p>
              <a:r>
                <a:rPr lang="en-US" noProof="1"/>
                <a:t>function </a:t>
              </a:r>
              <a:r>
                <a:rPr lang="en-US" noProof="1">
                  <a:solidFill>
                    <a:schemeClr val="bg1"/>
                  </a:solidFill>
                </a:rPr>
                <a:t>getScore</a:t>
              </a:r>
              <a:r>
                <a:rPr lang="en-US" noProof="1"/>
                <a:t>() {</a:t>
              </a:r>
            </a:p>
            <a:p>
              <a:r>
                <a:rPr lang="en-US" noProof="1"/>
                <a:t>  </a:t>
              </a:r>
              <a:r>
                <a:rPr lang="en-US" i="1" noProof="1">
                  <a:solidFill>
                    <a:schemeClr val="accent2"/>
                  </a:solidFill>
                </a:rPr>
                <a:t>// get score</a:t>
              </a:r>
            </a:p>
            <a:p>
              <a:r>
                <a:rPr lang="en-US" noProof="1"/>
                <a:t>}</a:t>
              </a:r>
            </a:p>
          </p:txBody>
        </p:sp>
        <p:cxnSp>
          <p:nvCxnSpPr>
            <p:cNvPr id="3" name="Straight Connector 2"/>
            <p:cNvCxnSpPr/>
            <p:nvPr/>
          </p:nvCxnSpPr>
          <p:spPr>
            <a:xfrm>
              <a:off x="5530113" y="4764652"/>
              <a:ext cx="646199" cy="36934"/>
            </a:xfrm>
            <a:prstGeom prst="line">
              <a:avLst/>
            </a:prstGeom>
            <a:solidFill>
              <a:srgbClr val="F0A22E">
                <a:alpha val="25098"/>
              </a:srgbClr>
            </a:solidFill>
            <a:ln w="57150">
              <a:solidFill>
                <a:schemeClr val="tx1"/>
              </a:solidFill>
              <a:prstDash val="soli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3615219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+mj-lt"/>
              </a:rPr>
              <a:t>Download </a:t>
            </a:r>
            <a:r>
              <a:rPr lang="en-US" sz="3200" noProof="1">
                <a:latin typeface="+mj-lt"/>
              </a:rPr>
              <a:t>Babel-CLI</a:t>
            </a:r>
            <a:r>
              <a:rPr lang="en-US" sz="3200" dirty="0">
                <a:latin typeface="+mj-lt"/>
              </a:rPr>
              <a:t> globally using WebStorm's terminal</a:t>
            </a:r>
          </a:p>
          <a:p>
            <a:pPr>
              <a:spcBef>
                <a:spcPts val="13200"/>
              </a:spcBef>
            </a:pPr>
            <a:r>
              <a:rPr lang="en-US" sz="3200" dirty="0">
                <a:latin typeface="+mj-lt"/>
              </a:rPr>
              <a:t>Configure WebStorm with the correct path to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babel.cmd</a:t>
            </a:r>
          </a:p>
          <a:p>
            <a:r>
              <a:rPr lang="en-US" sz="3200" dirty="0">
                <a:latin typeface="+mj-lt"/>
              </a:rPr>
              <a:t>You can find documentation at </a:t>
            </a:r>
            <a:r>
              <a:rPr lang="en-US" sz="3200" b="1" dirty="0">
                <a:solidFill>
                  <a:schemeClr val="bg1"/>
                </a:solidFill>
                <a:latin typeface="+mj-lt"/>
                <a:hlinkClick r:id="rId2"/>
              </a:rPr>
              <a:t>babeljs.io</a:t>
            </a:r>
            <a:endParaRPr lang="en-US" sz="3200" b="1" dirty="0">
              <a:solidFill>
                <a:schemeClr val="bg1"/>
              </a:solidFill>
              <a:latin typeface="+mj-lt"/>
            </a:endParaRPr>
          </a:p>
          <a:p>
            <a:r>
              <a:rPr lang="en-US" sz="3200" dirty="0">
                <a:latin typeface="+mj-lt"/>
              </a:rPr>
              <a:t>Babel requires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plug-ins</a:t>
            </a:r>
            <a:r>
              <a:rPr lang="en-US" sz="3200" dirty="0">
                <a:latin typeface="+mj-lt"/>
              </a:rPr>
              <a:t> to work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Installing</a:t>
            </a:r>
            <a:r>
              <a:rPr lang="en-US" dirty="0"/>
              <a:t> Babel</a:t>
            </a:r>
            <a:endParaRPr lang="en-US" noProof="1"/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2208212" y="2276686"/>
            <a:ext cx="7772400" cy="587441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chemeClr val="tx2"/>
                </a:solidFill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algn="ctr"/>
            <a:r>
              <a:rPr lang="en-US" noProof="1"/>
              <a:t>npm install --save-dev babel-cli -g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57236" y="5936648"/>
            <a:ext cx="106711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noProof="1">
                <a:latin typeface="+mj-lt"/>
              </a:rPr>
              <a:t>Note: It's best if your project has a </a:t>
            </a:r>
            <a:r>
              <a:rPr lang="en-US" sz="3200" b="1" noProof="1">
                <a:solidFill>
                  <a:schemeClr val="bg1"/>
                </a:solidFill>
                <a:latin typeface="+mj-lt"/>
              </a:rPr>
              <a:t>package.json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  <a:latin typeface="+mj-lt"/>
              </a:rPr>
              <a:t> </a:t>
            </a:r>
            <a:r>
              <a:rPr lang="en-US" sz="3200" noProof="1">
                <a:latin typeface="+mj-lt"/>
              </a:rPr>
              <a:t>file</a:t>
            </a:r>
          </a:p>
        </p:txBody>
      </p:sp>
    </p:spTree>
    <p:extLst>
      <p:ext uri="{BB962C8B-B14F-4D97-AF65-F5344CB8AC3E}">
        <p14:creationId xmlns:p14="http://schemas.microsoft.com/office/powerpoint/2010/main" val="279319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>
                <a:latin typeface="+mj-lt"/>
              </a:rPr>
              <a:t>To create </a:t>
            </a:r>
            <a:r>
              <a:rPr lang="en-US" sz="3200" noProof="1">
                <a:latin typeface="+mj-lt"/>
              </a:rPr>
              <a:t>a </a:t>
            </a:r>
            <a:r>
              <a:rPr lang="en-US" sz="3200" b="1" noProof="1">
                <a:solidFill>
                  <a:schemeClr val="bg1"/>
                </a:solidFill>
                <a:latin typeface="+mj-lt"/>
              </a:rPr>
              <a:t>package.json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  <a:latin typeface="+mj-lt"/>
              </a:rPr>
              <a:t> </a:t>
            </a:r>
            <a:r>
              <a:rPr lang="en-US" sz="3200" noProof="1">
                <a:latin typeface="+mj-lt"/>
              </a:rPr>
              <a:t>file:</a:t>
            </a:r>
          </a:p>
          <a:p>
            <a:pPr lvl="1">
              <a:lnSpc>
                <a:spcPct val="100000"/>
              </a:lnSpc>
            </a:pPr>
            <a:r>
              <a:rPr lang="en-US" sz="3200" noProof="1">
                <a:latin typeface="+mj-lt"/>
              </a:rPr>
              <a:t>Right-click project </a:t>
            </a:r>
            <a:r>
              <a:rPr lang="en-US" sz="3200" noProof="1">
                <a:latin typeface="+mj-lt"/>
                <a:sym typeface="Wingdings" panose="05000000000000000000" pitchFamily="2" charset="2"/>
              </a:rPr>
              <a:t> New  </a:t>
            </a:r>
            <a:r>
              <a:rPr lang="en-US" sz="3200" noProof="1" smtClean="0">
                <a:latin typeface="+mj-lt"/>
                <a:sym typeface="Wingdings" panose="05000000000000000000" pitchFamily="2" charset="2"/>
              </a:rPr>
              <a:t>package.json</a:t>
            </a:r>
            <a:endParaRPr lang="en-US" sz="3200" noProof="1">
              <a:latin typeface="+mj-lt"/>
              <a:sym typeface="Wingdings" panose="05000000000000000000" pitchFamily="2" charset="2"/>
            </a:endParaRPr>
          </a:p>
          <a:p>
            <a:pPr>
              <a:lnSpc>
                <a:spcPct val="100000"/>
              </a:lnSpc>
            </a:pPr>
            <a:r>
              <a:rPr lang="en-US" sz="3200" dirty="0">
                <a:latin typeface="+mj-lt"/>
                <a:sym typeface="Wingdings" panose="05000000000000000000" pitchFamily="2" charset="2"/>
              </a:rPr>
              <a:t>To add a file watcher:</a:t>
            </a:r>
          </a:p>
          <a:p>
            <a:pPr lvl="1">
              <a:lnSpc>
                <a:spcPct val="100000"/>
              </a:lnSpc>
            </a:pPr>
            <a:r>
              <a:rPr lang="en-US" sz="3200" dirty="0">
                <a:latin typeface="+mj-lt"/>
              </a:rPr>
              <a:t>File </a:t>
            </a:r>
            <a:r>
              <a:rPr lang="en-US" sz="3200" dirty="0">
                <a:latin typeface="+mj-lt"/>
                <a:sym typeface="Wingdings" panose="05000000000000000000" pitchFamily="2" charset="2"/>
              </a:rPr>
              <a:t> </a:t>
            </a:r>
            <a:r>
              <a:rPr lang="en-US" sz="3200" dirty="0">
                <a:latin typeface="+mj-lt"/>
              </a:rPr>
              <a:t>Settings </a:t>
            </a:r>
            <a:r>
              <a:rPr lang="en-US" sz="3200" dirty="0">
                <a:latin typeface="+mj-lt"/>
                <a:sym typeface="Wingdings" panose="05000000000000000000" pitchFamily="2" charset="2"/>
              </a:rPr>
              <a:t> </a:t>
            </a:r>
            <a:r>
              <a:rPr lang="en-US" sz="3200" dirty="0">
                <a:latin typeface="+mj-lt"/>
              </a:rPr>
              <a:t>Tools </a:t>
            </a:r>
            <a:r>
              <a:rPr lang="en-US" sz="3200" dirty="0">
                <a:latin typeface="+mj-lt"/>
                <a:sym typeface="Wingdings" panose="05000000000000000000" pitchFamily="2" charset="2"/>
              </a:rPr>
              <a:t> </a:t>
            </a:r>
            <a:r>
              <a:rPr lang="en-US" sz="3200" dirty="0">
                <a:latin typeface="+mj-lt"/>
              </a:rPr>
              <a:t>File Watchers </a:t>
            </a:r>
            <a:r>
              <a:rPr lang="en-US" sz="3200" dirty="0">
                <a:latin typeface="+mj-lt"/>
                <a:sym typeface="Wingdings" panose="05000000000000000000" pitchFamily="2" charset="2"/>
              </a:rPr>
              <a:t> Add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  <a:latin typeface="+mj-lt"/>
                <a:sym typeface="Wingdings" panose="05000000000000000000" pitchFamily="2" charset="2"/>
              </a:rPr>
              <a:t> (Top Right) </a:t>
            </a:r>
            <a:r>
              <a:rPr lang="en-US" sz="3200" dirty="0">
                <a:latin typeface="+mj-lt"/>
                <a:sym typeface="Wingdings" panose="05000000000000000000" pitchFamily="2" charset="2"/>
              </a:rPr>
              <a:t> </a:t>
            </a:r>
            <a:r>
              <a:rPr lang="en-US" sz="3200" dirty="0" smtClean="0">
                <a:latin typeface="+mj-lt"/>
                <a:sym typeface="Wingdings" panose="05000000000000000000" pitchFamily="2" charset="2"/>
              </a:rPr>
              <a:t>Babel</a:t>
            </a:r>
            <a:endParaRPr lang="en-US" sz="3200" dirty="0">
              <a:latin typeface="+mj-lt"/>
              <a:sym typeface="Wingdings" panose="05000000000000000000" pitchFamily="2" charset="2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Babel Configuration Cheat Sheet</a:t>
            </a:r>
            <a:endParaRPr lang="en-US" noProof="1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7812" y="4228161"/>
            <a:ext cx="2209800" cy="20574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3483" y="4419600"/>
            <a:ext cx="3848447" cy="1865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992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 smtClean="0"/>
          </a:p>
          <a:p>
            <a:pPr marL="0" indent="0" algn="ctr">
              <a:buNone/>
            </a:pPr>
            <a:r>
              <a:rPr lang="en-US" sz="8797" b="1" u="sng" dirty="0">
                <a:solidFill>
                  <a:schemeClr val="bg1"/>
                </a:solidFill>
              </a:rPr>
              <a:t>sli.do</a:t>
            </a:r>
            <a:r>
              <a:rPr lang="en-US" sz="5998" b="1" dirty="0"/>
              <a:t/>
            </a:r>
            <a:br>
              <a:rPr lang="en-US" sz="5998" b="1" dirty="0"/>
            </a:br>
            <a:r>
              <a:rPr lang="en-US" sz="11497" b="1" dirty="0" smtClean="0"/>
              <a:t>#JSCORE</a:t>
            </a:r>
            <a:endParaRPr lang="en-US" sz="9597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070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/>
              <a:t>Quick settings: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Program:	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(path to) </a:t>
            </a:r>
            <a:r>
              <a:rPr lang="de-DE" sz="3200" dirty="0"/>
              <a:t>node_modules\.bin\babel.cmd</a:t>
            </a:r>
          </a:p>
          <a:p>
            <a:pPr lvl="1">
              <a:lnSpc>
                <a:spcPct val="100000"/>
              </a:lnSpc>
            </a:pPr>
            <a:r>
              <a:rPr lang="de-DE" sz="3200" dirty="0"/>
              <a:t>Arguments:	$FilePathRelativeToProjectRoot$ --source-maps </a:t>
            </a:r>
            <a:r>
              <a:rPr lang="de-DE" sz="3200" dirty="0" smtClean="0"/>
              <a:t>							--</a:t>
            </a:r>
            <a:r>
              <a:rPr lang="de-DE" sz="3200" dirty="0"/>
              <a:t>out-dir </a:t>
            </a:r>
            <a:r>
              <a:rPr lang="de-DE" sz="3200" dirty="0">
                <a:solidFill>
                  <a:schemeClr val="tx2">
                    <a:lumMod val="75000"/>
                  </a:schemeClr>
                </a:solidFill>
              </a:rPr>
              <a:t>build</a:t>
            </a:r>
          </a:p>
          <a:p>
            <a:pPr lvl="1">
              <a:lnSpc>
                <a:spcPct val="100000"/>
              </a:lnSpc>
            </a:pPr>
            <a:r>
              <a:rPr lang="en-US" sz="3200" noProof="1"/>
              <a:t>Working dir:	$ProjectFileDir$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Output paths:	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build</a:t>
            </a:r>
          </a:p>
          <a:p>
            <a:endParaRPr lang="bg-BG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Babel Configuration Cheat </a:t>
            </a:r>
            <a:r>
              <a:rPr lang="en-US" dirty="0" smtClean="0"/>
              <a:t>Sheet (2)</a:t>
            </a:r>
            <a:endParaRPr lang="bg-BG" dirty="0"/>
          </a:p>
        </p:txBody>
      </p:sp>
      <p:sp>
        <p:nvSpPr>
          <p:cNvPr id="7" name="Rectangle: Rounded Corners 13"/>
          <p:cNvSpPr/>
          <p:nvPr/>
        </p:nvSpPr>
        <p:spPr>
          <a:xfrm>
            <a:off x="6804382" y="4114800"/>
            <a:ext cx="2181211" cy="762000"/>
          </a:xfrm>
          <a:prstGeom prst="roundRect">
            <a:avLst>
              <a:gd name="adj" fmla="val 5319"/>
            </a:avLst>
          </a:prstGeom>
          <a:solidFill>
            <a:srgbClr val="F0A22E">
              <a:alpha val="25098"/>
            </a:srgbClr>
          </a:solidFill>
          <a:ln w="38100">
            <a:solidFill>
              <a:srgbClr val="F3CD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cs typeface="Consolas" pitchFamily="49" charset="0"/>
              </a:rPr>
              <a:t>Name of output directory</a:t>
            </a:r>
          </a:p>
        </p:txBody>
      </p:sp>
      <p:cxnSp>
        <p:nvCxnSpPr>
          <p:cNvPr id="8" name="Straight Connector 7"/>
          <p:cNvCxnSpPr>
            <a:cxnSpLocks/>
          </p:cNvCxnSpPr>
          <p:nvPr/>
        </p:nvCxnSpPr>
        <p:spPr>
          <a:xfrm flipV="1">
            <a:off x="8985593" y="3429000"/>
            <a:ext cx="1528419" cy="838200"/>
          </a:xfrm>
          <a:prstGeom prst="line">
            <a:avLst/>
          </a:prstGeom>
          <a:solidFill>
            <a:srgbClr val="F0A22E">
              <a:alpha val="25098"/>
            </a:srgbClr>
          </a:solidFill>
          <a:ln w="57150">
            <a:solidFill>
              <a:srgbClr val="F3CD60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" name="Straight Connector 8"/>
          <p:cNvCxnSpPr>
            <a:cxnSpLocks/>
          </p:cNvCxnSpPr>
          <p:nvPr/>
        </p:nvCxnSpPr>
        <p:spPr>
          <a:xfrm flipH="1">
            <a:off x="4799012" y="4495800"/>
            <a:ext cx="1981200" cy="0"/>
          </a:xfrm>
          <a:prstGeom prst="line">
            <a:avLst/>
          </a:prstGeom>
          <a:solidFill>
            <a:srgbClr val="F0A22E">
              <a:alpha val="25098"/>
            </a:srgbClr>
          </a:solidFill>
          <a:ln w="57150">
            <a:solidFill>
              <a:srgbClr val="F3CD60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4119746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+mj-lt"/>
              </a:rPr>
              <a:t>Download </a:t>
            </a:r>
            <a:r>
              <a:rPr lang="en-US" sz="3200" noProof="1">
                <a:latin typeface="+mj-lt"/>
              </a:rPr>
              <a:t>the plugin from WebStorm's terminal</a:t>
            </a:r>
            <a:endParaRPr lang="en-US" sz="3200" dirty="0">
              <a:latin typeface="+mj-lt"/>
            </a:endParaRPr>
          </a:p>
          <a:p>
            <a:pPr>
              <a:spcBef>
                <a:spcPts val="7200"/>
              </a:spcBef>
            </a:pPr>
            <a:r>
              <a:rPr lang="en-US" sz="3200" dirty="0">
                <a:latin typeface="+mj-lt"/>
              </a:rPr>
              <a:t>Create a </a:t>
            </a:r>
            <a:r>
              <a:rPr lang="en-US" sz="3200" b="1" noProof="1">
                <a:solidFill>
                  <a:schemeClr val="bg1"/>
                </a:solidFill>
                <a:latin typeface="+mj-lt"/>
              </a:rPr>
              <a:t>.babelrc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200" dirty="0">
                <a:latin typeface="+mj-lt"/>
              </a:rPr>
              <a:t>configuration file in the project's root</a:t>
            </a:r>
          </a:p>
          <a:p>
            <a:pPr>
              <a:spcBef>
                <a:spcPts val="10200"/>
              </a:spcBef>
            </a:pPr>
            <a:r>
              <a:rPr lang="en-US" sz="3200" dirty="0">
                <a:latin typeface="+mj-lt"/>
              </a:rPr>
              <a:t>To load the resulting files, you also need 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  <a:latin typeface="+mj-lt"/>
              </a:rPr>
              <a:t>RequireJS</a:t>
            </a:r>
            <a:r>
              <a:rPr lang="en-US" sz="3200" dirty="0">
                <a:latin typeface="+mj-lt"/>
              </a:rPr>
              <a:t> installed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Configuring for AMD and RequireJS</a:t>
            </a:r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652555" y="1879767"/>
            <a:ext cx="11125200" cy="587441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chemeClr val="tx2"/>
                </a:solidFill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noProof="1"/>
              <a:t>npm install --save-dev babel-plugin-transform-es2015-modules-amd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57236" y="5936648"/>
            <a:ext cx="106711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noProof="1">
                <a:latin typeface="+mj-lt"/>
              </a:rPr>
              <a:t>Note: It's best if your project has a </a:t>
            </a:r>
            <a:r>
              <a:rPr lang="en-US" sz="3200" b="1" noProof="1">
                <a:solidFill>
                  <a:schemeClr val="bg1"/>
                </a:solidFill>
                <a:latin typeface="+mj-lt"/>
              </a:rPr>
              <a:t>package.json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  <a:latin typeface="+mj-lt"/>
              </a:rPr>
              <a:t> </a:t>
            </a:r>
            <a:r>
              <a:rPr lang="en-US" sz="3200" noProof="1">
                <a:latin typeface="+mj-lt"/>
              </a:rPr>
              <a:t>file</a:t>
            </a:r>
          </a:p>
        </p:txBody>
      </p:sp>
      <p:sp>
        <p:nvSpPr>
          <p:cNvPr id="8" name="Text Placeholder 3"/>
          <p:cNvSpPr txBox="1">
            <a:spLocks/>
          </p:cNvSpPr>
          <p:nvPr/>
        </p:nvSpPr>
        <p:spPr>
          <a:xfrm>
            <a:off x="652555" y="3411935"/>
            <a:ext cx="10944000" cy="587441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chemeClr val="tx2"/>
                </a:solidFill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noProof="1"/>
              <a:t>echo { "plugins": ["transform-es2015-modules-amd"] } &gt; .babelrc</a:t>
            </a:r>
          </a:p>
        </p:txBody>
      </p:sp>
    </p:spTree>
    <p:extLst>
      <p:ext uri="{BB962C8B-B14F-4D97-AF65-F5344CB8AC3E}">
        <p14:creationId xmlns:p14="http://schemas.microsoft.com/office/powerpoint/2010/main" val="3937892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+mj-lt"/>
              </a:rPr>
              <a:t>Download </a:t>
            </a:r>
            <a:r>
              <a:rPr lang="en-US" sz="3200" noProof="1">
                <a:latin typeface="+mj-lt"/>
              </a:rPr>
              <a:t>the plugin from WebStorm's terminal</a:t>
            </a:r>
            <a:endParaRPr lang="en-US" sz="3200" dirty="0">
              <a:latin typeface="+mj-lt"/>
            </a:endParaRPr>
          </a:p>
          <a:p>
            <a:pPr>
              <a:spcBef>
                <a:spcPts val="7200"/>
              </a:spcBef>
            </a:pPr>
            <a:r>
              <a:rPr lang="en-US" sz="3200" dirty="0">
                <a:latin typeface="+mj-lt"/>
              </a:rPr>
              <a:t>Create a </a:t>
            </a:r>
            <a:r>
              <a:rPr lang="en-US" sz="3200" b="1" noProof="1">
                <a:solidFill>
                  <a:schemeClr val="bg1"/>
                </a:solidFill>
                <a:latin typeface="+mj-lt"/>
              </a:rPr>
              <a:t>.babelrc</a:t>
            </a:r>
            <a:r>
              <a:rPr lang="en-US" sz="32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200" dirty="0">
                <a:latin typeface="+mj-lt"/>
              </a:rPr>
              <a:t>configuration file in the project's root</a:t>
            </a:r>
          </a:p>
          <a:p>
            <a:pPr>
              <a:spcBef>
                <a:spcPts val="10200"/>
              </a:spcBef>
            </a:pPr>
            <a:r>
              <a:rPr lang="en-US" sz="3200" dirty="0">
                <a:latin typeface="+mj-lt"/>
              </a:rPr>
              <a:t>To load the </a:t>
            </a:r>
            <a:r>
              <a:rPr lang="en-US" sz="3200" dirty="0" smtClean="0">
                <a:latin typeface="+mj-lt"/>
              </a:rPr>
              <a:t>resulting </a:t>
            </a:r>
            <a:r>
              <a:rPr lang="en-US" sz="3200" dirty="0">
                <a:latin typeface="+mj-lt"/>
              </a:rPr>
              <a:t>files, </a:t>
            </a:r>
            <a:r>
              <a:rPr lang="en-US" sz="3200" dirty="0" smtClean="0">
                <a:latin typeface="+mj-lt"/>
              </a:rPr>
              <a:t>you </a:t>
            </a:r>
            <a:r>
              <a:rPr lang="en-US" sz="3200" dirty="0">
                <a:latin typeface="+mj-lt"/>
              </a:rPr>
              <a:t>also need </a:t>
            </a:r>
            <a:r>
              <a:rPr lang="en-US" sz="3200" noProof="1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SystemJS</a:t>
            </a:r>
            <a:r>
              <a:rPr lang="en-US" sz="3200" dirty="0" smtClean="0">
                <a:latin typeface="+mj-lt"/>
              </a:rPr>
              <a:t> installed</a:t>
            </a:r>
            <a:endParaRPr lang="en-US" sz="3200" dirty="0">
              <a:latin typeface="+mj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Configuring for CommonJS and SystemJS</a:t>
            </a:r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124203" y="2018328"/>
            <a:ext cx="11940418" cy="587441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chemeClr val="tx2"/>
                </a:solidFill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noProof="1"/>
              <a:t>npm install --save-dev babel-plugin-transform-es2015-modules-commonjs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57236" y="5936648"/>
            <a:ext cx="106711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noProof="1">
                <a:latin typeface="+mj-lt"/>
              </a:rPr>
              <a:t>Note: It's best if your project has a </a:t>
            </a:r>
            <a:r>
              <a:rPr lang="en-US" sz="3200" b="1" noProof="1">
                <a:solidFill>
                  <a:schemeClr val="bg1"/>
                </a:solidFill>
                <a:latin typeface="+mj-lt"/>
              </a:rPr>
              <a:t>package.json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  <a:latin typeface="+mj-lt"/>
              </a:rPr>
              <a:t> </a:t>
            </a:r>
            <a:r>
              <a:rPr lang="en-US" sz="3200" noProof="1">
                <a:latin typeface="+mj-lt"/>
              </a:rPr>
              <a:t>file</a:t>
            </a:r>
          </a:p>
        </p:txBody>
      </p:sp>
      <p:sp>
        <p:nvSpPr>
          <p:cNvPr id="8" name="Text Placeholder 3"/>
          <p:cNvSpPr txBox="1">
            <a:spLocks/>
          </p:cNvSpPr>
          <p:nvPr/>
        </p:nvSpPr>
        <p:spPr>
          <a:xfrm>
            <a:off x="193590" y="3505200"/>
            <a:ext cx="11801644" cy="587441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chemeClr val="tx2"/>
                </a:solidFill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noProof="1"/>
              <a:t>echo { "plugins": ["transform-es2015-modules-commonjs"] } &gt; .babelrc</a:t>
            </a:r>
          </a:p>
        </p:txBody>
      </p:sp>
    </p:spTree>
    <p:extLst>
      <p:ext uri="{BB962C8B-B14F-4D97-AF65-F5344CB8AC3E}">
        <p14:creationId xmlns:p14="http://schemas.microsoft.com/office/powerpoint/2010/main" val="1716095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Live Exercises in Class (Lab)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Practice: Writing Modular Code</a:t>
            </a:r>
            <a:endParaRPr lang="bg-BG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7612" y="1524000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647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xmlns="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EBAFE522-EB7D-4931-A015-9A7E8A98517D}"/>
              </a:ext>
            </a:extLst>
          </p:cNvPr>
          <p:cNvGrpSpPr/>
          <p:nvPr/>
        </p:nvGrpSpPr>
        <p:grpSpPr>
          <a:xfrm>
            <a:off x="191892" y="1420274"/>
            <a:ext cx="8630747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xmlns="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xmlns="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xmlns="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2639" y="3276681"/>
            <a:ext cx="2881926" cy="3118969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xmlns="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542933" y="1626680"/>
            <a:ext cx="8523279" cy="5243955"/>
          </a:xfrm>
          <a:prstGeom prst="rect">
            <a:avLst/>
          </a:prstGeom>
        </p:spPr>
        <p:txBody>
          <a:bodyPr vert="horz" lIns="107972" tIns="35991" rIns="107972" bIns="35991" rtlCol="0"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solidFill>
                  <a:schemeClr val="bg2"/>
                </a:solidFill>
              </a:rPr>
              <a:t>Modular code improves workflow</a:t>
            </a:r>
          </a:p>
          <a:p>
            <a:r>
              <a:rPr lang="en-US" sz="3200" dirty="0">
                <a:solidFill>
                  <a:schemeClr val="bg2"/>
                </a:solidFill>
              </a:rPr>
              <a:t>JS files can be loaded with external libraries</a:t>
            </a:r>
          </a:p>
          <a:p>
            <a:r>
              <a:rPr lang="en-US" sz="3200" dirty="0">
                <a:solidFill>
                  <a:schemeClr val="bg2"/>
                </a:solidFill>
              </a:rPr>
              <a:t>ES6 gives us built-in module support</a:t>
            </a:r>
          </a:p>
          <a:p>
            <a:pPr>
              <a:spcBef>
                <a:spcPts val="9600"/>
              </a:spcBef>
            </a:pPr>
            <a:r>
              <a:rPr lang="en-US" sz="3200" dirty="0">
                <a:solidFill>
                  <a:schemeClr val="bg2"/>
                </a:solidFill>
              </a:rPr>
              <a:t>Use the latest features today with </a:t>
            </a:r>
            <a:r>
              <a:rPr lang="en-US" sz="3200" noProof="1">
                <a:solidFill>
                  <a:schemeClr val="bg2"/>
                </a:solidFill>
              </a:rPr>
              <a:t>Transpilers</a:t>
            </a:r>
          </a:p>
          <a:p>
            <a:endParaRPr lang="en-US" sz="3200" dirty="0">
              <a:solidFill>
                <a:schemeClr val="bg2"/>
              </a:solidFill>
            </a:endParaRPr>
          </a:p>
        </p:txBody>
      </p:sp>
      <p:sp>
        <p:nvSpPr>
          <p:cNvPr id="19" name="Text Placeholder 3"/>
          <p:cNvSpPr txBox="1">
            <a:spLocks/>
          </p:cNvSpPr>
          <p:nvPr/>
        </p:nvSpPr>
        <p:spPr>
          <a:xfrm>
            <a:off x="835267" y="3646184"/>
            <a:ext cx="7699827" cy="8471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95000"/>
              </a:lnSpc>
            </a:pPr>
            <a:r>
              <a:rPr lang="en-US" sz="2400" noProof="1">
                <a:solidFill>
                  <a:schemeClr val="bg1"/>
                </a:solidFill>
                <a:effectLst/>
              </a:rPr>
              <a:t>import</a:t>
            </a:r>
            <a:r>
              <a:rPr lang="en-US" sz="2400" noProof="1">
                <a:solidFill>
                  <a:srgbClr val="FBEEDC"/>
                </a:solidFill>
                <a:effectLst/>
              </a:rPr>
              <a:t> addResult </a:t>
            </a:r>
            <a:r>
              <a:rPr lang="en-US" sz="2400" noProof="1">
                <a:solidFill>
                  <a:schemeClr val="bg1"/>
                </a:solidFill>
                <a:effectLst/>
              </a:rPr>
              <a:t>from</a:t>
            </a:r>
            <a:r>
              <a:rPr lang="en-US" sz="2400" noProof="1">
                <a:solidFill>
                  <a:srgbClr val="FBEEDC"/>
                </a:solidFill>
                <a:effectLst/>
              </a:rPr>
              <a:t> './scoreboard';</a:t>
            </a:r>
            <a:endParaRPr lang="en-US" sz="2400" noProof="1">
              <a:solidFill>
                <a:schemeClr val="tx2">
                  <a:lumMod val="75000"/>
                </a:schemeClr>
              </a:solidFill>
              <a:effectLst/>
            </a:endParaRPr>
          </a:p>
          <a:p>
            <a:pPr>
              <a:lnSpc>
                <a:spcPct val="95000"/>
              </a:lnSpc>
            </a:pPr>
            <a:r>
              <a:rPr lang="en-US" sz="2400" noProof="1">
                <a:solidFill>
                  <a:schemeClr val="bg1"/>
                </a:solidFill>
                <a:effectLst/>
              </a:rPr>
              <a:t>export</a:t>
            </a:r>
            <a:r>
              <a:rPr lang="en-US" sz="2400" noProof="1">
                <a:solidFill>
                  <a:srgbClr val="FBEEDC"/>
                </a:solidFill>
                <a:effectLst/>
              </a:rPr>
              <a:t> { homeTown </a:t>
            </a:r>
            <a:r>
              <a:rPr lang="en-US" sz="2400" noProof="1">
                <a:solidFill>
                  <a:schemeClr val="bg1"/>
                </a:solidFill>
                <a:effectLst/>
              </a:rPr>
              <a:t>as</a:t>
            </a:r>
            <a:r>
              <a:rPr lang="en-US" sz="2400" noProof="1">
                <a:solidFill>
                  <a:srgbClr val="FBEEDC"/>
                </a:solidFill>
                <a:effectLst/>
              </a:rPr>
              <a:t> host };</a:t>
            </a:r>
          </a:p>
        </p:txBody>
      </p:sp>
    </p:spTree>
    <p:extLst>
      <p:ext uri="{BB962C8B-B14F-4D97-AF65-F5344CB8AC3E}">
        <p14:creationId xmlns:p14="http://schemas.microsoft.com/office/powerpoint/2010/main" val="3494180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0" y="6400800"/>
            <a:ext cx="12114212" cy="363538"/>
          </a:xfrm>
        </p:spPr>
        <p:txBody>
          <a:bodyPr>
            <a:normAutofit fontScale="62500" lnSpcReduction="20000"/>
          </a:bodyPr>
          <a:lstStyle/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  <a:hlinkClick r:id="rId3"/>
              </a:rPr>
              <a:t>https://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softuni.bg/trainings/20</a:t>
            </a:r>
            <a:r>
              <a:rPr lang="bg-BG" dirty="0" smtClean="0">
                <a:solidFill>
                  <a:schemeClr val="bg1"/>
                </a:solidFill>
                <a:hlinkClick r:id="rId3"/>
              </a:rPr>
              <a:t>81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/js-advanced-october-2018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5662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4190" y="4535836"/>
            <a:ext cx="566883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5799" y="4535836"/>
            <a:ext cx="396214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8" name="Codexio">
            <a:hlinkClick r:id="rId7"/>
            <a:extLst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784" t="-11319" r="-15784" b="-11319"/>
          <a:stretch/>
        </p:blipFill>
        <p:spPr>
          <a:xfrm>
            <a:off x="8882799" y="5566366"/>
            <a:ext cx="224022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2" name="Liebherr">
            <a:hlinkClick r:id="rId9"/>
            <a:extLst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26" r="-4226"/>
          <a:stretch/>
        </p:blipFill>
        <p:spPr>
          <a:xfrm>
            <a:off x="1065799" y="5566366"/>
            <a:ext cx="556756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3" name="Aeternity">
            <a:hlinkClick r:id="rId11"/>
            <a:extLst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437" r="-24437" b="-5187"/>
          <a:stretch/>
        </p:blipFill>
        <p:spPr>
          <a:xfrm>
            <a:off x="6961566" y="5566366"/>
            <a:ext cx="159302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13"/>
            <a:extLst/>
          </p:cNvPr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29186" y="2474775"/>
            <a:ext cx="579383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15"/>
            <a:extLst/>
          </p:cNvPr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5799" y="2474775"/>
            <a:ext cx="385837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7"/>
            <a:extLst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4849" y="1444245"/>
            <a:ext cx="244817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5799" y="1444245"/>
            <a:ext cx="418579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21"/>
            <a:extLst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6361" y="1444245"/>
            <a:ext cx="2713717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23"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0284" y="3505306"/>
            <a:ext cx="2519658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25"/>
            <a:extLst/>
          </p:cNvPr>
          <p:cNvPicPr>
            <a:picLocks noChangeAspect="1" noChangeArrowheads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2772" y="3505306"/>
            <a:ext cx="2270253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7"/>
            <a:extLst/>
          </p:cNvPr>
          <p:cNvPicPr>
            <a:picLocks noChangeAspect="1"/>
          </p:cNvPicPr>
          <p:nvPr/>
        </p:nvPicPr>
        <p:blipFill rotWithShape="1"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5799" y="3505306"/>
            <a:ext cx="454165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308975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163" t="-12819" r="-5163" b="-12819"/>
          <a:stretch/>
        </p:blipFill>
        <p:spPr>
          <a:xfrm>
            <a:off x="1129420" y="2067924"/>
            <a:ext cx="5023218" cy="1439625"/>
          </a:xfrm>
          <a:prstGeom prst="roundRect">
            <a:avLst>
              <a:gd name="adj" fmla="val 8805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" name="Picture 2">
            <a:hlinkClick r:id="rId4"/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162" t="-29177" r="-15162" b="-29177"/>
          <a:stretch/>
        </p:blipFill>
        <p:spPr>
          <a:xfrm>
            <a:off x="4918809" y="4064376"/>
            <a:ext cx="6140594" cy="1439625"/>
          </a:xfrm>
          <a:prstGeom prst="roundRect">
            <a:avLst>
              <a:gd name="adj" fmla="val 9410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4" name="Picture 3">
            <a:hlinkClick r:id="rId6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128"/>
          <a:stretch/>
        </p:blipFill>
        <p:spPr>
          <a:xfrm>
            <a:off x="6424527" y="2067924"/>
            <a:ext cx="1962778" cy="1439625"/>
          </a:xfrm>
          <a:prstGeom prst="roundRect">
            <a:avLst>
              <a:gd name="adj" fmla="val 8806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5" name="Picture 4">
            <a:hlinkClick r:id="rId8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01" t="-3201" r="-3201" b="-3201"/>
          <a:stretch/>
        </p:blipFill>
        <p:spPr>
          <a:xfrm>
            <a:off x="8659194" y="2067924"/>
            <a:ext cx="2400210" cy="1439625"/>
          </a:xfrm>
          <a:prstGeom prst="roundRect">
            <a:avLst>
              <a:gd name="adj" fmla="val 8200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6" name="Picture 5">
            <a:hlinkClick r:id="rId10"/>
          </p:cNvPr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305" t="-5874" r="-9305" b="-12736"/>
          <a:stretch/>
        </p:blipFill>
        <p:spPr>
          <a:xfrm>
            <a:off x="1129421" y="4064376"/>
            <a:ext cx="3383118" cy="1439625"/>
          </a:xfrm>
          <a:prstGeom prst="roundRect">
            <a:avLst>
              <a:gd name="adj" fmla="val 10015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792347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xmlns="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2538112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xmlns="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1140" y="2057400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xmlns="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2612" y="3654371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xmlns="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68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859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5174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Modular Code</a:t>
            </a:r>
            <a:endParaRPr lang="bg-BG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Concepts</a:t>
            </a:r>
            <a:endParaRPr lang="en-US" dirty="0"/>
          </a:p>
          <a:p>
            <a:endParaRPr lang="bg-BG" dirty="0"/>
          </a:p>
        </p:txBody>
      </p:sp>
      <p:pic>
        <p:nvPicPr>
          <p:cNvPr id="6" name="Picture 2" descr="Резултат с изображение за module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5212" y="1447800"/>
            <a:ext cx="2484701" cy="2439895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0599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Module?</a:t>
            </a:r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379412" y="2362200"/>
            <a:ext cx="5410200" cy="3542096"/>
          </a:xfrm>
          <a:prstGeom prst="rect">
            <a:avLst/>
          </a:prstGeom>
          <a:solidFill>
            <a:srgbClr val="ADB4C3">
              <a:alpha val="20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chemeClr val="tx2"/>
                </a:solidFill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algn="l"/>
            <a:r>
              <a:rPr lang="en-US" noProof="1"/>
              <a:t>class Person {</a:t>
            </a:r>
          </a:p>
          <a:p>
            <a:pPr algn="l"/>
            <a:r>
              <a:rPr lang="en-US" noProof="1"/>
              <a:t>  constructor(name) {</a:t>
            </a:r>
          </a:p>
          <a:p>
            <a:pPr algn="l"/>
            <a:r>
              <a:rPr lang="en-US" noProof="1"/>
              <a:t>    this.name = name;</a:t>
            </a:r>
          </a:p>
          <a:p>
            <a:pPr algn="l"/>
            <a:r>
              <a:rPr lang="en-US" noProof="1"/>
              <a:t>  }</a:t>
            </a:r>
          </a:p>
          <a:p>
            <a:pPr algn="l"/>
            <a:r>
              <a:rPr lang="en-US" noProof="1"/>
              <a:t>  toString() {</a:t>
            </a:r>
          </a:p>
          <a:p>
            <a:pPr algn="l"/>
            <a:r>
              <a:rPr lang="en-US" noProof="1"/>
              <a:t>    return `</a:t>
            </a:r>
            <a:r>
              <a:rPr lang="en-US" noProof="1" smtClean="0"/>
              <a:t>I'm ${</a:t>
            </a:r>
            <a:r>
              <a:rPr lang="en-US" noProof="1"/>
              <a:t>this.name}`;</a:t>
            </a:r>
          </a:p>
          <a:p>
            <a:pPr algn="l"/>
            <a:r>
              <a:rPr lang="en-US" noProof="1"/>
              <a:t>  }</a:t>
            </a:r>
          </a:p>
          <a:p>
            <a:pPr algn="l"/>
            <a:r>
              <a:rPr lang="en-US" noProof="1"/>
              <a:t>}</a:t>
            </a:r>
          </a:p>
          <a:p>
            <a:pPr algn="l"/>
            <a:r>
              <a:rPr lang="en-US" noProof="1">
                <a:solidFill>
                  <a:schemeClr val="bg1"/>
                </a:solidFill>
              </a:rPr>
              <a:t>module.exports</a:t>
            </a:r>
            <a:r>
              <a:rPr lang="en-US" noProof="1"/>
              <a:t> = Person;</a:t>
            </a:r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379412" y="1774067"/>
            <a:ext cx="5410200" cy="587441"/>
          </a:xfrm>
          <a:prstGeom prst="rect">
            <a:avLst/>
          </a:prstGeom>
          <a:solidFill>
            <a:srgbClr val="ADB4C3">
              <a:alpha val="20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chemeClr val="tx2"/>
                </a:solidFill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algn="ctr"/>
            <a:r>
              <a:rPr lang="en-US" noProof="1"/>
              <a:t>persons.js</a:t>
            </a:r>
          </a:p>
        </p:txBody>
      </p:sp>
      <p:sp>
        <p:nvSpPr>
          <p:cNvPr id="9" name="Text Placeholder 3"/>
          <p:cNvSpPr txBox="1">
            <a:spLocks/>
          </p:cNvSpPr>
          <p:nvPr/>
        </p:nvSpPr>
        <p:spPr>
          <a:xfrm>
            <a:off x="6154564" y="2954803"/>
            <a:ext cx="5862374" cy="1695437"/>
          </a:xfrm>
          <a:prstGeom prst="rect">
            <a:avLst/>
          </a:prstGeom>
          <a:solidFill>
            <a:srgbClr val="ADB4C3">
              <a:alpha val="20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chemeClr val="tx2"/>
                </a:solidFill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algn="l"/>
            <a:r>
              <a:rPr lang="en-US" noProof="1"/>
              <a:t>let Person </a:t>
            </a:r>
            <a:r>
              <a:rPr lang="en-US" noProof="1" smtClean="0"/>
              <a:t>= </a:t>
            </a:r>
            <a:r>
              <a:rPr lang="en-US" noProof="1">
                <a:solidFill>
                  <a:schemeClr val="bg1"/>
                </a:solidFill>
              </a:rPr>
              <a:t>require</a:t>
            </a:r>
            <a:r>
              <a:rPr lang="en-US" noProof="1"/>
              <a:t>('./person</a:t>
            </a:r>
            <a:r>
              <a:rPr lang="en-US" noProof="1" smtClean="0"/>
              <a:t>');</a:t>
            </a:r>
          </a:p>
          <a:p>
            <a:pPr algn="l"/>
            <a:endParaRPr lang="en-US" noProof="1"/>
          </a:p>
          <a:p>
            <a:pPr algn="l"/>
            <a:r>
              <a:rPr lang="en-US" noProof="1"/>
              <a:t>let p = new Person('Pesho');</a:t>
            </a:r>
          </a:p>
          <a:p>
            <a:pPr algn="l"/>
            <a:r>
              <a:rPr lang="en-US" noProof="1"/>
              <a:t>console.log(p.toString());</a:t>
            </a:r>
          </a:p>
        </p:txBody>
      </p:sp>
      <p:sp>
        <p:nvSpPr>
          <p:cNvPr id="10" name="Text Placeholder 3"/>
          <p:cNvSpPr txBox="1">
            <a:spLocks/>
          </p:cNvSpPr>
          <p:nvPr/>
        </p:nvSpPr>
        <p:spPr>
          <a:xfrm>
            <a:off x="6154564" y="2348225"/>
            <a:ext cx="5862374" cy="587441"/>
          </a:xfrm>
          <a:prstGeom prst="rect">
            <a:avLst/>
          </a:prstGeom>
          <a:solidFill>
            <a:srgbClr val="ADB4C3">
              <a:alpha val="20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chemeClr val="tx2"/>
                </a:solidFill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noProof="1"/>
              <a:t>app.js</a:t>
            </a:r>
          </a:p>
        </p:txBody>
      </p:sp>
      <p:sp>
        <p:nvSpPr>
          <p:cNvPr id="14" name="Oval 13"/>
          <p:cNvSpPr/>
          <p:nvPr/>
        </p:nvSpPr>
        <p:spPr>
          <a:xfrm>
            <a:off x="1370012" y="2421015"/>
            <a:ext cx="1371600" cy="514651"/>
          </a:xfrm>
          <a:prstGeom prst="ellipse">
            <a:avLst/>
          </a:prstGeom>
          <a:noFill/>
          <a:ln w="34925">
            <a:solidFill>
              <a:schemeClr val="tx2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3" name="Oval 22"/>
          <p:cNvSpPr/>
          <p:nvPr/>
        </p:nvSpPr>
        <p:spPr>
          <a:xfrm>
            <a:off x="3198813" y="5281954"/>
            <a:ext cx="1524000" cy="557587"/>
          </a:xfrm>
          <a:prstGeom prst="ellipse">
            <a:avLst/>
          </a:prstGeom>
          <a:noFill/>
          <a:ln w="254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cxnSp>
        <p:nvCxnSpPr>
          <p:cNvPr id="17" name="Curved Connector 16"/>
          <p:cNvCxnSpPr/>
          <p:nvPr/>
        </p:nvCxnSpPr>
        <p:spPr>
          <a:xfrm flipV="1">
            <a:off x="4550834" y="3411616"/>
            <a:ext cx="2762780" cy="1951996"/>
          </a:xfrm>
          <a:prstGeom prst="curvedConnector3">
            <a:avLst/>
          </a:prstGeom>
          <a:noFill/>
          <a:ln w="34925">
            <a:solidFill>
              <a:schemeClr val="tx2">
                <a:lumMod val="75000"/>
              </a:schemeClr>
            </a:solidFill>
            <a:prstDash val="sysDot"/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7" name="Freeform: Shape 21"/>
          <p:cNvSpPr/>
          <p:nvPr/>
        </p:nvSpPr>
        <p:spPr>
          <a:xfrm>
            <a:off x="2072549" y="2241431"/>
            <a:ext cx="6752923" cy="1620000"/>
          </a:xfrm>
          <a:custGeom>
            <a:avLst/>
            <a:gdLst>
              <a:gd name="connsiteX0" fmla="*/ 0 w 4618029"/>
              <a:gd name="connsiteY0" fmla="*/ 3052689 h 3052689"/>
              <a:gd name="connsiteX1" fmla="*/ 2236763 w 4618029"/>
              <a:gd name="connsiteY1" fmla="*/ 379828 h 3052689"/>
              <a:gd name="connsiteX2" fmla="*/ 4473526 w 4618029"/>
              <a:gd name="connsiteY2" fmla="*/ 956603 h 3052689"/>
              <a:gd name="connsiteX3" fmla="*/ 4403188 w 4618029"/>
              <a:gd name="connsiteY3" fmla="*/ 309489 h 3052689"/>
              <a:gd name="connsiteX4" fmla="*/ 4459459 w 4618029"/>
              <a:gd name="connsiteY4" fmla="*/ 0 h 3052689"/>
              <a:gd name="connsiteX0" fmla="*/ 0 w 4618029"/>
              <a:gd name="connsiteY0" fmla="*/ 2750876 h 2750876"/>
              <a:gd name="connsiteX1" fmla="*/ 2236763 w 4618029"/>
              <a:gd name="connsiteY1" fmla="*/ 78015 h 2750876"/>
              <a:gd name="connsiteX2" fmla="*/ 4473526 w 4618029"/>
              <a:gd name="connsiteY2" fmla="*/ 654790 h 2750876"/>
              <a:gd name="connsiteX3" fmla="*/ 4403188 w 4618029"/>
              <a:gd name="connsiteY3" fmla="*/ 7676 h 2750876"/>
              <a:gd name="connsiteX0" fmla="*/ 0 w 4473526"/>
              <a:gd name="connsiteY0" fmla="*/ 2750876 h 2750876"/>
              <a:gd name="connsiteX1" fmla="*/ 2236763 w 4473526"/>
              <a:gd name="connsiteY1" fmla="*/ 78015 h 2750876"/>
              <a:gd name="connsiteX2" fmla="*/ 4473526 w 4473526"/>
              <a:gd name="connsiteY2" fmla="*/ 654790 h 2750876"/>
              <a:gd name="connsiteX0" fmla="*/ 0 w 4473526"/>
              <a:gd name="connsiteY0" fmla="*/ 3084601 h 3084601"/>
              <a:gd name="connsiteX1" fmla="*/ 3010486 w 4473526"/>
              <a:gd name="connsiteY1" fmla="*/ 60047 h 3084601"/>
              <a:gd name="connsiteX2" fmla="*/ 4473526 w 4473526"/>
              <a:gd name="connsiteY2" fmla="*/ 988515 h 3084601"/>
              <a:gd name="connsiteX0" fmla="*/ 0 w 4473526"/>
              <a:gd name="connsiteY0" fmla="*/ 3024918 h 3024918"/>
              <a:gd name="connsiteX1" fmla="*/ 3010486 w 4473526"/>
              <a:gd name="connsiteY1" fmla="*/ 364 h 3024918"/>
              <a:gd name="connsiteX2" fmla="*/ 4473526 w 4473526"/>
              <a:gd name="connsiteY2" fmla="*/ 928832 h 3024918"/>
              <a:gd name="connsiteX0" fmla="*/ 0 w 4473526"/>
              <a:gd name="connsiteY0" fmla="*/ 3024918 h 3024918"/>
              <a:gd name="connsiteX1" fmla="*/ 3010486 w 4473526"/>
              <a:gd name="connsiteY1" fmla="*/ 364 h 3024918"/>
              <a:gd name="connsiteX2" fmla="*/ 4473526 w 4473526"/>
              <a:gd name="connsiteY2" fmla="*/ 928832 h 3024918"/>
              <a:gd name="connsiteX0" fmla="*/ 0 w 4473526"/>
              <a:gd name="connsiteY0" fmla="*/ 3025724 h 3025724"/>
              <a:gd name="connsiteX1" fmla="*/ 3010486 w 4473526"/>
              <a:gd name="connsiteY1" fmla="*/ 1170 h 3025724"/>
              <a:gd name="connsiteX2" fmla="*/ 4473526 w 4473526"/>
              <a:gd name="connsiteY2" fmla="*/ 929638 h 3025724"/>
              <a:gd name="connsiteX0" fmla="*/ 0 w 4473526"/>
              <a:gd name="connsiteY0" fmla="*/ 3025724 h 3025724"/>
              <a:gd name="connsiteX1" fmla="*/ 3010486 w 4473526"/>
              <a:gd name="connsiteY1" fmla="*/ 1170 h 3025724"/>
              <a:gd name="connsiteX2" fmla="*/ 4473526 w 4473526"/>
              <a:gd name="connsiteY2" fmla="*/ 929638 h 3025724"/>
              <a:gd name="connsiteX0" fmla="*/ 0 w 4881310"/>
              <a:gd name="connsiteY0" fmla="*/ 662169 h 1708188"/>
              <a:gd name="connsiteX1" fmla="*/ 3418270 w 4881310"/>
              <a:gd name="connsiteY1" fmla="*/ 779720 h 1708188"/>
              <a:gd name="connsiteX2" fmla="*/ 4881310 w 4881310"/>
              <a:gd name="connsiteY2" fmla="*/ 1708188 h 1708188"/>
              <a:gd name="connsiteX0" fmla="*/ 0 w 6371291"/>
              <a:gd name="connsiteY0" fmla="*/ 829167 h 5715537"/>
              <a:gd name="connsiteX1" fmla="*/ 3418270 w 6371291"/>
              <a:gd name="connsiteY1" fmla="*/ 946718 h 5715537"/>
              <a:gd name="connsiteX2" fmla="*/ 6371291 w 6371291"/>
              <a:gd name="connsiteY2" fmla="*/ 5715537 h 5715537"/>
              <a:gd name="connsiteX0" fmla="*/ 0 w 6371291"/>
              <a:gd name="connsiteY0" fmla="*/ 829167 h 5715537"/>
              <a:gd name="connsiteX1" fmla="*/ 3543743 w 6371291"/>
              <a:gd name="connsiteY1" fmla="*/ 946717 h 5715537"/>
              <a:gd name="connsiteX2" fmla="*/ 6371291 w 6371291"/>
              <a:gd name="connsiteY2" fmla="*/ 5715537 h 5715537"/>
              <a:gd name="connsiteX0" fmla="*/ 0 w 6371522"/>
              <a:gd name="connsiteY0" fmla="*/ 829167 h 5715537"/>
              <a:gd name="connsiteX1" fmla="*/ 3543743 w 6371522"/>
              <a:gd name="connsiteY1" fmla="*/ 946717 h 5715537"/>
              <a:gd name="connsiteX2" fmla="*/ 6371291 w 6371522"/>
              <a:gd name="connsiteY2" fmla="*/ 5715537 h 5715537"/>
              <a:gd name="connsiteX0" fmla="*/ 0 w 6371522"/>
              <a:gd name="connsiteY0" fmla="*/ 566592 h 5452962"/>
              <a:gd name="connsiteX1" fmla="*/ 3543743 w 6371522"/>
              <a:gd name="connsiteY1" fmla="*/ 684142 h 5452962"/>
              <a:gd name="connsiteX2" fmla="*/ 6371291 w 6371522"/>
              <a:gd name="connsiteY2" fmla="*/ 5452962 h 5452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71522" h="5452962">
                <a:moveTo>
                  <a:pt x="0" y="566592"/>
                </a:moveTo>
                <a:cubicBezTo>
                  <a:pt x="1425807" y="-276232"/>
                  <a:pt x="2481861" y="-130253"/>
                  <a:pt x="3543743" y="684142"/>
                </a:cubicBezTo>
                <a:cubicBezTo>
                  <a:pt x="4605625" y="1498537"/>
                  <a:pt x="6394897" y="3749871"/>
                  <a:pt x="6371291" y="5452962"/>
                </a:cubicBezTo>
              </a:path>
            </a:pathLst>
          </a:custGeom>
          <a:noFill/>
          <a:ln w="34925">
            <a:solidFill>
              <a:schemeClr val="tx2">
                <a:lumMod val="75000"/>
              </a:schemeClr>
            </a:solidFill>
            <a:prstDash val="sysDot"/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66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3" grpId="0" animBg="1"/>
      <p:bldP spid="2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+mj-lt"/>
              </a:rPr>
              <a:t>SoftUni Judge (</a:t>
            </a:r>
            <a:r>
              <a:rPr lang="en-US" sz="3200" b="1" dirty="0">
                <a:solidFill>
                  <a:schemeClr val="bg1"/>
                </a:solidFill>
                <a:latin typeface="+mj-lt"/>
                <a:hlinkClick r:id="rId2"/>
              </a:rPr>
              <a:t>https://judge.softuni.bg</a:t>
            </a:r>
            <a:r>
              <a:rPr lang="en-US" sz="3200" dirty="0">
                <a:latin typeface="+mj-lt"/>
              </a:rPr>
              <a:t>) submissions should consist of a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zip file</a:t>
            </a:r>
            <a:r>
              <a:rPr lang="en-US" sz="3200" dirty="0">
                <a:latin typeface="+mj-lt"/>
              </a:rPr>
              <a:t>, containing all required files</a:t>
            </a:r>
          </a:p>
          <a:p>
            <a:r>
              <a:rPr lang="en-US" sz="3200" dirty="0">
                <a:latin typeface="+mj-lt"/>
              </a:rPr>
              <a:t>Attach members as requested by the problem description as properties of the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result</a:t>
            </a:r>
            <a:r>
              <a:rPr lang="en-US" sz="3200" dirty="0">
                <a:latin typeface="+mj-lt"/>
              </a:rPr>
              <a:t> object:</a:t>
            </a:r>
          </a:p>
          <a:p>
            <a:pPr>
              <a:lnSpc>
                <a:spcPct val="100000"/>
              </a:lnSpc>
              <a:spcBef>
                <a:spcPts val="12000"/>
              </a:spcBef>
            </a:pPr>
            <a:r>
              <a:rPr lang="en-US" sz="3200" dirty="0">
                <a:latin typeface="+mj-lt"/>
              </a:rPr>
              <a:t>The entry point of your solution is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always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app.js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Submitting Modules in the Judge</a:t>
            </a:r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832727" y="3710302"/>
            <a:ext cx="10540094" cy="956773"/>
          </a:xfrm>
          <a:prstGeom prst="rect">
            <a:avLst/>
          </a:prstGeom>
          <a:solidFill>
            <a:srgbClr val="ADB4C3">
              <a:alpha val="20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chemeClr val="tx2"/>
                </a:solidFill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noProof="1">
                <a:solidFill>
                  <a:schemeClr val="tx1"/>
                </a:solidFill>
                <a:effectLst/>
              </a:rPr>
              <a:t>let Person = </a:t>
            </a:r>
            <a:r>
              <a:rPr lang="en-US" noProof="1">
                <a:solidFill>
                  <a:schemeClr val="bg1"/>
                </a:solidFill>
                <a:effectLst/>
              </a:rPr>
              <a:t>require</a:t>
            </a:r>
            <a:r>
              <a:rPr lang="en-US" noProof="1">
                <a:solidFill>
                  <a:schemeClr val="tx1"/>
                </a:solidFill>
                <a:effectLst/>
              </a:rPr>
              <a:t>('./person');</a:t>
            </a:r>
          </a:p>
          <a:p>
            <a:r>
              <a:rPr lang="en-US" noProof="1">
                <a:solidFill>
                  <a:schemeClr val="bg1"/>
                </a:solidFill>
                <a:effectLst/>
              </a:rPr>
              <a:t>result</a:t>
            </a:r>
            <a:r>
              <a:rPr lang="en-US" noProof="1">
                <a:solidFill>
                  <a:schemeClr val="tx1"/>
                </a:solidFill>
                <a:effectLst/>
              </a:rPr>
              <a:t>.Person = Person;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16005" y="6076544"/>
            <a:ext cx="1055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b="1" dirty="0">
                <a:hlinkClick r:id="rId3"/>
              </a:rPr>
              <a:t>https://judge.softuni.bg/Contests/342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08141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Reduced global scope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pollution</a:t>
            </a:r>
          </a:p>
          <a:p>
            <a:r>
              <a:rPr lang="en-US" sz="3200" dirty="0"/>
              <a:t>Improved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performance</a:t>
            </a:r>
            <a:r>
              <a:rPr lang="en-US" sz="3200" dirty="0"/>
              <a:t> - only load the code that is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needed</a:t>
            </a:r>
          </a:p>
          <a:p>
            <a:r>
              <a:rPr lang="en-US" sz="3200" dirty="0"/>
              <a:t>Easier to maintain</a:t>
            </a:r>
          </a:p>
          <a:p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Interchangeable</a:t>
            </a:r>
            <a:r>
              <a:rPr lang="en-US" sz="3200" dirty="0"/>
              <a:t> code - use parts of one application in another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 Code</a:t>
            </a:r>
          </a:p>
        </p:txBody>
      </p:sp>
      <p:grpSp>
        <p:nvGrpSpPr>
          <p:cNvPr id="42" name="Group 41"/>
          <p:cNvGrpSpPr/>
          <p:nvPr/>
        </p:nvGrpSpPr>
        <p:grpSpPr>
          <a:xfrm>
            <a:off x="1976435" y="4343400"/>
            <a:ext cx="8232778" cy="1790700"/>
            <a:chOff x="1976435" y="4343400"/>
            <a:chExt cx="8232778" cy="1790700"/>
          </a:xfrm>
        </p:grpSpPr>
        <p:sp>
          <p:nvSpPr>
            <p:cNvPr id="30" name="Rectangle: Rounded Corners 13"/>
            <p:cNvSpPr/>
            <p:nvPr/>
          </p:nvSpPr>
          <p:spPr>
            <a:xfrm>
              <a:off x="8075613" y="5486400"/>
              <a:ext cx="2133600" cy="647700"/>
            </a:xfrm>
            <a:prstGeom prst="roundRect">
              <a:avLst>
                <a:gd name="adj" fmla="val 5319"/>
              </a:avLst>
            </a:prstGeom>
            <a:solidFill>
              <a:srgbClr val="F0A22E">
                <a:alpha val="25098"/>
              </a:srgbClr>
            </a:solidFill>
            <a:ln w="38100">
              <a:solidFill>
                <a:srgbClr val="F3CD6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View</a:t>
              </a:r>
            </a:p>
          </p:txBody>
        </p:sp>
        <p:sp>
          <p:nvSpPr>
            <p:cNvPr id="32" name="Rectangle: Rounded Corners 13"/>
            <p:cNvSpPr/>
            <p:nvPr/>
          </p:nvSpPr>
          <p:spPr>
            <a:xfrm>
              <a:off x="5026024" y="4343400"/>
              <a:ext cx="2133600" cy="647700"/>
            </a:xfrm>
            <a:prstGeom prst="roundRect">
              <a:avLst>
                <a:gd name="adj" fmla="val 5319"/>
              </a:avLst>
            </a:prstGeom>
            <a:solidFill>
              <a:srgbClr val="F0A22E">
                <a:alpha val="25098"/>
              </a:srgbClr>
            </a:solidFill>
            <a:ln w="38100">
              <a:solidFill>
                <a:srgbClr val="F3CD6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Controller</a:t>
              </a:r>
            </a:p>
          </p:txBody>
        </p:sp>
        <p:sp>
          <p:nvSpPr>
            <p:cNvPr id="33" name="Rectangle: Rounded Corners 13"/>
            <p:cNvSpPr/>
            <p:nvPr/>
          </p:nvSpPr>
          <p:spPr>
            <a:xfrm>
              <a:off x="1976435" y="5486400"/>
              <a:ext cx="2133600" cy="647700"/>
            </a:xfrm>
            <a:prstGeom prst="roundRect">
              <a:avLst>
                <a:gd name="adj" fmla="val 5319"/>
              </a:avLst>
            </a:prstGeom>
            <a:solidFill>
              <a:srgbClr val="F0A22E">
                <a:alpha val="25098"/>
              </a:srgbClr>
            </a:solidFill>
            <a:ln w="38100">
              <a:solidFill>
                <a:srgbClr val="F3CD6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Model</a:t>
              </a:r>
            </a:p>
          </p:txBody>
        </p:sp>
        <p:cxnSp>
          <p:nvCxnSpPr>
            <p:cNvPr id="35" name="Straight Connector 34"/>
            <p:cNvCxnSpPr>
              <a:stCxn id="33" idx="0"/>
              <a:endCxn id="32" idx="1"/>
            </p:cNvCxnSpPr>
            <p:nvPr/>
          </p:nvCxnSpPr>
          <p:spPr>
            <a:xfrm flipV="1">
              <a:off x="3043235" y="4667250"/>
              <a:ext cx="1982789" cy="819150"/>
            </a:xfrm>
            <a:prstGeom prst="line">
              <a:avLst/>
            </a:prstGeom>
            <a:solidFill>
              <a:srgbClr val="F0A22E">
                <a:alpha val="25098"/>
              </a:srgbClr>
            </a:solidFill>
            <a:ln w="57150">
              <a:solidFill>
                <a:srgbClr val="F3CD60"/>
              </a:solidFill>
              <a:prstDash val="soli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7" name="Straight Connector 36"/>
            <p:cNvCxnSpPr>
              <a:stCxn id="32" idx="2"/>
              <a:endCxn id="33" idx="3"/>
            </p:cNvCxnSpPr>
            <p:nvPr/>
          </p:nvCxnSpPr>
          <p:spPr>
            <a:xfrm flipH="1">
              <a:off x="4110035" y="4991100"/>
              <a:ext cx="1982789" cy="819150"/>
            </a:xfrm>
            <a:prstGeom prst="line">
              <a:avLst/>
            </a:prstGeom>
            <a:solidFill>
              <a:srgbClr val="F0A22E">
                <a:alpha val="25098"/>
              </a:srgbClr>
            </a:solidFill>
            <a:ln w="57150">
              <a:solidFill>
                <a:srgbClr val="F3CD60"/>
              </a:solidFill>
              <a:prstDash val="soli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9" name="Straight Connector 38"/>
            <p:cNvCxnSpPr>
              <a:stCxn id="32" idx="2"/>
              <a:endCxn id="30" idx="1"/>
            </p:cNvCxnSpPr>
            <p:nvPr/>
          </p:nvCxnSpPr>
          <p:spPr>
            <a:xfrm>
              <a:off x="6092824" y="4991100"/>
              <a:ext cx="1982789" cy="819150"/>
            </a:xfrm>
            <a:prstGeom prst="line">
              <a:avLst/>
            </a:prstGeom>
            <a:solidFill>
              <a:srgbClr val="F0A22E">
                <a:alpha val="25098"/>
              </a:srgbClr>
            </a:solidFill>
            <a:ln w="57150">
              <a:solidFill>
                <a:srgbClr val="F3CD60"/>
              </a:solidFill>
              <a:prstDash val="soli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1" name="Straight Connector 40"/>
            <p:cNvCxnSpPr>
              <a:stCxn id="30" idx="0"/>
              <a:endCxn id="32" idx="3"/>
            </p:cNvCxnSpPr>
            <p:nvPr/>
          </p:nvCxnSpPr>
          <p:spPr>
            <a:xfrm flipH="1" flipV="1">
              <a:off x="7159624" y="4667250"/>
              <a:ext cx="1982789" cy="819150"/>
            </a:xfrm>
            <a:prstGeom prst="line">
              <a:avLst/>
            </a:prstGeom>
            <a:solidFill>
              <a:srgbClr val="F0A22E">
                <a:alpha val="25098"/>
              </a:srgbClr>
            </a:solidFill>
            <a:ln w="57150">
              <a:solidFill>
                <a:srgbClr val="F3CD60"/>
              </a:solidFill>
              <a:prstDash val="soli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2537996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An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I</a:t>
            </a:r>
            <a:r>
              <a:rPr lang="en-US" sz="3200" dirty="0"/>
              <a:t>mmediately-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I</a:t>
            </a:r>
            <a:r>
              <a:rPr lang="en-US" sz="3200" dirty="0"/>
              <a:t>nvoked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F</a:t>
            </a:r>
            <a:r>
              <a:rPr lang="en-US" sz="3200" dirty="0"/>
              <a:t>unction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E</a:t>
            </a:r>
            <a:r>
              <a:rPr lang="en-US" sz="3200" dirty="0"/>
              <a:t>xpression</a:t>
            </a:r>
          </a:p>
          <a:p>
            <a:pPr lvl="1"/>
            <a:r>
              <a:rPr lang="en-US" sz="3200" dirty="0"/>
              <a:t>Maintains hidden state</a:t>
            </a:r>
          </a:p>
          <a:p>
            <a:pPr lvl="1"/>
            <a:r>
              <a:rPr lang="en-US" sz="3200" dirty="0"/>
              <a:t>Limits the exposure of variables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IIFE</a:t>
            </a:r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1900236" y="3733800"/>
            <a:ext cx="8385176" cy="1695437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chemeClr val="tx2"/>
                </a:solidFill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noProof="1"/>
              <a:t>let count = </a:t>
            </a:r>
            <a:r>
              <a:rPr lang="en-US" noProof="1">
                <a:solidFill>
                  <a:schemeClr val="bg1"/>
                </a:solidFill>
              </a:rPr>
              <a:t>(</a:t>
            </a:r>
            <a:r>
              <a:rPr lang="en-US" noProof="1"/>
              <a:t>function() {</a:t>
            </a:r>
          </a:p>
          <a:p>
            <a:r>
              <a:rPr lang="en-US" noProof="1"/>
              <a:t>  let counter = 0;</a:t>
            </a:r>
          </a:p>
          <a:p>
            <a:r>
              <a:rPr lang="en-US" noProof="1"/>
              <a:t>  return function() { </a:t>
            </a:r>
            <a:r>
              <a:rPr lang="en-US" noProof="1" smtClean="0"/>
              <a:t>counter</a:t>
            </a:r>
            <a:r>
              <a:rPr lang="en-US" noProof="1"/>
              <a:t>++; </a:t>
            </a:r>
            <a:r>
              <a:rPr lang="en-US" noProof="1" smtClean="0"/>
              <a:t>}</a:t>
            </a:r>
            <a:endParaRPr lang="en-US" noProof="1"/>
          </a:p>
          <a:p>
            <a:r>
              <a:rPr lang="en-US" noProof="1"/>
              <a:t>}</a:t>
            </a:r>
            <a:r>
              <a:rPr lang="en-US" noProof="1">
                <a:solidFill>
                  <a:schemeClr val="bg1"/>
                </a:solidFill>
              </a:rPr>
              <a:t>)()</a:t>
            </a:r>
            <a:r>
              <a:rPr lang="en-US" noProof="1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508986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Expands the IIFE concept</a:t>
            </a:r>
          </a:p>
          <a:p>
            <a:r>
              <a:rPr lang="en-US" sz="3200" dirty="0"/>
              <a:t>Return objects with internal state and complex functionality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Revealing Module Pattern</a:t>
            </a:r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763862" y="2819400"/>
            <a:ext cx="10668000" cy="2803433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chemeClr val="tx2"/>
                </a:solidFill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noProof="1"/>
              <a:t>let revModule = </a:t>
            </a:r>
            <a:r>
              <a:rPr lang="en-US" noProof="1">
                <a:solidFill>
                  <a:schemeClr val="bg1"/>
                </a:solidFill>
              </a:rPr>
              <a:t>(</a:t>
            </a:r>
            <a:r>
              <a:rPr lang="en-US" noProof="1"/>
              <a:t>function() {</a:t>
            </a:r>
          </a:p>
          <a:p>
            <a:r>
              <a:rPr lang="bg-BG" noProof="1"/>
              <a:t>  </a:t>
            </a:r>
            <a:r>
              <a:rPr lang="en-US" noProof="1"/>
              <a:t>let counter = 0; </a:t>
            </a:r>
            <a:r>
              <a:rPr lang="en-US" i="1" noProof="1">
                <a:solidFill>
                  <a:schemeClr val="accent2"/>
                </a:solidFill>
              </a:rPr>
              <a:t>// private</a:t>
            </a:r>
          </a:p>
          <a:p>
            <a:r>
              <a:rPr lang="en-US" noProof="1"/>
              <a:t>  function </a:t>
            </a:r>
            <a:r>
              <a:rPr lang="en-US" noProof="1">
                <a:solidFill>
                  <a:schemeClr val="bg1"/>
                </a:solidFill>
              </a:rPr>
              <a:t>increase</a:t>
            </a:r>
            <a:r>
              <a:rPr lang="en-US" noProof="1"/>
              <a:t>(num) { counter += num; }</a:t>
            </a:r>
          </a:p>
          <a:p>
            <a:r>
              <a:rPr lang="en-US" noProof="1"/>
              <a:t>  function </a:t>
            </a:r>
            <a:r>
              <a:rPr lang="en-US" noProof="1">
                <a:solidFill>
                  <a:schemeClr val="bg1"/>
                </a:solidFill>
              </a:rPr>
              <a:t>decrease</a:t>
            </a:r>
            <a:r>
              <a:rPr lang="en-US" noProof="1"/>
              <a:t>(num) { counter -= num; }</a:t>
            </a:r>
          </a:p>
          <a:p>
            <a:r>
              <a:rPr lang="en-US" noProof="1"/>
              <a:t>  function </a:t>
            </a:r>
            <a:r>
              <a:rPr lang="en-US" noProof="1">
                <a:solidFill>
                  <a:schemeClr val="bg1"/>
                </a:solidFill>
              </a:rPr>
              <a:t>value</a:t>
            </a:r>
            <a:r>
              <a:rPr lang="en-US" noProof="1"/>
              <a:t>() </a:t>
            </a:r>
            <a:r>
              <a:rPr lang="en-US" noProof="1" smtClean="0"/>
              <a:t>{ return count; </a:t>
            </a:r>
            <a:r>
              <a:rPr lang="en-US" noProof="1"/>
              <a:t>}</a:t>
            </a:r>
          </a:p>
          <a:p>
            <a:r>
              <a:rPr lang="en-US" noProof="1"/>
              <a:t>  return { </a:t>
            </a:r>
            <a:r>
              <a:rPr lang="en-US" noProof="1">
                <a:solidFill>
                  <a:schemeClr val="bg1"/>
                </a:solidFill>
              </a:rPr>
              <a:t>increase</a:t>
            </a:r>
            <a:r>
              <a:rPr lang="en-US" noProof="1"/>
              <a:t>, </a:t>
            </a:r>
            <a:r>
              <a:rPr lang="en-US" noProof="1">
                <a:solidFill>
                  <a:schemeClr val="bg1"/>
                </a:solidFill>
              </a:rPr>
              <a:t>decrease</a:t>
            </a:r>
            <a:r>
              <a:rPr lang="en-US" noProof="1"/>
              <a:t>, </a:t>
            </a:r>
            <a:r>
              <a:rPr lang="en-US" noProof="1" smtClean="0">
                <a:solidFill>
                  <a:schemeClr val="bg1"/>
                </a:solidFill>
              </a:rPr>
              <a:t>value</a:t>
            </a:r>
            <a:r>
              <a:rPr lang="en-US" noProof="1" smtClean="0"/>
              <a:t> </a:t>
            </a:r>
            <a:r>
              <a:rPr lang="en-US" noProof="1"/>
              <a:t>}; </a:t>
            </a:r>
            <a:r>
              <a:rPr lang="en-US" i="1" noProof="1">
                <a:solidFill>
                  <a:schemeClr val="accent2"/>
                </a:solidFill>
              </a:rPr>
              <a:t>// public</a:t>
            </a:r>
          </a:p>
          <a:p>
            <a:r>
              <a:rPr lang="en-US" noProof="1"/>
              <a:t>}</a:t>
            </a:r>
            <a:r>
              <a:rPr lang="en-US" noProof="1">
                <a:solidFill>
                  <a:schemeClr val="bg1"/>
                </a:solidFill>
              </a:rPr>
              <a:t>)()</a:t>
            </a:r>
            <a:r>
              <a:rPr lang="en-US" noProof="1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592902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PresentationTemplate (5)</Template>
  <TotalTime>1232</TotalTime>
  <Words>1399</Words>
  <Application>Microsoft Office PowerPoint</Application>
  <PresentationFormat>По избор</PresentationFormat>
  <Paragraphs>294</Paragraphs>
  <Slides>39</Slides>
  <Notes>10</Notes>
  <HiddenSlides>1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39</vt:i4>
      </vt:variant>
    </vt:vector>
  </HeadingPairs>
  <TitlesOfParts>
    <vt:vector size="40" baseType="lpstr">
      <vt:lpstr>1_SoftUni3_1</vt:lpstr>
      <vt:lpstr>Modules in JS</vt:lpstr>
      <vt:lpstr>Table of Contents</vt:lpstr>
      <vt:lpstr>Have a Question?</vt:lpstr>
      <vt:lpstr>Презентация на PowerPoint</vt:lpstr>
      <vt:lpstr>What is a Module?</vt:lpstr>
      <vt:lpstr>Submitting Modules in the Judge</vt:lpstr>
      <vt:lpstr>Modular Code</vt:lpstr>
      <vt:lpstr>IIFE</vt:lpstr>
      <vt:lpstr>Revealing Module Pattern</vt:lpstr>
      <vt:lpstr>Презентация на PowerPoint</vt:lpstr>
      <vt:lpstr>Formats and Loaders</vt:lpstr>
      <vt:lpstr>Formats</vt:lpstr>
      <vt:lpstr>Loaders</vt:lpstr>
      <vt:lpstr>Презентация на PowerPoint</vt:lpstr>
      <vt:lpstr>AMD and RequireJS</vt:lpstr>
      <vt:lpstr>Installing RequireJS</vt:lpstr>
      <vt:lpstr>Презентация на PowerPoint</vt:lpstr>
      <vt:lpstr>CommonJS and SystemJS</vt:lpstr>
      <vt:lpstr>Installing SystemJS</vt:lpstr>
      <vt:lpstr>Configuring SystemJS</vt:lpstr>
      <vt:lpstr>Презентация на PowerPoint</vt:lpstr>
      <vt:lpstr>ES6 Native Modules</vt:lpstr>
      <vt:lpstr>ES6 Export Syntax</vt:lpstr>
      <vt:lpstr>ES6 Import Syntax</vt:lpstr>
      <vt:lpstr>Презентация на PowerPoint</vt:lpstr>
      <vt:lpstr>Workflow with Transpilers</vt:lpstr>
      <vt:lpstr>Transpiling with Babel</vt:lpstr>
      <vt:lpstr>Installing Babel</vt:lpstr>
      <vt:lpstr>Babel Configuration Cheat Sheet</vt:lpstr>
      <vt:lpstr>Babel Configuration Cheat Sheet (2)</vt:lpstr>
      <vt:lpstr>Configuring for AMD and RequireJS</vt:lpstr>
      <vt:lpstr>Configuring for CommonJS and SystemJS</vt:lpstr>
      <vt:lpstr>Презентация на PowerPoint</vt:lpstr>
      <vt:lpstr>Summary</vt:lpstr>
      <vt:lpstr>Презентация на PowerPoint</vt:lpstr>
      <vt:lpstr>SoftUni Diamond Partners</vt:lpstr>
      <vt:lpstr>SoftUni Organizational Partners</vt:lpstr>
      <vt:lpstr>Trainings @ Software University (SoftUni)</vt:lpstr>
      <vt:lpstr>License</vt:lpstr>
    </vt:vector>
  </TitlesOfParts>
  <Manager>Svetlin Nakov</Manager>
  <Company>Software University (SoftUni)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Modules in JS, Babel, RequireJS</dc:title>
  <dc:subject>JavaScript Avdanced - Practical Training Course @ SoftUni</dc:subject>
  <dc:creator>Software University Foundation</dc:creator>
  <cp:keywords>JS, JavaScript, programming, course, SoftUni, Software University</cp:keywords>
  <dc:description>JavaScript Advanced Course @ SoftUni - https://softuni.bg/courses/javascript-advanced</dc:description>
  <cp:lastModifiedBy>Tanya Staneva</cp:lastModifiedBy>
  <cp:revision>130</cp:revision>
  <dcterms:created xsi:type="dcterms:W3CDTF">2014-01-02T17:00:34Z</dcterms:created>
  <dcterms:modified xsi:type="dcterms:W3CDTF">2018-09-22T11:37:03Z</dcterms:modified>
  <cp:category>JS, JavaScript, front-end, ES6, ES2015, ES2016, ES2017, Web development, computer programming, programming</cp:category>
  <dc:language>English</dc:language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