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444" r:id="rId3"/>
    <p:sldId id="452" r:id="rId4"/>
    <p:sldId id="404" r:id="rId5"/>
    <p:sldId id="468" r:id="rId6"/>
    <p:sldId id="469" r:id="rId7"/>
    <p:sldId id="470" r:id="rId8"/>
    <p:sldId id="471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53" r:id="rId20"/>
    <p:sldId id="454" r:id="rId21"/>
    <p:sldId id="455" r:id="rId22"/>
    <p:sldId id="467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6" r:id="rId31"/>
    <p:sldId id="441" r:id="rId32"/>
    <p:sldId id="449" r:id="rId33"/>
    <p:sldId id="450" r:id="rId34"/>
    <p:sldId id="451" r:id="rId35"/>
    <p:sldId id="400" r:id="rId36"/>
    <p:sldId id="399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44"/>
            <p14:sldId id="452"/>
            <p14:sldId id="404"/>
          </p14:sldIdLst>
        </p14:section>
        <p14:section name="Introduction to DOM" id="{B867D418-7399-434E-827F-F5FC368494EF}">
          <p14:sldIdLst>
            <p14:sldId id="468"/>
            <p14:sldId id="469"/>
            <p14:sldId id="470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DOM Manipulations" id="{9EEFCCF9-0985-43A0-99EE-16E2D523AB72}">
          <p14:sldIdLst>
            <p14:sldId id="453"/>
            <p14:sldId id="454"/>
            <p14:sldId id="455"/>
            <p14:sldId id="467"/>
            <p14:sldId id="457"/>
            <p14:sldId id="458"/>
            <p14:sldId id="459"/>
            <p14:sldId id="460"/>
            <p14:sldId id="461"/>
            <p14:sldId id="462"/>
            <p14:sldId id="463"/>
            <p14:sldId id="466"/>
          </p14:sldIdLst>
        </p14:section>
        <p14:section name="Conclusion" id="{10E03AB1-9AA8-4E86-9A64-D741901E50A2}">
          <p14:sldIdLst>
            <p14:sldId id="441"/>
            <p14:sldId id="449"/>
            <p14:sldId id="450"/>
            <p14:sldId id="451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533" autoAdjust="0"/>
  </p:normalViewPr>
  <p:slideViewPr>
    <p:cSldViewPr>
      <p:cViewPr varScale="1">
        <p:scale>
          <a:sx n="97" d="100"/>
          <a:sy n="97" d="100"/>
        </p:scale>
        <p:origin x="101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77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6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3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34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43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839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9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96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09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09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096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6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3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98813" y="266187"/>
            <a:ext cx="8583312" cy="1476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DOM and Events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3" y="1456426"/>
            <a:ext cx="8430912" cy="11712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/ Delete DOM Elements</a:t>
            </a:r>
          </a:p>
          <a:p>
            <a:r>
              <a:rPr lang="en-US" dirty="0"/>
              <a:t>Handle Browser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286" y="3295030"/>
            <a:ext cx="2627300" cy="2843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662051" y="2975551"/>
            <a:ext cx="3229869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DOM Manipulation</a:t>
            </a: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/>
            </a:r>
            <a:b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26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Events</a:t>
            </a:r>
          </a:p>
        </p:txBody>
      </p:sp>
      <p:pic>
        <p:nvPicPr>
          <p:cNvPr id="16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08" y="4248460"/>
            <a:ext cx="1733916" cy="188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04" y="3328377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3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sum two numbers (fill the missing 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1981200"/>
            <a:ext cx="10823576" cy="4100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TODO: sum = num1 + num2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928130"/>
            <a:ext cx="2524125" cy="26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600200"/>
            <a:ext cx="10558968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HTML page holds a short text + link "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Read more …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Clicking on the link shows more text and hides the 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741547"/>
            <a:ext cx="4286762" cy="3520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95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18412" y="4503921"/>
            <a:ext cx="4105472" cy="18968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See the DOM tree here: </a:t>
            </a:r>
            <a:r>
              <a:rPr lang="en-US" sz="2800" dirty="0">
                <a:hlinkClick r:id="rId2"/>
              </a:rPr>
              <a:t>http://software.hixie.ch/utilities/js/live-dom-viewer/?saved=4275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46597"/>
            <a:ext cx="66293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2054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1246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0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46597"/>
            <a:ext cx="10667998" cy="47732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2054" name="Picture 6" descr="http://gifmaker.me/files/download/home/20160619/22/CmWuWuiwxGTUxiTHLrJZnq/output_nYYOf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2" y="2770597"/>
            <a:ext cx="36766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items </a:t>
            </a:r>
            <a:r>
              <a:rPr lang="en-US" dirty="0"/>
              <a:t>from given HTML list and append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 to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area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681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61721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1941"/>
            <a:ext cx="10667998" cy="47605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026" name="Picture 2" descr="Image result for dom manipula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17812" y="1447800"/>
            <a:ext cx="635976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7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are created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document.createElement</a:t>
            </a:r>
          </a:p>
          <a:p>
            <a:r>
              <a:rPr lang="en-US" dirty="0" smtClean="0"/>
              <a:t>Variables </a:t>
            </a:r>
            <a:r>
              <a:rPr lang="en-US" dirty="0"/>
              <a:t>holding HTML 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live</a:t>
            </a:r>
            <a:r>
              <a:rPr lang="en-US" dirty="0"/>
              <a:t>: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modify</a:t>
            </a:r>
            <a:r>
              <a:rPr lang="en-US" sz="3400" dirty="0"/>
              <a:t> the contents of the variable, the DOM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updated</a:t>
            </a:r>
          </a:p>
          <a:p>
            <a:pPr lvl="1"/>
            <a:r>
              <a:rPr lang="en-US" sz="3400" dirty="0"/>
              <a:t>If you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insert</a:t>
            </a:r>
            <a:r>
              <a:rPr lang="en-US" sz="3400" dirty="0"/>
              <a:t> it somewhere in the DOM, the original is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moved</a:t>
            </a:r>
          </a:p>
          <a:p>
            <a:r>
              <a:rPr lang="en-US" dirty="0"/>
              <a:t>Text added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 will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escaped</a:t>
            </a:r>
          </a:p>
          <a:p>
            <a:r>
              <a:rPr lang="en-US" dirty="0" smtClean="0"/>
              <a:t>Text added to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dirty="0" smtClean="0"/>
              <a:t> will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parsed </a:t>
            </a:r>
            <a:r>
              <a:rPr lang="en-US" dirty="0" smtClean="0"/>
              <a:t>and turned into actual HTML elements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306102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1151121"/>
            <a:ext cx="11804822" cy="5349879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</a:t>
            </a:r>
            <a:r>
              <a:rPr lang="en-US" dirty="0"/>
              <a:t>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Manipulating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DOM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61946" lvl="1" indent="-457200">
              <a:lnSpc>
                <a:spcPct val="120000"/>
              </a:lnSpc>
            </a:pP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400" dirty="0" smtClean="0"/>
              <a:t> </a:t>
            </a:r>
            <a:r>
              <a:rPr lang="en-US" sz="3400" dirty="0"/>
              <a:t>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sz="3400" dirty="0"/>
              <a:t> Elements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Element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r>
              <a:rPr lang="en-US" dirty="0"/>
              <a:t> Handling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sz="3400" dirty="0"/>
              <a:t>Attach / Detach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2084180"/>
            <a:ext cx="1546642" cy="15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4267200"/>
            <a:ext cx="1456165" cy="1456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11" y="1192422"/>
            <a:ext cx="397546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Elements: Examples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151121"/>
            <a:ext cx="11277600" cy="53333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list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liPeter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liPeter.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"Peter";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(liPeter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liMaria = document.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liMaria.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"&lt;b&gt;Maria&lt;/b&gt;";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(liMaria);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document.body.appendChild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57" y="4718477"/>
            <a:ext cx="2191955" cy="1645716"/>
          </a:xfrm>
          <a:prstGeom prst="roundRect">
            <a:avLst>
              <a:gd name="adj" fmla="val 2469"/>
            </a:avLst>
          </a:prstGeom>
        </p:spPr>
      </p:pic>
    </p:spTree>
    <p:extLst>
      <p:ext uri="{BB962C8B-B14F-4D97-AF65-F5344CB8AC3E}">
        <p14:creationId xmlns:p14="http://schemas.microsoft.com/office/powerpoint/2010/main" val="29849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items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box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 function </a:t>
            </a:r>
            <a:r>
              <a:rPr lang="en-US" dirty="0"/>
              <a:t>to append the specified text to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925698" y="463130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ight Arrow 11"/>
          <p:cNvSpPr/>
          <p:nvPr/>
        </p:nvSpPr>
        <p:spPr>
          <a:xfrm>
            <a:off x="7943565" y="4631301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08013" y="3352800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68" y="3352800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/>
          <p:nvPr/>
        </p:nvPicPr>
        <p:blipFill rotWithShape="1">
          <a:blip r:embed="rId4"/>
          <a:srcRect b="3259"/>
          <a:stretch/>
        </p:blipFill>
        <p:spPr bwMode="auto">
          <a:xfrm>
            <a:off x="8624773" y="3352797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010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2414" y="1143000"/>
            <a:ext cx="109439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"&gt;&lt;li&gt;First&lt;/li&gt;&lt;li&gt;Second&lt;/li&gt;&lt;/ul&gt;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it-IT" sz="30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TODO: add new item to the list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378522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16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9302" y="1329188"/>
            <a:ext cx="10689110" cy="45023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createElement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createTextNode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newItemText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 smtClean="0">
                <a:hlinkClick r:id="rId2"/>
              </a:rPr>
              <a:t>https://judge.softuni.bg/Contests/1096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4055" y="1307302"/>
            <a:ext cx="10515598" cy="21571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blue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94055" y="3720740"/>
            <a:ext cx="10515598" cy="2641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535093"/>
            <a:ext cx="4046697" cy="1701519"/>
          </a:xfrm>
          <a:prstGeom prst="roundRect">
            <a:avLst>
              <a:gd name="adj" fmla="val 1175"/>
            </a:avLst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12" y="4876800"/>
            <a:ext cx="3378545" cy="1346828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3952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0780799" cy="5570355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668314" y="434403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484" y="3124200"/>
            <a:ext cx="3635375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704012" y="3124200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720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219200"/>
            <a:ext cx="10820398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&lt;h1&gt;List of Items&lt;/h1&gt;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"&gt;&lt;/ul&gt;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value="Add"</a:t>
            </a:r>
            <a:b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onclick="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addItem()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</a:t>
            </a:r>
            <a:endParaRPr lang="it-IT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... 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94612" y="342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69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295400"/>
            <a:ext cx="10951690" cy="4580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.appendChild(document.createTextNode(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document.createElement('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href='#'&gt;[Delete]&lt;/a&gt;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marL="719138" lvl="1" indent="-719138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span.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firstChild.addEventListener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'click'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document.getElementById("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").appendChild(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it-IT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newText</a:t>
            </a:r>
            <a:r>
              <a:rPr lang="it-IT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').value = '';</a:t>
            </a:r>
          </a:p>
        </p:txBody>
      </p:sp>
    </p:spTree>
    <p:extLst>
      <p:ext uri="{BB962C8B-B14F-4D97-AF65-F5344CB8AC3E}">
        <p14:creationId xmlns:p14="http://schemas.microsoft.com/office/powerpoint/2010/main" val="11095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502" y="1219200"/>
            <a:ext cx="10536710" cy="29326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deleteItem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.parentNode;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.removeChild(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658" y="3276428"/>
            <a:ext cx="7070398" cy="2819572"/>
          </a:xfrm>
          <a:prstGeom prst="roundRect">
            <a:avLst>
              <a:gd name="adj" fmla="val 985"/>
            </a:avLst>
          </a:prstGeom>
        </p:spPr>
      </p:pic>
      <p:sp>
        <p:nvSpPr>
          <p:cNvPr id="8" name="TextBox 7"/>
          <p:cNvSpPr txBox="1"/>
          <p:nvPr/>
        </p:nvSpPr>
        <p:spPr>
          <a:xfrm>
            <a:off x="816005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 your solution here: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judge.softuni.bg/Contests/1096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674991" y="3772712"/>
            <a:ext cx="3857821" cy="570310"/>
          </a:xfrm>
          <a:prstGeom prst="wedgeRoundRectCallout">
            <a:avLst>
              <a:gd name="adj1" fmla="val -64643"/>
              <a:gd name="adj2" fmla="val 36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span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875212" y="3138618"/>
            <a:ext cx="5307799" cy="551882"/>
          </a:xfrm>
          <a:prstGeom prst="wedgeRoundRectCallout">
            <a:avLst>
              <a:gd name="adj1" fmla="val -72424"/>
              <a:gd name="adj2" fmla="val 56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this.parentNode.parentNode </a:t>
            </a:r>
            <a:r>
              <a:rPr lang="en-US" sz="2600" noProof="1">
                <a:solidFill>
                  <a:srgbClr val="FFFFFF"/>
                </a:solidFill>
              </a:rPr>
              <a:t>==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3397400" y="1743063"/>
            <a:ext cx="5496955" cy="5251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397400" y="4364840"/>
            <a:ext cx="6202200" cy="37408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0" rIns="14400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70412" y="4753584"/>
            <a:ext cx="2743200" cy="997027"/>
          </a:xfrm>
          <a:prstGeom prst="wedgeRoundRectCallout">
            <a:avLst>
              <a:gd name="adj1" fmla="val -64911"/>
              <a:gd name="adj2" fmla="val -544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600" noProof="1">
                <a:solidFill>
                  <a:srgbClr val="FFFFFF"/>
                </a:solidFill>
              </a:rPr>
              <a:t> holds the clicked hyperlink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19278"/>
            <a:ext cx="10363200" cy="820600"/>
          </a:xfrm>
        </p:spPr>
        <p:txBody>
          <a:bodyPr/>
          <a:lstStyle/>
          <a:p>
            <a:r>
              <a:rPr lang="en-US" dirty="0"/>
              <a:t>Practice: DOM and Events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210637"/>
            <a:ext cx="2845426" cy="34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sz="3200" dirty="0"/>
              <a:t>Browsers keep elements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tree</a:t>
            </a:r>
          </a:p>
          <a:p>
            <a:r>
              <a:rPr lang="en-US" sz="3200" dirty="0" smtClean="0"/>
              <a:t>Finding </a:t>
            </a:r>
            <a:r>
              <a:rPr lang="en-US" sz="3200" dirty="0"/>
              <a:t>/ modifying DOM elements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/>
              <a:t>Handling events:</a:t>
            </a:r>
          </a:p>
          <a:p>
            <a:endParaRPr lang="en-US" sz="3200" dirty="0"/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85753" y="2035447"/>
            <a:ext cx="1780502" cy="1926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37573">
            <a:off x="8214799" y="1012508"/>
            <a:ext cx="2212665" cy="1408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81" y="3870330"/>
            <a:ext cx="2405694" cy="2405694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/>
        </p:nvSpPr>
        <p:spPr>
          <a:xfrm>
            <a:off x="621634" y="2492977"/>
            <a:ext cx="758236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45300" y="5235266"/>
            <a:ext cx="7620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endParaRPr lang="bg-BG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 </a:t>
            </a:r>
            <a:r>
              <a:rPr lang="en-US" dirty="0"/>
              <a:t>for Front-end </a:t>
            </a:r>
            <a:r>
              <a:rPr lang="en-US" dirty="0" smtClean="0"/>
              <a:t>– Intro to DOM and Events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005" y="445475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698" y="196422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211349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6" y="361613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17" y="353694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19" y="275271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50" y="114117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674531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24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120316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83206" y="4855488"/>
            <a:ext cx="9832319" cy="820600"/>
          </a:xfrm>
        </p:spPr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3206" y="5754968"/>
            <a:ext cx="9832319" cy="719034"/>
          </a:xfrm>
        </p:spPr>
        <p:txBody>
          <a:bodyPr/>
          <a:lstStyle/>
          <a:p>
            <a:r>
              <a:rPr lang="en-US" dirty="0"/>
              <a:t>Traverse the DOM Tree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7412" y="1524000"/>
            <a:ext cx="5181600" cy="2924899"/>
          </a:xfrm>
          <a:prstGeom prst="roundRect">
            <a:avLst>
              <a:gd name="adj" fmla="val 8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Object Model (DOM)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HTML documents in the browser are stored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tree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Consists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elements</a:t>
            </a:r>
          </a:p>
          <a:p>
            <a:pPr lvl="1"/>
            <a:r>
              <a:rPr lang="en-US" dirty="0"/>
              <a:t>Elements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  <a:r>
              <a:rPr lang="en-US" dirty="0"/>
              <a:t> (attribute + value)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 API </a:t>
            </a:r>
            <a:r>
              <a:rPr lang="en-US" dirty="0"/>
              <a:t>allows search / modify the DOM tree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63589" y="4800600"/>
            <a:ext cx="10256784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menu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('menu');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style.display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'none';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menu.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('hr'));</a:t>
            </a:r>
          </a:p>
        </p:txBody>
      </p:sp>
    </p:spTree>
    <p:extLst>
      <p:ext uri="{BB962C8B-B14F-4D97-AF65-F5344CB8AC3E}">
        <p14:creationId xmlns:p14="http://schemas.microsoft.com/office/powerpoint/2010/main" val="5935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a single element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HTML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Element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Select a collection of elements </a:t>
            </a:r>
            <a:r>
              <a:rPr lang="en-US" dirty="0">
                <a:sym typeface="Wingdings" panose="05000000000000000000" pitchFamily="2" charset="2"/>
              </a:rPr>
              <a:t> returns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collection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 from DOM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3174" y="1905000"/>
            <a:ext cx="108235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('header');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nav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('#main-nav');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root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documentElement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0940" y="4332534"/>
            <a:ext cx="1082357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inputs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getElementsByTagName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('li');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towns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getElementsByName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('towns[]');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header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querySelectorAll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('#nav li');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allLinks = document.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links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8200"/>
              </a:spcBef>
            </a:pPr>
            <a:r>
              <a:rPr lang="en-US" dirty="0"/>
              <a:t>If the element has children, returns all text concatenated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4" y="2510969"/>
            <a:ext cx="10823576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document.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037" y="4219096"/>
            <a:ext cx="11556751" cy="1648304"/>
            <a:chOff x="316037" y="4219096"/>
            <a:chExt cx="11556751" cy="164830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37" y="4219096"/>
              <a:ext cx="5213845" cy="16483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412" y="4232109"/>
              <a:ext cx="5413376" cy="1622278"/>
            </a:xfrm>
            <a:prstGeom prst="rect">
              <a:avLst/>
            </a:prstGeom>
          </p:spPr>
        </p:pic>
        <p:sp>
          <p:nvSpPr>
            <p:cNvPr id="10" name="Arrow: Right 9"/>
            <p:cNvSpPr/>
            <p:nvPr/>
          </p:nvSpPr>
          <p:spPr>
            <a:xfrm>
              <a:off x="5766047" y="46622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2833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 properties </a:t>
            </a:r>
            <a:r>
              <a:rPr lang="en-US" dirty="0"/>
              <a:t>on them: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4" y="4915822"/>
            <a:ext cx="10823576" cy="15611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element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81" y="1905000"/>
            <a:ext cx="443865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28761"/>
          <a:stretch/>
        </p:blipFill>
        <p:spPr>
          <a:xfrm>
            <a:off x="7193930" y="1852612"/>
            <a:ext cx="3223113" cy="28098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27380" y="3062288"/>
            <a:ext cx="2503723" cy="33337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34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API: Element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371600"/>
            <a:ext cx="10558968" cy="5916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id="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class="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big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"&gt;First &lt;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&gt;DIV&lt;/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&gt;&lt;/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244" y="2380386"/>
            <a:ext cx="10558968" cy="37156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div = document.getElementById('first');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tagName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DIV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className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big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 DIV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First &lt;b&gt;DIV&lt;/b&gt;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console.log(div.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outerHTML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&lt;div id="first" class="big"&gt;First &lt;b&gt;DIV&lt;/b&gt;&lt;/div&gt;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962" y="3106583"/>
            <a:ext cx="2443050" cy="770092"/>
          </a:xfrm>
          <a:prstGeom prst="roundRect">
            <a:avLst>
              <a:gd name="adj" fmla="val 3754"/>
            </a:avLst>
          </a:prstGeom>
        </p:spPr>
      </p:pic>
    </p:spTree>
    <p:extLst>
      <p:ext uri="{BB962C8B-B14F-4D97-AF65-F5344CB8AC3E}">
        <p14:creationId xmlns:p14="http://schemas.microsoft.com/office/powerpoint/2010/main" val="154966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797</TotalTime>
  <Words>1619</Words>
  <Application>Microsoft Office PowerPoint</Application>
  <PresentationFormat>Custom</PresentationFormat>
  <Paragraphs>294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Introduction to DOM and Events</vt:lpstr>
      <vt:lpstr>Table of Contents</vt:lpstr>
      <vt:lpstr>Have a Question?</vt:lpstr>
      <vt:lpstr>Document Object Model (DOM)</vt:lpstr>
      <vt:lpstr>What is DOM?</vt:lpstr>
      <vt:lpstr>Selecting HTML Elements from DOM</vt:lpstr>
      <vt:lpstr>Accessing Element Text</vt:lpstr>
      <vt:lpstr>Accessing Element Values</vt:lpstr>
      <vt:lpstr>DOM API: Element Properties</vt:lpstr>
      <vt:lpstr>Problem: Sum Numbers</vt:lpstr>
      <vt:lpstr>Solution: Sum Numbers</vt:lpstr>
      <vt:lpstr>Problem: Show More Text</vt:lpstr>
      <vt:lpstr>Problem: Show More Text – HTML</vt:lpstr>
      <vt:lpstr>Solution: Show More Text</vt:lpstr>
      <vt:lpstr>Problem: Collect List Items</vt:lpstr>
      <vt:lpstr>Problem: Collect List Items – HTML</vt:lpstr>
      <vt:lpstr>Solution: Collect List Items</vt:lpstr>
      <vt:lpstr>DOM Manipulation</vt:lpstr>
      <vt:lpstr>Creating New DOM Elements</vt:lpstr>
      <vt:lpstr>Creating New DOM Elements: Examples</vt:lpstr>
      <vt:lpstr>Problem: List of Items</vt:lpstr>
      <vt:lpstr>Problem: List of Items – HTML</vt:lpstr>
      <vt:lpstr>Solution: List of Items</vt:lpstr>
      <vt:lpstr>Deleting DOM Elements</vt:lpstr>
      <vt:lpstr>Problem: Add / Delete Items</vt:lpstr>
      <vt:lpstr>Problem: Add / Delete Items – HTML</vt:lpstr>
      <vt:lpstr>Solution: Add / Delete Items</vt:lpstr>
      <vt:lpstr>Solution: Add / Delete Items (2)</vt:lpstr>
      <vt:lpstr>Practice: DOM and Events</vt:lpstr>
      <vt:lpstr>Summary</vt:lpstr>
      <vt:lpstr>JS for Front-end – Intro to DOM and Events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296</cp:revision>
  <dcterms:created xsi:type="dcterms:W3CDTF">2014-01-02T17:00:34Z</dcterms:created>
  <dcterms:modified xsi:type="dcterms:W3CDTF">2018-07-06T17:28:16Z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