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402" r:id="rId3"/>
    <p:sldId id="478" r:id="rId4"/>
    <p:sldId id="404" r:id="rId5"/>
    <p:sldId id="479" r:id="rId6"/>
    <p:sldId id="480" r:id="rId7"/>
    <p:sldId id="481" r:id="rId8"/>
    <p:sldId id="482" r:id="rId9"/>
    <p:sldId id="483" r:id="rId10"/>
    <p:sldId id="484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441" r:id="rId33"/>
    <p:sldId id="507" r:id="rId34"/>
    <p:sldId id="508" r:id="rId35"/>
    <p:sldId id="509" r:id="rId36"/>
    <p:sldId id="400" r:id="rId37"/>
    <p:sldId id="399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478"/>
            <p14:sldId id="404"/>
          </p14:sldIdLst>
        </p14:section>
        <p14:section name="CSS Font Properties" id="{42DFF109-ED40-4A67-8DAE-4A406B89C961}">
          <p14:sldIdLst>
            <p14:sldId id="479"/>
            <p14:sldId id="480"/>
            <p14:sldId id="481"/>
            <p14:sldId id="482"/>
            <p14:sldId id="483"/>
            <p14:sldId id="484"/>
            <p14:sldId id="486"/>
          </p14:sldIdLst>
        </p14:section>
        <p14:section name="Border and Content Box" id="{E4B955AB-1BCB-45FB-BFDB-5B08824D4D65}">
          <p14:sldIdLst>
            <p14:sldId id="487"/>
            <p14:sldId id="488"/>
            <p14:sldId id="489"/>
          </p14:sldIdLst>
        </p14:section>
        <p14:section name="CSS Positioning" id="{76B26796-3DF5-455C-99D0-D46010C94AF9}">
          <p14:sldIdLst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Floating" id="{0F60A6BD-62AC-4C00-9EA0-42F31155EA56}">
          <p14:sldIdLst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</p14:sldIdLst>
        </p14:section>
        <p14:section name="Conclusion" id="{10E03AB1-9AA8-4E86-9A64-D741901E50A2}">
          <p14:sldIdLst>
            <p14:sldId id="441"/>
            <p14:sldId id="507"/>
            <p14:sldId id="508"/>
            <p14:sldId id="509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533" autoAdjust="0"/>
  </p:normalViewPr>
  <p:slideViewPr>
    <p:cSldViewPr>
      <p:cViewPr varScale="1">
        <p:scale>
          <a:sx n="94" d="100"/>
          <a:sy n="94" d="100"/>
        </p:scale>
        <p:origin x="110" y="19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984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016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78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581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4709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4803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406/Lab-CSS-Presentation-and-Positio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slide" Target="slide23.xml"/><Relationship Id="rId3" Type="http://schemas.openxmlformats.org/officeDocument/2006/relationships/image" Target="../media/image9.png"/><Relationship Id="rId7" Type="http://schemas.openxmlformats.org/officeDocument/2006/relationships/slide" Target="slide11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slide" Target="slide14.xml"/><Relationship Id="rId4" Type="http://schemas.openxmlformats.org/officeDocument/2006/relationships/slide" Target="slide4.xml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judge.softuni.bg/Contests/406/Lab-CSS-Presentation-and-Position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judge.softuni.bg/Contests/406/Lab-CSS-Presentation-and-Position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softuni.bg/courses/web-fundamentals-html5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indeavr.com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uperhosting.bg/" TargetMode="External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hyperlink" Target="http://xs-software.com/" TargetMode="External"/><Relationship Id="rId5" Type="http://schemas.openxmlformats.org/officeDocument/2006/relationships/hyperlink" Target="http://www.softwaregroup-bg.com/" TargetMode="External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hyperlink" Target="https://netpeak.net/" TargetMode="External"/><Relationship Id="rId1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lenor.bg/" TargetMode="External"/><Relationship Id="rId13" Type="http://schemas.openxmlformats.org/officeDocument/2006/relationships/image" Target="../media/image56.png"/><Relationship Id="rId3" Type="http://schemas.openxmlformats.org/officeDocument/2006/relationships/hyperlink" Target="https://aeternity.com/" TargetMode="External"/><Relationship Id="rId7" Type="http://schemas.openxmlformats.org/officeDocument/2006/relationships/image" Target="../media/image53.jpeg"/><Relationship Id="rId12" Type="http://schemas.openxmlformats.org/officeDocument/2006/relationships/hyperlink" Target="http://smartit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ebherr.com/en/deu/start/start-page.html" TargetMode="Externa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hyperlink" Target="https://www.sbtech.com/" TargetMode="External"/><Relationship Id="rId4" Type="http://schemas.openxmlformats.org/officeDocument/2006/relationships/image" Target="../media/image51.png"/><Relationship Id="rId9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0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9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406/Lab-CSS-Presentation-and-Positio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21308" y="575824"/>
            <a:ext cx="8568803" cy="1199254"/>
          </a:xfrm>
        </p:spPr>
        <p:txBody>
          <a:bodyPr>
            <a:normAutofit/>
          </a:bodyPr>
          <a:lstStyle/>
          <a:p>
            <a:r>
              <a:rPr lang="en-US" dirty="0"/>
              <a:t>CSS Positioning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492637" y="1706173"/>
            <a:ext cx="8993667" cy="953857"/>
          </a:xfrm>
        </p:spPr>
        <p:txBody>
          <a:bodyPr>
            <a:normAutofit/>
          </a:bodyPr>
          <a:lstStyle/>
          <a:p>
            <a:r>
              <a:rPr lang="en-US" sz="3200" spc="0" dirty="0"/>
              <a:t>CSS Positioning and Floating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5016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102356" y="3660550"/>
            <a:ext cx="30715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CSS Positioning</a:t>
            </a:r>
          </a:p>
        </p:txBody>
      </p:sp>
      <p:pic>
        <p:nvPicPr>
          <p:cNvPr id="15" name="Picture 2" descr="Image result for css positioning">
            <a:extLst>
              <a:ext uri="{FF2B5EF4-FFF2-40B4-BE49-F238E27FC236}">
                <a16:creationId xmlns:a16="http://schemas.microsoft.com/office/drawing/2014/main" id="{C1064F95-51F1-4ABA-BCA4-C358A537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391" y="3054120"/>
            <a:ext cx="4077813" cy="3058360"/>
          </a:xfrm>
          <a:prstGeom prst="roundRect">
            <a:avLst>
              <a:gd name="adj" fmla="val 128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Social Media –</a:t>
            </a:r>
            <a:r>
              <a:rPr lang="en-GB" b="0" dirty="0"/>
              <a:t> </a:t>
            </a:r>
            <a:r>
              <a:rPr lang="en-US" dirty="0"/>
              <a:t>CSS (2)</a:t>
            </a:r>
            <a:endParaRPr lang="en-GB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1013911"/>
            <a:ext cx="112776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&gt; section &gt; div div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70px;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58px;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url("images/social.jpg");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 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5612" y="3223473"/>
            <a:ext cx="1127760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.twitter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background-position: 772px 126px;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.linkedin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642px 126px;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.youtube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background-position: 325px 126px;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.facebook, .twitter, .youtube, .linkedin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cursor: pointer;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.facebook:hover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0 60px;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.linkedin:hover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642px 63px;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.youtube:hover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325px 63px;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.twitter:hover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background-position: -66px 63px;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0" y="1042602"/>
            <a:ext cx="3962400" cy="97879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0" y="2098549"/>
            <a:ext cx="3962400" cy="97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9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4" descr="Image result for css box model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1752600"/>
            <a:ext cx="5710881" cy="455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4"/>
          <p:cNvSpPr>
            <a:spLocks noGrp="1"/>
          </p:cNvSpPr>
          <p:nvPr>
            <p:ph type="title"/>
          </p:nvPr>
        </p:nvSpPr>
        <p:spPr>
          <a:xfrm>
            <a:off x="1" y="762000"/>
            <a:ext cx="12188824" cy="820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Border Box and Content Box</a:t>
            </a:r>
            <a:endParaRPr lang="en-GB" sz="5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12" y="1752600"/>
            <a:ext cx="4903310" cy="455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CSS </a:t>
            </a:r>
            <a:r>
              <a:rPr lang="en-US"/>
              <a:t>Box-Sizing: Content-Box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8612" y="979538"/>
            <a:ext cx="8915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class="div1"&gt;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div is smaller…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8612" y="1589138"/>
            <a:ext cx="8915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class="div2"&gt;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div is bigger…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8612" y="2198738"/>
            <a:ext cx="72390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.div1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blue;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.div2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blue;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27" y="2514600"/>
            <a:ext cx="4155969" cy="37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CSS Box-Sizing: Border-Box</a:t>
            </a:r>
            <a:endParaRPr lang="en-GB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059974"/>
            <a:ext cx="7239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class="div1"&gt;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Both divs…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4212" y="1745774"/>
            <a:ext cx="7239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class="div2"&gt;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Hooray!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4212" y="2431574"/>
            <a:ext cx="7239000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{ box-sizing: border-box;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.div1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blue;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.div2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100px;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1px solid blue; 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907" y="2757755"/>
            <a:ext cx="4175760" cy="344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12813" y="5784127"/>
            <a:ext cx="10363200" cy="692873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Positioning of the HTML Elements</a:t>
            </a:r>
            <a:endParaRPr lang="en-GB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11225" y="4982159"/>
            <a:ext cx="10363200" cy="801968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CSS Positioning</a:t>
            </a:r>
            <a:endParaRPr lang="en-US" dirty="0"/>
          </a:p>
        </p:txBody>
      </p:sp>
      <p:pic>
        <p:nvPicPr>
          <p:cNvPr id="12" name="Picture 2" descr="Image result for css positio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725" y="685800"/>
            <a:ext cx="5410200" cy="4057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3573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Positioning: Static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9412" y="1524000"/>
            <a:ext cx="6324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class="static"&gt;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is the default value…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412" y="3457134"/>
            <a:ext cx="63246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.static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static;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border: 3px solid green;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3457133"/>
            <a:ext cx="4800600" cy="24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1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Positioning: Relative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4626" y="1151121"/>
            <a:ext cx="5411788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&lt;div class="relative1"&gt;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relative behaves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&lt;div class="relative2"&gt;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Setting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the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top…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&lt;/div&gt;</a:t>
            </a:r>
            <a:endParaRPr lang="en-GB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4626" y="3847346"/>
            <a:ext cx="666898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.relative1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relative;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.relative2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20px; left: 30px;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82" y="2672510"/>
            <a:ext cx="6213415" cy="28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/>
              <a:t>Positioning: Absolute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1812" y="1056144"/>
            <a:ext cx="548640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&lt;div class="relative"&gt;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This element is relatively…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&lt;div class="absolute"&gt;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This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element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is…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&lt;/div&gt;</a:t>
            </a:r>
            <a:endParaRPr lang="en-GB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1812" y="3723144"/>
            <a:ext cx="52578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.relative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.absolute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100px; right: 0;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79" y="2209800"/>
            <a:ext cx="6335366" cy="334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7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Positioning: Fixed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99938" y="4721329"/>
            <a:ext cx="5493708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class="fixed"&gt;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fixed element is </a:t>
            </a:r>
            <a:r>
              <a:rPr lang="en-GB" sz="26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positioned</a:t>
            </a:r>
            <a:endParaRPr lang="en-GB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class="div"&gt;&lt;/div&gt;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606" y="1151121"/>
            <a:ext cx="6059307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.fixed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 40px;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white;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3px solid #8b603d;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.div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#CCCCCC;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opacity: 0.8;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3px solid #0000FF</a:t>
            </a:r>
            <a:r>
              <a:rPr lang="en-US" sz="2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092" y="1151121"/>
            <a:ext cx="4343400" cy="31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Drop Down Menu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466599" cy="5570355"/>
          </a:xfrm>
        </p:spPr>
        <p:txBody>
          <a:bodyPr/>
          <a:lstStyle/>
          <a:p>
            <a:r>
              <a:rPr lang="en-US" dirty="0"/>
              <a:t>Create a Web page (HTML + CSS) like at the screenshot: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6285344"/>
            <a:ext cx="121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https://judge.softuni.bg/Contests/406/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87" y="1828800"/>
            <a:ext cx="9674925" cy="407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D545271-9628-4531-A166-6ACB8DE0E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3183853"/>
                  </p:ext>
                </p:extLst>
              </p:nvPr>
            </p:nvGraphicFramePr>
            <p:xfrm>
              <a:off x="778148" y="1524000"/>
              <a:ext cx="3555074" cy="2000250"/>
            </p:xfrm>
            <a:graphic>
              <a:graphicData uri="http://schemas.microsoft.com/office/powerpoint/2016/slidezoom">
                <pslz:sldZm>
                  <pslz:sldZmObj sldId="479" cId="1331759499">
                    <pslz:zmPr id="{DC8C37F3-8452-4B58-A86F-F3B04F858696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5074" cy="200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D545271-9628-4531-A166-6ACB8DE0E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8148" y="1524000"/>
                <a:ext cx="3555074" cy="200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D207270-DC2F-4D63-8C8D-B3AA8F7F01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56706297"/>
                  </p:ext>
                </p:extLst>
              </p:nvPr>
            </p:nvGraphicFramePr>
            <p:xfrm>
              <a:off x="7906268" y="1524000"/>
              <a:ext cx="3555074" cy="2000250"/>
            </p:xfrm>
            <a:graphic>
              <a:graphicData uri="http://schemas.microsoft.com/office/powerpoint/2016/slidezoom">
                <pslz:sldZm>
                  <pslz:sldZmObj sldId="487" cId="3384408397">
                    <pslz:zmPr id="{A3B7E2A8-75F6-4DDD-AB99-59639AE5B8D7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5074" cy="200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D207270-DC2F-4D63-8C8D-B3AA8F7F01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6268" y="1524000"/>
                <a:ext cx="3555074" cy="200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268DDEEA-94AD-4B20-AC09-321D4F4CA1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76045"/>
                  </p:ext>
                </p:extLst>
              </p:nvPr>
            </p:nvGraphicFramePr>
            <p:xfrm>
              <a:off x="778148" y="4144779"/>
              <a:ext cx="3555074" cy="2000250"/>
            </p:xfrm>
            <a:graphic>
              <a:graphicData uri="http://schemas.microsoft.com/office/powerpoint/2016/slidezoom">
                <pslz:sldZm>
                  <pslz:sldZmObj sldId="490" cId="2835734695">
                    <pslz:zmPr id="{EDEDD05F-90D7-46F9-80C2-B43AE73DA389}" returnToParent="0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5074" cy="200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68DDEEA-94AD-4B20-AC09-321D4F4CA1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148" y="4144779"/>
                <a:ext cx="3555074" cy="200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xmlns="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7FFB3136-3225-4186-8494-5AC950E644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9691916"/>
                  </p:ext>
                </p:extLst>
              </p:nvPr>
            </p:nvGraphicFramePr>
            <p:xfrm>
              <a:off x="7906268" y="4146998"/>
              <a:ext cx="3555074" cy="2000250"/>
            </p:xfrm>
            <a:graphic>
              <a:graphicData uri="http://schemas.microsoft.com/office/powerpoint/2016/slidezoom">
                <pslz:sldZm>
                  <pslz:sldZmObj sldId="499" cId="902110892">
                    <pslz:zmPr id="{87FEBFB1-52F1-4FF4-8B90-FF00729B2027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55074" cy="20002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FFB3136-3225-4186-8494-5AC950E644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06268" y="4146998"/>
                <a:ext cx="3555074" cy="20002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22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0"/>
            <a:ext cx="9577597" cy="1110780"/>
          </a:xfrm>
        </p:spPr>
        <p:txBody>
          <a:bodyPr/>
          <a:lstStyle/>
          <a:p>
            <a:r>
              <a:rPr lang="en-US" dirty="0"/>
              <a:t>Solution: Drop Down Menu (HTML)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0163" y="1070871"/>
            <a:ext cx="11034600" cy="54137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&lt;nav&gt;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&lt;li&gt;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 href="#"&gt;Home&lt;/a&gt;&lt;/li&gt;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list item here--&gt;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&lt;li&gt;&lt;a href="#"&gt;Web Design&lt;/a&gt;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GB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list item here--&gt;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&lt;li&gt;&lt;a href="#"&gt;Tutorials&lt;/a&gt;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&lt;ul&gt;</a:t>
            </a:r>
            <a:r>
              <a:rPr lang="en-GB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list item here--&gt;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&lt;/li&gt;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&lt;/li&gt;</a:t>
            </a:r>
            <a:r>
              <a:rPr lang="en-GB" sz="2600" b="1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 put the rest list item here--&gt;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&lt;/ul&gt;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&lt;/nav&gt;</a:t>
            </a:r>
          </a:p>
        </p:txBody>
      </p:sp>
    </p:spTree>
    <p:extLst>
      <p:ext uri="{BB962C8B-B14F-4D97-AF65-F5344CB8AC3E}">
        <p14:creationId xmlns:p14="http://schemas.microsoft.com/office/powerpoint/2010/main" val="279621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Drop Down Menu (CSS)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3670" y="1127827"/>
            <a:ext cx="56388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@import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url(http://fonts.googleapis.com/css?family=Open+Sans);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font-family: 'Open Sans',   sans-serif;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#1d211e;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22px;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22px;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 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35757" y="1127827"/>
            <a:ext cx="5645066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50px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#e67c1f;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list-style: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li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#e67c1f;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Drop Down Menu (More CSS)</a:t>
            </a:r>
            <a:endParaRPr lang="en-GB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0495" y="1146800"/>
            <a:ext cx="5486400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a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font-size:20px;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60px;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none;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a:hover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background-color: #000000;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ul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absolute;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95495" y="1146800"/>
            <a:ext cx="5867399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li:hover &gt; ul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inline-block;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ul li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170px;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nav ul ul ul li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top: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-60px;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left: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85px;</a:t>
            </a: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&gt; a::after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content:' +';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 &gt; a:only-child::after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content:''; }</a:t>
            </a:r>
          </a:p>
        </p:txBody>
      </p:sp>
    </p:spTree>
    <p:extLst>
      <p:ext uri="{BB962C8B-B14F-4D97-AF65-F5344CB8AC3E}">
        <p14:creationId xmlns:p14="http://schemas.microsoft.com/office/powerpoint/2010/main" val="32325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Floating</a:t>
            </a:r>
            <a:r>
              <a:rPr lang="bg-BG" sz="5400" dirty="0"/>
              <a:t> </a:t>
            </a:r>
            <a:r>
              <a:rPr lang="en-US" sz="5400" dirty="0"/>
              <a:t>Elements</a:t>
            </a:r>
            <a:endParaRPr lang="en-GB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pc="0" dirty="0" smtClean="0"/>
              <a:t>CSS Positioning Property</a:t>
            </a:r>
            <a:endParaRPr lang="en-US" spc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022863"/>
            <a:ext cx="6280150" cy="391653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211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HTML elements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float</a:t>
            </a:r>
            <a:r>
              <a:rPr lang="en-US" dirty="0"/>
              <a:t> left and right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Floating Elements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4326" y="1853335"/>
            <a:ext cx="3276390" cy="2051802"/>
            <a:chOff x="8151812" y="2377958"/>
            <a:chExt cx="3276390" cy="2051802"/>
          </a:xfrm>
        </p:grpSpPr>
        <p:sp>
          <p:nvSpPr>
            <p:cNvPr id="6" name="Rounded Rectangle 5"/>
            <p:cNvSpPr/>
            <p:nvPr/>
          </p:nvSpPr>
          <p:spPr>
            <a:xfrm>
              <a:off x="8151812" y="2377958"/>
              <a:ext cx="3276390" cy="2051802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6412" y="2576513"/>
              <a:ext cx="1441302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66412" y="2860626"/>
              <a:ext cx="1441302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66412" y="3146881"/>
              <a:ext cx="1441302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766412" y="3430994"/>
              <a:ext cx="1441302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372509" y="371816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72509" y="4002279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383394" y="2594867"/>
              <a:ext cx="1254382" cy="980433"/>
              <a:chOff x="8860388" y="4175129"/>
              <a:chExt cx="1137052" cy="4008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8860388" y="4175129"/>
                <a:ext cx="1137052" cy="400800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64862" y="4213310"/>
                <a:ext cx="922303" cy="32138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noProof="1">
                    <a:solidFill>
                      <a:schemeClr val="bg1"/>
                    </a:solidFill>
                  </a:rPr>
                  <a:t>float:left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8228222" y="1853335"/>
            <a:ext cx="3276390" cy="2051802"/>
            <a:chOff x="8151812" y="2377958"/>
            <a:chExt cx="3276390" cy="2051802"/>
          </a:xfrm>
        </p:grpSpPr>
        <p:sp>
          <p:nvSpPr>
            <p:cNvPr id="17" name="Rounded Rectangle 16"/>
            <p:cNvSpPr/>
            <p:nvPr/>
          </p:nvSpPr>
          <p:spPr>
            <a:xfrm>
              <a:off x="8151812" y="2377958"/>
              <a:ext cx="3276390" cy="2051802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72509" y="2576513"/>
              <a:ext cx="1187519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72509" y="2860626"/>
              <a:ext cx="1187519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72509" y="3146881"/>
              <a:ext cx="1187519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72509" y="3430994"/>
              <a:ext cx="1187519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72509" y="3718166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72509" y="4002279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715395" y="2602814"/>
              <a:ext cx="1484400" cy="980433"/>
              <a:chOff x="10067799" y="4178378"/>
              <a:chExt cx="1345555" cy="40080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0067799" y="4178378"/>
                <a:ext cx="1345555" cy="400800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172272" y="4216559"/>
                <a:ext cx="1091428" cy="32138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noProof="1">
                    <a:solidFill>
                      <a:schemeClr val="bg1"/>
                    </a:solidFill>
                  </a:rPr>
                  <a:t>float:right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461209" y="1853335"/>
            <a:ext cx="3276390" cy="2051802"/>
            <a:chOff x="8151812" y="2377958"/>
            <a:chExt cx="3276390" cy="2051802"/>
          </a:xfrm>
        </p:grpSpPr>
        <p:sp>
          <p:nvSpPr>
            <p:cNvPr id="28" name="Rounded Rectangle 27"/>
            <p:cNvSpPr/>
            <p:nvPr/>
          </p:nvSpPr>
          <p:spPr>
            <a:xfrm>
              <a:off x="8151812" y="2377958"/>
              <a:ext cx="3276390" cy="2051802"/>
            </a:xfrm>
            <a:prstGeom prst="roundRect">
              <a:avLst>
                <a:gd name="adj" fmla="val 903"/>
              </a:avLst>
            </a:prstGeom>
            <a:solidFill>
              <a:schemeClr val="accent1">
                <a:alpha val="25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372509" y="2576513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372509" y="4002279"/>
              <a:ext cx="2835206" cy="2045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029595" y="2912766"/>
              <a:ext cx="1524514" cy="980433"/>
              <a:chOff x="9446146" y="4305086"/>
              <a:chExt cx="1381917" cy="40080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9446146" y="4305086"/>
                <a:ext cx="1381917" cy="400800"/>
              </a:xfrm>
              <a:prstGeom prst="roundRect">
                <a:avLst>
                  <a:gd name="adj" fmla="val 903"/>
                </a:avLst>
              </a:prstGeom>
              <a:solidFill>
                <a:schemeClr val="accent1">
                  <a:alpha val="50000"/>
                </a:schemeClr>
              </a:solidFill>
              <a:ln w="3810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9557487" y="4343267"/>
                <a:ext cx="1120922" cy="32138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b="1" noProof="1">
                    <a:solidFill>
                      <a:schemeClr val="bg1"/>
                    </a:solidFill>
                  </a:rPr>
                  <a:t>no floating block</a:t>
                </a:r>
              </a:p>
            </p:txBody>
          </p:sp>
        </p:grpSp>
      </p:grp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84326" y="4182879"/>
            <a:ext cx="3276389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text around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float:left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float:left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461208" y="4182879"/>
            <a:ext cx="327639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text before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auto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no floating block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228222" y="4182879"/>
            <a:ext cx="327639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Some text around 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style= "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float:right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 float:left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6692035" cy="5570355"/>
          </a:xfrm>
        </p:spPr>
        <p:txBody>
          <a:bodyPr/>
          <a:lstStyle/>
          <a:p>
            <a:r>
              <a:rPr lang="en-US" dirty="0"/>
              <a:t>Create a Web page (HTML + CSS) like at the screenshot: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Floating Elements (HTML)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1811" y="2277879"/>
            <a:ext cx="7035179" cy="38318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class="left"&gt;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float CSS property …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class="right"&gt;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float CSS property …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Without floating …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class="center"&gt;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 float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7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Without floating …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&lt;/main&gt;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6240279"/>
            <a:ext cx="121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https://judge.softuni.bg/Contests/406/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812" y="1806234"/>
            <a:ext cx="3946407" cy="43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Floating Elements (CSS)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8012" y="1094731"/>
            <a:ext cx="6019800" cy="549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width: 400px;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justify;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.left, .right, .center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width: 120px; height: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10px;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CornflowerBlue;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border-radius: 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text-shadow: 0px 0px 5px white; 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2612" y="1094731"/>
            <a:ext cx="4599555" cy="54938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.left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float: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margin-right: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.right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float: right;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margin-left: 10px;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.center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auto;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4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You are given the HTML for this page. Write the missing CSS.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left floating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right floating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clearing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Clear Floating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87" y="2438400"/>
            <a:ext cx="6317073" cy="39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2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Clear Floating (HTML)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7972" y="948061"/>
            <a:ext cx="11386464" cy="57800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&lt;h1&gt;Chania&lt;/h1&gt;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&lt;main class="clearfix"&gt;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&lt;aside</a:t>
            </a: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class="float-left menu"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&lt;li&gt;The Flight&lt;/li&gt;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&lt;li&gt;The City&lt;/li&gt;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&lt;li&gt;The Island&lt;/li&gt;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&lt;li&gt;The Food&lt;/li&gt;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&lt;/aside&gt;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3092" y="617198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https://judge.softuni.bg/Contests/406/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151121"/>
            <a:ext cx="4555532" cy="28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Clear Floating (HTML)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8012" y="1151121"/>
            <a:ext cx="10890638" cy="4358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&lt;article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class="float-right content"</a:t>
            </a: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&lt;h2&gt;The City&lt;/h2&gt;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&lt;p&gt;Chania is the capital of the Chania…&lt;/p&gt;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&lt;p&gt;You will learn more about web layout…&lt;/p&gt;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&lt;/article&gt;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&lt;/main&gt;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&lt;footer&gt;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&lt;p&gt;Footer Text&lt;/p&gt;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&lt;/footer&gt;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3461041"/>
            <a:ext cx="4724400" cy="30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noProof="1"/>
              <a:t>#front-end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Clear Floating (CSS)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3212" y="1131068"/>
            <a:ext cx="6096000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box-sizing: border-box;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header, footer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#8b603d;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15px;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border: 2px solid #4B4B4B;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.menu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width: 25%;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.float-left</a:t>
            </a:r>
            <a:r>
              <a:rPr lang="en-GB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15px;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.float-right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float: right;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.content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width: 75%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32612" y="1100334"/>
            <a:ext cx="4914803" cy="53737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.menu ul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list-style-type: none;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.menu li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8px;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margin-bottom: 8px;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background: #33b5e5;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.clearfix::after</a:t>
            </a:r>
            <a:r>
              <a:rPr lang="en-GB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content: "";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display: block;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clear: both; height: 0; }</a:t>
            </a:r>
          </a:p>
        </p:txBody>
      </p:sp>
    </p:spTree>
    <p:extLst>
      <p:ext uri="{BB962C8B-B14F-4D97-AF65-F5344CB8AC3E}">
        <p14:creationId xmlns:p14="http://schemas.microsoft.com/office/powerpoint/2010/main" val="3293623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47211" y="3834802"/>
            <a:ext cx="2333611" cy="2525553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379412" y="1059045"/>
            <a:ext cx="11615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Margins and Paddings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CSS Positioning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Float and Clear</a:t>
            </a: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06082" y="5410046"/>
            <a:ext cx="44987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.left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float: left; }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06083" y="5982942"/>
            <a:ext cx="449874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clearfix</a:t>
            </a:r>
            <a:r>
              <a:rPr lang="en-US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clear: left; }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237" y="1738853"/>
            <a:ext cx="1905000" cy="12894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06084" y="1738853"/>
            <a:ext cx="4614514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5px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padding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3px 5px 8px 10px;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06084" y="3505200"/>
            <a:ext cx="461451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relative;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fixed;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position: absolute; …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96" y="3807541"/>
            <a:ext cx="2036981" cy="25304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2141">
            <a:off x="8648472" y="2306632"/>
            <a:ext cx="2774602" cy="176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2412" y="6342046"/>
            <a:ext cx="10482604" cy="515954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softuni.bg/courses/web-fundamentals-html5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Fundamentals – </a:t>
            </a:r>
            <a:r>
              <a:rPr lang="en-US" dirty="0"/>
              <a:t>Course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F2B6-5B18-47E6-AE3D-42EA1A2B96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6" y="4383734"/>
            <a:ext cx="1445788" cy="1265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C623F3-71FC-417F-953C-73AEBE3765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9" y="1893199"/>
            <a:ext cx="1677939" cy="13252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2ABBA6-2710-4367-A72F-C5AA4C27FD8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2042468"/>
            <a:ext cx="1652328" cy="13103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0021D02-9F07-4CC9-B34C-976257B256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67" y="3545115"/>
            <a:ext cx="1614229" cy="12239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2A620D-B684-4306-A7BB-0754B29D90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608" y="3465923"/>
            <a:ext cx="1737500" cy="13031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B6F20E7-C26B-4553-999E-B09B8B59C1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010" y="2681690"/>
            <a:ext cx="1742213" cy="1320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5B42EF1-0313-4D11-8527-B99266BD36D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941" y="1070149"/>
            <a:ext cx="1693536" cy="12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8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8328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79A9B1A9-22B2-4951-AB2F-D999C85A7C9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2015" y="1200163"/>
            <a:ext cx="604158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0"/>
          </a:effectLst>
        </p:spPr>
      </p:pic>
      <p:pic>
        <p:nvPicPr>
          <p:cNvPr id="444419" name="Picture 444418">
            <a:hlinkClick r:id="rId5"/>
            <a:extLst>
              <a:ext uri="{FF2B5EF4-FFF2-40B4-BE49-F238E27FC236}">
                <a16:creationId xmlns:a16="http://schemas.microsoft.com/office/drawing/2014/main" id="{11AB864B-16DB-4E79-8D1D-17DC466451F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812" y="2829281"/>
            <a:ext cx="6858000" cy="1600200"/>
          </a:xfrm>
          <a:prstGeom prst="roundRect">
            <a:avLst>
              <a:gd name="adj" fmla="val 4155"/>
            </a:avLst>
          </a:prstGeom>
        </p:spPr>
      </p:pic>
      <p:pic>
        <p:nvPicPr>
          <p:cNvPr id="444421" name="Picture 444420">
            <a:hlinkClick r:id="rId7"/>
            <a:extLst>
              <a:ext uri="{FF2B5EF4-FFF2-40B4-BE49-F238E27FC236}">
                <a16:creationId xmlns:a16="http://schemas.microsoft.com/office/drawing/2014/main" id="{802FA4FB-578E-4705-B215-7F8F37CE13F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9227" y="4744163"/>
            <a:ext cx="4214369" cy="1768085"/>
          </a:xfrm>
          <a:prstGeom prst="roundRect">
            <a:avLst>
              <a:gd name="adj" fmla="val 2634"/>
            </a:avLst>
          </a:prstGeom>
        </p:spPr>
      </p:pic>
      <p:pic>
        <p:nvPicPr>
          <p:cNvPr id="444423" name="Picture 444422">
            <a:hlinkClick r:id="rId9"/>
            <a:extLst>
              <a:ext uri="{FF2B5EF4-FFF2-40B4-BE49-F238E27FC236}">
                <a16:creationId xmlns:a16="http://schemas.microsoft.com/office/drawing/2014/main" id="{EF7BD900-3620-4A4E-AAB5-2F447B3E49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4744162"/>
            <a:ext cx="6858000" cy="1768085"/>
          </a:xfrm>
          <a:prstGeom prst="roundRect">
            <a:avLst>
              <a:gd name="adj" fmla="val 5533"/>
            </a:avLst>
          </a:prstGeom>
        </p:spPr>
      </p:pic>
      <p:pic>
        <p:nvPicPr>
          <p:cNvPr id="444425" name="Picture 444424">
            <a:hlinkClick r:id="rId11"/>
            <a:extLst>
              <a:ext uri="{FF2B5EF4-FFF2-40B4-BE49-F238E27FC236}">
                <a16:creationId xmlns:a16="http://schemas.microsoft.com/office/drawing/2014/main" id="{31ED335E-3E51-4A9B-86AC-097CE7D2D4D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667" y="2829280"/>
            <a:ext cx="4212781" cy="1600200"/>
          </a:xfrm>
          <a:prstGeom prst="roundRect">
            <a:avLst>
              <a:gd name="adj" fmla="val 3568"/>
            </a:avLst>
          </a:prstGeom>
        </p:spPr>
      </p:pic>
      <p:pic>
        <p:nvPicPr>
          <p:cNvPr id="444427" name="Picture 444426">
            <a:hlinkClick r:id="rId13"/>
            <a:extLst>
              <a:ext uri="{FF2B5EF4-FFF2-40B4-BE49-F238E27FC236}">
                <a16:creationId xmlns:a16="http://schemas.microsoft.com/office/drawing/2014/main" id="{C30DB1A6-D05A-495D-B01B-A5BAE54F89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200163"/>
            <a:ext cx="5069009" cy="1314435"/>
          </a:xfrm>
          <a:prstGeom prst="roundRect">
            <a:avLst>
              <a:gd name="adj" fmla="val 3378"/>
            </a:avLst>
          </a:prstGeom>
        </p:spPr>
      </p:pic>
    </p:spTree>
    <p:extLst>
      <p:ext uri="{BB962C8B-B14F-4D97-AF65-F5344CB8AC3E}">
        <p14:creationId xmlns:p14="http://schemas.microsoft.com/office/powerpoint/2010/main" val="2375586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2" y="52793"/>
            <a:ext cx="9577597" cy="1110780"/>
          </a:xfrm>
        </p:spPr>
        <p:txBody>
          <a:bodyPr>
            <a:normAutofit/>
          </a:bodyPr>
          <a:lstStyle/>
          <a:p>
            <a:r>
              <a:rPr lang="en-US" dirty="0"/>
              <a:t>SoftUni Diamond Partners</a:t>
            </a:r>
            <a:endParaRPr lang="bg-BG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7F6CA19-B6C5-4C43-B80C-7F86ADB9D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104112"/>
            <a:ext cx="4423164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B82B5-A24C-40BD-88A8-9F0719240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06733"/>
            <a:ext cx="3661164" cy="1576334"/>
          </a:xfrm>
          <a:prstGeom prst="roundRect">
            <a:avLst>
              <a:gd name="adj" fmla="val 3586"/>
            </a:avLst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CB5D3A57-F9B4-4DCE-A831-7E040653E1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4961886"/>
            <a:ext cx="6678008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A05A9AFA-1694-4FF9-800A-2B4E62A89854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5551" y="1185153"/>
            <a:ext cx="3538056" cy="1597914"/>
          </a:xfrm>
          <a:prstGeom prst="roundRect">
            <a:avLst>
              <a:gd name="adj" fmla="val 4755"/>
            </a:avLst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C5733A8A-180C-42DB-A531-617A616CF1F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" y="1163573"/>
            <a:ext cx="3609026" cy="1619494"/>
          </a:xfrm>
          <a:prstGeom prst="roundRect">
            <a:avLst>
              <a:gd name="adj" fmla="val 6970"/>
            </a:avLst>
          </a:prstGeom>
        </p:spPr>
      </p:pic>
      <p:pic>
        <p:nvPicPr>
          <p:cNvPr id="15" name="Picture 14">
            <a:hlinkClick r:id="rId12"/>
            <a:extLst>
              <a:ext uri="{FF2B5EF4-FFF2-40B4-BE49-F238E27FC236}">
                <a16:creationId xmlns:a16="http://schemas.microsoft.com/office/drawing/2014/main" id="{C75642FC-F411-4844-A28F-DD6D37636A3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139471"/>
            <a:ext cx="6678008" cy="1466011"/>
          </a:xfrm>
          <a:prstGeom prst="roundRect">
            <a:avLst>
              <a:gd name="adj" fmla="val 6594"/>
            </a:avLst>
          </a:prstGeom>
        </p:spPr>
      </p:pic>
    </p:spTree>
    <p:extLst>
      <p:ext uri="{BB962C8B-B14F-4D97-AF65-F5344CB8AC3E}">
        <p14:creationId xmlns:p14="http://schemas.microsoft.com/office/powerpoint/2010/main" val="4039616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 result for margin and padd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1295400"/>
            <a:ext cx="4805364" cy="39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4"/>
          <p:cNvSpPr txBox="1">
            <a:spLocks/>
          </p:cNvSpPr>
          <p:nvPr/>
        </p:nvSpPr>
        <p:spPr>
          <a:xfrm>
            <a:off x="912813" y="5656400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Margins and Paddings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75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Margins and Paddings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05" y="1447800"/>
            <a:ext cx="8737241" cy="2687765"/>
          </a:xfrm>
          <a:prstGeom prst="rect">
            <a:avLst/>
          </a:prstGeom>
        </p:spPr>
      </p:pic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380412" y="3271039"/>
            <a:ext cx="2133600" cy="765813"/>
          </a:xfrm>
          <a:prstGeom prst="wedgeRoundRectCallout">
            <a:avLst>
              <a:gd name="adj1" fmla="val -122434"/>
              <a:gd name="adj2" fmla="val -466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padding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03212" y="2196105"/>
            <a:ext cx="1631155" cy="636522"/>
          </a:xfrm>
          <a:prstGeom prst="wedgeRoundRectCallout">
            <a:avLst>
              <a:gd name="adj1" fmla="val 80920"/>
              <a:gd name="adj2" fmla="val 6058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00605" y="5535067"/>
            <a:ext cx="786189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div {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margin: 20px 20px 20px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20px;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padding: 30px 30px 30px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30px;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9946052" y="5506094"/>
            <a:ext cx="1849748" cy="983080"/>
          </a:xfrm>
          <a:prstGeom prst="wedgeRoundRectCallout">
            <a:avLst>
              <a:gd name="adj1" fmla="val -96005"/>
              <a:gd name="adj2" fmla="val -231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margin-left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7745323" y="4234868"/>
            <a:ext cx="2819400" cy="715056"/>
          </a:xfrm>
          <a:prstGeom prst="wedgeRoundRectCallout">
            <a:avLst>
              <a:gd name="adj1" fmla="val -47520"/>
              <a:gd name="adj2" fmla="val 14654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margin-bottom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4687079" y="4235120"/>
            <a:ext cx="2606838" cy="715056"/>
          </a:xfrm>
          <a:prstGeom prst="wedgeRoundRectCallout">
            <a:avLst>
              <a:gd name="adj1" fmla="val 21748"/>
              <a:gd name="adj2" fmla="val 13950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margin-right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1658652" y="4234868"/>
            <a:ext cx="2606838" cy="715056"/>
          </a:xfrm>
          <a:prstGeom prst="wedgeRoundRectCallout">
            <a:avLst>
              <a:gd name="adj1" fmla="val 78775"/>
              <a:gd name="adj2" fmla="val 1529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margin-top</a:t>
            </a:r>
          </a:p>
        </p:txBody>
      </p:sp>
    </p:spTree>
    <p:extLst>
      <p:ext uri="{BB962C8B-B14F-4D97-AF65-F5344CB8AC3E}">
        <p14:creationId xmlns:p14="http://schemas.microsoft.com/office/powerpoint/2010/main" val="201999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Problem: Social Media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1295400"/>
            <a:ext cx="8996427" cy="22223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1" y="3886200"/>
            <a:ext cx="8996427" cy="22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6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Social Media – HTML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812" y="1447800"/>
            <a:ext cx="11125200" cy="45858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&lt;footer&gt;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&lt;h2&gt;my account&lt;/h2&gt;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&lt;ul&gt;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  &lt;li&gt;&lt;a href="#"&gt;orders&lt;/a&gt;&lt;/li&gt;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  &lt;li&gt;&lt;a href="#"&gt;profile details&lt;/a&gt;&lt;/li&gt;</a:t>
            </a:r>
            <a:endParaRPr lang="en-US" sz="26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  &lt;/ul&gt;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put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rest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&lt;section&gt;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here --&gt;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put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rest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&lt;ul&gt;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here --&gt;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&lt;!-- TODO: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put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the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rest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&lt;li&gt;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 </a:t>
            </a:r>
            <a:r>
              <a:rPr lang="en-GB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nsolas" pitchFamily="49" charset="0"/>
              </a:rPr>
              <a:t>here --&gt;</a:t>
            </a:r>
          </a:p>
        </p:txBody>
      </p:sp>
    </p:spTree>
    <p:extLst>
      <p:ext uri="{BB962C8B-B14F-4D97-AF65-F5344CB8AC3E}">
        <p14:creationId xmlns:p14="http://schemas.microsoft.com/office/powerpoint/2010/main" val="116320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Social Media – HTML (2)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315" y="1151121"/>
            <a:ext cx="11834191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&lt;h2&gt;let's get in touch&lt;/h2&gt;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 class="facebook"&gt;&lt;a href="#"&gt;&lt;/a&gt;&lt;/div&gt;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 class="linkedin"&gt;&lt;a href="#"&gt;&lt;/a&gt;&lt;/div&gt;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 class="youtube"&gt;&lt;a href="#"&gt;&lt;/a&gt;&lt;/div&gt;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&lt;div class="twitter"&gt;&lt;a href="#"&gt;&lt;/a&gt;&lt;/div&gt;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&lt;/div&gt;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GB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&lt;/section&gt;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&lt;/footer&gt;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" y="6223329"/>
            <a:ext cx="1218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https://judge.softuni.bg/Contests/406/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90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Solution: Social Media –</a:t>
            </a:r>
            <a:r>
              <a:rPr lang="en-GB" b="0" dirty="0"/>
              <a:t> </a:t>
            </a:r>
            <a:r>
              <a:rPr lang="en-US" dirty="0"/>
              <a:t>CSS</a:t>
            </a:r>
            <a:endParaRPr lang="en-GB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246" y="1166739"/>
            <a:ext cx="5981797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ul, li, div, section, a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0;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background: rgb(41, 41, 41);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footer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margin: 0 auto;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h2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text-transform: uppercase;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section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float: left;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margin-left: 10px;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382647" y="1166740"/>
            <a:ext cx="5519822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padding: 20px;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height: 150px;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#ffffff;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ul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list-style: none;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GB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text-decoration: none;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color: rgb(181, 180, 152);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font-size: 30px;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text-transform: capitalize;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053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443</TotalTime>
  <Words>2184</Words>
  <Application>Microsoft Office PowerPoint</Application>
  <PresentationFormat>Custom</PresentationFormat>
  <Paragraphs>418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CSS Positioning</vt:lpstr>
      <vt:lpstr>Table of Contents</vt:lpstr>
      <vt:lpstr>Have a Question?</vt:lpstr>
      <vt:lpstr>PowerPoint Presentation</vt:lpstr>
      <vt:lpstr>Margins and Paddings</vt:lpstr>
      <vt:lpstr>Problem: Social Media</vt:lpstr>
      <vt:lpstr>Solution: Social Media – HTML</vt:lpstr>
      <vt:lpstr>Solution: Social Media – HTML (2)</vt:lpstr>
      <vt:lpstr>Solution: Social Media – CSS</vt:lpstr>
      <vt:lpstr>Solution: Social Media – CSS (2)</vt:lpstr>
      <vt:lpstr>Border Box and Content Box</vt:lpstr>
      <vt:lpstr>CSS Box-Sizing: Content-Box</vt:lpstr>
      <vt:lpstr>CSS Box-Sizing: Border-Box</vt:lpstr>
      <vt:lpstr>PowerPoint Presentation</vt:lpstr>
      <vt:lpstr>Positioning: Static</vt:lpstr>
      <vt:lpstr>Positioning: Relative</vt:lpstr>
      <vt:lpstr>Positioning: Absolute</vt:lpstr>
      <vt:lpstr>Positioning: Fixed</vt:lpstr>
      <vt:lpstr>Problem: Drop Down Menu</vt:lpstr>
      <vt:lpstr>Solution: Drop Down Menu (HTML)</vt:lpstr>
      <vt:lpstr>Solution: Drop Down Menu (CSS)</vt:lpstr>
      <vt:lpstr>Solution: Drop Down Menu (More CSS)</vt:lpstr>
      <vt:lpstr>Floating Elements</vt:lpstr>
      <vt:lpstr>Floating Elements</vt:lpstr>
      <vt:lpstr>Problem: Floating Elements (HTML)</vt:lpstr>
      <vt:lpstr>Solution: Floating Elements (CSS)</vt:lpstr>
      <vt:lpstr>Problem: Clear Floating</vt:lpstr>
      <vt:lpstr>Solution: Clear Floating (HTML)</vt:lpstr>
      <vt:lpstr>Solution: Clear Floating (HTML)</vt:lpstr>
      <vt:lpstr>Solution: Clear Floating (CSS)</vt:lpstr>
      <vt:lpstr>Summary</vt:lpstr>
      <vt:lpstr>Web Fundamentals – Course Introduction</vt:lpstr>
      <vt:lpstr>SoftUni Diamond Partners</vt:lpstr>
      <vt:lpstr>SoftUni Diamond Partners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Antoniya Atanasova</cp:lastModifiedBy>
  <cp:revision>137</cp:revision>
  <dcterms:created xsi:type="dcterms:W3CDTF">2014-01-02T17:00:34Z</dcterms:created>
  <dcterms:modified xsi:type="dcterms:W3CDTF">2018-06-07T14:18:50Z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