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51"/>
  </p:notesMasterIdLst>
  <p:handoutMasterIdLst>
    <p:handoutMasterId r:id="rId52"/>
  </p:handoutMasterIdLst>
  <p:sldIdLst>
    <p:sldId id="394" r:id="rId3"/>
    <p:sldId id="466" r:id="rId4"/>
    <p:sldId id="559" r:id="rId5"/>
    <p:sldId id="521" r:id="rId6"/>
    <p:sldId id="501" r:id="rId7"/>
    <p:sldId id="560" r:id="rId8"/>
    <p:sldId id="561" r:id="rId9"/>
    <p:sldId id="562" r:id="rId10"/>
    <p:sldId id="514" r:id="rId11"/>
    <p:sldId id="515" r:id="rId12"/>
    <p:sldId id="502" r:id="rId13"/>
    <p:sldId id="536" r:id="rId14"/>
    <p:sldId id="537" r:id="rId15"/>
    <p:sldId id="538" r:id="rId16"/>
    <p:sldId id="540" r:id="rId17"/>
    <p:sldId id="512" r:id="rId18"/>
    <p:sldId id="516" r:id="rId19"/>
    <p:sldId id="517" r:id="rId20"/>
    <p:sldId id="518" r:id="rId21"/>
    <p:sldId id="520" r:id="rId22"/>
    <p:sldId id="539" r:id="rId23"/>
    <p:sldId id="541" r:id="rId24"/>
    <p:sldId id="544" r:id="rId25"/>
    <p:sldId id="563" r:id="rId26"/>
    <p:sldId id="546" r:id="rId27"/>
    <p:sldId id="547" r:id="rId28"/>
    <p:sldId id="564" r:id="rId29"/>
    <p:sldId id="549" r:id="rId30"/>
    <p:sldId id="550" r:id="rId31"/>
    <p:sldId id="530" r:id="rId32"/>
    <p:sldId id="551" r:id="rId33"/>
    <p:sldId id="552" r:id="rId34"/>
    <p:sldId id="553" r:id="rId35"/>
    <p:sldId id="531" r:id="rId36"/>
    <p:sldId id="528" r:id="rId37"/>
    <p:sldId id="526" r:id="rId38"/>
    <p:sldId id="527" r:id="rId39"/>
    <p:sldId id="508" r:id="rId40"/>
    <p:sldId id="533" r:id="rId41"/>
    <p:sldId id="534" r:id="rId42"/>
    <p:sldId id="554" r:id="rId43"/>
    <p:sldId id="505" r:id="rId44"/>
    <p:sldId id="569" r:id="rId45"/>
    <p:sldId id="570" r:id="rId46"/>
    <p:sldId id="571" r:id="rId47"/>
    <p:sldId id="572" r:id="rId48"/>
    <p:sldId id="573" r:id="rId49"/>
    <p:sldId id="574" r:id="rId5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C6C0051-6F49-412A-8DF3-A4B026C79132}">
          <p14:sldIdLst>
            <p14:sldId id="394"/>
            <p14:sldId id="466"/>
            <p14:sldId id="559"/>
          </p14:sldIdLst>
        </p14:section>
        <p14:section name="jQuery Overview" id="{69C3DF08-E273-4B2C-8F6C-1C189DAA0294}">
          <p14:sldIdLst>
            <p14:sldId id="521"/>
            <p14:sldId id="501"/>
            <p14:sldId id="560"/>
            <p14:sldId id="561"/>
            <p14:sldId id="562"/>
          </p14:sldIdLst>
        </p14:section>
        <p14:section name="jQuery Selectors" id="{CFD5D99B-D041-4442-88FC-0EB686C7A007}">
          <p14:sldIdLst>
            <p14:sldId id="514"/>
            <p14:sldId id="515"/>
            <p14:sldId id="502"/>
            <p14:sldId id="536"/>
            <p14:sldId id="537"/>
            <p14:sldId id="538"/>
            <p14:sldId id="540"/>
            <p14:sldId id="512"/>
          </p14:sldIdLst>
        </p14:section>
        <p14:section name="Alter DOM with jQuery" id="{50E2E981-8D4D-4AA9-B8D4-1683A53EF358}">
          <p14:sldIdLst>
            <p14:sldId id="516"/>
            <p14:sldId id="517"/>
            <p14:sldId id="518"/>
            <p14:sldId id="520"/>
            <p14:sldId id="539"/>
            <p14:sldId id="541"/>
            <p14:sldId id="544"/>
            <p14:sldId id="563"/>
            <p14:sldId id="546"/>
            <p14:sldId id="547"/>
            <p14:sldId id="564"/>
            <p14:sldId id="549"/>
          </p14:sldIdLst>
        </p14:section>
        <p14:section name="Handling Events with jQuery" id="{790BDCEB-D141-44F2-A333-24992E512A1D}">
          <p14:sldIdLst>
            <p14:sldId id="550"/>
            <p14:sldId id="530"/>
            <p14:sldId id="551"/>
            <p14:sldId id="552"/>
            <p14:sldId id="553"/>
            <p14:sldId id="531"/>
            <p14:sldId id="528"/>
            <p14:sldId id="526"/>
            <p14:sldId id="527"/>
          </p14:sldIdLst>
        </p14:section>
        <p14:section name="jQuery Plugins" id="{F8A2CFDF-7703-4F50-9311-508D5D841FD7}">
          <p14:sldIdLst>
            <p14:sldId id="508"/>
            <p14:sldId id="533"/>
            <p14:sldId id="534"/>
            <p14:sldId id="554"/>
          </p14:sldIdLst>
        </p14:section>
        <p14:section name="Conslusion" id="{2B460A56-15D2-4F60-B4D0-59B0801A2F10}">
          <p14:sldIdLst>
            <p14:sldId id="505"/>
            <p14:sldId id="569"/>
            <p14:sldId id="570"/>
            <p14:sldId id="571"/>
            <p14:sldId id="572"/>
            <p14:sldId id="573"/>
            <p14:sldId id="57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4C3"/>
    <a:srgbClr val="FFA000"/>
    <a:srgbClr val="F8DC9E"/>
    <a:srgbClr val="FBEEDC"/>
    <a:srgbClr val="FBEEC9"/>
    <a:srgbClr val="603A14"/>
    <a:srgbClr val="E85C0E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595" autoAdjust="0"/>
  </p:normalViewPr>
  <p:slideViewPr>
    <p:cSldViewPr>
      <p:cViewPr>
        <p:scale>
          <a:sx n="96" d="100"/>
          <a:sy n="96" d="100"/>
        </p:scale>
        <p:origin x="-96" y="-2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18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4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13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6860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3147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310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4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93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7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58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0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24819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9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785802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9178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96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9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64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0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2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8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166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62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0" orient="horz" pos="2160" userDrawn="1">
          <p15:clr>
            <a:srgbClr val="F26B43"/>
          </p15:clr>
        </p15:guide>
        <p15:guide id="1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judge.softuni.bg/Contests/329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29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29" TargetMode="Externa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29" TargetMode="Externa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ui.com/sortable/#display-grid" TargetMode="External"/><Relationship Id="rId2" Type="http://schemas.openxmlformats.org/officeDocument/2006/relationships/hyperlink" Target="https://jqueryui.com/tabs/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0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6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9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4.png"/><Relationship Id="rId10" Type="http://schemas.openxmlformats.org/officeDocument/2006/relationships/image" Target="../media/image6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68.png"/><Relationship Id="rId22" Type="http://schemas.openxmlformats.org/officeDocument/2006/relationships/image" Target="../media/image72.png"/><Relationship Id="rId27" Type="http://schemas.openxmlformats.org/officeDocument/2006/relationships/hyperlink" Target="http://smartit.bg/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75.jpe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9.gif"/><Relationship Id="rId5" Type="http://schemas.openxmlformats.org/officeDocument/2006/relationships/image" Target="../media/image76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78.jpe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hyperlink" Target="http://trends.builtwith.com/javascript/jQuery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query.com/using-jquery-core/selecting-elements/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7420" y="1303142"/>
            <a:ext cx="11784391" cy="754258"/>
          </a:xfrm>
        </p:spPr>
        <p:txBody>
          <a:bodyPr>
            <a:noAutofit/>
          </a:bodyPr>
          <a:lstStyle/>
          <a:p>
            <a:r>
              <a:rPr lang="en-US" sz="3600" dirty="0"/>
              <a:t>jQuery Library, Selectors, DOM Manipulation, Events, Plugins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 Library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1147" y="5368869"/>
            <a:ext cx="2951518" cy="444536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Technical Trainers</a:t>
            </a:r>
            <a:endParaRPr lang="en-GB" dirty="0"/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643853" y="6334380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>
                <a:hlinkClick r:id="rId3"/>
              </a:rPr>
              <a:t>http</a:t>
            </a:r>
            <a:r>
              <a:rPr lang="en-GB" sz="1800" dirty="0" smtClean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670972" y="4907801"/>
            <a:ext cx="2950749" cy="444793"/>
          </a:xfrm>
        </p:spPr>
        <p:txBody>
          <a:bodyPr/>
          <a:lstStyle/>
          <a:p>
            <a:r>
              <a:rPr lang="en-US" sz="2400" dirty="0" err="1"/>
              <a:t>SoftUni</a:t>
            </a:r>
            <a:r>
              <a:rPr lang="en-US" sz="2400" dirty="0"/>
              <a:t>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41602" y="5916316"/>
            <a:ext cx="2950749" cy="382403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bg-B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2198588"/>
            <a:ext cx="3568066" cy="244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Selectors in jQuery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413" y="5015007"/>
            <a:ext cx="1059180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('li:eq(2)')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Selects the third &lt;li&gt; element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0414" y="1209472"/>
            <a:ext cx="5105399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('li:even')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Even &lt;li&gt;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6812" y="1210769"/>
            <a:ext cx="5105399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('li:odd')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Odd &lt;li&gt;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0414" y="1975937"/>
            <a:ext cx="5105399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('li:first')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First &lt;li&gt;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46813" y="1971716"/>
            <a:ext cx="5105399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('li:last')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Last &lt;li&gt;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0412" y="5777007"/>
            <a:ext cx="1059180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('li:not(:checked)')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Elements not matching the selector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0414" y="3491251"/>
            <a:ext cx="1059180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('li:has(p)')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Selects all &lt;li&gt; holding &lt;p&gt; inside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0413" y="4248542"/>
            <a:ext cx="10591799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('li:contains("Sofia")')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Selects &lt;li&gt; holding given text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0414" y="2737937"/>
            <a:ext cx="10591799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('li:first-child')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Selects the first child of &lt;li&gt;</a:t>
            </a:r>
          </a:p>
        </p:txBody>
      </p:sp>
    </p:spTree>
    <p:extLst>
      <p:ext uri="{BB962C8B-B14F-4D97-AF65-F5344CB8AC3E}">
        <p14:creationId xmlns:p14="http://schemas.microsoft.com/office/powerpoint/2010/main" val="52244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An HTML page holds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list</a:t>
            </a:r>
            <a:r>
              <a:rPr lang="en-US" sz="3200" dirty="0">
                <a:latin typeface="+mj-lt"/>
              </a:rPr>
              <a:t> of text items +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[Extract Text] </a:t>
            </a:r>
            <a:r>
              <a:rPr lang="en-US" sz="3200" dirty="0">
                <a:latin typeface="+mj-lt"/>
              </a:rPr>
              <a:t>button</a:t>
            </a:r>
          </a:p>
          <a:p>
            <a:r>
              <a:rPr lang="en-US" sz="3200" dirty="0">
                <a:latin typeface="+mj-lt"/>
              </a:rPr>
              <a:t>Write a JS function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display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all list items</a:t>
            </a:r>
            <a:r>
              <a:rPr lang="en-US" sz="3200" dirty="0">
                <a:latin typeface="+mj-lt"/>
              </a:rPr>
              <a:t>, separated by "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,</a:t>
            </a:r>
            <a:r>
              <a:rPr lang="en-US" sz="3200" dirty="0">
                <a:latin typeface="+mj-lt"/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from 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10" y="2819400"/>
            <a:ext cx="4411028" cy="3415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372" y="2819400"/>
            <a:ext cx="4236440" cy="341566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5715978" y="4299604"/>
            <a:ext cx="730953" cy="455256"/>
          </a:xfrm>
          <a:prstGeom prst="rightArrow">
            <a:avLst/>
          </a:prstGeom>
          <a:solidFill>
            <a:srgbClr val="00206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20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</a:t>
            </a:r>
            <a:r>
              <a:rPr lang="en-US"/>
              <a:t>from List – </a:t>
            </a:r>
            <a:r>
              <a:rPr lang="en-US" dirty="0"/>
              <a:t>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79412" y="1676400"/>
            <a:ext cx="5867398" cy="3869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en-US" noProof="1"/>
              <a:t>&lt;</a:t>
            </a:r>
            <a:r>
              <a:rPr lang="en-US" noProof="1">
                <a:solidFill>
                  <a:schemeClr val="bg1"/>
                </a:solidFill>
              </a:rPr>
              <a:t>ul</a:t>
            </a:r>
            <a:r>
              <a:rPr lang="en-US" noProof="1"/>
              <a:t> id="</a:t>
            </a:r>
            <a:r>
              <a:rPr lang="en-US" noProof="1">
                <a:solidFill>
                  <a:schemeClr val="bg1"/>
                </a:solidFill>
              </a:rPr>
              <a:t>items</a:t>
            </a:r>
            <a:r>
              <a:rPr lang="en-US" noProof="1"/>
              <a:t>"&gt;</a:t>
            </a:r>
          </a:p>
          <a:p>
            <a:pPr lvl="1"/>
            <a:r>
              <a:rPr lang="en-US" noProof="1"/>
              <a:t>  &lt;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&gt;first item&lt;/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&lt;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&gt;second item&lt;/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&lt;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&gt;third item&lt;/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&lt;/</a:t>
            </a:r>
            <a:r>
              <a:rPr lang="en-US" noProof="1">
                <a:solidFill>
                  <a:schemeClr val="bg1"/>
                </a:solidFill>
              </a:rPr>
              <a:t>ul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&lt;</a:t>
            </a:r>
            <a:r>
              <a:rPr lang="en-US" noProof="1" smtClean="0">
                <a:solidFill>
                  <a:schemeClr val="bg1"/>
                </a:solidFill>
              </a:rPr>
              <a:t>button</a:t>
            </a:r>
            <a:r>
              <a:rPr lang="bg-BG" noProof="1" smtClean="0">
                <a:solidFill>
                  <a:schemeClr val="bg1"/>
                </a:solidFill>
              </a:rPr>
              <a:t> </a:t>
            </a:r>
            <a:r>
              <a:rPr lang="en-US" noProof="1" smtClean="0"/>
              <a:t>onclick</a:t>
            </a:r>
            <a:r>
              <a:rPr lang="en-US" noProof="1"/>
              <a:t>="</a:t>
            </a:r>
            <a:r>
              <a:rPr lang="en-US" noProof="1">
                <a:solidFill>
                  <a:schemeClr val="bg1"/>
                </a:solidFill>
              </a:rPr>
              <a:t>extractText()</a:t>
            </a:r>
            <a:r>
              <a:rPr lang="en-US" noProof="1"/>
              <a:t>"&gt;</a:t>
            </a:r>
            <a:br>
              <a:rPr lang="en-US" noProof="1"/>
            </a:br>
            <a:r>
              <a:rPr lang="bg-BG" noProof="1" smtClean="0"/>
              <a:t>  </a:t>
            </a:r>
            <a:r>
              <a:rPr lang="en-US" noProof="1" smtClean="0"/>
              <a:t>Extract Text</a:t>
            </a:r>
            <a:endParaRPr lang="bg-BG" noProof="1" smtClean="0"/>
          </a:p>
          <a:p>
            <a:pPr lvl="1"/>
            <a:r>
              <a:rPr lang="en-US" noProof="1" smtClean="0"/>
              <a:t>&lt;/</a:t>
            </a:r>
            <a:r>
              <a:rPr lang="en-US" noProof="1">
                <a:solidFill>
                  <a:schemeClr val="bg1"/>
                </a:solidFill>
              </a:rPr>
              <a:t>button</a:t>
            </a:r>
            <a:r>
              <a:rPr lang="en-US" noProof="1"/>
              <a:t>&gt;</a:t>
            </a:r>
          </a:p>
          <a:p>
            <a:pPr lvl="1"/>
            <a:r>
              <a:rPr lang="it-IT" noProof="1"/>
              <a:t>&lt;div id="</a:t>
            </a:r>
            <a:r>
              <a:rPr lang="it-IT" noProof="1">
                <a:solidFill>
                  <a:schemeClr val="bg1"/>
                </a:solidFill>
              </a:rPr>
              <a:t>result</a:t>
            </a:r>
            <a:r>
              <a:rPr lang="it-IT" noProof="1"/>
              <a:t>"&gt;&lt;/div&gt;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12" y="1981200"/>
            <a:ext cx="4426588" cy="34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8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from 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664285"/>
            <a:ext cx="5796901" cy="36399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en-US" noProof="1" smtClean="0"/>
              <a:t>function </a:t>
            </a:r>
            <a:r>
              <a:rPr lang="en-US" noProof="1"/>
              <a:t>extractText() {</a:t>
            </a:r>
          </a:p>
          <a:p>
            <a:pPr lvl="1"/>
            <a:r>
              <a:rPr lang="en-US" noProof="1"/>
              <a:t>  let items = 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("</a:t>
            </a:r>
            <a:r>
              <a:rPr lang="en-US" noProof="1">
                <a:solidFill>
                  <a:schemeClr val="bg1"/>
                </a:solidFill>
              </a:rPr>
              <a:t>ul#items li</a:t>
            </a:r>
            <a:r>
              <a:rPr lang="en-US" noProof="1"/>
              <a:t>")</a:t>
            </a:r>
          </a:p>
          <a:p>
            <a:pPr lvl="1"/>
            <a:r>
              <a:rPr lang="en-US" noProof="1"/>
              <a:t>    .</a:t>
            </a:r>
            <a:r>
              <a:rPr lang="en-US" noProof="1">
                <a:solidFill>
                  <a:schemeClr val="bg1"/>
                </a:solidFill>
              </a:rPr>
              <a:t>toArray</a:t>
            </a:r>
            <a:r>
              <a:rPr lang="en-US" noProof="1"/>
              <a:t>()</a:t>
            </a:r>
          </a:p>
          <a:p>
            <a:pPr lvl="1"/>
            <a:r>
              <a:rPr lang="en-US" noProof="1"/>
              <a:t>    .</a:t>
            </a:r>
            <a:r>
              <a:rPr lang="en-US" noProof="1">
                <a:solidFill>
                  <a:schemeClr val="bg1"/>
                </a:solidFill>
              </a:rPr>
              <a:t>map</a:t>
            </a:r>
            <a:r>
              <a:rPr lang="en-US" noProof="1"/>
              <a:t>(li =&gt; li.</a:t>
            </a:r>
            <a:r>
              <a:rPr lang="en-US" noProof="1">
                <a:solidFill>
                  <a:schemeClr val="bg1"/>
                </a:solidFill>
              </a:rPr>
              <a:t>textContent</a:t>
            </a:r>
            <a:r>
              <a:rPr lang="en-US" noProof="1"/>
              <a:t>)</a:t>
            </a:r>
          </a:p>
          <a:p>
            <a:pPr lvl="1"/>
            <a:r>
              <a:rPr lang="en-US" noProof="1"/>
              <a:t>    .</a:t>
            </a:r>
            <a:r>
              <a:rPr lang="en-US" noProof="1">
                <a:solidFill>
                  <a:schemeClr val="bg1"/>
                </a:solidFill>
              </a:rPr>
              <a:t>join</a:t>
            </a:r>
            <a:r>
              <a:rPr lang="en-US" noProof="1"/>
              <a:t>(", ");</a:t>
            </a:r>
          </a:p>
          <a:p>
            <a:pPr lvl="1"/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("</a:t>
            </a:r>
            <a:r>
              <a:rPr lang="en-US" noProof="1">
                <a:solidFill>
                  <a:schemeClr val="bg1"/>
                </a:solidFill>
              </a:rPr>
              <a:t>#result</a:t>
            </a:r>
            <a:r>
              <a:rPr lang="en-US" noProof="1"/>
              <a:t>").</a:t>
            </a:r>
            <a:r>
              <a:rPr lang="en-US" noProof="1">
                <a:solidFill>
                  <a:schemeClr val="bg1"/>
                </a:solidFill>
              </a:rPr>
              <a:t>text</a:t>
            </a:r>
            <a:r>
              <a:rPr lang="en-US" noProof="1"/>
              <a:t>(items);</a:t>
            </a:r>
          </a:p>
          <a:p>
            <a:pPr lvl="1"/>
            <a:r>
              <a:rPr lang="en-US" noProof="1"/>
              <a:t>}</a:t>
            </a:r>
            <a:endParaRPr lang="it-IT" noProof="1"/>
          </a:p>
        </p:txBody>
      </p:sp>
      <p:sp>
        <p:nvSpPr>
          <p:cNvPr id="7" name="TextBox 6"/>
          <p:cNvSpPr txBox="1"/>
          <p:nvPr/>
        </p:nvSpPr>
        <p:spPr>
          <a:xfrm>
            <a:off x="816005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https://judge.softuni.bg/Contests/329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583" y="1928516"/>
            <a:ext cx="4371946" cy="319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7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HTML page holds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list of towns </a:t>
            </a:r>
            <a:r>
              <a:rPr lang="en-US" sz="3200" dirty="0"/>
              <a:t>+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search box </a:t>
            </a:r>
            <a:r>
              <a:rPr lang="en-US" sz="3200" dirty="0"/>
              <a:t>+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[Search]</a:t>
            </a:r>
            <a:r>
              <a:rPr lang="en-US" sz="3200" dirty="0"/>
              <a:t> button</a:t>
            </a:r>
          </a:p>
          <a:p>
            <a:r>
              <a:rPr lang="en-US" sz="3200" dirty="0"/>
              <a:t>Write a JS function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highlight all towns </a:t>
            </a:r>
            <a:r>
              <a:rPr lang="en-US" sz="3200" dirty="0"/>
              <a:t>holding the search text</a:t>
            </a:r>
          </a:p>
          <a:p>
            <a:endParaRPr lang="en-US" sz="32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Search in 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215" y="2817698"/>
            <a:ext cx="4310444" cy="33884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218" y="2821064"/>
            <a:ext cx="4044594" cy="338842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5730004" y="4253822"/>
            <a:ext cx="878220" cy="516176"/>
          </a:xfrm>
          <a:prstGeom prst="rightArrow">
            <a:avLst/>
          </a:prstGeom>
          <a:solidFill>
            <a:srgbClr val="00206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493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Search in List – 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922" y="1752600"/>
            <a:ext cx="10668002" cy="403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en-US" noProof="1"/>
              <a:t>&lt;</a:t>
            </a:r>
            <a:r>
              <a:rPr lang="en-US" noProof="1">
                <a:solidFill>
                  <a:schemeClr val="bg1"/>
                </a:solidFill>
              </a:rPr>
              <a:t>ul</a:t>
            </a:r>
            <a:r>
              <a:rPr lang="en-US" noProof="1"/>
              <a:t> id="</a:t>
            </a:r>
            <a:r>
              <a:rPr lang="en-US" noProof="1">
                <a:solidFill>
                  <a:schemeClr val="bg1"/>
                </a:solidFill>
              </a:rPr>
              <a:t>towns</a:t>
            </a:r>
            <a:r>
              <a:rPr lang="en-US" noProof="1"/>
              <a:t>"&gt;</a:t>
            </a:r>
          </a:p>
          <a:p>
            <a:pPr lvl="1"/>
            <a:r>
              <a:rPr lang="en-US" noProof="1"/>
              <a:t>  &lt;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&gt;Sofia&lt;/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&lt;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&gt;Pleven&lt;/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&lt;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&gt;Varna&lt;/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&lt;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&gt;Plovdiv&lt;/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&lt;/</a:t>
            </a:r>
            <a:r>
              <a:rPr lang="en-US" noProof="1">
                <a:solidFill>
                  <a:schemeClr val="bg1"/>
                </a:solidFill>
              </a:rPr>
              <a:t>ul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&lt;</a:t>
            </a:r>
            <a:r>
              <a:rPr lang="en-US" noProof="1">
                <a:solidFill>
                  <a:schemeClr val="bg1"/>
                </a:solidFill>
              </a:rPr>
              <a:t>input</a:t>
            </a:r>
            <a:r>
              <a:rPr lang="en-US" noProof="1"/>
              <a:t> type="text" id="</a:t>
            </a:r>
            <a:r>
              <a:rPr lang="en-US" noProof="1">
                <a:solidFill>
                  <a:schemeClr val="bg1"/>
                </a:solidFill>
              </a:rPr>
              <a:t>searchText</a:t>
            </a:r>
            <a:r>
              <a:rPr lang="en-US" noProof="1"/>
              <a:t>" /&gt;</a:t>
            </a:r>
          </a:p>
          <a:p>
            <a:pPr lvl="1"/>
            <a:r>
              <a:rPr lang="en-US" noProof="1"/>
              <a:t>&lt;</a:t>
            </a:r>
            <a:r>
              <a:rPr lang="en-US" noProof="1">
                <a:solidFill>
                  <a:schemeClr val="bg1"/>
                </a:solidFill>
              </a:rPr>
              <a:t>button</a:t>
            </a:r>
            <a:r>
              <a:rPr lang="en-US" noProof="1"/>
              <a:t> onclick="</a:t>
            </a:r>
            <a:r>
              <a:rPr lang="en-US" noProof="1">
                <a:solidFill>
                  <a:schemeClr val="bg1"/>
                </a:solidFill>
              </a:rPr>
              <a:t>search()</a:t>
            </a:r>
            <a:r>
              <a:rPr lang="en-US" noProof="1"/>
              <a:t>"&gt;Search&lt;/</a:t>
            </a:r>
            <a:r>
              <a:rPr lang="en-US" noProof="1">
                <a:solidFill>
                  <a:schemeClr val="bg1"/>
                </a:solidFill>
              </a:rPr>
              <a:t>button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&lt;</a:t>
            </a:r>
            <a:r>
              <a:rPr lang="en-US" noProof="1">
                <a:solidFill>
                  <a:schemeClr val="bg1"/>
                </a:solidFill>
              </a:rPr>
              <a:t>div</a:t>
            </a:r>
            <a:r>
              <a:rPr lang="en-US" noProof="1"/>
              <a:t> id="result"&gt;&lt;/</a:t>
            </a:r>
            <a:r>
              <a:rPr lang="en-US" noProof="1">
                <a:solidFill>
                  <a:schemeClr val="bg1"/>
                </a:solidFill>
              </a:rPr>
              <a:t>div</a:t>
            </a:r>
            <a:r>
              <a:rPr lang="en-US" noProof="1"/>
              <a:t>&gt;</a:t>
            </a:r>
            <a:endParaRPr lang="it-IT" noProof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1905000"/>
            <a:ext cx="358658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5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Search in 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64711" y="1542135"/>
            <a:ext cx="10826816" cy="403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en-US" noProof="1"/>
              <a:t>function </a:t>
            </a:r>
            <a:r>
              <a:rPr lang="en-US" noProof="1">
                <a:solidFill>
                  <a:schemeClr val="bg1"/>
                </a:solidFill>
              </a:rPr>
              <a:t>search</a:t>
            </a:r>
            <a:r>
              <a:rPr lang="en-US" noProof="1"/>
              <a:t>() {</a:t>
            </a:r>
          </a:p>
          <a:p>
            <a:pPr lvl="1"/>
            <a:r>
              <a:rPr lang="en-US" noProof="1"/>
              <a:t>  let searchText = 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('#searchText').</a:t>
            </a:r>
            <a:r>
              <a:rPr lang="en-US" noProof="1">
                <a:solidFill>
                  <a:schemeClr val="bg1"/>
                </a:solidFill>
              </a:rPr>
              <a:t>val</a:t>
            </a:r>
            <a:r>
              <a:rPr lang="en-US" noProof="1"/>
              <a:t>();</a:t>
            </a:r>
          </a:p>
          <a:p>
            <a:pPr lvl="1"/>
            <a:r>
              <a:rPr lang="en-US" noProof="1"/>
              <a:t>  let matchedElements = </a:t>
            </a:r>
          </a:p>
          <a:p>
            <a:pPr lvl="1"/>
            <a:r>
              <a:rPr lang="en-US" noProof="1"/>
              <a:t>	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(`#towns li:contains('${searchText}')`);</a:t>
            </a:r>
          </a:p>
          <a:p>
            <a:pPr lvl="1"/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("#towns li").</a:t>
            </a:r>
            <a:r>
              <a:rPr lang="en-US" noProof="1">
                <a:solidFill>
                  <a:schemeClr val="bg1"/>
                </a:solidFill>
              </a:rPr>
              <a:t>css</a:t>
            </a:r>
            <a:r>
              <a:rPr lang="en-US" noProof="1"/>
              <a:t>('font-weight', '');</a:t>
            </a:r>
          </a:p>
          <a:p>
            <a:pPr lvl="1"/>
            <a:r>
              <a:rPr lang="en-US" noProof="1"/>
              <a:t>  matchedElements.</a:t>
            </a:r>
            <a:r>
              <a:rPr lang="en-US" noProof="1">
                <a:solidFill>
                  <a:schemeClr val="bg1"/>
                </a:solidFill>
              </a:rPr>
              <a:t>css</a:t>
            </a:r>
            <a:r>
              <a:rPr lang="en-US" noProof="1"/>
              <a:t>('font-weight', 'bold');</a:t>
            </a:r>
          </a:p>
          <a:p>
            <a:pPr lvl="1"/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("#result").</a:t>
            </a:r>
            <a:r>
              <a:rPr lang="en-US" noProof="1">
                <a:solidFill>
                  <a:schemeClr val="bg1"/>
                </a:solidFill>
              </a:rPr>
              <a:t>text</a:t>
            </a:r>
            <a:r>
              <a:rPr lang="en-US" noProof="1"/>
              <a:t>(matchedElements.length </a:t>
            </a:r>
          </a:p>
          <a:p>
            <a:pPr lvl="1"/>
            <a:r>
              <a:rPr lang="en-US" noProof="1"/>
              <a:t>	+ ' maches found.');</a:t>
            </a:r>
          </a:p>
          <a:p>
            <a:pPr lvl="1"/>
            <a:r>
              <a:rPr lang="en-US" noProof="1"/>
              <a:t>}</a:t>
            </a:r>
            <a:endParaRPr lang="it-IT" noProof="1"/>
          </a:p>
        </p:txBody>
      </p:sp>
      <p:sp>
        <p:nvSpPr>
          <p:cNvPr id="7" name="TextBox 6"/>
          <p:cNvSpPr txBox="1"/>
          <p:nvPr/>
        </p:nvSpPr>
        <p:spPr>
          <a:xfrm>
            <a:off x="664711" y="6132866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https://judge.softuni.bg/Contests/329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596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Adding and Removing DOM Elements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Altering the DOM with jQuery</a:t>
            </a:r>
            <a:endParaRPr lang="bg-BG" dirty="0"/>
          </a:p>
        </p:txBody>
      </p:sp>
      <p:pic>
        <p:nvPicPr>
          <p:cNvPr id="4100" name="Picture 4" descr="http://www.najadavidgroup.com/images/re_afforestation/re_affores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1600200"/>
            <a:ext cx="2125693" cy="2220772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22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latin typeface="+mj-lt"/>
                <a:cs typeface="Helvetica" charset="0"/>
                <a:sym typeface="Helvetica" charset="0"/>
              </a:rPr>
              <a:t>Select the parent element, then use: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append() </a:t>
            </a:r>
            <a:r>
              <a:rPr lang="en-US" sz="3200" noProof="1">
                <a:solidFill>
                  <a:schemeClr val="bg1"/>
                </a:solidFill>
                <a:latin typeface="+mj-lt"/>
                <a:cs typeface="Helvetica" charset="0"/>
                <a:sym typeface="Helvetica" charset="0"/>
              </a:rPr>
              <a:t>/ </a:t>
            </a:r>
            <a:r>
              <a:rPr lang="en-US" sz="32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prepend()</a:t>
            </a:r>
            <a:endParaRPr lang="en-US" sz="3200" b="1" noProof="1">
              <a:solidFill>
                <a:schemeClr val="bg1"/>
              </a:solidFill>
              <a:latin typeface="+mj-lt"/>
              <a:cs typeface="Helvetica" charset="0"/>
              <a:sym typeface="Helvetica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appendTo()</a:t>
            </a:r>
            <a:r>
              <a:rPr lang="en-US" sz="3200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 / </a:t>
            </a:r>
            <a:r>
              <a:rPr lang="en-US" sz="32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prependTo()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 with jQuery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18</a:t>
            </a:fld>
            <a:endParaRPr lang="en-US" sz="1100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790672" y="5236959"/>
            <a:ext cx="10606968" cy="61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('#wrapper div').</a:t>
            </a:r>
            <a:r>
              <a:rPr lang="en-US" noProof="1">
                <a:solidFill>
                  <a:schemeClr val="bg1"/>
                </a:solidFill>
              </a:rPr>
              <a:t>append</a:t>
            </a:r>
            <a:r>
              <a:rPr lang="en-US" noProof="1"/>
              <a:t>("&lt;p&gt;It's party time :)&lt;/p&gt;");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90672" y="3146670"/>
            <a:ext cx="6239197" cy="1908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&lt;div id="</a:t>
            </a:r>
            <a:r>
              <a:rPr lang="en-US" noProof="1">
                <a:solidFill>
                  <a:schemeClr val="bg1"/>
                </a:solidFill>
              </a:rPr>
              <a:t>wrapper</a:t>
            </a:r>
            <a:r>
              <a:rPr lang="en-US" noProof="1"/>
              <a:t>"&gt;</a:t>
            </a:r>
          </a:p>
          <a:p>
            <a:r>
              <a:rPr lang="en-US" noProof="1"/>
              <a:t>  &lt;div&gt;Hello, student!&lt;/div&gt;</a:t>
            </a:r>
          </a:p>
          <a:p>
            <a:r>
              <a:rPr lang="en-US" noProof="1"/>
              <a:t>  &lt;div&gt;Goodbye, student!&lt;/div&gt;</a:t>
            </a:r>
          </a:p>
          <a:p>
            <a:r>
              <a:rPr lang="en-US" noProof="1"/>
              <a:t>&lt;/div&gt;</a:t>
            </a: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790672" y="6031249"/>
            <a:ext cx="10606968" cy="61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('&lt;h1&gt;Greetings&lt;/h1&gt;').</a:t>
            </a:r>
            <a:r>
              <a:rPr lang="en-US" noProof="1">
                <a:solidFill>
                  <a:schemeClr val="bg1"/>
                </a:solidFill>
              </a:rPr>
              <a:t>prependTo</a:t>
            </a:r>
            <a:r>
              <a:rPr lang="en-US" noProof="1"/>
              <a:t>('body');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832" y="1150967"/>
            <a:ext cx="4574468" cy="3713494"/>
          </a:xfrm>
          <a:prstGeom prst="roundRect">
            <a:avLst>
              <a:gd name="adj" fmla="val 898"/>
            </a:avLst>
          </a:prstGeom>
        </p:spPr>
      </p:pic>
    </p:spTree>
    <p:extLst>
      <p:ext uri="{BB962C8B-B14F-4D97-AF65-F5344CB8AC3E}">
        <p14:creationId xmlns:p14="http://schemas.microsoft.com/office/powerpoint/2010/main" val="30573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/ Removing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19</a:t>
            </a:fld>
            <a:endParaRPr lang="en-US" sz="1100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052191" y="1503979"/>
            <a:ext cx="10061894" cy="2556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let div = 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('&lt;div&gt;');</a:t>
            </a:r>
          </a:p>
          <a:p>
            <a:r>
              <a:rPr lang="en-US" noProof="1"/>
              <a:t>div.</a:t>
            </a:r>
            <a:r>
              <a:rPr lang="en-US" noProof="1">
                <a:solidFill>
                  <a:schemeClr val="bg1"/>
                </a:solidFill>
              </a:rPr>
              <a:t>text</a:t>
            </a:r>
            <a:r>
              <a:rPr lang="en-US" noProof="1"/>
              <a:t>('I am a new div.');</a:t>
            </a:r>
          </a:p>
          <a:p>
            <a:r>
              <a:rPr lang="en-US" noProof="1"/>
              <a:t>div.</a:t>
            </a:r>
            <a:r>
              <a:rPr lang="en-US" noProof="1">
                <a:solidFill>
                  <a:schemeClr val="bg1"/>
                </a:solidFill>
              </a:rPr>
              <a:t>css</a:t>
            </a:r>
            <a:r>
              <a:rPr lang="en-US" noProof="1"/>
              <a:t>('background', 'blue');</a:t>
            </a:r>
          </a:p>
          <a:p>
            <a:r>
              <a:rPr lang="en-US" noProof="1"/>
              <a:t>div.</a:t>
            </a:r>
            <a:r>
              <a:rPr lang="en-US" noProof="1">
                <a:solidFill>
                  <a:schemeClr val="bg1"/>
                </a:solidFill>
              </a:rPr>
              <a:t>css</a:t>
            </a:r>
            <a:r>
              <a:rPr lang="en-US" noProof="1"/>
              <a:t>('color', 'white');</a:t>
            </a:r>
          </a:p>
          <a:p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(document.body).</a:t>
            </a:r>
            <a:r>
              <a:rPr lang="en-US" noProof="1">
                <a:solidFill>
                  <a:schemeClr val="bg1"/>
                </a:solidFill>
              </a:rPr>
              <a:t>append</a:t>
            </a:r>
            <a:r>
              <a:rPr lang="en-US" noProof="1"/>
              <a:t>(div);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1052191" y="4323121"/>
            <a:ext cx="10061894" cy="1116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let paragraph = 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('&lt;p&gt;Some text&lt;/p&gt;');</a:t>
            </a:r>
          </a:p>
          <a:p>
            <a:r>
              <a:rPr lang="en-US" noProof="1"/>
              <a:t>paragraph</a:t>
            </a:r>
            <a:r>
              <a:rPr lang="bg-BG" noProof="1"/>
              <a:t>.</a:t>
            </a:r>
            <a:r>
              <a:rPr lang="en-US" noProof="1">
                <a:solidFill>
                  <a:schemeClr val="bg1"/>
                </a:solidFill>
              </a:rPr>
              <a:t>appendTo</a:t>
            </a:r>
            <a:r>
              <a:rPr lang="en-US" noProof="1"/>
              <a:t>(div);</a:t>
            </a: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1052191" y="5702263"/>
            <a:ext cx="10061894" cy="61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('div').remove();</a:t>
            </a:r>
          </a:p>
        </p:txBody>
      </p:sp>
    </p:spTree>
    <p:extLst>
      <p:ext uri="{BB962C8B-B14F-4D97-AF65-F5344CB8AC3E}">
        <p14:creationId xmlns:p14="http://schemas.microsoft.com/office/powerpoint/2010/main" val="264831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jQuery Overview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jQuery Selectors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DOM Manipulation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Handling Events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jQuery Plugins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You are given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HTML table</a:t>
            </a:r>
            <a:r>
              <a:rPr lang="en-US" sz="3200" dirty="0"/>
              <a:t> holding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countries</a:t>
            </a:r>
            <a:r>
              <a:rPr lang="en-US" sz="3200" dirty="0"/>
              <a:t> with their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capital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Implement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200" dirty="0"/>
              <a:t> /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bg-BG" sz="3200" dirty="0"/>
              <a:t> /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move up </a:t>
            </a:r>
            <a:r>
              <a:rPr lang="en-US" sz="3200" dirty="0"/>
              <a:t>/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move down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dirty="0"/>
              <a:t>actions for the table rows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Initially add these countries: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Bulgaria / Sofia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Germany / Berlin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Russia / Moscow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Countries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892" y="1984050"/>
            <a:ext cx="5584508" cy="3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4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Countries Table – 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5914" y="1331619"/>
            <a:ext cx="10943998" cy="5220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it-IT" noProof="1"/>
              <a:t>&lt;</a:t>
            </a:r>
            <a:r>
              <a:rPr lang="it-IT" noProof="1">
                <a:solidFill>
                  <a:schemeClr val="bg1"/>
                </a:solidFill>
              </a:rPr>
              <a:t>style</a:t>
            </a:r>
            <a:r>
              <a:rPr lang="it-IT" noProof="1"/>
              <a:t>&gt;</a:t>
            </a:r>
          </a:p>
          <a:p>
            <a:pPr lvl="1"/>
            <a:r>
              <a:rPr lang="it-IT" noProof="1"/>
              <a:t>  </a:t>
            </a:r>
            <a:r>
              <a:rPr lang="it-IT" noProof="1">
                <a:solidFill>
                  <a:schemeClr val="bg1"/>
                </a:solidFill>
              </a:rPr>
              <a:t>td, th </a:t>
            </a:r>
            <a:r>
              <a:rPr lang="it-IT" noProof="1" smtClean="0"/>
              <a:t>{</a:t>
            </a:r>
            <a:r>
              <a:rPr lang="bg-BG" noProof="1" smtClean="0"/>
              <a:t> </a:t>
            </a:r>
            <a:r>
              <a:rPr lang="it-IT" noProof="1" smtClean="0"/>
              <a:t>background</a:t>
            </a:r>
            <a:r>
              <a:rPr lang="it-IT" noProof="1"/>
              <a:t>: #DDD; padding: 5px 10px }</a:t>
            </a:r>
          </a:p>
          <a:p>
            <a:pPr lvl="1"/>
            <a:r>
              <a:rPr lang="it-IT" noProof="1"/>
              <a:t>  </a:t>
            </a:r>
            <a:r>
              <a:rPr lang="it-IT" noProof="1">
                <a:solidFill>
                  <a:schemeClr val="bg1"/>
                </a:solidFill>
              </a:rPr>
              <a:t>input[type='text'] </a:t>
            </a:r>
            <a:r>
              <a:rPr lang="it-IT" noProof="1"/>
              <a:t>{ width: 60px }</a:t>
            </a:r>
          </a:p>
          <a:p>
            <a:pPr lvl="1"/>
            <a:r>
              <a:rPr lang="it-IT" noProof="1"/>
              <a:t>  </a:t>
            </a:r>
            <a:r>
              <a:rPr lang="it-IT" noProof="1">
                <a:solidFill>
                  <a:schemeClr val="bg1"/>
                </a:solidFill>
              </a:rPr>
              <a:t>a</a:t>
            </a:r>
            <a:r>
              <a:rPr lang="it-IT" noProof="1"/>
              <a:t> { margin-left: 5px }</a:t>
            </a:r>
          </a:p>
          <a:p>
            <a:pPr lvl="1"/>
            <a:r>
              <a:rPr lang="it-IT" noProof="1"/>
              <a:t>&lt;/</a:t>
            </a:r>
            <a:r>
              <a:rPr lang="it-IT" noProof="1">
                <a:solidFill>
                  <a:schemeClr val="bg1"/>
                </a:solidFill>
              </a:rPr>
              <a:t>style</a:t>
            </a:r>
            <a:r>
              <a:rPr lang="it-IT" noProof="1"/>
              <a:t>&gt;</a:t>
            </a:r>
          </a:p>
          <a:p>
            <a:pPr lvl="1"/>
            <a:r>
              <a:rPr lang="en-US" noProof="1"/>
              <a:t>&lt;table id="</a:t>
            </a:r>
            <a:r>
              <a:rPr lang="en-US" noProof="1">
                <a:solidFill>
                  <a:schemeClr val="bg1"/>
                </a:solidFill>
              </a:rPr>
              <a:t>countriesTable</a:t>
            </a:r>
            <a:r>
              <a:rPr lang="en-US" noProof="1"/>
              <a:t>"&gt;</a:t>
            </a:r>
          </a:p>
          <a:p>
            <a:pPr lvl="1"/>
            <a:r>
              <a:rPr lang="en-US" noProof="1"/>
              <a:t>  &lt;tr&gt;&lt;th&gt;Country&lt;/th&gt;&lt;th&gt;Capital&lt;/th&gt;&lt;th&gt;Action&lt;/th&gt;&lt;/tr&gt;</a:t>
            </a:r>
          </a:p>
          <a:p>
            <a:pPr lvl="1"/>
            <a:r>
              <a:rPr lang="en-US" noProof="1"/>
              <a:t>  &lt;tr&gt;&lt;td&gt;&lt;input type="text" id="</a:t>
            </a:r>
            <a:r>
              <a:rPr lang="en-US" noProof="1">
                <a:solidFill>
                  <a:schemeClr val="bg1"/>
                </a:solidFill>
              </a:rPr>
              <a:t>newCountryText</a:t>
            </a:r>
            <a:r>
              <a:rPr lang="en-US" noProof="1"/>
              <a:t>" /&gt;&lt;/td&gt;</a:t>
            </a:r>
          </a:p>
          <a:p>
            <a:pPr lvl="1"/>
            <a:r>
              <a:rPr lang="en-US" noProof="1"/>
              <a:t>    &lt;td&gt;&lt;input type="text" id="</a:t>
            </a:r>
            <a:r>
              <a:rPr lang="en-US" noProof="1">
                <a:solidFill>
                  <a:schemeClr val="bg1"/>
                </a:solidFill>
              </a:rPr>
              <a:t>newCapitalText</a:t>
            </a:r>
            <a:r>
              <a:rPr lang="en-US" noProof="1"/>
              <a:t>" /&gt;&lt;/td&gt;</a:t>
            </a:r>
          </a:p>
          <a:p>
            <a:pPr lvl="1"/>
            <a:r>
              <a:rPr lang="en-US" noProof="1"/>
              <a:t>    &lt;td&gt;&lt;a href="#" id="</a:t>
            </a:r>
            <a:r>
              <a:rPr lang="en-US" noProof="1">
                <a:solidFill>
                  <a:schemeClr val="bg1"/>
                </a:solidFill>
              </a:rPr>
              <a:t>createLink</a:t>
            </a:r>
            <a:r>
              <a:rPr lang="en-US" noProof="1"/>
              <a:t>"&gt;[Create]&lt;/a&gt;&lt;/td&gt;</a:t>
            </a:r>
          </a:p>
          <a:p>
            <a:pPr lvl="1"/>
            <a:r>
              <a:rPr lang="en-US" noProof="1"/>
              <a:t>  &lt;/tr&gt;</a:t>
            </a:r>
          </a:p>
          <a:p>
            <a:pPr lvl="1"/>
            <a:r>
              <a:rPr lang="en-US" noProof="1"/>
              <a:t>&lt;/table&gt;</a:t>
            </a:r>
          </a:p>
          <a:p>
            <a:pPr lvl="1"/>
            <a:r>
              <a:rPr lang="en-US" noProof="1"/>
              <a:t>&lt;script</a:t>
            </a:r>
            <a:r>
              <a:rPr lang="en-US" noProof="1">
                <a:solidFill>
                  <a:schemeClr val="bg1"/>
                </a:solidFill>
              </a:rPr>
              <a:t>&gt;$(() =&gt; initializeTable())</a:t>
            </a:r>
            <a:r>
              <a:rPr lang="en-US" noProof="1"/>
              <a:t>&lt;/script&gt;</a:t>
            </a:r>
            <a:endParaRPr lang="it-IT" noProof="1"/>
          </a:p>
        </p:txBody>
      </p:sp>
    </p:spTree>
    <p:extLst>
      <p:ext uri="{BB962C8B-B14F-4D97-AF65-F5344CB8AC3E}">
        <p14:creationId xmlns:p14="http://schemas.microsoft.com/office/powerpoint/2010/main" val="3705921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4820" y="1162144"/>
            <a:ext cx="10958580" cy="5235053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indent="-380648"/>
            <a:r>
              <a:rPr lang="it-IT" sz="2400" b="1" noProof="1">
                <a:latin typeface="Consolas" panose="020B0609020204030204" pitchFamily="49" charset="0"/>
              </a:rPr>
              <a:t>function </a:t>
            </a:r>
            <a:r>
              <a:rPr lang="it-IT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initializeTable() </a:t>
            </a:r>
            <a:r>
              <a:rPr lang="it-IT" sz="2400" b="1" noProof="1">
                <a:latin typeface="Consolas" panose="020B0609020204030204" pitchFamily="49" charset="0"/>
              </a:rPr>
              <a:t>{</a:t>
            </a:r>
          </a:p>
          <a:p>
            <a:pPr indent="-380648"/>
            <a:r>
              <a:rPr lang="it-IT" sz="2400" b="1" noProof="1">
                <a:latin typeface="Consolas" panose="020B0609020204030204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it-IT" sz="2400" b="1" noProof="1">
                <a:latin typeface="Consolas" panose="020B0609020204030204" pitchFamily="49" charset="0"/>
              </a:rPr>
              <a:t>("#createLink").on('</a:t>
            </a:r>
            <a:r>
              <a:rPr lang="it-IT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click</a:t>
            </a:r>
            <a:r>
              <a:rPr lang="it-IT" sz="2400" b="1" noProof="1">
                <a:latin typeface="Consolas" panose="020B0609020204030204" pitchFamily="49" charset="0"/>
              </a:rPr>
              <a:t>', </a:t>
            </a:r>
            <a:r>
              <a:rPr lang="it-IT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createCountry</a:t>
            </a:r>
            <a:r>
              <a:rPr lang="it-IT" sz="2400" b="1" noProof="1">
                <a:latin typeface="Consolas" panose="020B0609020204030204" pitchFamily="49" charset="0"/>
              </a:rPr>
              <a:t>);</a:t>
            </a:r>
          </a:p>
          <a:p>
            <a:pPr indent="-380648"/>
            <a:r>
              <a:rPr lang="it-IT" sz="2400" b="1" noProof="1">
                <a:latin typeface="Consolas" panose="020B0609020204030204" pitchFamily="49" charset="0"/>
              </a:rPr>
              <a:t>  addCountryToTable("Bulgaria", "Sofia");</a:t>
            </a:r>
          </a:p>
          <a:p>
            <a:pPr indent="-380648"/>
            <a:r>
              <a:rPr lang="it-IT" sz="2400" b="1" noProof="1">
                <a:latin typeface="Consolas" panose="020B0609020204030204" pitchFamily="49" charset="0"/>
              </a:rPr>
              <a:t>  addCountryToTable("Germany", "Berlin");</a:t>
            </a:r>
          </a:p>
          <a:p>
            <a:pPr indent="-380648"/>
            <a:r>
              <a:rPr lang="it-IT" sz="2400" b="1" noProof="1">
                <a:latin typeface="Consolas" panose="020B0609020204030204" pitchFamily="49" charset="0"/>
              </a:rPr>
              <a:t>  addCountryToTable("Russia", "Moscow");</a:t>
            </a:r>
          </a:p>
          <a:p>
            <a:pPr indent="-380648"/>
            <a:r>
              <a:rPr lang="it-IT" sz="2400" b="1" noProof="1">
                <a:latin typeface="Consolas" panose="020B0609020204030204" pitchFamily="49" charset="0"/>
              </a:rPr>
              <a:t>  fixRowLinks();</a:t>
            </a:r>
            <a:endParaRPr lang="bg-BG" sz="2400" b="1" noProof="1">
              <a:latin typeface="Consolas" panose="020B0609020204030204" pitchFamily="49" charset="0"/>
            </a:endParaRPr>
          </a:p>
          <a:p>
            <a:pPr indent="-380648"/>
            <a:r>
              <a:rPr lang="en-US" sz="2400" b="1" noProof="1" smtClean="0">
                <a:latin typeface="Consolas" panose="020B0609020204030204" pitchFamily="49" charset="0"/>
              </a:rPr>
              <a:t>}</a:t>
            </a:r>
            <a:endParaRPr lang="it-IT" sz="2400" b="1" noProof="1" smtClean="0">
              <a:latin typeface="Consolas" panose="020B0609020204030204" pitchFamily="49" charset="0"/>
            </a:endParaRPr>
          </a:p>
          <a:p>
            <a:pPr indent="-380648"/>
            <a:r>
              <a:rPr lang="it-IT" sz="2400" i="1" noProof="1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it-IT" sz="2400" i="1" noProof="1">
                <a:solidFill>
                  <a:schemeClr val="accent2"/>
                </a:solidFill>
                <a:latin typeface="Consolas" panose="020B0609020204030204" pitchFamily="49" charset="0"/>
              </a:rPr>
              <a:t>Functions addCountryToTable(country, capital), </a:t>
            </a:r>
          </a:p>
          <a:p>
            <a:pPr indent="-380648"/>
            <a:r>
              <a:rPr lang="it-IT" sz="2400" i="1" noProof="1">
                <a:solidFill>
                  <a:schemeClr val="accent2"/>
                </a:solidFill>
                <a:latin typeface="Consolas" panose="020B0609020204030204" pitchFamily="49" charset="0"/>
              </a:rPr>
              <a:t>createCountry(), moveRowUp(), moveRowDown(), deleteRow(), </a:t>
            </a:r>
          </a:p>
          <a:p>
            <a:r>
              <a:rPr lang="it-IT" sz="2400" i="1" noProof="1">
                <a:solidFill>
                  <a:schemeClr val="accent2"/>
                </a:solidFill>
                <a:latin typeface="Consolas" panose="020B0609020204030204" pitchFamily="49" charset="0"/>
              </a:rPr>
              <a:t>fixRowLinks()come</a:t>
            </a:r>
            <a:r>
              <a:rPr lang="bg-BG" sz="2400" i="1" noProof="1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it-IT" sz="2400" i="1" noProof="1">
                <a:solidFill>
                  <a:schemeClr val="accent2"/>
                </a:solidFill>
                <a:latin typeface="Consolas" panose="020B0609020204030204" pitchFamily="49" charset="0"/>
              </a:rPr>
              <a:t>here …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Table</a:t>
            </a:r>
            <a:r>
              <a:rPr lang="bg-BG" dirty="0"/>
              <a:t> – </a:t>
            </a:r>
            <a:r>
              <a:rPr lang="en-US" dirty="0"/>
              <a:t>Initialize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8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Table</a:t>
            </a:r>
            <a:r>
              <a:rPr lang="bg-BG" dirty="0"/>
              <a:t> –</a:t>
            </a:r>
            <a:r>
              <a:rPr lang="en-US" dirty="0"/>
              <a:t> Create Country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1600200"/>
            <a:ext cx="1051559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-380648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it-IT" b="1" noProof="1">
                <a:latin typeface="Consolas" panose="020B0609020204030204" pitchFamily="49" charset="0"/>
              </a:rPr>
              <a:t>function createCountry() {</a:t>
            </a:r>
          </a:p>
          <a:p>
            <a:r>
              <a:rPr lang="it-IT" b="1" noProof="1">
                <a:latin typeface="Consolas" panose="020B0609020204030204" pitchFamily="49" charset="0"/>
              </a:rPr>
              <a:t>  let country = 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$</a:t>
            </a:r>
            <a:r>
              <a:rPr lang="it-IT" b="1" noProof="1">
                <a:latin typeface="Consolas" panose="020B0609020204030204" pitchFamily="49" charset="0"/>
              </a:rPr>
              <a:t>('#newCountryText').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val()</a:t>
            </a:r>
            <a:r>
              <a:rPr lang="it-IT" b="1" noProof="1">
                <a:latin typeface="Consolas" panose="020B0609020204030204" pitchFamily="49" charset="0"/>
              </a:rPr>
              <a:t>;</a:t>
            </a:r>
          </a:p>
          <a:p>
            <a:r>
              <a:rPr lang="it-IT" b="1" noProof="1">
                <a:latin typeface="Consolas" panose="020B0609020204030204" pitchFamily="49" charset="0"/>
              </a:rPr>
              <a:t>  let capital = 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$</a:t>
            </a:r>
            <a:r>
              <a:rPr lang="it-IT" b="1" noProof="1">
                <a:latin typeface="Consolas" panose="020B0609020204030204" pitchFamily="49" charset="0"/>
              </a:rPr>
              <a:t>('#newCapitalText').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val()</a:t>
            </a:r>
            <a:r>
              <a:rPr lang="it-IT" b="1" noProof="1">
                <a:latin typeface="Consolas" panose="020B0609020204030204" pitchFamily="49" charset="0"/>
              </a:rPr>
              <a:t>;</a:t>
            </a:r>
          </a:p>
          <a:p>
            <a:r>
              <a:rPr lang="it-IT" b="1" noProof="1">
                <a:latin typeface="Consolas" panose="020B0609020204030204" pitchFamily="49" charset="0"/>
              </a:rPr>
              <a:t>  addCountryToTable(country, capital, true);</a:t>
            </a:r>
          </a:p>
          <a:p>
            <a:r>
              <a:rPr lang="it-IT" b="1" noProof="1">
                <a:latin typeface="Consolas" panose="020B0609020204030204" pitchFamily="49" charset="0"/>
              </a:rPr>
              <a:t>  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$</a:t>
            </a:r>
            <a:r>
              <a:rPr lang="it-IT" b="1" noProof="1">
                <a:latin typeface="Consolas" panose="020B0609020204030204" pitchFamily="49" charset="0"/>
              </a:rPr>
              <a:t>('#newCountryText').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val('')</a:t>
            </a:r>
            <a:r>
              <a:rPr lang="it-IT" b="1" noProof="1">
                <a:latin typeface="Consolas" panose="020B0609020204030204" pitchFamily="49" charset="0"/>
              </a:rPr>
              <a:t>;</a:t>
            </a:r>
          </a:p>
          <a:p>
            <a:r>
              <a:rPr lang="it-IT" b="1" noProof="1">
                <a:latin typeface="Consolas" panose="020B0609020204030204" pitchFamily="49" charset="0"/>
              </a:rPr>
              <a:t>  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$</a:t>
            </a:r>
            <a:r>
              <a:rPr lang="it-IT" b="1" noProof="1">
                <a:latin typeface="Consolas" panose="020B0609020204030204" pitchFamily="49" charset="0"/>
              </a:rPr>
              <a:t>('#newCapitalText').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val('')</a:t>
            </a:r>
            <a:r>
              <a:rPr lang="it-IT" b="1" noProof="1">
                <a:latin typeface="Consolas" panose="020B0609020204030204" pitchFamily="49" charset="0"/>
              </a:rPr>
              <a:t>;</a:t>
            </a:r>
          </a:p>
          <a:p>
            <a:r>
              <a:rPr lang="it-IT" b="1" noProof="1">
                <a:latin typeface="Consolas" panose="020B0609020204030204" pitchFamily="49" charset="0"/>
              </a:rPr>
              <a:t>  fixRowLinks();</a:t>
            </a:r>
          </a:p>
          <a:p>
            <a:r>
              <a:rPr lang="it-IT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693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Solution: Countries Table</a:t>
            </a:r>
            <a:r>
              <a:rPr lang="bg-BG" sz="3900" dirty="0"/>
              <a:t> –</a:t>
            </a:r>
            <a:r>
              <a:rPr lang="en-US" sz="3900" dirty="0"/>
              <a:t> Add Country</a:t>
            </a:r>
            <a:r>
              <a:rPr lang="bg-BG" sz="3900" dirty="0"/>
              <a:t> </a:t>
            </a:r>
            <a:r>
              <a:rPr lang="en-US" sz="3900" dirty="0"/>
              <a:t>Row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4962" y="1255196"/>
            <a:ext cx="11998469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380648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indent="-593684">
              <a:lnSpc>
                <a:spcPts val="2200"/>
              </a:lnSpc>
            </a:pPr>
            <a:r>
              <a:rPr lang="it-IT" b="1" noProof="1">
                <a:latin typeface="Consolas" panose="020B0609020204030204" pitchFamily="49" charset="0"/>
              </a:rPr>
              <a:t>function 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addCountryToTable</a:t>
            </a:r>
            <a:r>
              <a:rPr lang="it-IT" b="1" noProof="1">
                <a:latin typeface="Consolas" panose="020B0609020204030204" pitchFamily="49" charset="0"/>
              </a:rPr>
              <a:t>(country, capital) {</a:t>
            </a:r>
          </a:p>
          <a:p>
            <a:pPr indent="-593684">
              <a:lnSpc>
                <a:spcPts val="2200"/>
              </a:lnSpc>
            </a:pPr>
            <a:r>
              <a:rPr lang="it-IT" b="1" noProof="1">
                <a:latin typeface="Consolas" panose="020B0609020204030204" pitchFamily="49" charset="0"/>
              </a:rPr>
              <a:t>  let row = 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$</a:t>
            </a:r>
            <a:r>
              <a:rPr lang="it-IT" b="1" noProof="1">
                <a:latin typeface="Consolas" panose="020B0609020204030204" pitchFamily="49" charset="0"/>
              </a:rPr>
              <a:t>('&lt;tr&gt;')</a:t>
            </a:r>
          </a:p>
          <a:p>
            <a:pPr indent="-593684">
              <a:lnSpc>
                <a:spcPts val="2200"/>
              </a:lnSpc>
            </a:pPr>
            <a:r>
              <a:rPr lang="it-IT" b="1" noProof="1">
                <a:latin typeface="Consolas" panose="020B0609020204030204" pitchFamily="49" charset="0"/>
              </a:rPr>
              <a:t>    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append</a:t>
            </a:r>
            <a:r>
              <a:rPr lang="it-IT" b="1" noProof="1">
                <a:latin typeface="Consolas" panose="020B0609020204030204" pitchFamily="49" charset="0"/>
              </a:rPr>
              <a:t>(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$</a:t>
            </a:r>
            <a:r>
              <a:rPr lang="it-IT" b="1" noProof="1">
                <a:latin typeface="Consolas" panose="020B0609020204030204" pitchFamily="49" charset="0"/>
              </a:rPr>
              <a:t>("&lt;td&gt;").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text</a:t>
            </a:r>
            <a:r>
              <a:rPr lang="it-IT" b="1" noProof="1">
                <a:latin typeface="Consolas" panose="020B0609020204030204" pitchFamily="49" charset="0"/>
              </a:rPr>
              <a:t>(country))</a:t>
            </a:r>
          </a:p>
          <a:p>
            <a:pPr indent="-593684">
              <a:lnSpc>
                <a:spcPts val="2200"/>
              </a:lnSpc>
            </a:pPr>
            <a:r>
              <a:rPr lang="it-IT" b="1" noProof="1">
                <a:latin typeface="Consolas" panose="020B0609020204030204" pitchFamily="49" charset="0"/>
              </a:rPr>
              <a:t>    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append</a:t>
            </a:r>
            <a:r>
              <a:rPr lang="it-IT" b="1" noProof="1">
                <a:latin typeface="Consolas" panose="020B0609020204030204" pitchFamily="49" charset="0"/>
              </a:rPr>
              <a:t>(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$</a:t>
            </a:r>
            <a:r>
              <a:rPr lang="it-IT" b="1" noProof="1">
                <a:latin typeface="Consolas" panose="020B0609020204030204" pitchFamily="49" charset="0"/>
              </a:rPr>
              <a:t>("&lt;td&gt;").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text</a:t>
            </a:r>
            <a:r>
              <a:rPr lang="it-IT" b="1" noProof="1">
                <a:latin typeface="Consolas" panose="020B0609020204030204" pitchFamily="49" charset="0"/>
              </a:rPr>
              <a:t>(capital))</a:t>
            </a:r>
          </a:p>
          <a:p>
            <a:pPr indent="-593684">
              <a:lnSpc>
                <a:spcPts val="2200"/>
              </a:lnSpc>
            </a:pPr>
            <a:r>
              <a:rPr lang="it-IT" b="1" noProof="1">
                <a:latin typeface="Consolas" panose="020B0609020204030204" pitchFamily="49" charset="0"/>
              </a:rPr>
              <a:t>    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append</a:t>
            </a:r>
            <a:r>
              <a:rPr lang="it-IT" b="1" noProof="1">
                <a:latin typeface="Consolas" panose="020B0609020204030204" pitchFamily="49" charset="0"/>
              </a:rPr>
              <a:t>(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$</a:t>
            </a:r>
            <a:r>
              <a:rPr lang="it-IT" b="1" noProof="1">
                <a:latin typeface="Consolas" panose="020B0609020204030204" pitchFamily="49" charset="0"/>
              </a:rPr>
              <a:t>("&lt;td&gt;")</a:t>
            </a:r>
          </a:p>
          <a:p>
            <a:pPr indent="-593684">
              <a:lnSpc>
                <a:spcPts val="2200"/>
              </a:lnSpc>
            </a:pPr>
            <a:r>
              <a:rPr lang="it-IT" b="1" noProof="1">
                <a:latin typeface="Consolas" panose="020B0609020204030204" pitchFamily="49" charset="0"/>
              </a:rPr>
              <a:t>      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append</a:t>
            </a:r>
            <a:r>
              <a:rPr lang="it-IT" b="1" noProof="1">
                <a:latin typeface="Consolas" panose="020B0609020204030204" pitchFamily="49" charset="0"/>
              </a:rPr>
              <a:t>(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$</a:t>
            </a:r>
            <a:r>
              <a:rPr lang="it-IT" b="1" noProof="1">
                <a:latin typeface="Consolas" panose="020B0609020204030204" pitchFamily="49" charset="0"/>
              </a:rPr>
              <a:t>("&lt;a href='#'&gt;[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Up</a:t>
            </a:r>
            <a:r>
              <a:rPr lang="it-IT" b="1" noProof="1">
                <a:latin typeface="Consolas" panose="020B0609020204030204" pitchFamily="49" charset="0"/>
              </a:rPr>
              <a:t>]&lt;/a&gt;").on('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click</a:t>
            </a:r>
            <a:r>
              <a:rPr lang="it-IT" b="1" noProof="1">
                <a:latin typeface="Consolas" panose="020B0609020204030204" pitchFamily="49" charset="0"/>
              </a:rPr>
              <a:t>', moveRowUp))</a:t>
            </a:r>
          </a:p>
          <a:p>
            <a:pPr indent="-593684">
              <a:lnSpc>
                <a:spcPts val="2200"/>
              </a:lnSpc>
            </a:pPr>
            <a:r>
              <a:rPr lang="it-IT" b="1" noProof="1">
                <a:latin typeface="Consolas" panose="020B0609020204030204" pitchFamily="49" charset="0"/>
              </a:rPr>
              <a:t>      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append</a:t>
            </a:r>
            <a:r>
              <a:rPr lang="it-IT" b="1" noProof="1">
                <a:latin typeface="Consolas" panose="020B0609020204030204" pitchFamily="49" charset="0"/>
              </a:rPr>
              <a:t>(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$</a:t>
            </a:r>
            <a:r>
              <a:rPr lang="it-IT" b="1" noProof="1">
                <a:latin typeface="Consolas" panose="020B0609020204030204" pitchFamily="49" charset="0"/>
              </a:rPr>
              <a:t>("&lt;a href='#'&gt;[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Down</a:t>
            </a:r>
            <a:r>
              <a:rPr lang="it-IT" b="1" noProof="1">
                <a:latin typeface="Consolas" panose="020B0609020204030204" pitchFamily="49" charset="0"/>
              </a:rPr>
              <a:t>]&lt;/a</a:t>
            </a:r>
            <a:r>
              <a:rPr lang="it-IT" b="1" noProof="1" smtClean="0">
                <a:latin typeface="Consolas" panose="020B0609020204030204" pitchFamily="49" charset="0"/>
              </a:rPr>
              <a:t>&gt;").on</a:t>
            </a:r>
            <a:r>
              <a:rPr lang="it-IT" b="1" noProof="1">
                <a:latin typeface="Consolas" panose="020B0609020204030204" pitchFamily="49" charset="0"/>
              </a:rPr>
              <a:t>('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click</a:t>
            </a:r>
            <a:r>
              <a:rPr lang="it-IT" b="1" noProof="1">
                <a:latin typeface="Consolas" panose="020B0609020204030204" pitchFamily="49" charset="0"/>
              </a:rPr>
              <a:t>', moveRowDown))</a:t>
            </a:r>
          </a:p>
          <a:p>
            <a:pPr indent="-593684">
              <a:lnSpc>
                <a:spcPts val="2200"/>
              </a:lnSpc>
            </a:pPr>
            <a:r>
              <a:rPr lang="it-IT" b="1" noProof="1">
                <a:latin typeface="Consolas" panose="020B0609020204030204" pitchFamily="49" charset="0"/>
              </a:rPr>
              <a:t>      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append</a:t>
            </a:r>
            <a:r>
              <a:rPr lang="it-IT" b="1" noProof="1">
                <a:latin typeface="Consolas" panose="020B0609020204030204" pitchFamily="49" charset="0"/>
              </a:rPr>
              <a:t>(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$</a:t>
            </a:r>
            <a:r>
              <a:rPr lang="it-IT" b="1" noProof="1">
                <a:latin typeface="Consolas" panose="020B0609020204030204" pitchFamily="49" charset="0"/>
              </a:rPr>
              <a:t>("&lt;a href='#'&gt;[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Delete</a:t>
            </a:r>
            <a:r>
              <a:rPr lang="it-IT" b="1" noProof="1">
                <a:latin typeface="Consolas" panose="020B0609020204030204" pitchFamily="49" charset="0"/>
              </a:rPr>
              <a:t>]&lt;/a</a:t>
            </a:r>
            <a:r>
              <a:rPr lang="it-IT" b="1" noProof="1" smtClean="0">
                <a:latin typeface="Consolas" panose="020B0609020204030204" pitchFamily="49" charset="0"/>
              </a:rPr>
              <a:t>&gt;").</a:t>
            </a:r>
            <a:r>
              <a:rPr lang="it-IT" b="1" noProof="1">
                <a:latin typeface="Consolas" panose="020B0609020204030204" pitchFamily="49" charset="0"/>
              </a:rPr>
              <a:t>on('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click</a:t>
            </a:r>
            <a:r>
              <a:rPr lang="it-IT" b="1" noProof="1">
                <a:latin typeface="Consolas" panose="020B0609020204030204" pitchFamily="49" charset="0"/>
              </a:rPr>
              <a:t>', deleteRow)));</a:t>
            </a:r>
          </a:p>
          <a:p>
            <a:pPr indent="-593684">
              <a:lnSpc>
                <a:spcPts val="2200"/>
              </a:lnSpc>
            </a:pPr>
            <a:r>
              <a:rPr lang="it-IT" b="1" noProof="1">
                <a:latin typeface="Consolas" panose="020B0609020204030204" pitchFamily="49" charset="0"/>
              </a:rPr>
              <a:t>  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row.css('display','none</a:t>
            </a:r>
            <a:r>
              <a:rPr lang="it-IT" b="1" noProof="1" smtClean="0">
                <a:solidFill>
                  <a:srgbClr val="FFA000"/>
                </a:solidFill>
                <a:latin typeface="Consolas" panose="020B0609020204030204" pitchFamily="49" charset="0"/>
              </a:rPr>
              <a:t>');</a:t>
            </a:r>
          </a:p>
          <a:p>
            <a:pPr indent="-593684">
              <a:lnSpc>
                <a:spcPts val="2200"/>
              </a:lnSpc>
            </a:pPr>
            <a:r>
              <a:rPr lang="it-IT" b="1" noProof="1" smtClean="0">
                <a:latin typeface="Consolas" panose="020B0609020204030204" pitchFamily="49" charset="0"/>
              </a:rPr>
              <a:t>  </a:t>
            </a:r>
            <a:r>
              <a:rPr lang="it-IT" b="1" noProof="1" smtClean="0">
                <a:solidFill>
                  <a:srgbClr val="FFA000"/>
                </a:solidFill>
                <a:latin typeface="Consolas" panose="020B0609020204030204" pitchFamily="49" charset="0"/>
              </a:rPr>
              <a:t>$</a:t>
            </a:r>
            <a:r>
              <a:rPr lang="it-IT" b="1" noProof="1" smtClean="0">
                <a:latin typeface="Consolas" panose="020B0609020204030204" pitchFamily="49" charset="0"/>
              </a:rPr>
              <a:t>("#countriesTable").</a:t>
            </a:r>
            <a:r>
              <a:rPr lang="it-IT" b="1" noProof="1" smtClean="0">
                <a:solidFill>
                  <a:srgbClr val="FFA000"/>
                </a:solidFill>
                <a:latin typeface="Consolas" panose="020B0609020204030204" pitchFamily="49" charset="0"/>
              </a:rPr>
              <a:t>append</a:t>
            </a:r>
            <a:r>
              <a:rPr lang="it-IT" b="1" noProof="1" smtClean="0">
                <a:latin typeface="Consolas" panose="020B0609020204030204" pitchFamily="49" charset="0"/>
              </a:rPr>
              <a:t>(row); </a:t>
            </a:r>
          </a:p>
          <a:p>
            <a:pPr indent="-593684">
              <a:lnSpc>
                <a:spcPts val="2200"/>
              </a:lnSpc>
            </a:pPr>
            <a:r>
              <a:rPr lang="it-IT" noProof="1" smtClean="0"/>
              <a:t>  </a:t>
            </a:r>
            <a:r>
              <a:rPr lang="it-IT" b="1" noProof="1" smtClean="0">
                <a:solidFill>
                  <a:srgbClr val="FFA000"/>
                </a:solidFill>
                <a:latin typeface="Consolas" panose="020B0609020204030204" pitchFamily="49" charset="0"/>
              </a:rPr>
              <a:t>row.fadeIn();  </a:t>
            </a:r>
          </a:p>
          <a:p>
            <a:pPr indent="-593684">
              <a:lnSpc>
                <a:spcPts val="2200"/>
              </a:lnSpc>
            </a:pPr>
            <a:r>
              <a:rPr lang="it-IT" b="1" noProof="1" smtClean="0">
                <a:latin typeface="Consolas" panose="020B0609020204030204" pitchFamily="49" charset="0"/>
              </a:rPr>
              <a:t>}</a:t>
            </a:r>
            <a:endParaRPr lang="it-IT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7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Table</a:t>
            </a:r>
            <a:r>
              <a:rPr lang="bg-BG" dirty="0"/>
              <a:t> –</a:t>
            </a:r>
            <a:r>
              <a:rPr lang="en-US" dirty="0"/>
              <a:t> Row 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2012" y="1600200"/>
            <a:ext cx="7848598" cy="35292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indent="-380648"/>
            <a:r>
              <a:rPr lang="it-IT" b="1" noProof="1">
                <a:latin typeface="Consolas" panose="020B0609020204030204" pitchFamily="49" charset="0"/>
              </a:rPr>
              <a:t>function 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moveRowUp</a:t>
            </a:r>
            <a:r>
              <a:rPr lang="it-IT" b="1" noProof="1">
                <a:latin typeface="Consolas" panose="020B0609020204030204" pitchFamily="49" charset="0"/>
              </a:rPr>
              <a:t>() {</a:t>
            </a:r>
          </a:p>
          <a:p>
            <a:pPr indent="-380648"/>
            <a:r>
              <a:rPr lang="it-IT" b="1" noProof="1">
                <a:latin typeface="Consolas" panose="020B0609020204030204" pitchFamily="49" charset="0"/>
              </a:rPr>
              <a:t>  let row = $(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this</a:t>
            </a:r>
            <a:r>
              <a:rPr lang="it-IT" b="1" noProof="1">
                <a:latin typeface="Consolas" panose="020B0609020204030204" pitchFamily="49" charset="0"/>
              </a:rPr>
              <a:t>).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parent</a:t>
            </a:r>
            <a:r>
              <a:rPr lang="it-IT" b="1" noProof="1">
                <a:latin typeface="Consolas" panose="020B0609020204030204" pitchFamily="49" charset="0"/>
              </a:rPr>
              <a:t>().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paren</a:t>
            </a:r>
            <a:r>
              <a:rPr lang="it-IT" b="1" noProof="1">
                <a:latin typeface="Consolas" panose="020B0609020204030204" pitchFamily="49" charset="0"/>
              </a:rPr>
              <a:t>t();</a:t>
            </a:r>
          </a:p>
          <a:p>
            <a:pPr indent="-380648"/>
            <a:r>
              <a:rPr lang="it-IT" b="1" noProof="1">
                <a:latin typeface="Consolas" panose="020B0609020204030204" pitchFamily="49" charset="0"/>
              </a:rPr>
              <a:t>  row.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fadeOut</a:t>
            </a:r>
            <a:r>
              <a:rPr lang="it-IT" b="1" noProof="1">
                <a:latin typeface="Consolas" panose="020B0609020204030204" pitchFamily="49" charset="0"/>
              </a:rPr>
              <a:t>(function() {</a:t>
            </a:r>
          </a:p>
          <a:p>
            <a:pPr indent="-380648"/>
            <a:r>
              <a:rPr lang="it-IT" b="1" noProof="1">
                <a:latin typeface="Consolas" panose="020B0609020204030204" pitchFamily="49" charset="0"/>
              </a:rPr>
              <a:t>    row.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insertBefore</a:t>
            </a:r>
            <a:r>
              <a:rPr lang="it-IT" b="1" noProof="1">
                <a:latin typeface="Consolas" panose="020B0609020204030204" pitchFamily="49" charset="0"/>
              </a:rPr>
              <a:t>(row.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prev</a:t>
            </a:r>
            <a:r>
              <a:rPr lang="it-IT" b="1" noProof="1">
                <a:latin typeface="Consolas" panose="020B0609020204030204" pitchFamily="49" charset="0"/>
              </a:rPr>
              <a:t>());</a:t>
            </a:r>
          </a:p>
          <a:p>
            <a:pPr indent="-380648"/>
            <a:r>
              <a:rPr lang="it-IT" b="1" noProof="1">
                <a:latin typeface="Consolas" panose="020B0609020204030204" pitchFamily="49" charset="0"/>
              </a:rPr>
              <a:t>    row.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fadeIn</a:t>
            </a:r>
            <a:r>
              <a:rPr lang="it-IT" b="1" noProof="1">
                <a:latin typeface="Consolas" panose="020B0609020204030204" pitchFamily="49" charset="0"/>
              </a:rPr>
              <a:t>();</a:t>
            </a:r>
          </a:p>
          <a:p>
            <a:pPr indent="-380648"/>
            <a:r>
              <a:rPr lang="it-IT" b="1" noProof="1">
                <a:latin typeface="Consolas" panose="020B0609020204030204" pitchFamily="49" charset="0"/>
              </a:rPr>
              <a:t>    fixRowLinks();</a:t>
            </a:r>
          </a:p>
          <a:p>
            <a:pPr indent="-380648"/>
            <a:r>
              <a:rPr lang="it-IT" b="1" noProof="1">
                <a:latin typeface="Consolas" panose="020B0609020204030204" pitchFamily="49" charset="0"/>
              </a:rPr>
              <a:t>  });</a:t>
            </a:r>
          </a:p>
          <a:p>
            <a:pPr indent="-380648"/>
            <a:r>
              <a:rPr lang="it-IT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0160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Table</a:t>
            </a:r>
            <a:r>
              <a:rPr lang="bg-BG" dirty="0"/>
              <a:t> –</a:t>
            </a:r>
            <a:r>
              <a:rPr lang="en-US" dirty="0"/>
              <a:t> Row Down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8212" y="1600200"/>
            <a:ext cx="7848600" cy="35523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036" lvl="1" indent="0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it-IT" noProof="1"/>
              <a:t>function </a:t>
            </a:r>
            <a:r>
              <a:rPr lang="it-IT" noProof="1">
                <a:solidFill>
                  <a:srgbClr val="FFA000"/>
                </a:solidFill>
              </a:rPr>
              <a:t>moveRowDown</a:t>
            </a:r>
            <a:r>
              <a:rPr lang="it-IT" noProof="1"/>
              <a:t>() {</a:t>
            </a:r>
          </a:p>
          <a:p>
            <a:r>
              <a:rPr lang="it-IT" noProof="1"/>
              <a:t>  let row = $(</a:t>
            </a:r>
            <a:r>
              <a:rPr lang="it-IT" noProof="1">
                <a:solidFill>
                  <a:srgbClr val="FFA000"/>
                </a:solidFill>
              </a:rPr>
              <a:t>this</a:t>
            </a:r>
            <a:r>
              <a:rPr lang="it-IT" noProof="1"/>
              <a:t>).</a:t>
            </a:r>
            <a:r>
              <a:rPr lang="it-IT" noProof="1">
                <a:solidFill>
                  <a:srgbClr val="FFA000"/>
                </a:solidFill>
              </a:rPr>
              <a:t>parent</a:t>
            </a:r>
            <a:r>
              <a:rPr lang="it-IT" noProof="1"/>
              <a:t>().</a:t>
            </a:r>
            <a:r>
              <a:rPr lang="it-IT" noProof="1">
                <a:solidFill>
                  <a:srgbClr val="FFA000"/>
                </a:solidFill>
              </a:rPr>
              <a:t>parent</a:t>
            </a:r>
            <a:r>
              <a:rPr lang="it-IT" noProof="1"/>
              <a:t>();</a:t>
            </a:r>
          </a:p>
          <a:p>
            <a:r>
              <a:rPr lang="it-IT" noProof="1"/>
              <a:t>  row.</a:t>
            </a:r>
            <a:r>
              <a:rPr lang="it-IT" noProof="1">
                <a:solidFill>
                  <a:srgbClr val="FFA000"/>
                </a:solidFill>
              </a:rPr>
              <a:t>fadeOut</a:t>
            </a:r>
            <a:r>
              <a:rPr lang="it-IT" noProof="1"/>
              <a:t>(function() {</a:t>
            </a:r>
          </a:p>
          <a:p>
            <a:r>
              <a:rPr lang="it-IT" noProof="1"/>
              <a:t>    row.</a:t>
            </a:r>
            <a:r>
              <a:rPr lang="it-IT" noProof="1">
                <a:solidFill>
                  <a:srgbClr val="FFA000"/>
                </a:solidFill>
              </a:rPr>
              <a:t>insertAfter</a:t>
            </a:r>
            <a:r>
              <a:rPr lang="it-IT" noProof="1"/>
              <a:t>(row.</a:t>
            </a:r>
            <a:r>
              <a:rPr lang="it-IT" noProof="1">
                <a:solidFill>
                  <a:srgbClr val="FFA000"/>
                </a:solidFill>
              </a:rPr>
              <a:t>next</a:t>
            </a:r>
            <a:r>
              <a:rPr lang="it-IT" noProof="1"/>
              <a:t>());</a:t>
            </a:r>
          </a:p>
          <a:p>
            <a:r>
              <a:rPr lang="it-IT" noProof="1"/>
              <a:t>    row.</a:t>
            </a:r>
            <a:r>
              <a:rPr lang="it-IT" noProof="1">
                <a:solidFill>
                  <a:srgbClr val="FFA000"/>
                </a:solidFill>
              </a:rPr>
              <a:t>fadeIn</a:t>
            </a:r>
            <a:r>
              <a:rPr lang="it-IT" noProof="1"/>
              <a:t>();</a:t>
            </a:r>
          </a:p>
          <a:p>
            <a:r>
              <a:rPr lang="it-IT" noProof="1"/>
              <a:t>    fixRowLinks();</a:t>
            </a:r>
          </a:p>
          <a:p>
            <a:r>
              <a:rPr lang="it-IT" noProof="1"/>
              <a:t>  });</a:t>
            </a:r>
          </a:p>
          <a:p>
            <a:r>
              <a:rPr lang="it-IT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093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Table</a:t>
            </a:r>
            <a:r>
              <a:rPr lang="bg-BG" dirty="0"/>
              <a:t> –</a:t>
            </a:r>
            <a:r>
              <a:rPr lang="en-US" dirty="0"/>
              <a:t> Delete Row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8212" y="1600200"/>
            <a:ext cx="7848600" cy="30395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036" lvl="1" indent="0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marL="0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it-IT" noProof="1">
                <a:cs typeface="Consolas" pitchFamily="49" charset="0"/>
              </a:rPr>
              <a:t>function </a:t>
            </a:r>
            <a:r>
              <a:rPr lang="it-IT" noProof="1">
                <a:solidFill>
                  <a:schemeClr val="bg1"/>
                </a:solidFill>
                <a:cs typeface="Consolas" pitchFamily="49" charset="0"/>
              </a:rPr>
              <a:t>deleteRow</a:t>
            </a:r>
            <a:r>
              <a:rPr lang="it-IT" noProof="1">
                <a:cs typeface="Consolas" pitchFamily="49" charset="0"/>
              </a:rPr>
              <a:t>() {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it-IT" noProof="1">
                <a:cs typeface="Consolas" pitchFamily="49" charset="0"/>
              </a:rPr>
              <a:t>  let row = $(</a:t>
            </a:r>
            <a:r>
              <a:rPr lang="it-IT" noProof="1">
                <a:solidFill>
                  <a:schemeClr val="bg1"/>
                </a:solidFill>
                <a:cs typeface="Consolas" pitchFamily="49" charset="0"/>
              </a:rPr>
              <a:t>this</a:t>
            </a:r>
            <a:r>
              <a:rPr lang="it-IT" noProof="1">
                <a:cs typeface="Consolas" pitchFamily="49" charset="0"/>
              </a:rPr>
              <a:t>).</a:t>
            </a:r>
            <a:r>
              <a:rPr lang="it-IT" noProof="1">
                <a:solidFill>
                  <a:schemeClr val="bg1"/>
                </a:solidFill>
                <a:cs typeface="Consolas" pitchFamily="49" charset="0"/>
              </a:rPr>
              <a:t>parent</a:t>
            </a:r>
            <a:r>
              <a:rPr lang="it-IT" noProof="1">
                <a:cs typeface="Consolas" pitchFamily="49" charset="0"/>
              </a:rPr>
              <a:t>().</a:t>
            </a:r>
            <a:r>
              <a:rPr lang="it-IT" noProof="1">
                <a:solidFill>
                  <a:schemeClr val="bg1"/>
                </a:solidFill>
                <a:cs typeface="Consolas" pitchFamily="49" charset="0"/>
              </a:rPr>
              <a:t>parent</a:t>
            </a:r>
            <a:r>
              <a:rPr lang="it-IT" noProof="1">
                <a:cs typeface="Consolas" pitchFamily="49" charset="0"/>
              </a:rPr>
              <a:t>();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it-IT" noProof="1">
                <a:cs typeface="Consolas" pitchFamily="49" charset="0"/>
              </a:rPr>
              <a:t>  row.</a:t>
            </a:r>
            <a:r>
              <a:rPr lang="it-IT" noProof="1">
                <a:solidFill>
                  <a:schemeClr val="bg1"/>
                </a:solidFill>
                <a:cs typeface="Consolas" pitchFamily="49" charset="0"/>
              </a:rPr>
              <a:t>fadeOut</a:t>
            </a:r>
            <a:r>
              <a:rPr lang="it-IT" noProof="1">
                <a:cs typeface="Consolas" pitchFamily="49" charset="0"/>
              </a:rPr>
              <a:t>(function() {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it-IT" noProof="1">
                <a:cs typeface="Consolas" pitchFamily="49" charset="0"/>
              </a:rPr>
              <a:t>    row.</a:t>
            </a:r>
            <a:r>
              <a:rPr lang="it-IT" noProof="1">
                <a:solidFill>
                  <a:schemeClr val="bg1"/>
                </a:solidFill>
                <a:cs typeface="Consolas" pitchFamily="49" charset="0"/>
              </a:rPr>
              <a:t>remove</a:t>
            </a:r>
            <a:r>
              <a:rPr lang="it-IT" noProof="1">
                <a:cs typeface="Consolas" pitchFamily="49" charset="0"/>
              </a:rPr>
              <a:t>();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it-IT" noProof="1">
                <a:cs typeface="Consolas" pitchFamily="49" charset="0"/>
              </a:rPr>
              <a:t>    fixRowLinks();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it-IT" noProof="1">
                <a:cs typeface="Consolas" pitchFamily="49" charset="0"/>
              </a:rPr>
              <a:t>  });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it-IT" noProof="1"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598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Table</a:t>
            </a:r>
            <a:r>
              <a:rPr lang="bg-BG" dirty="0"/>
              <a:t> –</a:t>
            </a:r>
            <a:r>
              <a:rPr lang="en-US" dirty="0"/>
              <a:t> Fix Row Links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414" y="1159071"/>
            <a:ext cx="10943998" cy="54771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it-IT" noProof="1"/>
              <a:t>function fixRowLinks() {</a:t>
            </a:r>
          </a:p>
          <a:p>
            <a:pPr lvl="1"/>
            <a:r>
              <a:rPr lang="it-IT" noProof="1"/>
              <a:t>  </a:t>
            </a:r>
            <a:r>
              <a:rPr lang="it-IT" i="1" noProof="1">
                <a:solidFill>
                  <a:schemeClr val="accent2"/>
                </a:solidFill>
              </a:rPr>
              <a:t>// Show all links in the table</a:t>
            </a:r>
          </a:p>
          <a:p>
            <a:pPr lvl="1"/>
            <a:r>
              <a:rPr lang="it-IT" noProof="1"/>
              <a:t>  </a:t>
            </a:r>
            <a:r>
              <a:rPr lang="it-IT" noProof="1">
                <a:solidFill>
                  <a:schemeClr val="bg1"/>
                </a:solidFill>
              </a:rPr>
              <a:t>$</a:t>
            </a:r>
            <a:r>
              <a:rPr lang="it-IT" noProof="1"/>
              <a:t>('#countriesTable a').</a:t>
            </a:r>
            <a:r>
              <a:rPr lang="it-IT" noProof="1">
                <a:solidFill>
                  <a:schemeClr val="bg1"/>
                </a:solidFill>
              </a:rPr>
              <a:t>css</a:t>
            </a:r>
            <a:r>
              <a:rPr lang="it-IT" noProof="1"/>
              <a:t>('display', 'inline');</a:t>
            </a:r>
          </a:p>
          <a:p>
            <a:pPr lvl="1"/>
            <a:endParaRPr lang="it-IT" noProof="1"/>
          </a:p>
          <a:p>
            <a:pPr lvl="1"/>
            <a:r>
              <a:rPr lang="it-IT" noProof="1"/>
              <a:t>  </a:t>
            </a:r>
            <a:r>
              <a:rPr lang="it-IT" i="1" noProof="1">
                <a:solidFill>
                  <a:schemeClr val="accent2"/>
                </a:solidFill>
              </a:rPr>
              <a:t>// Hide [Up] link in first table data row</a:t>
            </a:r>
          </a:p>
          <a:p>
            <a:pPr lvl="1"/>
            <a:r>
              <a:rPr lang="it-IT" noProof="1"/>
              <a:t>  let tableRows = </a:t>
            </a:r>
            <a:r>
              <a:rPr lang="it-IT" noProof="1">
                <a:solidFill>
                  <a:schemeClr val="bg1"/>
                </a:solidFill>
              </a:rPr>
              <a:t>$</a:t>
            </a:r>
            <a:r>
              <a:rPr lang="it-IT" noProof="1"/>
              <a:t>('#countriesTable tr');</a:t>
            </a:r>
          </a:p>
          <a:p>
            <a:pPr lvl="1"/>
            <a:r>
              <a:rPr lang="it-IT" noProof="1"/>
              <a:t>  </a:t>
            </a:r>
            <a:r>
              <a:rPr lang="it-IT" noProof="1">
                <a:solidFill>
                  <a:schemeClr val="bg1"/>
                </a:solidFill>
              </a:rPr>
              <a:t>$</a:t>
            </a:r>
            <a:r>
              <a:rPr lang="it-IT" noProof="1"/>
              <a:t>(tableRows[2]).</a:t>
            </a:r>
            <a:r>
              <a:rPr lang="it-IT" noProof="1">
                <a:solidFill>
                  <a:schemeClr val="bg1"/>
                </a:solidFill>
              </a:rPr>
              <a:t>find</a:t>
            </a:r>
            <a:r>
              <a:rPr lang="it-IT" noProof="1"/>
              <a:t>("a:contains('</a:t>
            </a:r>
            <a:r>
              <a:rPr lang="it-IT" noProof="1">
                <a:solidFill>
                  <a:schemeClr val="bg1"/>
                </a:solidFill>
              </a:rPr>
              <a:t>U</a:t>
            </a:r>
            <a:r>
              <a:rPr lang="it-IT" noProof="1"/>
              <a:t>p')")</a:t>
            </a:r>
          </a:p>
          <a:p>
            <a:pPr lvl="1"/>
            <a:r>
              <a:rPr lang="it-IT" noProof="1"/>
              <a:t>    .</a:t>
            </a:r>
            <a:r>
              <a:rPr lang="it-IT" noProof="1">
                <a:solidFill>
                  <a:schemeClr val="bg1"/>
                </a:solidFill>
              </a:rPr>
              <a:t>css</a:t>
            </a:r>
            <a:r>
              <a:rPr lang="it-IT" noProof="1"/>
              <a:t>('display', 'none');</a:t>
            </a:r>
          </a:p>
          <a:p>
            <a:pPr lvl="1"/>
            <a:endParaRPr lang="it-IT" noProof="1"/>
          </a:p>
          <a:p>
            <a:pPr lvl="1"/>
            <a:r>
              <a:rPr lang="it-IT" noProof="1"/>
              <a:t>  </a:t>
            </a:r>
            <a:r>
              <a:rPr lang="it-IT" i="1" noProof="1">
                <a:solidFill>
                  <a:schemeClr val="accent2"/>
                </a:solidFill>
              </a:rPr>
              <a:t>// Hide the [Down] link in the last table row</a:t>
            </a:r>
          </a:p>
          <a:p>
            <a:pPr lvl="1"/>
            <a:r>
              <a:rPr lang="it-IT" noProof="1"/>
              <a:t>  </a:t>
            </a:r>
            <a:r>
              <a:rPr lang="it-IT" noProof="1">
                <a:solidFill>
                  <a:schemeClr val="bg1"/>
                </a:solidFill>
              </a:rPr>
              <a:t>$</a:t>
            </a:r>
            <a:r>
              <a:rPr lang="it-IT" noProof="1"/>
              <a:t>(tableRows[tableRows.length - 1]).</a:t>
            </a:r>
            <a:r>
              <a:rPr lang="it-IT" noProof="1">
                <a:solidFill>
                  <a:schemeClr val="bg1"/>
                </a:solidFill>
              </a:rPr>
              <a:t>find</a:t>
            </a:r>
            <a:r>
              <a:rPr lang="it-IT" noProof="1"/>
              <a:t>("a:contains('</a:t>
            </a:r>
            <a:r>
              <a:rPr lang="it-IT" noProof="1">
                <a:solidFill>
                  <a:schemeClr val="bg1"/>
                </a:solidFill>
              </a:rPr>
              <a:t>Down</a:t>
            </a:r>
            <a:r>
              <a:rPr lang="it-IT" noProof="1"/>
              <a:t>')")</a:t>
            </a:r>
          </a:p>
          <a:p>
            <a:pPr lvl="1"/>
            <a:r>
              <a:rPr lang="it-IT" noProof="1"/>
              <a:t>    .</a:t>
            </a:r>
            <a:r>
              <a:rPr lang="it-IT" noProof="1">
                <a:solidFill>
                  <a:schemeClr val="bg1"/>
                </a:solidFill>
              </a:rPr>
              <a:t>css</a:t>
            </a:r>
            <a:r>
              <a:rPr lang="it-IT" noProof="1"/>
              <a:t>('display', 'none');</a:t>
            </a:r>
          </a:p>
          <a:p>
            <a:pPr lvl="1"/>
            <a:r>
              <a:rPr lang="it-IT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942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Events with Ease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jQuery Events</a:t>
            </a:r>
            <a:endParaRPr lang="bg-BG" dirty="0"/>
          </a:p>
        </p:txBody>
      </p:sp>
      <p:pic>
        <p:nvPicPr>
          <p:cNvPr id="14338" name="Picture 2" descr="Резултат с изображение за jquery event hand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1752600"/>
            <a:ext cx="3049676" cy="1803819"/>
          </a:xfrm>
          <a:prstGeom prst="roundRect">
            <a:avLst>
              <a:gd name="adj" fmla="val 20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38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 smtClean="0"/>
              <a:t>#JSCORE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9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ym typeface="Lucida Grande" charset="0"/>
              </a:rPr>
              <a:t>Attaching events on certain elements</a:t>
            </a:r>
            <a:endParaRPr lang="en-GB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Events: Attach / Remove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57236" y="1937466"/>
            <a:ext cx="10671176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$('a.button').</a:t>
            </a:r>
            <a:r>
              <a:rPr lang="en-US" noProof="1">
                <a:solidFill>
                  <a:schemeClr val="bg1"/>
                </a:solidFill>
              </a:rPr>
              <a:t>on</a:t>
            </a:r>
            <a:r>
              <a:rPr lang="en-US" noProof="1"/>
              <a:t>('</a:t>
            </a:r>
            <a:r>
              <a:rPr lang="en-US" noProof="1">
                <a:solidFill>
                  <a:schemeClr val="bg1"/>
                </a:solidFill>
              </a:rPr>
              <a:t>click</a:t>
            </a:r>
            <a:r>
              <a:rPr lang="en-US" noProof="1"/>
              <a:t>', buttonClicked);</a:t>
            </a:r>
          </a:p>
          <a:p>
            <a:r>
              <a:rPr lang="en-US" noProof="1"/>
              <a:t>function buttonClicked() {</a:t>
            </a:r>
          </a:p>
          <a:p>
            <a:r>
              <a:rPr lang="en-US" noProof="1"/>
              <a:t>  $('.selected').</a:t>
            </a:r>
            <a:r>
              <a:rPr lang="en-US" noProof="1">
                <a:solidFill>
                  <a:schemeClr val="bg1"/>
                </a:solidFill>
              </a:rPr>
              <a:t>removeClass</a:t>
            </a:r>
            <a:r>
              <a:rPr lang="en-US" noProof="1"/>
              <a:t>('selected');</a:t>
            </a:r>
          </a:p>
          <a:p>
            <a:r>
              <a:rPr lang="en-US" noProof="1"/>
              <a:t>  $(this).</a:t>
            </a:r>
            <a:r>
              <a:rPr lang="en-US" noProof="1">
                <a:solidFill>
                  <a:schemeClr val="bg1"/>
                </a:solidFill>
              </a:rPr>
              <a:t>addClass</a:t>
            </a:r>
            <a:r>
              <a:rPr lang="en-US" noProof="1"/>
              <a:t>('selected'); </a:t>
            </a:r>
          </a:p>
          <a:p>
            <a:r>
              <a:rPr lang="en-US" noProof="1"/>
              <a:t>  </a:t>
            </a:r>
            <a:r>
              <a:rPr lang="en-US" i="1" noProof="1">
                <a:solidFill>
                  <a:schemeClr val="accent2"/>
                </a:solidFill>
              </a:rPr>
              <a:t>// "this" is the event source (the hyperlink clicked)</a:t>
            </a:r>
          </a:p>
          <a:p>
            <a:r>
              <a:rPr lang="en-US" noProof="1"/>
              <a:t>}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757236" y="5847944"/>
            <a:ext cx="10671176" cy="5002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$('a.button').</a:t>
            </a:r>
            <a:r>
              <a:rPr lang="en-US" noProof="1">
                <a:solidFill>
                  <a:schemeClr val="bg1"/>
                </a:solidFill>
              </a:rPr>
              <a:t>off</a:t>
            </a:r>
            <a:r>
              <a:rPr lang="en-US" noProof="1"/>
              <a:t>('</a:t>
            </a:r>
            <a:r>
              <a:rPr lang="en-US" noProof="1">
                <a:solidFill>
                  <a:schemeClr val="bg1"/>
                </a:solidFill>
              </a:rPr>
              <a:t>click</a:t>
            </a:r>
            <a:r>
              <a:rPr lang="en-US" noProof="1"/>
              <a:t>', buttonClicked);</a:t>
            </a:r>
          </a:p>
        </p:txBody>
      </p:sp>
      <p:sp>
        <p:nvSpPr>
          <p:cNvPr id="11" name="Content Placeholder 13"/>
          <p:cNvSpPr txBox="1">
            <a:spLocks/>
          </p:cNvSpPr>
          <p:nvPr/>
        </p:nvSpPr>
        <p:spPr>
          <a:xfrm>
            <a:off x="190413" y="5043913"/>
            <a:ext cx="11804822" cy="6425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>
                <a:sym typeface="Lucida Grande" charset="0"/>
              </a:rPr>
              <a:t>Removing event handler from certain elements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4046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Link Buttons – 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6944" y="1260612"/>
            <a:ext cx="10669880" cy="5088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algn="ctr"/>
            <a:r>
              <a:rPr lang="en-US" noProof="1"/>
              <a:t>link-buttons.html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8532" y="1769507"/>
            <a:ext cx="10669880" cy="44243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&lt;head&gt;</a:t>
            </a:r>
          </a:p>
          <a:p>
            <a:r>
              <a:rPr lang="en-US" noProof="1"/>
              <a:t>  &lt;link rel="stylesheet" href="</a:t>
            </a:r>
            <a:r>
              <a:rPr lang="en-US" noProof="1">
                <a:solidFill>
                  <a:schemeClr val="bg1"/>
                </a:solidFill>
              </a:rPr>
              <a:t>link-buttons.css</a:t>
            </a:r>
            <a:r>
              <a:rPr lang="en-US" noProof="1"/>
              <a:t>" /&gt;</a:t>
            </a:r>
          </a:p>
          <a:p>
            <a:r>
              <a:rPr lang="en-US" noProof="1"/>
              <a:t>  &lt;script src="</a:t>
            </a:r>
            <a:r>
              <a:rPr lang="en-US" noProof="1">
                <a:solidFill>
                  <a:schemeClr val="bg1"/>
                </a:solidFill>
              </a:rPr>
              <a:t>jquery-3.1.1.min.js</a:t>
            </a:r>
            <a:r>
              <a:rPr lang="en-US" noProof="1"/>
              <a:t>"&gt;&lt;/script&gt;</a:t>
            </a:r>
          </a:p>
          <a:p>
            <a:r>
              <a:rPr lang="en-US" noProof="1"/>
              <a:t>  &lt;script src="</a:t>
            </a:r>
            <a:r>
              <a:rPr lang="en-US" noProof="1">
                <a:solidFill>
                  <a:schemeClr val="bg1"/>
                </a:solidFill>
              </a:rPr>
              <a:t>link-buttons.js</a:t>
            </a:r>
            <a:r>
              <a:rPr lang="en-US" noProof="1"/>
              <a:t>"&gt;&lt;/script&gt;</a:t>
            </a:r>
          </a:p>
          <a:p>
            <a:r>
              <a:rPr lang="en-US" noProof="1"/>
              <a:t>&lt;/head&gt;</a:t>
            </a:r>
          </a:p>
          <a:p>
            <a:r>
              <a:rPr lang="en-US" noProof="1"/>
              <a:t>&lt;body onload="</a:t>
            </a:r>
            <a:r>
              <a:rPr lang="en-US" noProof="1">
                <a:solidFill>
                  <a:schemeClr val="bg1"/>
                </a:solidFill>
              </a:rPr>
              <a:t>attachEvents()</a:t>
            </a:r>
            <a:r>
              <a:rPr lang="en-US" noProof="1"/>
              <a:t>"&gt;</a:t>
            </a:r>
          </a:p>
          <a:p>
            <a:r>
              <a:rPr lang="en-US" noProof="1"/>
              <a:t>  &lt;a class="button"&gt;Sofia&lt;/a&gt;</a:t>
            </a:r>
          </a:p>
          <a:p>
            <a:r>
              <a:rPr lang="en-US" noProof="1"/>
              <a:t>  &lt;a class="button"&gt;Plovdiv&lt;/a&gt;</a:t>
            </a:r>
          </a:p>
          <a:p>
            <a:r>
              <a:rPr lang="en-US" noProof="1"/>
              <a:t>  &lt;a class="button"&gt;Varna&lt;/a&gt;</a:t>
            </a:r>
          </a:p>
          <a:p>
            <a:r>
              <a:rPr lang="en-US" noProof="1"/>
              <a:t>&lt;/body&gt;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12" y="4114800"/>
            <a:ext cx="446424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9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Link Buttons – CSS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8532" y="1740362"/>
            <a:ext cx="5197880" cy="4401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algn="ctr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algn="l"/>
            <a:r>
              <a:rPr lang="en-US" noProof="1">
                <a:solidFill>
                  <a:schemeClr val="bg1"/>
                </a:solidFill>
              </a:rPr>
              <a:t>a.button</a:t>
            </a:r>
            <a:r>
              <a:rPr lang="en-US" noProof="1"/>
              <a:t> {</a:t>
            </a:r>
          </a:p>
          <a:p>
            <a:pPr algn="l"/>
            <a:r>
              <a:rPr lang="en-US" noProof="1"/>
              <a:t>  border: 1px solid #CCC;</a:t>
            </a:r>
          </a:p>
          <a:p>
            <a:pPr algn="l"/>
            <a:r>
              <a:rPr lang="en-US" noProof="1"/>
              <a:t>  background: #EEE;</a:t>
            </a:r>
          </a:p>
          <a:p>
            <a:pPr algn="l"/>
            <a:r>
              <a:rPr lang="en-US" noProof="1"/>
              <a:t>  padding: 5px 10px;</a:t>
            </a:r>
          </a:p>
          <a:p>
            <a:pPr algn="l"/>
            <a:r>
              <a:rPr lang="en-US" noProof="1"/>
              <a:t>  border-radius: 5px;</a:t>
            </a:r>
          </a:p>
          <a:p>
            <a:pPr algn="l"/>
            <a:r>
              <a:rPr lang="en-US" noProof="1"/>
              <a:t>  color: #333;</a:t>
            </a:r>
          </a:p>
          <a:p>
            <a:pPr algn="l"/>
            <a:r>
              <a:rPr lang="en-US" noProof="1"/>
              <a:t>  text-decoration: none;</a:t>
            </a:r>
          </a:p>
          <a:p>
            <a:pPr algn="l"/>
            <a:r>
              <a:rPr lang="en-US" noProof="1"/>
              <a:t>  display: inline-block;</a:t>
            </a:r>
          </a:p>
          <a:p>
            <a:pPr algn="l"/>
            <a:r>
              <a:rPr lang="en-US" noProof="1"/>
              <a:t>  margin: 5px;</a:t>
            </a:r>
          </a:p>
          <a:p>
            <a:pPr algn="l"/>
            <a:r>
              <a:rPr lang="en-US" noProof="1"/>
              <a:t>}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956412" y="1740362"/>
            <a:ext cx="5472000" cy="4401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algn="ctr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algn="l"/>
            <a:r>
              <a:rPr lang="en-US" noProof="1">
                <a:solidFill>
                  <a:schemeClr val="bg1"/>
                </a:solidFill>
              </a:rPr>
              <a:t>a.button.selected</a:t>
            </a:r>
            <a:r>
              <a:rPr lang="en-US" noProof="1"/>
              <a:t> {</a:t>
            </a:r>
          </a:p>
          <a:p>
            <a:pPr algn="l"/>
            <a:r>
              <a:rPr lang="en-US" noProof="1"/>
              <a:t>  color: #111;</a:t>
            </a:r>
          </a:p>
          <a:p>
            <a:pPr algn="l"/>
            <a:r>
              <a:rPr lang="en-US" noProof="1"/>
              <a:t>  font-weight: bold;</a:t>
            </a:r>
          </a:p>
          <a:p>
            <a:pPr algn="l"/>
            <a:r>
              <a:rPr lang="en-US" noProof="1"/>
              <a:t>  border: 1px solid #AAA;</a:t>
            </a:r>
          </a:p>
          <a:p>
            <a:pPr algn="l"/>
            <a:r>
              <a:rPr lang="en-US" noProof="1"/>
              <a:t>  background: #BBB;</a:t>
            </a:r>
          </a:p>
          <a:p>
            <a:pPr algn="l"/>
            <a:r>
              <a:rPr lang="en-US" noProof="1"/>
              <a:t>}</a:t>
            </a:r>
          </a:p>
          <a:p>
            <a:pPr algn="l"/>
            <a:r>
              <a:rPr lang="en-US" noProof="1">
                <a:solidFill>
                  <a:schemeClr val="bg1"/>
                </a:solidFill>
              </a:rPr>
              <a:t>a.button.selected::before</a:t>
            </a:r>
            <a:r>
              <a:rPr lang="en-US" noProof="1"/>
              <a:t> {</a:t>
            </a:r>
          </a:p>
          <a:p>
            <a:pPr algn="l"/>
            <a:r>
              <a:rPr lang="en-US" noProof="1"/>
              <a:t>  content: "\2713\20\20";</a:t>
            </a:r>
          </a:p>
          <a:p>
            <a:pPr algn="l"/>
            <a:r>
              <a:rPr lang="en-US" noProof="1"/>
              <a:t>}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a:hover</a:t>
            </a:r>
            <a:r>
              <a:rPr lang="en-US" dirty="0"/>
              <a:t> {cursor: pointer;}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58532" y="1240124"/>
            <a:ext cx="10669880" cy="5002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algn="ctr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link-buttons.css</a:t>
            </a:r>
          </a:p>
        </p:txBody>
      </p:sp>
    </p:spTree>
    <p:extLst>
      <p:ext uri="{BB962C8B-B14F-4D97-AF65-F5344CB8AC3E}">
        <p14:creationId xmlns:p14="http://schemas.microsoft.com/office/powerpoint/2010/main" val="175631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Link Buttons – JavaScript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8532" y="1344352"/>
            <a:ext cx="10669880" cy="5002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algn="ctr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link-buttons.js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8532" y="1844590"/>
            <a:ext cx="10669880" cy="35523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algn="ctr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algn="l"/>
            <a:r>
              <a:rPr lang="en-US" noProof="1"/>
              <a:t>function </a:t>
            </a:r>
            <a:r>
              <a:rPr lang="en-US" noProof="1">
                <a:solidFill>
                  <a:schemeClr val="bg1"/>
                </a:solidFill>
              </a:rPr>
              <a:t>attachEvents</a:t>
            </a:r>
            <a:r>
              <a:rPr lang="en-US" noProof="1"/>
              <a:t>() {</a:t>
            </a:r>
          </a:p>
          <a:p>
            <a:pPr algn="l"/>
            <a:r>
              <a:rPr lang="en-US" noProof="1"/>
              <a:t>  $('a.button').</a:t>
            </a:r>
            <a:r>
              <a:rPr lang="en-US" noProof="1">
                <a:solidFill>
                  <a:schemeClr val="bg1"/>
                </a:solidFill>
              </a:rPr>
              <a:t>on</a:t>
            </a:r>
            <a:r>
              <a:rPr lang="en-US" noProof="1"/>
              <a:t>('</a:t>
            </a:r>
            <a:r>
              <a:rPr lang="en-US" noProof="1">
                <a:solidFill>
                  <a:schemeClr val="bg1"/>
                </a:solidFill>
              </a:rPr>
              <a:t>click</a:t>
            </a:r>
            <a:r>
              <a:rPr lang="en-US" noProof="1"/>
              <a:t>', </a:t>
            </a:r>
            <a:r>
              <a:rPr lang="en-US" noProof="1">
                <a:solidFill>
                  <a:schemeClr val="bg1"/>
                </a:solidFill>
              </a:rPr>
              <a:t>buttonClicked</a:t>
            </a:r>
            <a:r>
              <a:rPr lang="en-US" noProof="1"/>
              <a:t>);</a:t>
            </a:r>
          </a:p>
          <a:p>
            <a:pPr algn="l"/>
            <a:r>
              <a:rPr lang="en-US" noProof="1"/>
              <a:t>  function </a:t>
            </a:r>
            <a:r>
              <a:rPr lang="en-US" noProof="1">
                <a:solidFill>
                  <a:schemeClr val="bg1"/>
                </a:solidFill>
              </a:rPr>
              <a:t>buttonClicked</a:t>
            </a:r>
            <a:r>
              <a:rPr lang="en-US" noProof="1"/>
              <a:t>() {</a:t>
            </a:r>
          </a:p>
          <a:p>
            <a:pPr algn="l"/>
            <a:r>
              <a:rPr lang="en-US" noProof="1"/>
              <a:t>    $('.selected').</a:t>
            </a:r>
            <a:r>
              <a:rPr lang="en-US" noProof="1">
                <a:solidFill>
                  <a:schemeClr val="bg1"/>
                </a:solidFill>
              </a:rPr>
              <a:t>removeClass</a:t>
            </a:r>
            <a:r>
              <a:rPr lang="en-US" noProof="1"/>
              <a:t>('selected');</a:t>
            </a:r>
          </a:p>
          <a:p>
            <a:pPr algn="l"/>
            <a:r>
              <a:rPr lang="en-US" noProof="1"/>
              <a:t>    $(this).</a:t>
            </a:r>
            <a:r>
              <a:rPr lang="en-US" noProof="1">
                <a:solidFill>
                  <a:schemeClr val="bg1"/>
                </a:solidFill>
              </a:rPr>
              <a:t>addClass</a:t>
            </a:r>
            <a:r>
              <a:rPr lang="en-US" noProof="1"/>
              <a:t>('selected');</a:t>
            </a:r>
          </a:p>
          <a:p>
            <a:pPr algn="l"/>
            <a:r>
              <a:rPr lang="en-US" noProof="1"/>
              <a:t>    </a:t>
            </a:r>
            <a:r>
              <a:rPr lang="en-US" i="1" noProof="1">
                <a:solidFill>
                  <a:schemeClr val="accent2"/>
                </a:solidFill>
              </a:rPr>
              <a:t>// "this" is the event source (the hyperlink clicked)</a:t>
            </a:r>
          </a:p>
          <a:p>
            <a:pPr algn="l"/>
            <a:r>
              <a:rPr lang="en-US" noProof="1"/>
              <a:t>  }</a:t>
            </a:r>
          </a:p>
          <a:p>
            <a:pPr algn="l"/>
            <a:r>
              <a:rPr lang="en-US" noProof="1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6005" y="6148279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https://judge.softuni.bg/Contests/329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6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Handling events on multiple elements</a:t>
            </a:r>
          </a:p>
          <a:p>
            <a:pPr lvl="1"/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Add a handler on the parent element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Events: Multiple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34</a:t>
            </a:fld>
            <a:endParaRPr lang="en-US" sz="110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09636" y="2820412"/>
            <a:ext cx="10366376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function </a:t>
            </a:r>
            <a:r>
              <a:rPr lang="en-US" noProof="1">
                <a:solidFill>
                  <a:schemeClr val="bg1"/>
                </a:solidFill>
              </a:rPr>
              <a:t>onListItemClick</a:t>
            </a:r>
            <a:r>
              <a:rPr lang="en-US" noProof="1"/>
              <a:t>() {</a:t>
            </a:r>
          </a:p>
          <a:p>
            <a:r>
              <a:rPr lang="en-US" noProof="1"/>
              <a:t>  $('.selected').</a:t>
            </a:r>
            <a:r>
              <a:rPr lang="en-US" noProof="1">
                <a:solidFill>
                  <a:schemeClr val="bg1"/>
                </a:solidFill>
              </a:rPr>
              <a:t>removeClass</a:t>
            </a:r>
            <a:r>
              <a:rPr lang="en-US" noProof="1"/>
              <a:t>('selected');</a:t>
            </a:r>
          </a:p>
          <a:p>
            <a:r>
              <a:rPr lang="en-US" noProof="1"/>
              <a:t>  $(this).</a:t>
            </a:r>
            <a:r>
              <a:rPr lang="en-US" noProof="1">
                <a:solidFill>
                  <a:schemeClr val="bg1"/>
                </a:solidFill>
              </a:rPr>
              <a:t>addClass</a:t>
            </a:r>
            <a:r>
              <a:rPr lang="en-US" noProof="1"/>
              <a:t>('selected');</a:t>
            </a:r>
          </a:p>
          <a:p>
            <a:r>
              <a:rPr lang="en-US" noProof="1" smtClean="0"/>
              <a:t>}</a:t>
            </a:r>
          </a:p>
          <a:p>
            <a:endParaRPr lang="en-US" noProof="1"/>
          </a:p>
          <a:p>
            <a:r>
              <a:rPr lang="en-US" noProof="1"/>
              <a:t>$('</a:t>
            </a:r>
            <a:r>
              <a:rPr lang="en-US" noProof="1">
                <a:solidFill>
                  <a:schemeClr val="bg1"/>
                </a:solidFill>
              </a:rPr>
              <a:t>ul</a:t>
            </a:r>
            <a:r>
              <a:rPr lang="en-US" noProof="1"/>
              <a:t>').</a:t>
            </a:r>
            <a:r>
              <a:rPr lang="en-US" noProof="1">
                <a:solidFill>
                  <a:schemeClr val="bg1"/>
                </a:solidFill>
              </a:rPr>
              <a:t>on</a:t>
            </a:r>
            <a:r>
              <a:rPr lang="en-US" noProof="1"/>
              <a:t>('</a:t>
            </a:r>
            <a:r>
              <a:rPr lang="en-US" noProof="1">
                <a:solidFill>
                  <a:schemeClr val="bg1"/>
                </a:solidFill>
              </a:rPr>
              <a:t>click</a:t>
            </a:r>
            <a:r>
              <a:rPr lang="en-US" noProof="1"/>
              <a:t>', '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', </a:t>
            </a:r>
            <a:r>
              <a:rPr lang="en-US" noProof="1">
                <a:solidFill>
                  <a:schemeClr val="bg1"/>
                </a:solidFill>
              </a:rPr>
              <a:t>onListItemClick</a:t>
            </a:r>
            <a:r>
              <a:rPr lang="en-US" noProof="1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4347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 HTML page listing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towns</a:t>
            </a:r>
          </a:p>
          <a:p>
            <a:pPr lvl="1"/>
            <a:r>
              <a:rPr lang="en-US" sz="3200" dirty="0"/>
              <a:t>Clicking on a town should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3200" dirty="0"/>
              <a:t> </a:t>
            </a:r>
            <a:endParaRPr lang="en-US" sz="3200" dirty="0" smtClean="0"/>
          </a:p>
          <a:p>
            <a:pPr marL="609036" lvl="1" indent="0">
              <a:buNone/>
            </a:pPr>
            <a:r>
              <a:rPr lang="en-US" sz="3200" dirty="0" smtClean="0"/>
              <a:t>/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deselect</a:t>
            </a:r>
            <a:r>
              <a:rPr lang="en-US" sz="3200" dirty="0"/>
              <a:t> it</a:t>
            </a:r>
          </a:p>
          <a:p>
            <a:pPr lvl="1"/>
            <a:r>
              <a:rPr lang="en-US" sz="3200" dirty="0"/>
              <a:t>A button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shows all selected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towns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Selectable Towns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3863" y="4101196"/>
            <a:ext cx="10667998" cy="22444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it-IT" noProof="1"/>
              <a:t>&lt;style&gt;</a:t>
            </a:r>
            <a:r>
              <a:rPr lang="it-IT" noProof="1">
                <a:solidFill>
                  <a:schemeClr val="bg1"/>
                </a:solidFill>
              </a:rPr>
              <a:t>li { display: inline-block }</a:t>
            </a:r>
            <a:r>
              <a:rPr lang="it-IT" noProof="1"/>
              <a:t>&lt;/style&gt;</a:t>
            </a:r>
          </a:p>
          <a:p>
            <a:pPr lvl="1"/>
            <a:r>
              <a:rPr lang="it-IT" noProof="1"/>
              <a:t>&lt;ul id="</a:t>
            </a:r>
            <a:r>
              <a:rPr lang="it-IT" noProof="1">
                <a:solidFill>
                  <a:schemeClr val="bg1"/>
                </a:solidFill>
              </a:rPr>
              <a:t>items</a:t>
            </a:r>
            <a:r>
              <a:rPr lang="it-IT" noProof="1"/>
              <a:t>"&gt;&lt;li&gt;Sofia&lt;/li&gt;&lt;li&gt;Varna&lt;/li&gt;…&lt;/ul&gt;</a:t>
            </a:r>
          </a:p>
          <a:p>
            <a:pPr lvl="1"/>
            <a:r>
              <a:rPr lang="it-IT" noProof="1"/>
              <a:t>&lt;button id="</a:t>
            </a:r>
            <a:r>
              <a:rPr lang="it-IT" noProof="1">
                <a:solidFill>
                  <a:schemeClr val="bg1"/>
                </a:solidFill>
              </a:rPr>
              <a:t>showTownsButton</a:t>
            </a:r>
            <a:r>
              <a:rPr lang="it-IT" noProof="1"/>
              <a:t>"&gt;Show Towns&lt;/button&gt;</a:t>
            </a:r>
          </a:p>
          <a:p>
            <a:pPr lvl="1"/>
            <a:r>
              <a:rPr lang="it-IT" noProof="1"/>
              <a:t>&lt;div id=</a:t>
            </a:r>
            <a:r>
              <a:rPr lang="en-US" noProof="1"/>
              <a:t>"</a:t>
            </a:r>
            <a:r>
              <a:rPr lang="en-US" noProof="1">
                <a:solidFill>
                  <a:schemeClr val="bg1"/>
                </a:solidFill>
              </a:rPr>
              <a:t>selectedTowns</a:t>
            </a:r>
            <a:r>
              <a:rPr lang="en-US" noProof="1"/>
              <a:t>"&gt;&lt;/div&gt;</a:t>
            </a:r>
            <a:endParaRPr lang="it-IT" noProof="1"/>
          </a:p>
          <a:p>
            <a:pPr lvl="1"/>
            <a:r>
              <a:rPr lang="it-IT" noProof="1"/>
              <a:t>&lt;script&gt;</a:t>
            </a:r>
            <a:r>
              <a:rPr lang="it-IT" noProof="1">
                <a:solidFill>
                  <a:schemeClr val="bg1"/>
                </a:solidFill>
              </a:rPr>
              <a:t>$(()=&gt;attachEvents())</a:t>
            </a:r>
            <a:r>
              <a:rPr lang="it-IT" noProof="1"/>
              <a:t>&lt;/script&gt;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1232905"/>
            <a:ext cx="3886200" cy="265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7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Selectable Towns – Click Towns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291342"/>
            <a:ext cx="10667998" cy="46870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it-IT" noProof="1"/>
              <a:t>function attachEvents() {</a:t>
            </a:r>
          </a:p>
          <a:p>
            <a:pPr lvl="1"/>
            <a:r>
              <a:rPr lang="it-IT" noProof="1"/>
              <a:t>  </a:t>
            </a:r>
            <a:r>
              <a:rPr lang="it-IT" noProof="1">
                <a:solidFill>
                  <a:schemeClr val="bg1"/>
                </a:solidFill>
              </a:rPr>
              <a:t>$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#items</a:t>
            </a:r>
            <a:r>
              <a:rPr lang="it-IT" noProof="1"/>
              <a:t>').on('</a:t>
            </a:r>
            <a:r>
              <a:rPr lang="it-IT" noProof="1">
                <a:solidFill>
                  <a:schemeClr val="bg1"/>
                </a:solidFill>
              </a:rPr>
              <a:t>click</a:t>
            </a:r>
            <a:r>
              <a:rPr lang="it-IT" noProof="1"/>
              <a:t>', '</a:t>
            </a:r>
            <a:r>
              <a:rPr lang="it-IT" noProof="1">
                <a:solidFill>
                  <a:schemeClr val="bg1"/>
                </a:solidFill>
              </a:rPr>
              <a:t>li</a:t>
            </a:r>
            <a:r>
              <a:rPr lang="it-IT" noProof="1"/>
              <a:t>', function() {</a:t>
            </a:r>
          </a:p>
          <a:p>
            <a:pPr lvl="1"/>
            <a:r>
              <a:rPr lang="it-IT" noProof="1"/>
              <a:t>    let li = $(</a:t>
            </a:r>
            <a:r>
              <a:rPr lang="it-IT" noProof="1">
                <a:solidFill>
                  <a:schemeClr val="bg1"/>
                </a:solidFill>
              </a:rPr>
              <a:t>this</a:t>
            </a:r>
            <a:r>
              <a:rPr lang="it-IT" noProof="1"/>
              <a:t>);</a:t>
            </a:r>
          </a:p>
          <a:p>
            <a:pPr lvl="1"/>
            <a:r>
              <a:rPr lang="it-IT" noProof="1"/>
              <a:t>    if (li.</a:t>
            </a:r>
            <a:r>
              <a:rPr lang="it-IT" noProof="1">
                <a:solidFill>
                  <a:schemeClr val="bg1"/>
                </a:solidFill>
              </a:rPr>
              <a:t>attr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data-selected</a:t>
            </a:r>
            <a:r>
              <a:rPr lang="it-IT" noProof="1"/>
              <a:t>')) {</a:t>
            </a:r>
          </a:p>
          <a:p>
            <a:pPr lvl="1"/>
            <a:r>
              <a:rPr lang="it-IT" noProof="1"/>
              <a:t>      li.</a:t>
            </a:r>
            <a:r>
              <a:rPr lang="it-IT" noProof="1">
                <a:solidFill>
                  <a:schemeClr val="bg1"/>
                </a:solidFill>
              </a:rPr>
              <a:t>removeAttr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data-selected</a:t>
            </a:r>
            <a:r>
              <a:rPr lang="it-IT" noProof="1"/>
              <a:t>');</a:t>
            </a:r>
          </a:p>
          <a:p>
            <a:pPr lvl="1"/>
            <a:r>
              <a:rPr lang="it-IT" noProof="1"/>
              <a:t>      li.</a:t>
            </a:r>
            <a:r>
              <a:rPr lang="it-IT" noProof="1">
                <a:solidFill>
                  <a:schemeClr val="bg1"/>
                </a:solidFill>
              </a:rPr>
              <a:t>css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background</a:t>
            </a:r>
            <a:r>
              <a:rPr lang="it-IT" noProof="1"/>
              <a:t>', '');</a:t>
            </a:r>
          </a:p>
          <a:p>
            <a:pPr lvl="1"/>
            <a:r>
              <a:rPr lang="it-IT" noProof="1"/>
              <a:t>    } else {</a:t>
            </a:r>
          </a:p>
          <a:p>
            <a:pPr lvl="1"/>
            <a:r>
              <a:rPr lang="it-IT" noProof="1"/>
              <a:t>      li.</a:t>
            </a:r>
            <a:r>
              <a:rPr lang="it-IT" noProof="1">
                <a:solidFill>
                  <a:schemeClr val="bg1"/>
                </a:solidFill>
              </a:rPr>
              <a:t>attr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data-selected</a:t>
            </a:r>
            <a:r>
              <a:rPr lang="it-IT" noProof="1"/>
              <a:t>', '</a:t>
            </a:r>
            <a:r>
              <a:rPr lang="it-IT" noProof="1">
                <a:solidFill>
                  <a:schemeClr val="bg1"/>
                </a:solidFill>
              </a:rPr>
              <a:t>true</a:t>
            </a:r>
            <a:r>
              <a:rPr lang="it-IT" noProof="1"/>
              <a:t>');</a:t>
            </a:r>
          </a:p>
          <a:p>
            <a:pPr lvl="1"/>
            <a:r>
              <a:rPr lang="it-IT" noProof="1"/>
              <a:t>      li.</a:t>
            </a:r>
            <a:r>
              <a:rPr lang="it-IT" noProof="1">
                <a:solidFill>
                  <a:schemeClr val="bg1"/>
                </a:solidFill>
              </a:rPr>
              <a:t>css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background</a:t>
            </a:r>
            <a:r>
              <a:rPr lang="it-IT" noProof="1"/>
              <a:t>', '</a:t>
            </a:r>
            <a:r>
              <a:rPr lang="it-IT" noProof="1">
                <a:solidFill>
                  <a:schemeClr val="bg1"/>
                </a:solidFill>
              </a:rPr>
              <a:t>#DDD</a:t>
            </a:r>
            <a:r>
              <a:rPr lang="it-IT" noProof="1"/>
              <a:t>');</a:t>
            </a:r>
          </a:p>
          <a:p>
            <a:pPr lvl="1"/>
            <a:r>
              <a:rPr lang="it-IT" noProof="1"/>
              <a:t>    }</a:t>
            </a:r>
          </a:p>
          <a:p>
            <a:pPr lvl="1"/>
            <a:r>
              <a:rPr lang="it-IT" noProof="1"/>
              <a:t>  });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92379" y="2514600"/>
            <a:ext cx="3706010" cy="1398996"/>
          </a:xfrm>
          <a:prstGeom prst="wedgeRoundRectCallout">
            <a:avLst>
              <a:gd name="adj1" fmla="val -76721"/>
              <a:gd name="adj2" fmla="val 746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Attach attribute</a:t>
            </a:r>
            <a:br>
              <a:rPr lang="en-US" b="1" noProof="1">
                <a:solidFill>
                  <a:srgbClr val="FFFFFF"/>
                </a:solidFill>
              </a:rPr>
            </a:br>
            <a:r>
              <a:rPr lang="en-US" b="1" noProof="1">
                <a:solidFill>
                  <a:schemeClr val="bg1"/>
                </a:solidFill>
              </a:rPr>
              <a:t>'data-selected' = 'true'</a:t>
            </a:r>
            <a:br>
              <a:rPr lang="en-US" b="1" noProof="1">
                <a:solidFill>
                  <a:schemeClr val="bg1"/>
                </a:solidFill>
              </a:rPr>
            </a:br>
            <a:r>
              <a:rPr lang="en-US" b="1" noProof="1">
                <a:solidFill>
                  <a:srgbClr val="FFFFFF"/>
                </a:solidFill>
              </a:rPr>
              <a:t>to each selected &lt;</a:t>
            </a:r>
            <a:r>
              <a:rPr lang="en-US" b="1" noProof="1">
                <a:solidFill>
                  <a:schemeClr val="bg1"/>
                </a:solidFill>
              </a:rPr>
              <a:t>li</a:t>
            </a:r>
            <a:r>
              <a:rPr lang="en-US" b="1" noProof="1">
                <a:solidFill>
                  <a:srgbClr val="FFFFFF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5469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Selectable Towns – Show Towns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720918"/>
            <a:ext cx="10667998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it-IT" noProof="1"/>
              <a:t>  </a:t>
            </a:r>
            <a:r>
              <a:rPr lang="it-IT" noProof="1">
                <a:solidFill>
                  <a:schemeClr val="bg1"/>
                </a:solidFill>
              </a:rPr>
              <a:t>$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#showTownsButton</a:t>
            </a:r>
            <a:r>
              <a:rPr lang="it-IT" noProof="1"/>
              <a:t>').</a:t>
            </a:r>
            <a:r>
              <a:rPr lang="it-IT" noProof="1">
                <a:solidFill>
                  <a:schemeClr val="bg1"/>
                </a:solidFill>
              </a:rPr>
              <a:t>on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click</a:t>
            </a:r>
            <a:r>
              <a:rPr lang="it-IT" noProof="1"/>
              <a:t>', function() {</a:t>
            </a:r>
          </a:p>
          <a:p>
            <a:pPr lvl="1"/>
            <a:r>
              <a:rPr lang="it-IT" noProof="1"/>
              <a:t>    let selLi = </a:t>
            </a:r>
            <a:r>
              <a:rPr lang="it-IT" noProof="1">
                <a:solidFill>
                  <a:schemeClr val="bg1"/>
                </a:solidFill>
              </a:rPr>
              <a:t>$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#items li[data-selected=true]</a:t>
            </a:r>
            <a:r>
              <a:rPr lang="it-IT" noProof="1"/>
              <a:t>');</a:t>
            </a:r>
          </a:p>
          <a:p>
            <a:pPr lvl="1"/>
            <a:r>
              <a:rPr lang="it-IT" noProof="1"/>
              <a:t>    let towns = selLi.</a:t>
            </a:r>
            <a:r>
              <a:rPr lang="it-IT" noProof="1">
                <a:solidFill>
                  <a:schemeClr val="bg1"/>
                </a:solidFill>
              </a:rPr>
              <a:t>toArray()</a:t>
            </a:r>
          </a:p>
          <a:p>
            <a:pPr lvl="1"/>
            <a:r>
              <a:rPr lang="it-IT" noProof="1"/>
              <a:t>      .map(li =&gt; li.</a:t>
            </a:r>
            <a:r>
              <a:rPr lang="it-IT" noProof="1">
                <a:solidFill>
                  <a:schemeClr val="bg1"/>
                </a:solidFill>
              </a:rPr>
              <a:t>textContent</a:t>
            </a:r>
            <a:r>
              <a:rPr lang="it-IT" noProof="1"/>
              <a:t>).join(', ');</a:t>
            </a:r>
          </a:p>
          <a:p>
            <a:pPr lvl="1"/>
            <a:r>
              <a:rPr lang="it-IT" noProof="1"/>
              <a:t>    </a:t>
            </a:r>
            <a:r>
              <a:rPr lang="it-IT" noProof="1">
                <a:solidFill>
                  <a:schemeClr val="bg1"/>
                </a:solidFill>
              </a:rPr>
              <a:t>$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#selectedTowns</a:t>
            </a:r>
            <a:r>
              <a:rPr lang="it-IT" noProof="1"/>
              <a:t>')</a:t>
            </a:r>
          </a:p>
          <a:p>
            <a:pPr lvl="1"/>
            <a:r>
              <a:rPr lang="it-IT" noProof="1"/>
              <a:t>	.text("</a:t>
            </a:r>
            <a:r>
              <a:rPr lang="it-IT" noProof="1">
                <a:solidFill>
                  <a:schemeClr val="bg1"/>
                </a:solidFill>
              </a:rPr>
              <a:t>Selected towns</a:t>
            </a:r>
            <a:r>
              <a:rPr lang="it-IT" noProof="1"/>
              <a:t>: " + towns);</a:t>
            </a:r>
          </a:p>
          <a:p>
            <a:pPr lvl="1"/>
            <a:r>
              <a:rPr lang="it-IT" noProof="1"/>
              <a:t>  });</a:t>
            </a:r>
          </a:p>
          <a:p>
            <a:pPr lvl="1"/>
            <a:r>
              <a:rPr lang="it-IT" noProof="1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6005" y="6115456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https://judge.softuni.bg/Contests/329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7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jQuery Plugins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7" name="Picture 2" descr="http://blogs.sitepointstatic.com/images/tech/114-jquery-plug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447800"/>
            <a:ext cx="2438399" cy="2438400"/>
          </a:xfrm>
          <a:prstGeom prst="roundRect">
            <a:avLst>
              <a:gd name="adj" fmla="val 3535"/>
            </a:avLst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21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jQuery has many ready-to-use plugins</a:t>
            </a:r>
          </a:p>
          <a:p>
            <a:pPr lvl="1"/>
            <a:r>
              <a:rPr lang="en-US" sz="3200" dirty="0"/>
              <a:t>E.g. the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jQueryUI</a:t>
            </a:r>
            <a:r>
              <a:rPr lang="en-US" sz="3200" dirty="0"/>
              <a:t> library for UI controls</a:t>
            </a:r>
          </a:p>
          <a:p>
            <a:r>
              <a:rPr lang="en-US" sz="3200" dirty="0"/>
              <a:t>Plugins for UI</a:t>
            </a:r>
          </a:p>
          <a:p>
            <a:pPr lvl="1"/>
            <a:r>
              <a:rPr lang="en-US" sz="3200" dirty="0"/>
              <a:t>Tabs – </a:t>
            </a:r>
            <a:r>
              <a:rPr lang="en-US" sz="3200" b="1" dirty="0">
                <a:hlinkClick r:id="rId2"/>
              </a:rPr>
              <a:t>https://jqueryui.com/tabs/</a:t>
            </a:r>
            <a:r>
              <a:rPr lang="en-US" sz="3200" b="1" dirty="0"/>
              <a:t> </a:t>
            </a:r>
          </a:p>
          <a:p>
            <a:pPr lvl="1"/>
            <a:endParaRPr lang="en-US" sz="3200" dirty="0"/>
          </a:p>
          <a:p>
            <a:pPr lvl="1"/>
            <a:r>
              <a:rPr lang="en-US" sz="3200" noProof="1"/>
              <a:t>Arrangeable</a:t>
            </a:r>
            <a:r>
              <a:rPr lang="en-US" sz="3200" dirty="0"/>
              <a:t> elements (with drag and drop)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3"/>
              </a:rPr>
              <a:t>https://jqueryui.com/sortable/#display-grid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Plugins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275512" y="5939135"/>
            <a:ext cx="6114300" cy="5002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dirty="0"/>
              <a:t>$('#grid').sortable();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520" y="2761504"/>
            <a:ext cx="3795787" cy="1767388"/>
          </a:xfrm>
          <a:prstGeom prst="roundRect">
            <a:avLst>
              <a:gd name="adj" fmla="val 2071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0409" y="4805770"/>
            <a:ext cx="2494898" cy="1910508"/>
          </a:xfrm>
          <a:prstGeom prst="roundRect">
            <a:avLst>
              <a:gd name="adj" fmla="val 2071"/>
            </a:avLst>
          </a:prstGeom>
        </p:spPr>
      </p:pic>
      <p:sp>
        <p:nvSpPr>
          <p:cNvPr id="9" name="Text Placeholder 6"/>
          <p:cNvSpPr txBox="1">
            <a:spLocks/>
          </p:cNvSpPr>
          <p:nvPr/>
        </p:nvSpPr>
        <p:spPr>
          <a:xfrm>
            <a:off x="1275512" y="3936298"/>
            <a:ext cx="6114300" cy="5002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dirty="0"/>
              <a:t>$('#tabs-holder').tabs();</a:t>
            </a:r>
          </a:p>
        </p:txBody>
      </p:sp>
    </p:spTree>
    <p:extLst>
      <p:ext uri="{BB962C8B-B14F-4D97-AF65-F5344CB8AC3E}">
        <p14:creationId xmlns:p14="http://schemas.microsoft.com/office/powerpoint/2010/main" val="72112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jQuery</a:t>
            </a:r>
            <a:r>
              <a:rPr lang="en-US" sz="3200" dirty="0"/>
              <a:t> is a cross-browser JavaScript library</a:t>
            </a:r>
          </a:p>
          <a:p>
            <a:pPr lvl="1"/>
            <a:r>
              <a:rPr lang="en-US" sz="3200" dirty="0"/>
              <a:t>Dramatically simplifies </a:t>
            </a:r>
            <a:r>
              <a:rPr lang="en-US" sz="3200" b="1" dirty="0">
                <a:solidFill>
                  <a:srgbClr val="FFA000"/>
                </a:solidFill>
              </a:rPr>
              <a:t>DOM</a:t>
            </a:r>
            <a:r>
              <a:rPr lang="en-US" sz="3200" b="1" dirty="0">
                <a:solidFill>
                  <a:srgbClr val="FFC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manipulation</a:t>
            </a:r>
          </a:p>
          <a:p>
            <a:pPr lvl="1"/>
            <a:r>
              <a:rPr lang="en-US" sz="3200" dirty="0"/>
              <a:t>Simplifies </a:t>
            </a:r>
            <a:r>
              <a:rPr lang="en-US" sz="3200" b="1" dirty="0">
                <a:solidFill>
                  <a:schemeClr val="bg1"/>
                </a:solidFill>
              </a:rPr>
              <a:t>AJAX calls </a:t>
            </a:r>
            <a:r>
              <a:rPr lang="en-US" sz="3200" dirty="0"/>
              <a:t>and working with RESTful services</a:t>
            </a:r>
          </a:p>
          <a:p>
            <a:pPr lvl="1"/>
            <a:r>
              <a:rPr lang="en-US" sz="3200" dirty="0"/>
              <a:t>Free, open-source software: 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https://jquery.com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jQuery?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962400"/>
            <a:ext cx="10726786" cy="1030640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&lt;script src="https://</a:t>
            </a:r>
            <a:r>
              <a:rPr lang="it-IT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code.jquery.com/jquery-3.1.1.min.js</a:t>
            </a:r>
            <a:r>
              <a:rPr lang="it-IT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"&gt;&lt;/script&gt;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7301" y="5574277"/>
            <a:ext cx="10726786" cy="62437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$('li').css('background', '#DDD');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918454" y="4993040"/>
            <a:ext cx="4644946" cy="543419"/>
          </a:xfrm>
          <a:prstGeom prst="wedgeRoundRectCallout">
            <a:avLst>
              <a:gd name="adj1" fmla="val -62865"/>
              <a:gd name="adj2" fmla="val -5050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Load jQuery from its official </a:t>
            </a:r>
            <a:r>
              <a:rPr lang="en-US" b="1" noProof="1">
                <a:solidFill>
                  <a:schemeClr val="bg2"/>
                </a:solidFill>
              </a:rPr>
              <a:t>CDN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885923" y="6207939"/>
            <a:ext cx="4677477" cy="571949"/>
          </a:xfrm>
          <a:prstGeom prst="wedgeRoundRectCallout">
            <a:avLst>
              <a:gd name="adj1" fmla="val -62090"/>
              <a:gd name="adj2" fmla="val -5027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Change the CSS for all &lt;li&gt; tags</a:t>
            </a:r>
          </a:p>
        </p:txBody>
      </p:sp>
    </p:spTree>
    <p:extLst>
      <p:ext uri="{BB962C8B-B14F-4D97-AF65-F5344CB8AC3E}">
        <p14:creationId xmlns:p14="http://schemas.microsoft.com/office/powerpoint/2010/main" val="40954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jQuery Plugins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84212" y="1524000"/>
            <a:ext cx="10671176" cy="44243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(function(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) 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$.fn.highlight </a:t>
            </a:r>
            <a:r>
              <a:rPr lang="en-US" noProof="1"/>
              <a:t>= function(className) {    </a:t>
            </a:r>
          </a:p>
          <a:p>
            <a:r>
              <a:rPr lang="en-US" noProof="1"/>
              <a:t>    $(this).</a:t>
            </a:r>
            <a:r>
              <a:rPr lang="en-US" noProof="1">
                <a:solidFill>
                  <a:schemeClr val="bg1"/>
                </a:solidFill>
              </a:rPr>
              <a:t>on</a:t>
            </a:r>
            <a:r>
              <a:rPr lang="en-US" noProof="1"/>
              <a:t>("</a:t>
            </a:r>
            <a:r>
              <a:rPr lang="en-US" noProof="1">
                <a:solidFill>
                  <a:schemeClr val="bg1"/>
                </a:solidFill>
              </a:rPr>
              <a:t>mouseover</a:t>
            </a:r>
            <a:r>
              <a:rPr lang="en-US" noProof="1"/>
              <a:t>", function() {</a:t>
            </a:r>
          </a:p>
          <a:p>
            <a:r>
              <a:rPr lang="en-US" noProof="1"/>
              <a:t>      $(this).</a:t>
            </a:r>
            <a:r>
              <a:rPr lang="en-US" noProof="1">
                <a:solidFill>
                  <a:schemeClr val="bg1"/>
                </a:solidFill>
              </a:rPr>
              <a:t>addClass</a:t>
            </a:r>
            <a:r>
              <a:rPr lang="en-US" noProof="1"/>
              <a:t>(className);</a:t>
            </a:r>
          </a:p>
          <a:p>
            <a:r>
              <a:rPr lang="en-US" noProof="1"/>
              <a:t>    });</a:t>
            </a:r>
          </a:p>
          <a:p>
            <a:r>
              <a:rPr lang="en-US" noProof="1"/>
              <a:t>    $(this).</a:t>
            </a:r>
            <a:r>
              <a:rPr lang="en-US" noProof="1">
                <a:solidFill>
                  <a:schemeClr val="bg1"/>
                </a:solidFill>
              </a:rPr>
              <a:t>on</a:t>
            </a:r>
            <a:r>
              <a:rPr lang="en-US" noProof="1"/>
              <a:t>("</a:t>
            </a:r>
            <a:r>
              <a:rPr lang="en-US" noProof="1">
                <a:solidFill>
                  <a:schemeClr val="bg1"/>
                </a:solidFill>
              </a:rPr>
              <a:t>mouseout</a:t>
            </a:r>
            <a:r>
              <a:rPr lang="en-US" noProof="1"/>
              <a:t>", function() {</a:t>
            </a:r>
          </a:p>
          <a:p>
            <a:r>
              <a:rPr lang="en-US" noProof="1"/>
              <a:t>      $(this).</a:t>
            </a:r>
            <a:r>
              <a:rPr lang="en-US" noProof="1">
                <a:solidFill>
                  <a:schemeClr val="bg1"/>
                </a:solidFill>
              </a:rPr>
              <a:t>removeClass</a:t>
            </a:r>
            <a:r>
              <a:rPr lang="en-US" noProof="1"/>
              <a:t>(className);</a:t>
            </a:r>
          </a:p>
          <a:p>
            <a:r>
              <a:rPr lang="en-US" noProof="1"/>
              <a:t>    });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}(</a:t>
            </a:r>
            <a:r>
              <a:rPr lang="en-US" noProof="1">
                <a:solidFill>
                  <a:schemeClr val="bg1"/>
                </a:solidFill>
              </a:rPr>
              <a:t>jQuery</a:t>
            </a:r>
            <a:r>
              <a:rPr lang="en-US" noProof="1"/>
              <a:t>));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4418012" y="5105400"/>
            <a:ext cx="6679580" cy="5002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/>
              <a:t>(".item").</a:t>
            </a:r>
            <a:r>
              <a:rPr lang="en-US" noProof="1">
                <a:solidFill>
                  <a:schemeClr val="bg1"/>
                </a:solidFill>
              </a:rPr>
              <a:t>highlight</a:t>
            </a:r>
            <a:r>
              <a:rPr lang="en-US" dirty="0"/>
              <a:t>('big');</a:t>
            </a:r>
          </a:p>
        </p:txBody>
      </p:sp>
    </p:spTree>
    <p:extLst>
      <p:ext uri="{BB962C8B-B14F-4D97-AF65-F5344CB8AC3E}">
        <p14:creationId xmlns:p14="http://schemas.microsoft.com/office/powerpoint/2010/main" val="311198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Highlight jQuery Plugin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08012" y="1676400"/>
            <a:ext cx="10791082" cy="39883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&lt;style&gt;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bg1"/>
                </a:solidFill>
              </a:rPr>
              <a:t>item</a:t>
            </a:r>
            <a:r>
              <a:rPr lang="en-US" noProof="1"/>
              <a:t> { border: 1px solid #DDD 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bg1"/>
                </a:solidFill>
              </a:rPr>
              <a:t>big</a:t>
            </a:r>
            <a:r>
              <a:rPr lang="en-US" noProof="1"/>
              <a:t> { font-size: 1.5em; font-weight: bold; }</a:t>
            </a:r>
          </a:p>
          <a:p>
            <a:r>
              <a:rPr lang="en-US" noProof="1"/>
              <a:t>&lt;/style&gt;</a:t>
            </a:r>
          </a:p>
          <a:p>
            <a:r>
              <a:rPr lang="en-US" noProof="1"/>
              <a:t>&lt;span class="item"&gt;First&lt;/span&gt;</a:t>
            </a:r>
          </a:p>
          <a:p>
            <a:r>
              <a:rPr lang="en-US" noProof="1"/>
              <a:t>&lt;span class="item"&gt;Second&lt;/span&gt;</a:t>
            </a:r>
          </a:p>
          <a:p>
            <a:r>
              <a:rPr lang="en-US" noProof="1"/>
              <a:t>&lt;span class="item"&gt;Third&lt;/span&gt;</a:t>
            </a:r>
          </a:p>
          <a:p>
            <a:r>
              <a:rPr lang="en-US" noProof="1"/>
              <a:t>&lt;script&gt;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/>
              <a:t>(".item").</a:t>
            </a:r>
            <a:r>
              <a:rPr lang="en-US" noProof="1">
                <a:solidFill>
                  <a:schemeClr val="bg1"/>
                </a:solidFill>
              </a:rPr>
              <a:t>highlight</a:t>
            </a:r>
            <a:r>
              <a:rPr lang="en-US" dirty="0"/>
              <a:t>('big');</a:t>
            </a:r>
          </a:p>
          <a:p>
            <a:r>
              <a:rPr lang="en-US" noProof="1"/>
              <a:t>&lt;/script&gt;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3429000"/>
            <a:ext cx="4023709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4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Practice: Using jQuery</a:t>
            </a:r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1524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2933" y="1626680"/>
            <a:ext cx="8523279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jQuery is very powerful on DOM manipulation</a:t>
            </a:r>
          </a:p>
          <a:p>
            <a:pPr lvl="1"/>
            <a:r>
              <a:rPr lang="en-US" sz="2800" dirty="0">
                <a:solidFill>
                  <a:schemeClr val="bg2"/>
                </a:solidFill>
              </a:rPr>
              <a:t>Very popular library, run on </a:t>
            </a:r>
            <a:r>
              <a:rPr lang="en-US" sz="2800" dirty="0" smtClean="0">
                <a:solidFill>
                  <a:schemeClr val="bg2"/>
                </a:solidFill>
              </a:rPr>
              <a:t>8</a:t>
            </a:r>
            <a:r>
              <a:rPr lang="bg-BG" sz="2800" dirty="0" smtClean="0">
                <a:solidFill>
                  <a:schemeClr val="bg2"/>
                </a:solidFill>
              </a:rPr>
              <a:t>3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bg-BG" sz="2800" dirty="0" smtClean="0">
                <a:solidFill>
                  <a:schemeClr val="bg2"/>
                </a:solidFill>
              </a:rPr>
              <a:t>547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bg-BG" sz="2800" dirty="0" smtClean="0">
                <a:solidFill>
                  <a:schemeClr val="bg2"/>
                </a:solidFill>
              </a:rPr>
              <a:t>613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sites</a:t>
            </a:r>
          </a:p>
          <a:p>
            <a:r>
              <a:rPr lang="en-US" sz="2800" dirty="0">
                <a:solidFill>
                  <a:schemeClr val="bg2"/>
                </a:solidFill>
              </a:rPr>
              <a:t>Select + edit DOM elements:</a:t>
            </a:r>
          </a:p>
          <a:p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Create elements:</a:t>
            </a:r>
          </a:p>
          <a:p>
            <a:endParaRPr lang="en-US" sz="2800" dirty="0" smtClean="0">
              <a:solidFill>
                <a:schemeClr val="bg2"/>
              </a:solidFill>
            </a:endParaRPr>
          </a:p>
          <a:p>
            <a:r>
              <a:rPr lang="en-US" sz="2800" dirty="0" smtClean="0">
                <a:solidFill>
                  <a:schemeClr val="bg2"/>
                </a:solidFill>
              </a:rPr>
              <a:t>Handle </a:t>
            </a:r>
            <a:r>
              <a:rPr lang="en-US" sz="2800" dirty="0">
                <a:solidFill>
                  <a:schemeClr val="bg2"/>
                </a:solidFill>
              </a:rPr>
              <a:t>events: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93974" y="3467981"/>
            <a:ext cx="7480731" cy="5002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('p.red').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('background', 'blue');</a:t>
            </a:r>
          </a:p>
        </p:txBody>
      </p:sp>
      <p:sp>
        <p:nvSpPr>
          <p:cNvPr id="17" name="Text Placeholder 1"/>
          <p:cNvSpPr txBox="1">
            <a:spLocks/>
          </p:cNvSpPr>
          <p:nvPr/>
        </p:nvSpPr>
        <p:spPr>
          <a:xfrm>
            <a:off x="878363" y="4643447"/>
            <a:ext cx="7511952" cy="5002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bg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('&lt;h1&gt;Hello&lt;/h1&gt;').</a:t>
            </a:r>
            <a:r>
              <a:rPr lang="en-US" noProof="1">
                <a:solidFill>
                  <a:schemeClr val="bg1"/>
                </a:solidFill>
              </a:rPr>
              <a:t>appendTo</a:t>
            </a:r>
            <a:r>
              <a:rPr lang="en-US" noProof="1"/>
              <a:t>('body');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3973" y="5844774"/>
            <a:ext cx="7480731" cy="5002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('#items').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(function() { … });</a:t>
            </a:r>
          </a:p>
        </p:txBody>
      </p:sp>
    </p:spTree>
    <p:extLst>
      <p:ext uri="{BB962C8B-B14F-4D97-AF65-F5344CB8AC3E}">
        <p14:creationId xmlns:p14="http://schemas.microsoft.com/office/powerpoint/2010/main" val="1519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https://softuni.bg/trainings/2081/js-advanced-october-2018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35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2230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1456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94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Very popular</a:t>
            </a:r>
          </a:p>
          <a:p>
            <a:pPr lvl="1"/>
            <a:r>
              <a:rPr lang="en-US" sz="3200" dirty="0" smtClean="0"/>
              <a:t>83 547 613 live sites </a:t>
            </a:r>
            <a:r>
              <a:rPr lang="en-US" sz="3200" dirty="0"/>
              <a:t>use jQuery (</a:t>
            </a:r>
            <a:r>
              <a:rPr lang="en-US" sz="3200" dirty="0" smtClean="0"/>
              <a:t>73.3% </a:t>
            </a:r>
            <a:r>
              <a:rPr lang="en-US" sz="3200" dirty="0"/>
              <a:t>of </a:t>
            </a:r>
            <a:r>
              <a:rPr lang="en-US" sz="3200" dirty="0" smtClean="0"/>
              <a:t>all websites)</a:t>
            </a:r>
            <a:endParaRPr lang="en-US" sz="3200" dirty="0"/>
          </a:p>
          <a:p>
            <a:pPr lvl="1"/>
            <a:r>
              <a:rPr lang="en-US" sz="3200" b="1" dirty="0">
                <a:hlinkClick r:id="rId2"/>
              </a:rPr>
              <a:t>http:/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/trends.builtwith.com/javascript/jQuery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3200" dirty="0"/>
              <a:t>Easy to learn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Large community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Cross-browser support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Official web site: </a:t>
            </a:r>
            <a:r>
              <a:rPr lang="en-US" sz="3200" b="1" dirty="0">
                <a:solidFill>
                  <a:schemeClr val="bg1"/>
                </a:solidFill>
                <a:hlinkClick r:id="rId3"/>
              </a:rPr>
              <a:t>http://jquery.com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jQuery?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9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76552" y="1371600"/>
            <a:ext cx="10986848" cy="1842666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https://code.jquery.com/jquery-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3.1.1.min.js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 integrity="sha256-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hVVnYaiADRTO2PzUGmuLJr8BLUSjGIZsDYGmIJLv2b8=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"crossorigin="anonymous"&gt;&lt;/script&gt;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jQuery from CDN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76552" y="3460143"/>
            <a:ext cx="10986848" cy="3118772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(function() {</a:t>
            </a:r>
          </a:p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("a").on('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', (event) =&gt; {</a:t>
            </a:r>
          </a:p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alert("Link forbidden!");</a:t>
            </a:r>
          </a:p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event.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preventDefault()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});</a:t>
            </a:r>
          </a:p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5710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jQuery from Local Script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6812" y="1194918"/>
            <a:ext cx="11125200" cy="6238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it-IT" noProof="1"/>
              <a:t>&lt;script src="</a:t>
            </a:r>
            <a:r>
              <a:rPr lang="it-IT" noProof="1">
                <a:solidFill>
                  <a:schemeClr val="bg1"/>
                </a:solidFill>
              </a:rPr>
              <a:t>jquery-3.1.1.min.js</a:t>
            </a:r>
            <a:r>
              <a:rPr lang="it-IT" noProof="1"/>
              <a:t>"&gt;&lt;/script&gt;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3187035"/>
            <a:ext cx="11124000" cy="3538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0" tIns="108000" rIns="144000" bIns="108000" rtlCol="0" anchor="b">
            <a:spAutoFit/>
          </a:bodyPr>
          <a:lstStyle>
            <a:defPPr>
              <a:defRPr lang="en-US"/>
            </a:defPPr>
            <a:lvl1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bg-BG" sz="2397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(function() {</a:t>
            </a:r>
          </a:p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body *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").on('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', function(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(this).fadeOut();</a:t>
            </a:r>
          </a:p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(document.body).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'Removed: ' + $(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).text() + '&lt;br&gt;');</a:t>
            </a:r>
          </a:p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event.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preventDefault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event.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stopPropagation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6812" y="1933985"/>
            <a:ext cx="11125200" cy="1109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&gt;This is a &lt;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href="https://softuni.bg"&gt;link&lt;/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&gt;.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&gt;one&lt;/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&gt;two&lt;/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&gt;three&lt;/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302" y="3386475"/>
            <a:ext cx="3383098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5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  <a:cs typeface="Helvetica" charset="0"/>
                <a:sym typeface="Helvetica" charset="0"/>
              </a:rPr>
              <a:t>jQuery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cs typeface="Helvetica" charset="0"/>
                <a:sym typeface="Helvetica" charset="0"/>
              </a:rPr>
              <a:t>selectors</a:t>
            </a:r>
            <a:r>
              <a:rPr lang="en-US" sz="3200" dirty="0">
                <a:latin typeface="+mj-lt"/>
                <a:cs typeface="Helvetica" charset="0"/>
                <a:sym typeface="Helvetica" charset="0"/>
              </a:rPr>
              <a:t> return a collection matched items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+mj-lt"/>
                <a:cs typeface="Helvetica" charset="0"/>
                <a:sym typeface="Helvetica" charset="0"/>
              </a:rPr>
              <a:t>Even if there is only one item</a:t>
            </a:r>
          </a:p>
          <a:p>
            <a:pPr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 eaLnBrk="1" hangingPunct="1"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 eaLnBrk="1" hangingPunct="1"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200" b="1" dirty="0" smtClean="0">
                <a:hlinkClick r:id="rId2"/>
              </a:rPr>
              <a:t>http</a:t>
            </a:r>
            <a:r>
              <a:rPr lang="en-US" sz="3200" b="1" dirty="0">
                <a:hlinkClick r:id="rId2"/>
              </a:rPr>
              <a:t>://lea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rn</a:t>
            </a:r>
            <a:r>
              <a:rPr lang="en-US" sz="3200" b="1" dirty="0">
                <a:hlinkClick r:id="rId2"/>
              </a:rPr>
              <a:t>.jquery.com/using-jquery-core/selecting-elements/</a:t>
            </a:r>
            <a:endParaRPr lang="en-US" sz="3200" b="1" dirty="0"/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+mj-lt"/>
                <a:cs typeface="Helvetica" charset="0"/>
                <a:sym typeface="Helvetica" charset="0"/>
              </a:rPr>
              <a:t>Selected elements can be processed as a group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with jQuery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1814" y="2286000"/>
            <a:ext cx="1120139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914400"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('div')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document.getElementsByTagName('div');</a:t>
            </a:r>
          </a:p>
          <a:p>
            <a:pPr defTabSz="914400"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('.menu-item') </a:t>
            </a:r>
            <a:r>
              <a:rPr lang="en-US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document.getElementsByClassName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('.menu-item</a:t>
            </a:r>
            <a:r>
              <a:rPr lang="en-US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');</a:t>
            </a:r>
            <a:endParaRPr lang="en-US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914400"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('#navigation')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document.getElementById('navigation');</a:t>
            </a:r>
          </a:p>
          <a:p>
            <a:pPr defTabSz="914400"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('ul.menu li')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document.querySelectorAll('ul.menu li');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1814" y="5775843"/>
            <a:ext cx="1120139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914400"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('div').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('background', 'blue');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Make all DIVs blue</a:t>
            </a:r>
          </a:p>
        </p:txBody>
      </p:sp>
    </p:spTree>
    <p:extLst>
      <p:ext uri="{BB962C8B-B14F-4D97-AF65-F5344CB8AC3E}">
        <p14:creationId xmlns:p14="http://schemas.microsoft.com/office/powerpoint/2010/main" val="173992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356" y="1295406"/>
            <a:ext cx="11815015" cy="510179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DOM elements selection in jQuery is much like as in JavaScript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All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Class selector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Element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Id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Multi-selector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Selectors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75111" y="2085287"/>
            <a:ext cx="777240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('*') </a:t>
            </a:r>
            <a:r>
              <a:rPr lang="en-US" b="1" i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Selects all elements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75111" y="2791829"/>
            <a:ext cx="7772400" cy="95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('.class') </a:t>
            </a:r>
            <a:r>
              <a:rPr lang="en-US" b="1" i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Selects all elements by class 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4075111" y="3907155"/>
            <a:ext cx="7772400" cy="95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('section')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Selects all elements by tag 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75111" y="4993033"/>
            <a:ext cx="777240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('#id') </a:t>
            </a:r>
            <a:r>
              <a:rPr lang="en-US" b="1" i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Selects a element by given id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75111" y="5687756"/>
            <a:ext cx="77724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('selector1, selector2') </a:t>
            </a:r>
            <a:r>
              <a:rPr lang="en-US" b="1" i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Combined </a:t>
            </a:r>
            <a:endParaRPr lang="bg-BG" b="1" i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selector</a:t>
            </a:r>
          </a:p>
        </p:txBody>
      </p:sp>
    </p:spTree>
    <p:extLst>
      <p:ext uri="{BB962C8B-B14F-4D97-AF65-F5344CB8AC3E}">
        <p14:creationId xmlns:p14="http://schemas.microsoft.com/office/powerpoint/2010/main" val="42731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ppt/theme/themeOverride2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4416</TotalTime>
  <Words>2517</Words>
  <Application>Microsoft Office PowerPoint</Application>
  <PresentationFormat>По избор</PresentationFormat>
  <Paragraphs>472</Paragraphs>
  <Slides>48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48</vt:i4>
      </vt:variant>
    </vt:vector>
  </HeadingPairs>
  <TitlesOfParts>
    <vt:vector size="49" baseType="lpstr">
      <vt:lpstr>1_SoftUni3_1</vt:lpstr>
      <vt:lpstr>jQuery Library</vt:lpstr>
      <vt:lpstr>Table of Contents</vt:lpstr>
      <vt:lpstr>Have a Question?</vt:lpstr>
      <vt:lpstr>What is jQuery?</vt:lpstr>
      <vt:lpstr>Why jQuery?</vt:lpstr>
      <vt:lpstr>Using jQuery from CDN</vt:lpstr>
      <vt:lpstr>Using jQuery from Local Script</vt:lpstr>
      <vt:lpstr>Selection with jQuery</vt:lpstr>
      <vt:lpstr>jQuery Selectors</vt:lpstr>
      <vt:lpstr>Filter Selectors in jQuery</vt:lpstr>
      <vt:lpstr>Problem: Text from List</vt:lpstr>
      <vt:lpstr>Problem: Text from List – HTML</vt:lpstr>
      <vt:lpstr>Solution: Text from List</vt:lpstr>
      <vt:lpstr>Problem: Search in List</vt:lpstr>
      <vt:lpstr>Problem: Search in List – HTML</vt:lpstr>
      <vt:lpstr>Solution: Search in List</vt:lpstr>
      <vt:lpstr>Презентация на PowerPoint</vt:lpstr>
      <vt:lpstr>Adding Elements with jQuery</vt:lpstr>
      <vt:lpstr>Creating / Removing Elements</vt:lpstr>
      <vt:lpstr>Problem: Countries Table</vt:lpstr>
      <vt:lpstr>Problem: Countries Table – HTML</vt:lpstr>
      <vt:lpstr>Solution: Countries Table – Initialize Table</vt:lpstr>
      <vt:lpstr>Solution: Countries Table – Create Country </vt:lpstr>
      <vt:lpstr>Solution: Countries Table – Add Country Row</vt:lpstr>
      <vt:lpstr>Solution: Countries Table – Row Up</vt:lpstr>
      <vt:lpstr>Solution: Countries Table – Row Down</vt:lpstr>
      <vt:lpstr>Solution: Countries Table – Delete Row</vt:lpstr>
      <vt:lpstr>Solution: Countries Table – Fix Row Links</vt:lpstr>
      <vt:lpstr>Презентация на PowerPoint</vt:lpstr>
      <vt:lpstr>jQuery Events: Attach / Remove</vt:lpstr>
      <vt:lpstr>Problem: Link Buttons – HTML</vt:lpstr>
      <vt:lpstr>Problem: Link Buttons – CSS</vt:lpstr>
      <vt:lpstr>Solution: Link Buttons – JavaScript</vt:lpstr>
      <vt:lpstr>jQuery Events: Multiple</vt:lpstr>
      <vt:lpstr>Problem: Selectable Towns</vt:lpstr>
      <vt:lpstr>Solution: Selectable Towns – Click Towns</vt:lpstr>
      <vt:lpstr>Solution: Selectable Towns – Show Towns</vt:lpstr>
      <vt:lpstr>Презентация на PowerPoint</vt:lpstr>
      <vt:lpstr>jQuery Plugins</vt:lpstr>
      <vt:lpstr>Creating jQuery Plugins</vt:lpstr>
      <vt:lpstr>Using the Highlight jQuery Plugin</vt:lpstr>
      <vt:lpstr>Презентация на PowerPoint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Manager>Svetlin Nakov</Manager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Library</dc:title>
  <dc:subject>JavaScript Avdanced - Practical Training Course @ SoftUni</dc:subject>
  <dc:creator>Software University Foundation</dc:creator>
  <cp:keywords>JS, JavaScript, programming, course, SoftUni, Software University</cp:keywords>
  <dc:description>JavaScript Advanced Course @ SoftUni - https://softuni.bg/courses/javascript-advanced</dc:description>
  <cp:lastModifiedBy>Tanya Staneva</cp:lastModifiedBy>
  <cp:revision>251</cp:revision>
  <dcterms:created xsi:type="dcterms:W3CDTF">2014-01-02T17:00:34Z</dcterms:created>
  <dcterms:modified xsi:type="dcterms:W3CDTF">2018-09-19T13:51:19Z</dcterms:modified>
  <cp:category>JS, JavaScript, front-end, ES6, ES2015, ES2016, ES2017,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