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59" r:id="rId4"/>
    <p:sldId id="289" r:id="rId5"/>
    <p:sldId id="290" r:id="rId6"/>
    <p:sldId id="291" r:id="rId7"/>
    <p:sldId id="260" r:id="rId8"/>
    <p:sldId id="292" r:id="rId9"/>
    <p:sldId id="261" r:id="rId10"/>
    <p:sldId id="262" r:id="rId11"/>
    <p:sldId id="263" r:id="rId12"/>
    <p:sldId id="293" r:id="rId13"/>
    <p:sldId id="264" r:id="rId14"/>
    <p:sldId id="265" r:id="rId15"/>
    <p:sldId id="296" r:id="rId16"/>
    <p:sldId id="299" r:id="rId17"/>
    <p:sldId id="266" r:id="rId18"/>
    <p:sldId id="297" r:id="rId19"/>
    <p:sldId id="295" r:id="rId20"/>
    <p:sldId id="294" r:id="rId21"/>
    <p:sldId id="300" r:id="rId22"/>
    <p:sldId id="267" r:id="rId23"/>
    <p:sldId id="301" r:id="rId24"/>
    <p:sldId id="303" r:id="rId25"/>
    <p:sldId id="304" r:id="rId26"/>
    <p:sldId id="302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40A221C-A2A8-4DF3-A7DC-EDC7FCEE39DD}">
          <p14:sldIdLst>
            <p14:sldId id="257"/>
            <p14:sldId id="258"/>
            <p14:sldId id="259"/>
          </p14:sldIdLst>
        </p14:section>
        <p14:section name="AJAX Concepts" id="{2B9D78CB-B2DB-4434-AEE8-BE6D4FCA82EA}">
          <p14:sldIdLst>
            <p14:sldId id="289"/>
            <p14:sldId id="290"/>
            <p14:sldId id="291"/>
            <p14:sldId id="260"/>
            <p14:sldId id="292"/>
            <p14:sldId id="261"/>
          </p14:sldIdLst>
        </p14:section>
        <p14:section name="XMLHttpRequest" id="{FCDDC740-441B-49F0-9138-FBC4BB8EE4A0}">
          <p14:sldIdLst>
            <p14:sldId id="262"/>
            <p14:sldId id="263"/>
            <p14:sldId id="293"/>
          </p14:sldIdLst>
        </p14:section>
        <p14:section name="jQuery AJAX" id="{6F73487D-8835-4BE2-93ED-B184648FB448}">
          <p14:sldIdLst>
            <p14:sldId id="264"/>
            <p14:sldId id="265"/>
            <p14:sldId id="296"/>
            <p14:sldId id="299"/>
            <p14:sldId id="266"/>
            <p14:sldId id="297"/>
            <p14:sldId id="295"/>
            <p14:sldId id="294"/>
            <p14:sldId id="300"/>
            <p14:sldId id="267"/>
            <p14:sldId id="301"/>
            <p14:sldId id="303"/>
            <p14:sldId id="304"/>
            <p14:sldId id="302"/>
            <p14:sldId id="268"/>
            <p14:sldId id="269"/>
            <p14:sldId id="270"/>
          </p14:sldIdLst>
        </p14:section>
        <p14:section name="AJAX - Examples" id="{74E10507-F842-40D3-99AC-E2A55519190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Live Exercises" id="{68B94FF5-64A7-4119-88CF-80A61E67E79D}">
          <p14:sldIdLst>
            <p14:sldId id="282"/>
          </p14:sldIdLst>
        </p14:section>
        <p14:section name="Summary" id="{66274954-71F0-4847-9F84-BA702401798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" y="5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7DF3-7C3E-4996-9B99-8DE8EB5F2AD9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6DC9-4D50-47C3-9443-33C903B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4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70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769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5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211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21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3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0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0A7AB86-0623-4E6E-9FA4-A61A1C6CAF37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91D8AA-8C36-4A89-9791-8216FD67EC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4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Access_control_CORS" TargetMode="External"/><Relationship Id="rId2" Type="http://schemas.openxmlformats.org/officeDocument/2006/relationships/hyperlink" Target="https://developer.mozilla.org/en-US/docs/Web/Security/Same-origin_policy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57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2/js-applications-novem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5.png"/><Relationship Id="rId10" Type="http://schemas.openxmlformats.org/officeDocument/2006/relationships/image" Target="../media/image6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0.gif"/><Relationship Id="rId5" Type="http://schemas.openxmlformats.org/officeDocument/2006/relationships/image" Target="../media/image7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9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AJAX Concepts, </a:t>
            </a:r>
            <a:r>
              <a:rPr lang="en-US" sz="3600" noProof="1"/>
              <a:t>XMLHttpRequest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jQuery AJAX: $.ajax(), $.get(), $.post()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and jQuery AJAX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8" y="2235938"/>
            <a:ext cx="5566274" cy="25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0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Using the XMLHttpRequest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107085" y="1624407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084" y="2902603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538" y="1867263"/>
            <a:ext cx="21501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8461" y="1576441"/>
            <a:ext cx="1907248" cy="2348974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6477" y="1604337"/>
            <a:ext cx="2116982" cy="2397278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631" y="2885074"/>
            <a:ext cx="236417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</a:t>
            </a:r>
            <a:r>
              <a:rPr lang="en-US" dirty="0"/>
              <a:t>Standard API for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9712" y="1159250"/>
            <a:ext cx="10947176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236" y="2104875"/>
            <a:ext cx="1094717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req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XMLHttpRequest()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onreadystatechange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readyState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4 &amp;&amp;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").textContent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https://api.github.com/users/testnakov/repos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", true);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req.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9812" y="6312932"/>
            <a:ext cx="79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/>
            <a:r>
              <a:rPr lang="en-US" sz="2400" dirty="0"/>
              <a:t>Check your code here: </a:t>
            </a:r>
            <a:r>
              <a:rPr lang="en-US" sz="2400" dirty="0">
                <a:hlinkClick r:id="rId2"/>
              </a:rPr>
              <a:t>https://judge.softuni.bg/Contests/357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</a:t>
            </a:r>
            <a:r>
              <a:rPr lang="en-US" dirty="0"/>
              <a:t>Standard API for AJAX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2957" y="1668696"/>
            <a:ext cx="114970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xhr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XMLHttpRequest()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myservice/username?id=some-unique-id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alert('User\'s name is ' + 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alert('Request failed.  Returned status of ' + 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xhr.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send()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895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664832"/>
            <a:ext cx="3809524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7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modify existing options before each request is sent and before they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GET request.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jQuery.getJSON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jQuery.getScript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jQuery.post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Global Ajax Event Handlers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ajaxComplete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Ajax requests complete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ajaxError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 - Register a handler to be called when Ajax requests </a:t>
            </a:r>
            <a:br>
              <a:rPr lang="en-US" dirty="0"/>
            </a:br>
            <a:r>
              <a:rPr lang="en-US" dirty="0"/>
              <a:t>complete with an error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ajaxSend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Attach a function to be executed before an Ajax request is sent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ajaxStart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the first Ajax </a:t>
            </a:r>
            <a:br>
              <a:rPr lang="en-US" dirty="0"/>
            </a:br>
            <a:r>
              <a:rPr lang="en-US" dirty="0"/>
              <a:t>request begins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ajaxStop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Register a handler to be called when all Ajax requests </a:t>
            </a:r>
            <a:br>
              <a:rPr lang="en-US" dirty="0"/>
            </a:br>
            <a:r>
              <a:rPr lang="en-US" dirty="0"/>
              <a:t>have completed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ajaxSuccess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 Attach a function to be executed whenever an Ajax </a:t>
            </a:r>
            <a:br>
              <a:rPr lang="en-US" dirty="0"/>
            </a:br>
            <a:r>
              <a:rPr lang="en-US" dirty="0"/>
              <a:t>request completes successfully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</p:spTree>
    <p:extLst>
      <p:ext uri="{BB962C8B-B14F-4D97-AF65-F5344CB8AC3E}">
        <p14:creationId xmlns:p14="http://schemas.microsoft.com/office/powerpoint/2010/main" val="418392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-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799" y="1555993"/>
            <a:ext cx="5528441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$.ajax('myservice/username',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data: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id: 'some-unique-id'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.then(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success(name)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alert('User\'s name is ' + 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alert('Request failed. 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58762" y="1555993"/>
            <a:ext cx="5528439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xhr.open('GET', 'myservice/username?id=some-unique-id');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VS Native XMLHttpRequest - POST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799" y="1555993"/>
            <a:ext cx="5528441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newName = 'John Smith';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$.ajax('myservice/username?' + $.param({id: 'some-unique-id'}),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method: 'POST',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data: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name: newName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.then(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function success(name)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if (name !== newName)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  alert('Something went wrong.  Name is now ' + 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alert('Request failed. 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58762" y="1555993"/>
            <a:ext cx="5528439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var newName = 'John Smith',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xhr.open('POST', 'myservice/username?id=some-unique-id');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xhr.setRequestHeader('Content-Type', 'application/x-www-form-urlencoded');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if (xhr.status === 200 &amp;&amp; xhr.responseText !== newName)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alert('Something went wrong.  Name is now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else if (xhr.status !==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xhr.send(encodeURI('name=' + newName));</a:t>
            </a:r>
          </a:p>
        </p:txBody>
      </p:sp>
    </p:spTree>
    <p:extLst>
      <p:ext uri="{BB962C8B-B14F-4D97-AF65-F5344CB8AC3E}">
        <p14:creationId xmlns:p14="http://schemas.microsoft.com/office/powerpoint/2010/main" val="25096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Problem: create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page</a:t>
            </a:r>
            <a:r>
              <a:rPr lang="en-US" sz="3200" dirty="0">
                <a:latin typeface="+mj-lt"/>
              </a:rPr>
              <a:t> holding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button</a:t>
            </a:r>
          </a:p>
          <a:p>
            <a:pPr lvl="1"/>
            <a:r>
              <a:rPr lang="en-US" sz="3200" dirty="0">
                <a:latin typeface="+mj-lt"/>
              </a:rPr>
              <a:t>Clicking the button should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load an html fragment       </a:t>
            </a:r>
            <a:r>
              <a:rPr lang="en-US" sz="3200" dirty="0">
                <a:latin typeface="+mj-lt"/>
              </a:rPr>
              <a:t>and display it inside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div</a:t>
            </a:r>
            <a:r>
              <a:rPr lang="en-US" sz="3200" dirty="0">
                <a:latin typeface="+mj-lt"/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1" y="3718829"/>
            <a:ext cx="4845903" cy="2274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512" y="3717883"/>
            <a:ext cx="4306294" cy="2264243"/>
          </a:xfrm>
          <a:prstGeom prst="rect">
            <a:avLst/>
          </a:prstGeom>
        </p:spPr>
      </p:pic>
      <p:sp>
        <p:nvSpPr>
          <p:cNvPr id="6" name="Arrow: Right 13"/>
          <p:cNvSpPr/>
          <p:nvPr/>
        </p:nvSpPr>
        <p:spPr>
          <a:xfrm>
            <a:off x="3274403" y="5569680"/>
            <a:ext cx="3847481" cy="205100"/>
          </a:xfrm>
          <a:prstGeom prst="rightArrow">
            <a:avLst>
              <a:gd name="adj1" fmla="val 28667"/>
              <a:gd name="adj2" fmla="val 103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90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139555"/>
          </a:xfrm>
        </p:spPr>
        <p:txBody>
          <a:bodyPr>
            <a:normAutofit fontScale="70000" lnSpcReduction="20000"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3500" dirty="0"/>
              <a:t>AJAX Concepts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3500" noProof="1"/>
              <a:t>XMLHttpRequest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sz="3500" dirty="0"/>
              <a:t>jQuery AJAX</a:t>
            </a:r>
          </a:p>
          <a:p>
            <a:pPr marL="933139" lvl="1" indent="-457200">
              <a:lnSpc>
                <a:spcPct val="110000"/>
              </a:lnSpc>
            </a:pPr>
            <a:r>
              <a:rPr lang="en-US" sz="3300" dirty="0"/>
              <a:t>Low-Level Interface</a:t>
            </a:r>
          </a:p>
          <a:p>
            <a:pPr marL="933139" lvl="1" indent="-457200">
              <a:lnSpc>
                <a:spcPct val="110000"/>
              </a:lnSpc>
            </a:pPr>
            <a:r>
              <a:rPr lang="en-US" sz="3300" dirty="0"/>
              <a:t>Shorthand Methods</a:t>
            </a:r>
          </a:p>
          <a:p>
            <a:pPr marL="933139" lvl="1" indent="-457200">
              <a:lnSpc>
                <a:spcPct val="110000"/>
              </a:lnSpc>
            </a:pPr>
            <a:r>
              <a:rPr lang="en-US" sz="3300" dirty="0"/>
              <a:t>Global Ajax Event Handlers</a:t>
            </a:r>
          </a:p>
          <a:p>
            <a:pPr marL="933139" lvl="1" indent="-457200">
              <a:lnSpc>
                <a:spcPct val="110000"/>
              </a:lnSpc>
            </a:pPr>
            <a:r>
              <a:rPr lang="en-US" sz="3300" dirty="0"/>
              <a:t>Promise interface</a:t>
            </a:r>
          </a:p>
          <a:p>
            <a:pPr marL="457200" indent="-457200">
              <a:lnSpc>
                <a:spcPct val="110000"/>
              </a:lnSpc>
            </a:pPr>
            <a:r>
              <a:rPr lang="en-US" sz="3500" dirty="0"/>
              <a:t>Same-origin policy / CORS</a:t>
            </a:r>
          </a:p>
          <a:p>
            <a:pPr marL="457200" indent="-457200">
              <a:lnSpc>
                <a:spcPct val="110000"/>
              </a:lnSpc>
            </a:pPr>
            <a:r>
              <a:rPr lang="en-US" sz="3500" dirty="0"/>
              <a:t>AJAX – Examples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dirty="0"/>
              <a:t>Accessing Firebase with AJAX</a:t>
            </a:r>
            <a:endParaRPr lang="en-US" sz="35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jQuery.load()	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640" y="1745179"/>
            <a:ext cx="1079532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&lt;h1&gt;AJAX jQuery.load()&lt;/h1&gt;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loadTitle()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Title&lt;/button&gt;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5838216"/>
            <a:ext cx="1055681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Check your solution here: </a:t>
            </a:r>
            <a:r>
              <a:rPr lang="en-US" dirty="0">
                <a:latin typeface="+mj-lt"/>
                <a:hlinkClick r:id="rId2"/>
              </a:rPr>
              <a:t>https://judge.softuni.bg/Contests/357</a:t>
            </a:r>
            <a:endParaRPr lang="en-US" dirty="0"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latin typeface="+mj-lt"/>
              </a:rPr>
              <a:t>Submit in the judge the JS function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loadTitle()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4688" y="4399335"/>
            <a:ext cx="6314124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("text.html");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85012" y="4399335"/>
            <a:ext cx="440594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&lt;h1&gt;Voilla!&lt;/h1&gt;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&lt;p&gt;I am a text loaded with AJAX request&lt;/p&gt;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5164" y="1168883"/>
            <a:ext cx="1079532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ajax-load.html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164" y="3823039"/>
            <a:ext cx="63136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ajax-load.js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085012" y="3823039"/>
            <a:ext cx="440547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text.html</a:t>
            </a:r>
          </a:p>
        </p:txBody>
      </p:sp>
    </p:spTree>
    <p:extLst>
      <p:ext uri="{BB962C8B-B14F-4D97-AF65-F5344CB8AC3E}">
        <p14:creationId xmlns:p14="http://schemas.microsoft.com/office/powerpoint/2010/main" val="3456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6B10BA-14AA-44DB-842D-9FDFE966C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Same-origin policy / CORS</a:t>
            </a:r>
          </a:p>
          <a:p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17AA-4175-4614-B117-90F356DF4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https://ox4zindgwb3p1qdp2lznn7zb-wpengine.netdna-ssl.com/wp-content/uploads/2016/05/data_encryption_3001.png">
            <a:extLst>
              <a:ext uri="{FF2B5EF4-FFF2-40B4-BE49-F238E27FC236}">
                <a16:creationId xmlns:a16="http://schemas.microsoft.com/office/drawing/2014/main" id="{8FC81C2D-6A1B-43A0-94DA-890D1E8E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48" y="122550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Same-origin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bg1"/>
                </a:solidFill>
              </a:rPr>
              <a:t>same-origin</a:t>
            </a:r>
            <a:r>
              <a:rPr lang="en-US" sz="3200" dirty="0"/>
              <a:t> policy is a critical security mechanism </a:t>
            </a:r>
            <a:br>
              <a:rPr lang="en-US" sz="3200" dirty="0"/>
            </a:br>
            <a:r>
              <a:rPr lang="en-US" sz="3200" dirty="0"/>
              <a:t>that restricts how a document or script loaded from one </a:t>
            </a:r>
            <a:br>
              <a:rPr lang="en-US" sz="3200" dirty="0"/>
            </a:br>
            <a:r>
              <a:rPr lang="en-US" sz="3200" dirty="0"/>
              <a:t>origin can interact with a resource from another origin. It </a:t>
            </a:r>
            <a:br>
              <a:rPr lang="en-US" sz="3200" dirty="0"/>
            </a:br>
            <a:r>
              <a:rPr lang="en-US" sz="3200" dirty="0"/>
              <a:t>helps isolate potentially malicious documents, reducing </a:t>
            </a:r>
            <a:br>
              <a:rPr lang="en-US" sz="3200" dirty="0"/>
            </a:br>
            <a:r>
              <a:rPr lang="en-US" sz="3200" dirty="0"/>
              <a:t>possible attack vectors</a:t>
            </a:r>
          </a:p>
          <a:p>
            <a:pPr>
              <a:lnSpc>
                <a:spcPct val="100000"/>
              </a:lnSpc>
            </a:pPr>
            <a:r>
              <a:rPr lang="en-US" dirty="0"/>
              <a:t>Two URLs have the same origin if the protocol, port </a:t>
            </a:r>
            <a:br>
              <a:rPr lang="en-US" dirty="0"/>
            </a:br>
            <a:r>
              <a:rPr lang="en-US" dirty="0"/>
              <a:t>(if specified), and host are the same for both</a:t>
            </a:r>
          </a:p>
          <a:p>
            <a:pPr>
              <a:lnSpc>
                <a:spcPct val="100000"/>
              </a:lnSpc>
            </a:pPr>
            <a:r>
              <a:rPr lang="en-US" dirty="0"/>
              <a:t>Internet Explorer has two major exceptions to the </a:t>
            </a:r>
            <a:br>
              <a:rPr lang="en-US" dirty="0"/>
            </a:br>
            <a:r>
              <a:rPr lang="en-US" dirty="0"/>
              <a:t>same-origin policy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Trust Zones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56407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dn.mozillademos.org/files/14295/CORS_principle.png">
            <a:extLst>
              <a:ext uri="{FF2B5EF4-FFF2-40B4-BE49-F238E27FC236}">
                <a16:creationId xmlns:a16="http://schemas.microsoft.com/office/drawing/2014/main" id="{34E3DAE0-955B-4C85-97B3-4A0B3076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3" y="104206"/>
            <a:ext cx="9565892" cy="6649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Cross-Origin Resource Sharing (</a:t>
            </a:r>
            <a:r>
              <a:rPr lang="en-US" dirty="0">
                <a:solidFill>
                  <a:schemeClr val="bg1"/>
                </a:solidFill>
              </a:rPr>
              <a:t>CORS</a:t>
            </a:r>
            <a:r>
              <a:rPr lang="en-US" dirty="0"/>
              <a:t>) is a mechanism </a:t>
            </a:r>
            <a:br>
              <a:rPr lang="en-US" dirty="0"/>
            </a:br>
            <a:r>
              <a:rPr lang="en-US" dirty="0"/>
              <a:t>that uses additional </a:t>
            </a:r>
            <a:r>
              <a:rPr lang="en-US" dirty="0">
                <a:solidFill>
                  <a:schemeClr val="bg1"/>
                </a:solidFill>
              </a:rPr>
              <a:t>HTTP headers </a:t>
            </a:r>
            <a:r>
              <a:rPr lang="en-US" dirty="0"/>
              <a:t>to tell a browser to let a web application running at one origin (domain) </a:t>
            </a:r>
            <a:br>
              <a:rPr lang="en-US" dirty="0"/>
            </a:br>
            <a:r>
              <a:rPr lang="en-US" dirty="0"/>
              <a:t>have permission to access selected resources from a </a:t>
            </a:r>
            <a:br>
              <a:rPr lang="en-US" dirty="0"/>
            </a:br>
            <a:r>
              <a:rPr lang="en-US" dirty="0"/>
              <a:t>server at a different origin</a:t>
            </a:r>
          </a:p>
          <a:p>
            <a:pPr>
              <a:lnSpc>
                <a:spcPct val="100000"/>
              </a:lnSpc>
            </a:pPr>
            <a:r>
              <a:rPr lang="en-US" dirty="0"/>
              <a:t>Specification mandates that browsers </a:t>
            </a:r>
            <a:r>
              <a:rPr lang="en-US" dirty="0">
                <a:solidFill>
                  <a:schemeClr val="bg1"/>
                </a:solidFill>
              </a:rPr>
              <a:t>"preflight" </a:t>
            </a:r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request with an </a:t>
            </a:r>
            <a:r>
              <a:rPr lang="en-US" dirty="0">
                <a:solidFill>
                  <a:schemeClr val="bg1"/>
                </a:solidFill>
              </a:rPr>
              <a:t>HTTP OPTIONS </a:t>
            </a:r>
            <a:r>
              <a:rPr lang="en-US" dirty="0"/>
              <a:t>request method, and </a:t>
            </a:r>
            <a:br>
              <a:rPr lang="en-US" dirty="0"/>
            </a:br>
            <a:r>
              <a:rPr lang="en-US" dirty="0"/>
              <a:t>then, upon </a:t>
            </a:r>
            <a:r>
              <a:rPr lang="en-US" dirty="0">
                <a:solidFill>
                  <a:schemeClr val="bg1"/>
                </a:solidFill>
              </a:rPr>
              <a:t>"approval" </a:t>
            </a:r>
            <a:r>
              <a:rPr lang="en-US" dirty="0"/>
              <a:t>from the server, sending the </a:t>
            </a:r>
            <a:br>
              <a:rPr lang="en-US" dirty="0"/>
            </a:br>
            <a:r>
              <a:rPr lang="en-US" dirty="0"/>
              <a:t>actual request with the actual </a:t>
            </a:r>
            <a:r>
              <a:rPr lang="en-US" dirty="0">
                <a:solidFill>
                  <a:schemeClr val="bg1"/>
                </a:solidFill>
              </a:rPr>
              <a:t>HTTP request method</a:t>
            </a:r>
          </a:p>
        </p:txBody>
      </p:sp>
    </p:spTree>
    <p:extLst>
      <p:ext uri="{BB962C8B-B14F-4D97-AF65-F5344CB8AC3E}">
        <p14:creationId xmlns:p14="http://schemas.microsoft.com/office/powerpoint/2010/main" val="260651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Explorer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99118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Internet Explorer &lt; 8 does not support cross domain ajax calls</a:t>
            </a:r>
          </a:p>
          <a:p>
            <a:pPr>
              <a:lnSpc>
                <a:spcPct val="100000"/>
              </a:lnSpc>
            </a:pPr>
            <a:r>
              <a:rPr lang="en-US" dirty="0"/>
              <a:t>Internet Explorer 8 and 9 are using </a:t>
            </a:r>
            <a:r>
              <a:rPr lang="en-US" dirty="0" err="1"/>
              <a:t>XDomainRequest</a:t>
            </a:r>
            <a:r>
              <a:rPr lang="en-US" dirty="0"/>
              <a:t> object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737E5-C4F9-4821-A010-B41B39C5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273" y="3216165"/>
            <a:ext cx="534976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XDomainRequest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XDomainRequest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onprogress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 };</a:t>
            </a:r>
          </a:p>
          <a:p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ontimeout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 };</a:t>
            </a:r>
          </a:p>
          <a:p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onerror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 };</a:t>
            </a:r>
          </a:p>
          <a:p>
            <a:r>
              <a:rPr lang="en-GB" sz="1600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onload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solidFill>
                  <a:srgbClr val="267F99"/>
                </a:solidFill>
                <a:latin typeface="Consolas" panose="020B0609020204030204" pitchFamily="49" charset="0"/>
              </a:rPr>
              <a:t>    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responseText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GB" sz="1600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  <a:r>
              <a:rPr lang="en-GB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xdr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();}, 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Same-origin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Scripts can execute AJAX requests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Either to their </a:t>
            </a:r>
            <a:r>
              <a:rPr lang="en-US" sz="3200" b="1" dirty="0">
                <a:solidFill>
                  <a:schemeClr val="bg1"/>
                </a:solidFill>
              </a:rPr>
              <a:t>origin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same-origin policy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Or when the remote server explicitly allows AJAX calls via </a:t>
            </a:r>
            <a:r>
              <a:rPr lang="en-US" sz="3200" b="1" dirty="0">
                <a:hlinkClick r:id="rId3"/>
              </a:rPr>
              <a:t>CORS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9073" y="3759168"/>
            <a:ext cx="9950179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$(document).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(function(event, req, settings) {</a:t>
            </a:r>
          </a:p>
          <a:p>
            <a:pPr marL="719138" indent="-719138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$('#text').text(`Error loading data: 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req.status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 (${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req.statusText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})`);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loadTitle()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('#text')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("https://softuni.bg");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007429" y="2880277"/>
            <a:ext cx="3857898" cy="878892"/>
          </a:xfrm>
          <a:prstGeom prst="wedgeRoundRectCallout">
            <a:avLst>
              <a:gd name="adj1" fmla="val -59605"/>
              <a:gd name="adj2" fmla="val -1921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Uses a special HTTP header: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Access-Control-Allow-Origin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8780557" y="4942601"/>
            <a:ext cx="3270069" cy="1025517"/>
          </a:xfrm>
          <a:prstGeom prst="wedgeRoundRectCallout">
            <a:avLst>
              <a:gd name="adj1" fmla="val -59072"/>
              <a:gd name="adj2" fmla="val 3173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chemeClr val="bg2"/>
                </a:solidFill>
                <a:cs typeface="Consolas" pitchFamily="49" charset="0"/>
              </a:rPr>
              <a:t>This cross-origin AJAX request will fail due to missing CORS headers</a:t>
            </a:r>
          </a:p>
        </p:txBody>
      </p:sp>
    </p:spTree>
    <p:extLst>
      <p:ext uri="{BB962C8B-B14F-4D97-AF65-F5344CB8AC3E}">
        <p14:creationId xmlns:p14="http://schemas.microsoft.com/office/powerpoint/2010/main" val="4057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Repos with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9148" y="1489211"/>
            <a:ext cx="10670224" cy="3931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value="testnakov"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 Repos&lt;/button&gt;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id="repos"&gt;&lt;/ul&gt;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0" y="3141617"/>
            <a:ext cx="5995852" cy="3078694"/>
          </a:xfrm>
          <a:prstGeom prst="roundRect">
            <a:avLst>
              <a:gd name="adj" fmla="val 696"/>
            </a:avLst>
          </a:prstGeom>
        </p:spPr>
      </p:pic>
    </p:spTree>
    <p:extLst>
      <p:ext uri="{BB962C8B-B14F-4D97-AF65-F5344CB8AC3E}">
        <p14:creationId xmlns:p14="http://schemas.microsoft.com/office/powerpoint/2010/main" val="5501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5937" y="1537788"/>
            <a:ext cx="10670224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("#repos").empty();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let url = "https://api.github.com/users/"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("#username").val() + "/repos";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success: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error: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5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Repos with AJAX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9301" y="1525243"/>
            <a:ext cx="10670224" cy="4069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repo of respos)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link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').text(repo.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full_name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link.attr('href', repo.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html_url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').append(link));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("#repos").append(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3664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40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197530" y="836023"/>
            <a:ext cx="3940629" cy="386880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AJAX –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jQuery to Access REST APIs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38" y="1994261"/>
            <a:ext cx="7559045" cy="21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04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Phonebook App in Firebase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90412" y="1151121"/>
            <a:ext cx="618426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mini </a:t>
            </a:r>
            <a:r>
              <a:rPr lang="en-US" sz="3200" b="1" dirty="0">
                <a:solidFill>
                  <a:schemeClr val="bg1"/>
                </a:solidFill>
              </a:rPr>
              <a:t>phonebook JS </a:t>
            </a:r>
            <a:r>
              <a:rPr lang="bg-BG" sz="3200" b="1" dirty="0">
                <a:solidFill>
                  <a:schemeClr val="bg1"/>
                </a:solidFill>
              </a:rPr>
              <a:t>         </a:t>
            </a:r>
            <a:r>
              <a:rPr lang="en-US" sz="3200" b="1" dirty="0">
                <a:solidFill>
                  <a:schemeClr val="bg1"/>
                </a:solidFill>
              </a:rPr>
              <a:t>front-end app</a:t>
            </a:r>
          </a:p>
          <a:p>
            <a:pPr lvl="1"/>
            <a:r>
              <a:rPr lang="en-US" sz="3200" dirty="0"/>
              <a:t>Hold your data in </a:t>
            </a:r>
            <a:r>
              <a:rPr lang="en-US" sz="3200" b="1" dirty="0">
                <a:solidFill>
                  <a:schemeClr val="bg1"/>
                </a:solidFill>
              </a:rPr>
              <a:t>Firebase</a:t>
            </a:r>
          </a:p>
          <a:p>
            <a:pPr lvl="2"/>
            <a:r>
              <a:rPr lang="en-US" sz="3200" dirty="0"/>
              <a:t>Disable the authentication to simplify your work</a:t>
            </a:r>
          </a:p>
          <a:p>
            <a:pPr lvl="1"/>
            <a:r>
              <a:rPr lang="en-US" sz="3200" dirty="0"/>
              <a:t>Implement "</a:t>
            </a:r>
            <a:r>
              <a:rPr lang="en-US" sz="3200" b="1" dirty="0">
                <a:solidFill>
                  <a:schemeClr val="bg1"/>
                </a:solidFill>
              </a:rPr>
              <a:t>list phones</a:t>
            </a:r>
            <a:r>
              <a:rPr lang="en-US" sz="3200" dirty="0"/>
              <a:t>", </a:t>
            </a:r>
            <a:r>
              <a:rPr lang="bg-BG" sz="3200" dirty="0"/>
              <a:t>      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add phone</a:t>
            </a:r>
            <a:r>
              <a:rPr lang="en-US" sz="3200" dirty="0"/>
              <a:t>", "</a:t>
            </a:r>
            <a:r>
              <a:rPr lang="en-US" sz="3200" b="1" dirty="0">
                <a:solidFill>
                  <a:schemeClr val="bg1"/>
                </a:solidFill>
              </a:rPr>
              <a:t>delete phone</a:t>
            </a:r>
            <a:r>
              <a:rPr lang="en-US" sz="3200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219200"/>
            <a:ext cx="4173163" cy="50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Open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https://console.firebase.google.com/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Create a new project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Enable public</a:t>
            </a:r>
            <a:br>
              <a:rPr lang="en-US" sz="3200" dirty="0"/>
            </a:br>
            <a:r>
              <a:rPr lang="en-US" sz="3200" dirty="0"/>
              <a:t>read / write</a:t>
            </a:r>
            <a:br>
              <a:rPr lang="en-US" sz="3200" dirty="0"/>
            </a:br>
            <a:r>
              <a:rPr lang="en-US" sz="3200" dirty="0"/>
              <a:t>access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Setup a Firebase 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2057400"/>
            <a:ext cx="3934669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2" y="2743199"/>
            <a:ext cx="3311565" cy="35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Sample Data in Firebase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39" y="1261274"/>
            <a:ext cx="7824964" cy="52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65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Your REST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14" y="1146012"/>
            <a:ext cx="7343998" cy="529900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42538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HTML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120" y="1741715"/>
            <a:ext cx="10670224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&lt;h1&gt;Phonebook&lt;/h1&gt;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&lt;h2&gt;Create Contact&lt;/h2&gt;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Person: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&lt;input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type="text"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Phone: 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btnCreate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"&gt;Create&lt;/button&gt;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553" y="1741715"/>
            <a:ext cx="2801791" cy="32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JS Code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6510" y="1639389"/>
            <a:ext cx="1066577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$('#btnLoad').click(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$('#btnCreate').click(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baseServiceUrl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'</a:t>
            </a:r>
            <a:r>
              <a:rPr lang="en-US" sz="2400" b="1" noProof="1">
                <a:cs typeface="Consolas" pitchFamily="49" charset="0"/>
              </a:rPr>
              <a:t>https://phonebook-nakov.firebaseio.com/phonebook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(contacts)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89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1676" y="1833311"/>
            <a:ext cx="10665776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$("#phonebook").empty();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(baseServiceUrl + '.json')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.then(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.catch(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$("#phonebook").append($("&lt;li&gt;Error&lt;/li&gt;"));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7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0385" y="1735182"/>
            <a:ext cx="1066577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displayContacts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(contacts)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contacts)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person = contacts[key]['person'];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phone = contacts[key]['phone'];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li = $("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li.text(person + ': ' + phone + 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$("#phonebook").append(li);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li.append($("&lt;button&gt;Delete&lt;/button&gt;")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.click(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deleteContact.bind(this, key)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Закръглено правоъгълно изнесено означение 7"/>
          <p:cNvSpPr/>
          <p:nvPr/>
        </p:nvSpPr>
        <p:spPr bwMode="auto">
          <a:xfrm>
            <a:off x="5721532" y="5292551"/>
            <a:ext cx="3857898" cy="878892"/>
          </a:xfrm>
          <a:prstGeom prst="wedgeRoundRectCallout">
            <a:avLst>
              <a:gd name="adj1" fmla="val -43578"/>
              <a:gd name="adj2" fmla="val -707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</a:rPr>
              <a:t>Bind</a:t>
            </a:r>
            <a:r>
              <a:rPr lang="en-US" sz="2400" noProof="1">
                <a:solidFill>
                  <a:schemeClr val="bg2"/>
                </a:solidFill>
              </a:rPr>
              <a:t> the event handler with the </a:t>
            </a:r>
            <a:r>
              <a:rPr lang="en-US" sz="2400" b="1" noProof="1">
                <a:solidFill>
                  <a:schemeClr val="bg1"/>
                </a:solidFill>
              </a:rPr>
              <a:t>current key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0384" y="1700348"/>
            <a:ext cx="1066577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newContactJSON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person: $('#person').val(),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phone: $('#phone').val()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(baseServiceUrl + '.json', newContactJSON)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.then(loadContacts)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.catch(displayError);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$('#person').val('');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$('#phone').val('');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6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4197530" y="836023"/>
            <a:ext cx="3940629" cy="386880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Asynchronous JavaScript And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78" y="836023"/>
            <a:ext cx="6864531" cy="32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Phonebook in Firebase – JS Code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7045" y="1827502"/>
            <a:ext cx="10665776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deleteContact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request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method: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url: baseServiceUrl + '/' + key + '.json'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.then(loadContacts)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.catch(displayError);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3664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https://judge.softuni.bg/Contests/357</a:t>
            </a:r>
            <a:endParaRPr lang="en-US" dirty="0"/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348550" y="1591407"/>
            <a:ext cx="4040776" cy="1082124"/>
          </a:xfrm>
          <a:prstGeom prst="wedgeRoundRectCallout">
            <a:avLst>
              <a:gd name="adj1" fmla="val -63492"/>
              <a:gd name="adj2" fmla="val 453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The correct contact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noProof="1">
                <a:solidFill>
                  <a:srgbClr val="FFFFFF"/>
                </a:solidFill>
              </a:rPr>
              <a:t>will come as parameter (due to binding)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jQuery 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5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1839" y="1530912"/>
            <a:ext cx="8286317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AJAX sends asynchronous HTTP requests         from JS</a:t>
            </a:r>
          </a:p>
          <a:p>
            <a:r>
              <a:rPr lang="en-US" sz="3200" dirty="0">
                <a:solidFill>
                  <a:schemeClr val="bg2"/>
                </a:solidFill>
              </a:rPr>
              <a:t>jQuery simplifies how developers use AJAX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978185" y="3384772"/>
            <a:ext cx="7393624" cy="3038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, method: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success: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error: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displayRepos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(respos)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1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softuni.bg/trainings/2082/js-applications-november-2018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74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1189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61248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41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6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3956" y="1285860"/>
            <a:ext cx="10099313" cy="527604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Based on complete HTML pages</a:t>
            </a:r>
          </a:p>
          <a:p>
            <a:pPr lvl="0"/>
            <a:r>
              <a:rPr lang="en-US" dirty="0"/>
              <a:t>Each user action required that a complete new page </a:t>
            </a:r>
            <a:br>
              <a:rPr lang="en-US" dirty="0"/>
            </a:br>
            <a:r>
              <a:rPr lang="en-US" dirty="0"/>
              <a:t>be loaded from the server</a:t>
            </a:r>
          </a:p>
          <a:p>
            <a:pPr lvl="0"/>
            <a:r>
              <a:rPr lang="en-US" dirty="0"/>
              <a:t>Bad user experience</a:t>
            </a:r>
          </a:p>
          <a:p>
            <a:pPr lvl="0"/>
            <a:r>
              <a:rPr lang="en-US" dirty="0"/>
              <a:t>All of the content had to be re-sent, even though only some of the information had changed</a:t>
            </a:r>
          </a:p>
          <a:p>
            <a:pPr lvl="0"/>
            <a:r>
              <a:rPr lang="en-US" dirty="0"/>
              <a:t>Inefficient bandwidth use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conventional model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3956" y="1285860"/>
            <a:ext cx="10099313" cy="5276048"/>
          </a:xfrm>
        </p:spPr>
        <p:txBody>
          <a:bodyPr>
            <a:noAutofit/>
          </a:bodyPr>
          <a:lstStyle/>
          <a:p>
            <a:pPr lvl="0"/>
            <a:r>
              <a:rPr lang="en-US" sz="2900" dirty="0">
                <a:latin typeface="+mj-lt"/>
              </a:rPr>
              <a:t>In 1996, the 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iframe</a:t>
            </a:r>
            <a:r>
              <a:rPr lang="en-US" sz="2900" dirty="0">
                <a:latin typeface="+mj-lt"/>
              </a:rPr>
              <a:t> tag was introduced by 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Internet Explorer</a:t>
            </a:r>
          </a:p>
          <a:p>
            <a:pPr lvl="0"/>
            <a:r>
              <a:rPr lang="en-US" sz="2900" dirty="0">
                <a:latin typeface="+mj-lt"/>
              </a:rPr>
              <a:t>In 1998, the 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Microsoft Outlook Web App team </a:t>
            </a:r>
            <a:r>
              <a:rPr lang="en-US" sz="2900" dirty="0">
                <a:latin typeface="+mj-lt"/>
              </a:rPr>
              <a:t>developed the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concept behind the </a:t>
            </a:r>
            <a:r>
              <a:rPr lang="en-US" sz="2900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sz="2900" dirty="0">
                <a:latin typeface="+mj-lt"/>
              </a:rPr>
              <a:t> scripting object. It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appeared as XMLHTTP in the second version of the MSXML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library, which shipped with 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Internet Explorer 5.0</a:t>
            </a:r>
            <a:r>
              <a:rPr lang="en-US" sz="2900" dirty="0">
                <a:latin typeface="+mj-lt"/>
              </a:rPr>
              <a:t> in March 1999</a:t>
            </a:r>
          </a:p>
          <a:p>
            <a:pPr lvl="0"/>
            <a:r>
              <a:rPr lang="en-US" sz="2900" dirty="0">
                <a:latin typeface="+mj-lt"/>
              </a:rPr>
              <a:t>The functionality of the 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XMLHTTP ActiveX control in IE 5 </a:t>
            </a:r>
            <a:r>
              <a:rPr lang="en-US" sz="2900" dirty="0">
                <a:latin typeface="+mj-lt"/>
              </a:rPr>
              <a:t>was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later implemented by Mozilla, Safari, Opera and other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browsers as the </a:t>
            </a:r>
            <a:r>
              <a:rPr lang="en-US" sz="2900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sz="2900" dirty="0">
                <a:latin typeface="+mj-lt"/>
              </a:rPr>
              <a:t> JavaScript object</a:t>
            </a:r>
          </a:p>
          <a:p>
            <a:pPr lvl="0"/>
            <a:r>
              <a:rPr lang="en-US" sz="2900" dirty="0">
                <a:latin typeface="+mj-lt"/>
              </a:rPr>
              <a:t>Microsoft adopted the native </a:t>
            </a:r>
            <a:r>
              <a:rPr lang="en-US" sz="2900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sz="2900" dirty="0">
                <a:latin typeface="+mj-lt"/>
              </a:rPr>
              <a:t> model as of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Internet Explorer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</a:t>
            </a:r>
          </a:p>
        </p:txBody>
      </p:sp>
    </p:spTree>
    <p:extLst>
      <p:ext uri="{BB962C8B-B14F-4D97-AF65-F5344CB8AC3E}">
        <p14:creationId xmlns:p14="http://schemas.microsoft.com/office/powerpoint/2010/main" val="36511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4103" y="1369942"/>
            <a:ext cx="10506160" cy="4925754"/>
          </a:xfrm>
        </p:spPr>
        <p:txBody>
          <a:bodyPr>
            <a:noAutofit/>
          </a:bodyPr>
          <a:lstStyle/>
          <a:p>
            <a:pPr lvl="0"/>
            <a:r>
              <a:rPr lang="en-US" sz="3200" dirty="0">
                <a:latin typeface="+mj-lt"/>
              </a:rPr>
              <a:t>AJAX ==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Asynchronous JavaScript And XML</a:t>
            </a:r>
          </a:p>
          <a:p>
            <a:pPr lvl="1"/>
            <a:r>
              <a:rPr lang="en-US" sz="2400" dirty="0">
                <a:latin typeface="+mj-lt"/>
              </a:rPr>
              <a:t>A broad group of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Web technologies </a:t>
            </a:r>
            <a:r>
              <a:rPr lang="en-US" sz="2400" dirty="0">
                <a:latin typeface="+mj-lt"/>
              </a:rPr>
              <a:t>that can be used to implement a Web application that communicates with a server in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background</a:t>
            </a:r>
            <a:r>
              <a:rPr lang="en-US" sz="2400" dirty="0">
                <a:latin typeface="+mj-lt"/>
              </a:rPr>
              <a:t>, without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interfering with the current state of the page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HTML</a:t>
            </a:r>
            <a:r>
              <a:rPr lang="en-US" sz="2400" dirty="0">
                <a:latin typeface="+mj-lt"/>
              </a:rPr>
              <a:t> (or XHTML) and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CSS</a:t>
            </a:r>
            <a:r>
              <a:rPr lang="en-US" sz="2400" dirty="0">
                <a:latin typeface="+mj-lt"/>
              </a:rPr>
              <a:t> for presentation</a:t>
            </a:r>
          </a:p>
          <a:p>
            <a:pPr lvl="2"/>
            <a:r>
              <a:rPr lang="en-US" sz="2400" dirty="0">
                <a:latin typeface="+mj-lt"/>
              </a:rPr>
              <a:t>The Document Object Model 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DOM</a:t>
            </a:r>
            <a:r>
              <a:rPr lang="en-US" sz="2400" dirty="0">
                <a:latin typeface="+mj-lt"/>
              </a:rPr>
              <a:t>) for dynamic display of and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interaction with data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JSON</a:t>
            </a:r>
            <a:r>
              <a:rPr lang="en-US" sz="2400" dirty="0">
                <a:latin typeface="+mj-lt"/>
              </a:rPr>
              <a:t> or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XML</a:t>
            </a:r>
            <a:r>
              <a:rPr lang="en-US" sz="2400" dirty="0">
                <a:latin typeface="+mj-lt"/>
              </a:rPr>
              <a:t> for the interchange of data, and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XSLT</a:t>
            </a:r>
            <a:r>
              <a:rPr lang="en-US" sz="2400" dirty="0">
                <a:latin typeface="+mj-lt"/>
              </a:rPr>
              <a:t> for its manipulation</a:t>
            </a:r>
          </a:p>
          <a:p>
            <a:pPr lvl="2"/>
            <a:r>
              <a:rPr lang="en-US" sz="2400" dirty="0">
                <a:latin typeface="+mj-lt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XMLHttpRequest</a:t>
            </a:r>
            <a:r>
              <a:rPr lang="en-US" sz="2400" dirty="0">
                <a:latin typeface="+mj-lt"/>
              </a:rPr>
              <a:t> object for asynchronous communication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sz="2400" dirty="0">
                <a:latin typeface="+mj-lt"/>
              </a:rPr>
              <a:t> to bring these technologies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3957" y="1285860"/>
            <a:ext cx="996793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1"/>
            <a:r>
              <a:rPr lang="en-US" sz="3100" dirty="0">
                <a:latin typeface="+mj-lt"/>
              </a:rPr>
              <a:t>Load HTML fragment and display it in a container</a:t>
            </a:r>
            <a:endParaRPr lang="en-US" sz="310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Web service</a:t>
            </a:r>
          </a:p>
          <a:p>
            <a:pPr lvl="1"/>
            <a:r>
              <a:rPr lang="en-US" sz="3100" dirty="0">
                <a:latin typeface="+mj-lt"/>
              </a:rPr>
              <a:t>Load data as </a:t>
            </a:r>
            <a:r>
              <a:rPr lang="en-US" sz="3100" dirty="0">
                <a:solidFill>
                  <a:schemeClr val="bg1"/>
                </a:solidFill>
                <a:latin typeface="+mj-lt"/>
              </a:rPr>
              <a:t>JSON</a:t>
            </a:r>
            <a:r>
              <a:rPr lang="en-US" sz="3100" dirty="0">
                <a:latin typeface="+mj-lt"/>
              </a:rPr>
              <a:t> / </a:t>
            </a:r>
            <a:r>
              <a:rPr lang="en-US" sz="3100" dirty="0">
                <a:solidFill>
                  <a:schemeClr val="bg1"/>
                </a:solidFill>
                <a:latin typeface="+mj-lt"/>
              </a:rPr>
              <a:t>XML</a:t>
            </a:r>
            <a:r>
              <a:rPr lang="en-US" sz="3100" dirty="0">
                <a:latin typeface="+mj-lt"/>
              </a:rPr>
              <a:t> object and visualize it with </a:t>
            </a:r>
            <a:br>
              <a:rPr lang="en-US" sz="3100" dirty="0">
                <a:latin typeface="+mj-lt"/>
              </a:rPr>
            </a:br>
            <a:r>
              <a:rPr lang="en-US" sz="3100" dirty="0">
                <a:solidFill>
                  <a:schemeClr val="bg1"/>
                </a:solidFill>
                <a:latin typeface="+mj-lt"/>
              </a:rPr>
              <a:t>JavaScript</a:t>
            </a:r>
            <a:r>
              <a:rPr lang="en-US" sz="3100" dirty="0">
                <a:latin typeface="+mj-lt"/>
              </a:rPr>
              <a:t> / </a:t>
            </a:r>
            <a:r>
              <a:rPr lang="en-US" sz="3100" dirty="0">
                <a:solidFill>
                  <a:schemeClr val="bg1"/>
                </a:solidFill>
                <a:latin typeface="+mj-lt"/>
              </a:rPr>
              <a:t>jQuery</a:t>
            </a:r>
          </a:p>
          <a:p>
            <a:r>
              <a:rPr lang="en-US" sz="3400" b="1" dirty="0">
                <a:solidFill>
                  <a:schemeClr val="bg1"/>
                </a:solidFill>
                <a:latin typeface="+mj-lt"/>
              </a:rPr>
              <a:t>Manipulate domain objects</a:t>
            </a:r>
          </a:p>
          <a:p>
            <a:pPr lvl="1"/>
            <a:r>
              <a:rPr lang="en-US" sz="3100" dirty="0">
                <a:latin typeface="+mj-lt"/>
              </a:rPr>
              <a:t>Using </a:t>
            </a:r>
            <a:r>
              <a:rPr lang="en-US" sz="3100" dirty="0">
                <a:solidFill>
                  <a:schemeClr val="bg1"/>
                </a:solidFill>
                <a:latin typeface="+mj-lt"/>
              </a:rPr>
              <a:t>RESTful</a:t>
            </a:r>
            <a:r>
              <a:rPr lang="en-US" sz="3100" dirty="0">
                <a:latin typeface="+mj-lt"/>
              </a:rPr>
              <a:t>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Use cases</a:t>
            </a:r>
          </a:p>
        </p:txBody>
      </p:sp>
    </p:spTree>
    <p:extLst>
      <p:ext uri="{BB962C8B-B14F-4D97-AF65-F5344CB8AC3E}">
        <p14:creationId xmlns:p14="http://schemas.microsoft.com/office/powerpoint/2010/main" val="1459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856</TotalTime>
  <Words>2277</Words>
  <Application>Microsoft Office PowerPoint</Application>
  <PresentationFormat>Widescreen</PresentationFormat>
  <Paragraphs>394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AJAX and jQuery AJAX</vt:lpstr>
      <vt:lpstr>Table of Contents</vt:lpstr>
      <vt:lpstr>Have a Question?</vt:lpstr>
      <vt:lpstr>PowerPoint Presentation</vt:lpstr>
      <vt:lpstr>The conventional model </vt:lpstr>
      <vt:lpstr>XMLHTTP</vt:lpstr>
      <vt:lpstr>What is AJAX?</vt:lpstr>
      <vt:lpstr>AJAX Use cases</vt:lpstr>
      <vt:lpstr>AJAX: Workflow</vt:lpstr>
      <vt:lpstr>PowerPoint Presentation</vt:lpstr>
      <vt:lpstr>XMLHttpRequest – Standard API for AJAX</vt:lpstr>
      <vt:lpstr>XMLHttpRequest – Standard API for AJAX</vt:lpstr>
      <vt:lpstr>PowerPoint Presentation</vt:lpstr>
      <vt:lpstr>jQuery AJAX</vt:lpstr>
      <vt:lpstr>jQuery AJAX</vt:lpstr>
      <vt:lpstr>jQuery AJAX</vt:lpstr>
      <vt:lpstr>jQuery VS Native XMLHttpRequest - GET</vt:lpstr>
      <vt:lpstr>jQuery VS Native XMLHttpRequest - POST</vt:lpstr>
      <vt:lpstr>jQuery AJAX</vt:lpstr>
      <vt:lpstr>Solution: jQuery.load() </vt:lpstr>
      <vt:lpstr>PowerPoint Presentation</vt:lpstr>
      <vt:lpstr>Same-origin policy</vt:lpstr>
      <vt:lpstr>PowerPoint Presentation</vt:lpstr>
      <vt:lpstr>Cross-Origin Resource Sharing</vt:lpstr>
      <vt:lpstr>Internet Explorer</vt:lpstr>
      <vt:lpstr>Same-origin policy</vt:lpstr>
      <vt:lpstr>Problem: Load GitHub Repos with AJAX</vt:lpstr>
      <vt:lpstr>Solution: Load GitHub Repos with AJAX</vt:lpstr>
      <vt:lpstr>Solution: Load GitHub Repos with AJAX (2)</vt:lpstr>
      <vt:lpstr>PowerPoint Presentation</vt:lpstr>
      <vt:lpstr>Problem: Phonebook App in Firebase</vt:lpstr>
      <vt:lpstr>Solution: Setup a Firebase DB</vt:lpstr>
      <vt:lpstr>Solution: Add Sample Data in Firebase</vt:lpstr>
      <vt:lpstr>Solution: Test Your REST Service</vt:lpstr>
      <vt:lpstr>Solution: Phonebook in Firebase – HTML</vt:lpstr>
      <vt:lpstr>Solution: Phonebook in Firebase – JS Code</vt:lpstr>
      <vt:lpstr>Solution: Phonebook in Firebase – JS Code</vt:lpstr>
      <vt:lpstr>Solution: Phonebook in Firebase – JS Code</vt:lpstr>
      <vt:lpstr>Solution: Phonebook in Firebase – JS Code</vt:lpstr>
      <vt:lpstr>Solution: Phonebook in Firebase – JS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and jQuery AJAX</dc:title>
  <dc:creator>happy.bozanko@gmail.com</dc:creator>
  <cp:lastModifiedBy>Стамо Петков</cp:lastModifiedBy>
  <cp:revision>63</cp:revision>
  <dcterms:created xsi:type="dcterms:W3CDTF">2018-09-25T12:18:11Z</dcterms:created>
  <dcterms:modified xsi:type="dcterms:W3CDTF">2018-11-20T14:15:33Z</dcterms:modified>
</cp:coreProperties>
</file>