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4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5" r:id="rId2"/>
    <p:sldMasterId id="2147483682" r:id="rId3"/>
    <p:sldMasterId id="2147483689" r:id="rId4"/>
    <p:sldMasterId id="2147483696" r:id="rId5"/>
    <p:sldMasterId id="2147483703" r:id="rId6"/>
  </p:sldMasterIdLst>
  <p:notesMasterIdLst>
    <p:notesMasterId r:id="rId40"/>
  </p:notesMasterIdLst>
  <p:handoutMasterIdLst>
    <p:handoutMasterId r:id="rId41"/>
  </p:handoutMasterIdLst>
  <p:sldIdLst>
    <p:sldId id="484" r:id="rId7"/>
    <p:sldId id="485" r:id="rId8"/>
    <p:sldId id="460" r:id="rId9"/>
    <p:sldId id="412" r:id="rId10"/>
    <p:sldId id="488" r:id="rId11"/>
    <p:sldId id="496" r:id="rId12"/>
    <p:sldId id="494" r:id="rId13"/>
    <p:sldId id="495" r:id="rId14"/>
    <p:sldId id="473" r:id="rId15"/>
    <p:sldId id="475" r:id="rId16"/>
    <p:sldId id="477" r:id="rId17"/>
    <p:sldId id="476" r:id="rId18"/>
    <p:sldId id="506" r:id="rId19"/>
    <p:sldId id="490" r:id="rId20"/>
    <p:sldId id="491" r:id="rId21"/>
    <p:sldId id="492" r:id="rId22"/>
    <p:sldId id="468" r:id="rId23"/>
    <p:sldId id="469" r:id="rId24"/>
    <p:sldId id="493" r:id="rId25"/>
    <p:sldId id="470" r:id="rId26"/>
    <p:sldId id="471" r:id="rId27"/>
    <p:sldId id="498" r:id="rId28"/>
    <p:sldId id="499" r:id="rId29"/>
    <p:sldId id="500" r:id="rId30"/>
    <p:sldId id="501" r:id="rId31"/>
    <p:sldId id="502" r:id="rId32"/>
    <p:sldId id="503" r:id="rId33"/>
    <p:sldId id="504" r:id="rId34"/>
    <p:sldId id="505" r:id="rId35"/>
    <p:sldId id="483" r:id="rId36"/>
    <p:sldId id="497" r:id="rId37"/>
    <p:sldId id="486" r:id="rId38"/>
    <p:sldId id="482" r:id="rId39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148D4357-E11A-4DE5-81E4-49C6B73B5D81}">
          <p14:sldIdLst>
            <p14:sldId id="484"/>
            <p14:sldId id="485"/>
            <p14:sldId id="460"/>
          </p14:sldIdLst>
        </p14:section>
        <p14:section name="Why Angular?" id="{4C6CD7CE-4C5C-4256-BE95-6EC46516E444}">
          <p14:sldIdLst>
            <p14:sldId id="412"/>
            <p14:sldId id="488"/>
            <p14:sldId id="496"/>
            <p14:sldId id="494"/>
            <p14:sldId id="495"/>
          </p14:sldIdLst>
        </p14:section>
        <p14:section name="Introduction to TypeScript" id="{2A66BF89-E444-4ACD-B9D1-FE1B5069345D}">
          <p14:sldIdLst>
            <p14:sldId id="473"/>
            <p14:sldId id="475"/>
            <p14:sldId id="477"/>
            <p14:sldId id="476"/>
            <p14:sldId id="506"/>
            <p14:sldId id="490"/>
            <p14:sldId id="491"/>
            <p14:sldId id="492"/>
          </p14:sldIdLst>
        </p14:section>
        <p14:section name="Installation" id="{67B5A701-8FDE-4946-8EE6-6400DC3376B7}">
          <p14:sldIdLst>
            <p14:sldId id="468"/>
            <p14:sldId id="469"/>
            <p14:sldId id="493"/>
            <p14:sldId id="470"/>
          </p14:sldIdLst>
        </p14:section>
        <p14:section name="Hello World Application" id="{6734BDA6-F475-4D60-A1DB-0971C84637D7}">
          <p14:sldIdLst>
            <p14:sldId id="471"/>
          </p14:sldIdLst>
        </p14:section>
        <p14:section name="Web Basic" id="{377216C2-97D7-488B-8345-991B5D3A2718}">
          <p14:sldIdLst>
            <p14:sldId id="498"/>
            <p14:sldId id="499"/>
            <p14:sldId id="500"/>
            <p14:sldId id="501"/>
            <p14:sldId id="502"/>
            <p14:sldId id="503"/>
            <p14:sldId id="504"/>
            <p14:sldId id="505"/>
          </p14:sldIdLst>
        </p14:section>
        <p14:section name="Summary" id="{1888D697-2B49-43A6-BDC2-719250E583B8}">
          <p14:sldIdLst>
            <p14:sldId id="483"/>
            <p14:sldId id="497"/>
            <p14:sldId id="486"/>
            <p14:sldId id="48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FFFF"/>
    <a:srgbClr val="FFA72A"/>
    <a:srgbClr val="FFF0D9"/>
    <a:srgbClr val="F0F5FA"/>
    <a:srgbClr val="1A8AFA"/>
    <a:srgbClr val="0097CC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970" autoAdjust="0"/>
    <p:restoredTop sz="95400" autoAdjust="0"/>
  </p:normalViewPr>
  <p:slideViewPr>
    <p:cSldViewPr>
      <p:cViewPr varScale="1">
        <p:scale>
          <a:sx n="66" d="100"/>
          <a:sy n="66" d="100"/>
        </p:scale>
        <p:origin x="404" y="4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1028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6" d="100"/>
          <a:sy n="66" d="100"/>
        </p:scale>
        <p:origin x="3134" y="101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presProps" Target="presProps.xml"/><Relationship Id="rId7" Type="http://schemas.openxmlformats.org/officeDocument/2006/relationships/slide" Target="slides/slid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0.xml"/><Relationship Id="rId29" Type="http://schemas.openxmlformats.org/officeDocument/2006/relationships/slide" Target="slides/slide23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5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Master" Target="slideMasters/slideMaster4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3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viewProps" Target="viewProps.xml"/><Relationship Id="rId8" Type="http://schemas.openxmlformats.org/officeDocument/2006/relationships/slide" Target="slides/slide2.xml"/><Relationship Id="rId3" Type="http://schemas.openxmlformats.org/officeDocument/2006/relationships/slideMaster" Target="slideMasters/slideMaster2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7/29/2018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7/29/2018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© Software University Foundation – </a:t>
            </a:r>
            <a:r>
              <a:rPr lang="en-US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>
              <a:solidFill>
                <a:prstClr val="black"/>
              </a:solidFill>
            </a:endParaRPr>
          </a:p>
          <a:p>
            <a:r>
              <a:rPr lang="en-US">
                <a:solidFill>
                  <a:prstClr val="black"/>
                </a:solidFill>
              </a:rPr>
              <a:t>This work is licensed under the </a:t>
            </a:r>
            <a:r>
              <a:rPr lang="en-US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noProof="1">
                <a:solidFill>
                  <a:prstClr val="black"/>
                </a:solidFill>
              </a:rPr>
              <a:t> </a:t>
            </a:r>
            <a:r>
              <a:rPr lang="en-US">
                <a:solidFill>
                  <a:prstClr val="black"/>
                </a:solidFill>
              </a:rPr>
              <a:t>license.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77459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© Software University Foundation – </a:t>
            </a:r>
            <a:r>
              <a:rPr lang="en-US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>
              <a:solidFill>
                <a:prstClr val="black"/>
              </a:solidFill>
            </a:endParaRPr>
          </a:p>
          <a:p>
            <a:r>
              <a:rPr lang="en-US">
                <a:solidFill>
                  <a:prstClr val="black"/>
                </a:solidFill>
              </a:rPr>
              <a:t>This work is licensed under the </a:t>
            </a:r>
            <a:r>
              <a:rPr lang="en-US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noProof="1">
                <a:solidFill>
                  <a:prstClr val="black"/>
                </a:solidFill>
              </a:rPr>
              <a:t> </a:t>
            </a:r>
            <a:r>
              <a:rPr lang="en-US">
                <a:solidFill>
                  <a:prstClr val="black"/>
                </a:solidFill>
              </a:rPr>
              <a:t>license.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21817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CF989F-2540-4A1F-95BB-19F8DB837FED}" type="slidenum">
              <a:rPr lang="en-US"/>
              <a:pPr/>
              <a:t>22</a:t>
            </a:fld>
            <a:r>
              <a:rPr lang="en-US" dirty="0"/>
              <a:t>##</a:t>
            </a:r>
          </a:p>
        </p:txBody>
      </p:sp>
      <p:sp>
        <p:nvSpPr>
          <p:cNvPr id="475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5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158125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© Software University Foundation – </a:t>
            </a:r>
            <a:r>
              <a:rPr lang="en-US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>
              <a:solidFill>
                <a:prstClr val="black"/>
              </a:solidFill>
            </a:endParaRPr>
          </a:p>
          <a:p>
            <a:r>
              <a:rPr lang="en-US">
                <a:solidFill>
                  <a:prstClr val="black"/>
                </a:solidFill>
              </a:rPr>
              <a:t>This work is licensed under the </a:t>
            </a:r>
            <a:r>
              <a:rPr lang="en-US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noProof="1">
                <a:solidFill>
                  <a:prstClr val="black"/>
                </a:solidFill>
              </a:rPr>
              <a:t> </a:t>
            </a:r>
            <a:r>
              <a:rPr lang="en-US">
                <a:solidFill>
                  <a:prstClr val="black"/>
                </a:solidFill>
              </a:rPr>
              <a:t>license.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59275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97528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© Software University Foundation – </a:t>
            </a:r>
            <a:r>
              <a:rPr lang="en-US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>
              <a:solidFill>
                <a:prstClr val="black"/>
              </a:solidFill>
            </a:endParaRPr>
          </a:p>
          <a:p>
            <a:r>
              <a:rPr lang="en-US">
                <a:solidFill>
                  <a:prstClr val="black"/>
                </a:solidFill>
              </a:rPr>
              <a:t>This work is licensed under the </a:t>
            </a:r>
            <a:r>
              <a:rPr lang="en-US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noProof="1">
                <a:solidFill>
                  <a:prstClr val="black"/>
                </a:solidFill>
              </a:rPr>
              <a:t> </a:t>
            </a:r>
            <a:r>
              <a:rPr lang="en-US">
                <a:solidFill>
                  <a:prstClr val="black"/>
                </a:solidFill>
              </a:rPr>
              <a:t>license.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4413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© Software University Foundation – </a:t>
            </a:r>
            <a:r>
              <a:rPr lang="en-US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>
              <a:solidFill>
                <a:prstClr val="black"/>
              </a:solidFill>
            </a:endParaRPr>
          </a:p>
          <a:p>
            <a:r>
              <a:rPr lang="en-US">
                <a:solidFill>
                  <a:prstClr val="black"/>
                </a:solidFill>
              </a:rPr>
              <a:t>This work is licensed under the </a:t>
            </a:r>
            <a:r>
              <a:rPr lang="en-US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noProof="1">
                <a:solidFill>
                  <a:prstClr val="black"/>
                </a:solidFill>
              </a:rPr>
              <a:t> </a:t>
            </a:r>
            <a:r>
              <a:rPr lang="en-US">
                <a:solidFill>
                  <a:prstClr val="black"/>
                </a:solidFill>
              </a:rPr>
              <a:t>license.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5810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13" Type="http://schemas.openxmlformats.org/officeDocument/2006/relationships/image" Target="../media/image6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Relationship Id="rId5" Type="http://schemas.openxmlformats.org/officeDocument/2006/relationships/hyperlink" Target="http://softuni.org/" TargetMode="External"/><Relationship Id="rId4" Type="http://schemas.openxmlformats.org/officeDocument/2006/relationships/image" Target="../media/image3.png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13" Type="http://schemas.openxmlformats.org/officeDocument/2006/relationships/image" Target="../media/image6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4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13" Type="http://schemas.openxmlformats.org/officeDocument/2006/relationships/image" Target="../media/image6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5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13" Type="http://schemas.openxmlformats.org/officeDocument/2006/relationships/image" Target="../media/image6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3551241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7AA3D92-3261-477D-B938-027C7E7C28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412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38424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E6A51476-2B36-4F63-93E5-C28847B41FA5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362F6090-8C0A-4DE2-B61B-6248FD7761C3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0090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2819426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7/29/2018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8025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ource Code Examp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 marL="0" indent="0">
              <a:buNone/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Sample source code:</a:t>
            </a:r>
            <a:endParaRPr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24013" y="1892119"/>
            <a:ext cx="10940800" cy="168928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77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7/29/2018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7B67B973-D8DE-44C8-B5FD-89C5B3AF5AF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5709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7AA3D92-3261-477D-B938-027C7E7C28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3347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37654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9">
            <a:extLst>
              <a:ext uri="{FF2B5EF4-FFF2-40B4-BE49-F238E27FC236}">
                <a16:creationId xmlns="" xmlns:a16="http://schemas.microsoft.com/office/drawing/2014/main" id="{137202EB-ED0E-4E36-AF0D-3C14E1E1796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3" name="Title 1">
            <a:extLst>
              <a:ext uri="{FF2B5EF4-FFF2-40B4-BE49-F238E27FC236}">
                <a16:creationId xmlns="" xmlns:a16="http://schemas.microsoft.com/office/drawing/2014/main" id="{AF2F2189-2658-41D9-B248-2A42750998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2DB20CF9-A1E5-4594-B6B5-4E33A9373C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105104" y="973900"/>
            <a:ext cx="3788598" cy="439544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50C72FAC-F5FC-4E78-AF2E-5FE88145F87F}"/>
              </a:ext>
            </a:extLst>
          </p:cNvPr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40AA82EC-2BC4-4E2F-8DDF-AD19DA7284E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sp>
        <p:nvSpPr>
          <p:cNvPr id="7" name="TextBox 6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16E2CED5-12CB-4DAB-AB53-DAFC84087DD6}"/>
              </a:ext>
            </a:extLst>
          </p:cNvPr>
          <p:cNvSpPr txBox="1"/>
          <p:nvPr userDrawn="1"/>
        </p:nvSpPr>
        <p:spPr>
          <a:xfrm rot="20630519">
            <a:off x="6532234" y="2513233"/>
            <a:ext cx="419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8" name="TextBox 7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6AD1C000-AB32-4602-B810-4D9852856055}"/>
              </a:ext>
            </a:extLst>
          </p:cNvPr>
          <p:cNvSpPr txBox="1"/>
          <p:nvPr userDrawn="1"/>
        </p:nvSpPr>
        <p:spPr>
          <a:xfrm rot="1520410">
            <a:off x="4148066" y="2083657"/>
            <a:ext cx="6030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9" name="TextBox 8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3CE77DE0-66FC-48AC-A23C-2E121AF40F0C}"/>
              </a:ext>
            </a:extLst>
          </p:cNvPr>
          <p:cNvSpPr txBox="1"/>
          <p:nvPr userDrawn="1"/>
        </p:nvSpPr>
        <p:spPr>
          <a:xfrm rot="20630519" flipH="1">
            <a:off x="4951476" y="1556593"/>
            <a:ext cx="794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0" name="TextBox 9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E7C26DA3-0849-42C5-9508-EF9BFF7C47DB}"/>
              </a:ext>
            </a:extLst>
          </p:cNvPr>
          <p:cNvSpPr txBox="1"/>
          <p:nvPr userDrawn="1"/>
        </p:nvSpPr>
        <p:spPr>
          <a:xfrm rot="1561633" flipH="1">
            <a:off x="4826684" y="2358552"/>
            <a:ext cx="336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1" name="TextBox 10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AB44A4A6-AE34-4A8F-9077-D6569BF40B0C}"/>
              </a:ext>
            </a:extLst>
          </p:cNvPr>
          <p:cNvSpPr txBox="1"/>
          <p:nvPr userDrawn="1"/>
        </p:nvSpPr>
        <p:spPr>
          <a:xfrm rot="20630519">
            <a:off x="5865601" y="1968054"/>
            <a:ext cx="633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2" name="TextBox 11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68861D82-7435-41E8-B5ED-398623FC4F51}"/>
              </a:ext>
            </a:extLst>
          </p:cNvPr>
          <p:cNvSpPr txBox="1"/>
          <p:nvPr userDrawn="1"/>
        </p:nvSpPr>
        <p:spPr>
          <a:xfrm rot="20630519">
            <a:off x="6228195" y="4242981"/>
            <a:ext cx="488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3" name="TextBox 12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C224F999-651D-4A26-8A68-EB68765C5790}"/>
              </a:ext>
            </a:extLst>
          </p:cNvPr>
          <p:cNvSpPr txBox="1"/>
          <p:nvPr userDrawn="1"/>
        </p:nvSpPr>
        <p:spPr>
          <a:xfrm rot="1523920">
            <a:off x="5796155" y="5030876"/>
            <a:ext cx="511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5" name="TextBox 14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B5855C6E-6513-4A5E-964E-CBB574B2B476}"/>
              </a:ext>
            </a:extLst>
          </p:cNvPr>
          <p:cNvSpPr txBox="1"/>
          <p:nvPr userDrawn="1"/>
        </p:nvSpPr>
        <p:spPr>
          <a:xfrm rot="20630519">
            <a:off x="4719975" y="5267108"/>
            <a:ext cx="890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TextBox 15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719AA859-1237-4914-865D-8E0CD3AD6567}"/>
              </a:ext>
            </a:extLst>
          </p:cNvPr>
          <p:cNvSpPr txBox="1"/>
          <p:nvPr userDrawn="1"/>
        </p:nvSpPr>
        <p:spPr>
          <a:xfrm rot="20630519">
            <a:off x="4086252" y="4778904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7" name="TextBox 16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53CC8498-FFA6-457D-8B54-3BF3461CEF7A}"/>
              </a:ext>
            </a:extLst>
          </p:cNvPr>
          <p:cNvSpPr txBox="1"/>
          <p:nvPr userDrawn="1"/>
        </p:nvSpPr>
        <p:spPr>
          <a:xfrm rot="20630519">
            <a:off x="6970550" y="5614702"/>
            <a:ext cx="675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TextBox 18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2E797E8D-83EB-4466-9FA3-509596EA5568}"/>
              </a:ext>
            </a:extLst>
          </p:cNvPr>
          <p:cNvSpPr txBox="1"/>
          <p:nvPr userDrawn="1"/>
        </p:nvSpPr>
        <p:spPr>
          <a:xfrm rot="20414927">
            <a:off x="4835033" y="3905106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0" name="TextBox 19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58B95D20-6C4F-4F79-AA1D-E40A00E41053}"/>
              </a:ext>
            </a:extLst>
          </p:cNvPr>
          <p:cNvSpPr txBox="1"/>
          <p:nvPr userDrawn="1"/>
        </p:nvSpPr>
        <p:spPr>
          <a:xfrm rot="20215874">
            <a:off x="3507489" y="531580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1" name="TextBox 20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2CD5EF91-E0BC-462F-B1B8-6B3F8F1038E5}"/>
              </a:ext>
            </a:extLst>
          </p:cNvPr>
          <p:cNvSpPr txBox="1"/>
          <p:nvPr userDrawn="1"/>
        </p:nvSpPr>
        <p:spPr>
          <a:xfrm rot="1264394">
            <a:off x="5242941" y="551891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2" name="TextBox 21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6FF45627-4AF4-4071-A0E8-76738F228651}"/>
              </a:ext>
            </a:extLst>
          </p:cNvPr>
          <p:cNvSpPr txBox="1"/>
          <p:nvPr userDrawn="1"/>
        </p:nvSpPr>
        <p:spPr>
          <a:xfrm rot="1264394">
            <a:off x="2558897" y="484363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3" name="TextBox 22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BF119269-565D-4BCB-BED2-4133229E3330}"/>
              </a:ext>
            </a:extLst>
          </p:cNvPr>
          <p:cNvSpPr txBox="1"/>
          <p:nvPr userDrawn="1"/>
        </p:nvSpPr>
        <p:spPr>
          <a:xfrm rot="19121928">
            <a:off x="1418879" y="5249907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4" name="TextBox 23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C9FE10EB-E49B-416A-A18D-617D25B2AADB}"/>
              </a:ext>
            </a:extLst>
          </p:cNvPr>
          <p:cNvSpPr txBox="1"/>
          <p:nvPr userDrawn="1"/>
        </p:nvSpPr>
        <p:spPr>
          <a:xfrm rot="1264394">
            <a:off x="5389325" y="248116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5" name="TextBox 24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B9FCDDF2-3137-4E34-B264-5F180611DC0D}"/>
              </a:ext>
            </a:extLst>
          </p:cNvPr>
          <p:cNvSpPr txBox="1"/>
          <p:nvPr userDrawn="1"/>
        </p:nvSpPr>
        <p:spPr>
          <a:xfrm rot="1264394">
            <a:off x="6616653" y="149108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6" name="TextBox 25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F4930118-998D-499A-B37E-D5577CC1A7E4}"/>
              </a:ext>
            </a:extLst>
          </p:cNvPr>
          <p:cNvSpPr txBox="1"/>
          <p:nvPr userDrawn="1"/>
        </p:nvSpPr>
        <p:spPr>
          <a:xfrm rot="20252314">
            <a:off x="3926026" y="2616560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A0EE0643-28B4-437C-A977-17D2723F8213}"/>
              </a:ext>
            </a:extLst>
          </p:cNvPr>
          <p:cNvSpPr txBox="1"/>
          <p:nvPr userDrawn="1"/>
        </p:nvSpPr>
        <p:spPr>
          <a:xfrm rot="20585427">
            <a:off x="5423905" y="1263054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8" name="TextBox 27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ADAF237D-C784-4665-8DD2-A2B085FC2CAF}"/>
              </a:ext>
            </a:extLst>
          </p:cNvPr>
          <p:cNvSpPr txBox="1"/>
          <p:nvPr userDrawn="1"/>
        </p:nvSpPr>
        <p:spPr>
          <a:xfrm rot="1264394">
            <a:off x="6357616" y="492300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9" name="TextBox 28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012AF389-E695-4054-9706-588DCD4FD543}"/>
              </a:ext>
            </a:extLst>
          </p:cNvPr>
          <p:cNvSpPr txBox="1"/>
          <p:nvPr userDrawn="1"/>
        </p:nvSpPr>
        <p:spPr>
          <a:xfrm rot="2248444">
            <a:off x="3177255" y="1174443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30" name="TextBox 29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98678852-FD82-4E90-BE26-4D9E01678873}"/>
              </a:ext>
            </a:extLst>
          </p:cNvPr>
          <p:cNvSpPr txBox="1"/>
          <p:nvPr userDrawn="1"/>
        </p:nvSpPr>
        <p:spPr>
          <a:xfrm rot="20630519">
            <a:off x="2538020" y="5819780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5281356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4179945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7/29/2018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0596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7/29/2018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4549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ource Code Examp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 marL="0" indent="0">
              <a:buNone/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Sample source code:</a:t>
            </a:r>
            <a:endParaRPr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24013" y="1892119"/>
            <a:ext cx="10940800" cy="168928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77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7/29/2018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7B67B973-D8DE-44C8-B5FD-89C5B3AF5AF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53245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7AA3D92-3261-477D-B938-027C7E7C28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60802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9347288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E6A51476-2B36-4F63-93E5-C28847B41FA5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362F6090-8C0A-4DE2-B61B-6248FD7761C3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00543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77487626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7/29/2018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69813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ource Code Examp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 marL="0" indent="0">
              <a:buNone/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Sample source code:</a:t>
            </a:r>
            <a:endParaRPr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24013" y="1892119"/>
            <a:ext cx="10940800" cy="168928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77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7/29/2018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7B67B973-D8DE-44C8-B5FD-89C5B3AF5AF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74982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7AA3D92-3261-477D-B938-027C7E7C28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72902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1174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 marL="0" indent="0">
              <a:buNone/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Sample source code:</a:t>
            </a:r>
            <a:endParaRPr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24013" y="1892119"/>
            <a:ext cx="10940800" cy="168928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77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7/29/2018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7B67B973-D8DE-44C8-B5FD-89C5B3AF5AF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12076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E6A51476-2B36-4F63-93E5-C28847B41FA5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362F6090-8C0A-4DE2-B61B-6248FD7761C3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878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7AA3D92-3261-477D-B938-027C7E7C28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658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3803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E6A51476-2B36-4F63-93E5-C28847B41FA5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362F6090-8C0A-4DE2-B61B-6248FD7761C3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23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581884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7/29/2018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774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ource Code Examp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 marL="0" indent="0">
              <a:buNone/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Sample source code:</a:t>
            </a:r>
            <a:endParaRPr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24013" y="1892119"/>
            <a:ext cx="10940800" cy="168928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77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7/29/2018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7B67B973-D8DE-44C8-B5FD-89C5B3AF5AF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345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9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15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21.xml"/><Relationship Id="rId7" Type="http://schemas.openxmlformats.org/officeDocument/2006/relationships/theme" Target="../theme/theme4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5" Type="http://schemas.openxmlformats.org/officeDocument/2006/relationships/slideLayout" Target="../slideLayouts/slideLayout23.xml"/><Relationship Id="rId4" Type="http://schemas.openxmlformats.org/officeDocument/2006/relationships/slideLayout" Target="../slideLayouts/slideLayout2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27.xml"/><Relationship Id="rId7" Type="http://schemas.openxmlformats.org/officeDocument/2006/relationships/theme" Target="../theme/theme5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7/29/2018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710176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7/29/2018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231675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7/29/2018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741001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710" r:id="rId6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7/29/2018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527598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7/29/2018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035780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3.png"/><Relationship Id="rId5" Type="http://schemas.openxmlformats.org/officeDocument/2006/relationships/image" Target="../media/image7.png"/><Relationship Id="rId4" Type="http://schemas.openxmlformats.org/officeDocument/2006/relationships/hyperlink" Target="http://creativecommons.org/licenses/by-nc-sa/4.0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ypescriptlang.org/docs/handbook/basic-types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docs" TargetMode="External"/><Relationship Id="rId2" Type="http://schemas.openxmlformats.org/officeDocument/2006/relationships/hyperlink" Target="https://angular.io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mbed.plnkr.co/?show=preview&amp;show=app/app.component.ts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6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jwt.io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uperhosting.bg/" TargetMode="External"/><Relationship Id="rId13" Type="http://schemas.openxmlformats.org/officeDocument/2006/relationships/image" Target="../media/image34.png"/><Relationship Id="rId18" Type="http://schemas.openxmlformats.org/officeDocument/2006/relationships/image" Target="../media/image37.png"/><Relationship Id="rId26" Type="http://schemas.openxmlformats.org/officeDocument/2006/relationships/image" Target="../media/image41.png"/><Relationship Id="rId3" Type="http://schemas.openxmlformats.org/officeDocument/2006/relationships/hyperlink" Target="https://softuni.bg/courses/" TargetMode="External"/><Relationship Id="rId21" Type="http://schemas.openxmlformats.org/officeDocument/2006/relationships/hyperlink" Target="http://www.telenor.bg/" TargetMode="External"/><Relationship Id="rId7" Type="http://schemas.openxmlformats.org/officeDocument/2006/relationships/image" Target="../media/image31.png"/><Relationship Id="rId12" Type="http://schemas.openxmlformats.org/officeDocument/2006/relationships/hyperlink" Target="http://xs-software.com/" TargetMode="External"/><Relationship Id="rId17" Type="http://schemas.openxmlformats.org/officeDocument/2006/relationships/image" Target="../media/image36.png"/><Relationship Id="rId25" Type="http://schemas.openxmlformats.org/officeDocument/2006/relationships/hyperlink" Target="http://smartit.bg/" TargetMode="External"/><Relationship Id="rId2" Type="http://schemas.openxmlformats.org/officeDocument/2006/relationships/notesSlide" Target="../notesSlides/notesSlide5.xml"/><Relationship Id="rId16" Type="http://schemas.openxmlformats.org/officeDocument/2006/relationships/hyperlink" Target="https://aeternity.com/" TargetMode="External"/><Relationship Id="rId20" Type="http://schemas.openxmlformats.org/officeDocument/2006/relationships/image" Target="../media/image38.jpeg"/><Relationship Id="rId1" Type="http://schemas.openxmlformats.org/officeDocument/2006/relationships/slideLayout" Target="../slideLayouts/slideLayout18.xml"/><Relationship Id="rId6" Type="http://schemas.openxmlformats.org/officeDocument/2006/relationships/hyperlink" Target="http://www.softwaregroup-bg.com/" TargetMode="External"/><Relationship Id="rId11" Type="http://schemas.openxmlformats.org/officeDocument/2006/relationships/image" Target="../media/image33.png"/><Relationship Id="rId24" Type="http://schemas.openxmlformats.org/officeDocument/2006/relationships/image" Target="../media/image40.png"/><Relationship Id="rId5" Type="http://schemas.openxmlformats.org/officeDocument/2006/relationships/image" Target="../media/image30.png"/><Relationship Id="rId15" Type="http://schemas.openxmlformats.org/officeDocument/2006/relationships/image" Target="../media/image35.png"/><Relationship Id="rId23" Type="http://schemas.openxmlformats.org/officeDocument/2006/relationships/hyperlink" Target="https://www.sbtech.com/" TargetMode="External"/><Relationship Id="rId10" Type="http://schemas.openxmlformats.org/officeDocument/2006/relationships/hyperlink" Target="https://netpeak.net/" TargetMode="External"/><Relationship Id="rId19" Type="http://schemas.openxmlformats.org/officeDocument/2006/relationships/hyperlink" Target="https://www.liebherr.com/en/deu/start/start-page.html" TargetMode="External"/><Relationship Id="rId4" Type="http://schemas.openxmlformats.org/officeDocument/2006/relationships/hyperlink" Target="http://www.infragistics.com/" TargetMode="External"/><Relationship Id="rId9" Type="http://schemas.openxmlformats.org/officeDocument/2006/relationships/image" Target="../media/image32.png"/><Relationship Id="rId14" Type="http://schemas.openxmlformats.org/officeDocument/2006/relationships/hyperlink" Target="http://www.indeavr.com/" TargetMode="External"/><Relationship Id="rId22" Type="http://schemas.openxmlformats.org/officeDocument/2006/relationships/image" Target="../media/image3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hyperlink" Target="http://creativecommons.org/licenses/by-nc-sa/3.0/deed.en_US" TargetMode="External"/><Relationship Id="rId4" Type="http://schemas.openxmlformats.org/officeDocument/2006/relationships/hyperlink" Target="http://telerikacademy.com/Courses/Courses/Details/305" TargetMode="Externa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42.png"/><Relationship Id="rId12" Type="http://schemas.openxmlformats.org/officeDocument/2006/relationships/image" Target="../media/image4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4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457200"/>
            <a:ext cx="7910299" cy="1476352"/>
          </a:xfrm>
        </p:spPr>
        <p:txBody>
          <a:bodyPr>
            <a:normAutofit/>
          </a:bodyPr>
          <a:lstStyle/>
          <a:p>
            <a:r>
              <a:rPr lang="en-US" dirty="0"/>
              <a:t>Intro to Angular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965299"/>
            <a:ext cx="7910299" cy="131130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Angular Overview</a:t>
            </a:r>
            <a:endParaRPr lang="en-US" dirty="0"/>
          </a:p>
          <a:p>
            <a:r>
              <a:rPr lang="en-US" dirty="0" err="1" smtClean="0"/>
              <a:t>TypeScript</a:t>
            </a:r>
            <a:r>
              <a:rPr lang="en-US" dirty="0" smtClean="0"/>
              <a:t> Syntax. Web Basics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583300"/>
            <a:ext cx="3187613" cy="525135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5053199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84212" y="5499803"/>
            <a:ext cx="3187613" cy="36355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684212" y="5840965"/>
            <a:ext cx="3187613" cy="331235"/>
          </a:xfrm>
        </p:spPr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15" name="TextBox 14"/>
          <p:cNvSpPr txBox="1"/>
          <p:nvPr/>
        </p:nvSpPr>
        <p:spPr>
          <a:xfrm rot="576164">
            <a:off x="5249910" y="3806198"/>
            <a:ext cx="1228220" cy="722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3BE60">
                      <a:alpha val="40000"/>
                    </a:srgbClr>
                  </a:glow>
                </a:effectLst>
              </a:rPr>
              <a:t>Angular</a:t>
            </a:r>
          </a:p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3BE60">
                      <a:alpha val="40000"/>
                    </a:srgbClr>
                  </a:glow>
                </a:effectLst>
              </a:rPr>
              <a:t>Intro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xmlns="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30" y="2496257"/>
            <a:ext cx="2212117" cy="55174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59EDAB68-3787-4615-BBA2-C1A8F5FC8D56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50162" y="4191000"/>
            <a:ext cx="2253081" cy="24384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0914" y="3766004"/>
            <a:ext cx="4220310" cy="2574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285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700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Install globally via </a:t>
            </a:r>
            <a:r>
              <a:rPr lang="en-US" b="1" dirty="0">
                <a:solidFill>
                  <a:schemeClr val="accent1"/>
                </a:solidFill>
              </a:rPr>
              <a:t>npm</a:t>
            </a:r>
          </a:p>
          <a:p>
            <a:pPr>
              <a:spcBef>
                <a:spcPts val="9000"/>
              </a:spcBef>
            </a:pPr>
            <a:r>
              <a:rPr lang="en-US" dirty="0"/>
              <a:t>TypeScript uses the </a:t>
            </a:r>
            <a:r>
              <a:rPr lang="en-US" sz="3200" b="1" dirty="0">
                <a:solidFill>
                  <a:schemeClr val="accent1"/>
                </a:solidFill>
                <a:latin typeface="Consolas" panose="020B0609020204030204" pitchFamily="49" charset="0"/>
              </a:rPr>
              <a:t>.ts</a:t>
            </a:r>
            <a:r>
              <a:rPr lang="en-US" dirty="0"/>
              <a:t> file extension (supported by VS Code)</a:t>
            </a:r>
          </a:p>
          <a:p>
            <a:r>
              <a:rPr lang="en-US" dirty="0"/>
              <a:t>To </a:t>
            </a:r>
            <a:r>
              <a:rPr lang="en-US" dirty="0">
                <a:solidFill>
                  <a:schemeClr val="accent1"/>
                </a:solidFill>
              </a:rPr>
              <a:t>compile</a:t>
            </a:r>
            <a:r>
              <a:rPr lang="en-US" dirty="0"/>
              <a:t> your code</a:t>
            </a:r>
          </a:p>
          <a:p>
            <a:pPr>
              <a:spcBef>
                <a:spcPts val="9000"/>
              </a:spcBef>
            </a:pPr>
            <a:r>
              <a:rPr lang="en-US" dirty="0"/>
              <a:t>Compilation </a:t>
            </a:r>
            <a:r>
              <a:rPr lang="en-US" dirty="0">
                <a:solidFill>
                  <a:schemeClr val="accent1"/>
                </a:solidFill>
              </a:rPr>
              <a:t>output</a:t>
            </a:r>
            <a:r>
              <a:rPr lang="en-US" dirty="0"/>
              <a:t> is </a:t>
            </a:r>
            <a:r>
              <a:rPr lang="en-US" dirty="0">
                <a:solidFill>
                  <a:schemeClr val="accent1"/>
                </a:solidFill>
              </a:rPr>
              <a:t>plain</a:t>
            </a:r>
            <a:r>
              <a:rPr lang="en-US" dirty="0"/>
              <a:t> JavaScript</a:t>
            </a:r>
          </a:p>
          <a:p>
            <a:endParaRPr lang="en-US" dirty="0"/>
          </a:p>
        </p:txBody>
      </p:sp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 To TypeScript</a:t>
            </a:r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533401" y="2057400"/>
            <a:ext cx="9599611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npm install -g </a:t>
            </a:r>
            <a:r>
              <a:rPr lang="en-US" sz="32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typescript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533401" y="4495800"/>
            <a:ext cx="9599611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tsc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myfile.ts</a:t>
            </a:r>
          </a:p>
        </p:txBody>
      </p:sp>
    </p:spTree>
    <p:extLst>
      <p:ext uri="{BB962C8B-B14F-4D97-AF65-F5344CB8AC3E}">
        <p14:creationId xmlns:p14="http://schemas.microsoft.com/office/powerpoint/2010/main" val="2649060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0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70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70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Variable Types</a:t>
            </a:r>
            <a:endParaRPr lang="en-US" dirty="0"/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569912" y="1303193"/>
            <a:ext cx="110490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isDone: 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boolean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false;</a:t>
            </a: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569912" y="2057496"/>
            <a:ext cx="11049000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decimal: 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6;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hex: 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0xf00d;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binary: 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0b1010;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octal: 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0o744;</a:t>
            </a:r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569912" y="3919794"/>
            <a:ext cx="11049000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color: 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"blue";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 = 'red';</a:t>
            </a:r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569912" y="5043429"/>
            <a:ext cx="11049000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list: 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number[]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[1, 2, 3];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list: 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Array&lt;number&gt;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[1, 2, 3];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79412" y="6106180"/>
            <a:ext cx="1143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More info at </a:t>
            </a:r>
            <a:r>
              <a:rPr lang="en-US" sz="2800" dirty="0">
                <a:hlinkClick r:id="rId2"/>
              </a:rPr>
              <a:t>typescriptlang.org/docs/handbook/basic-types.html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75432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88815" y="1043026"/>
            <a:ext cx="11049000" cy="504753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Greeter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3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greeting : </a:t>
            </a:r>
            <a:r>
              <a:rPr lang="en-US" sz="23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3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constructor(message : </a:t>
            </a:r>
            <a:r>
              <a:rPr lang="en-US" sz="23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this.greeting = message;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3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greet() : </a:t>
            </a:r>
            <a:r>
              <a:rPr lang="en-US" sz="23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return `Hello, ${this.greeting}`;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3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greeter : Greeter = new Greeter("world!");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console.log(greeter.greet());</a:t>
            </a: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6616126" y="1219200"/>
            <a:ext cx="4431286" cy="1154546"/>
          </a:xfrm>
          <a:prstGeom prst="wedgeRoundRectCallout">
            <a:avLst>
              <a:gd name="adj1" fmla="val -173481"/>
              <a:gd name="adj2" fmla="val 410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Access modifier </a:t>
            </a:r>
            <a:r>
              <a:rPr lang="en-US" sz="2800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could be public/private/protected.</a:t>
            </a:r>
            <a:endParaRPr lang="en-US" sz="2800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6475412" y="2743200"/>
            <a:ext cx="4431286" cy="1154546"/>
          </a:xfrm>
          <a:prstGeom prst="wedgeRoundRectCallout">
            <a:avLst>
              <a:gd name="adj1" fmla="val -122705"/>
              <a:gd name="adj2" fmla="val 2990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Functions could also have a </a:t>
            </a:r>
            <a:r>
              <a:rPr lang="en-US" sz="2800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 type</a:t>
            </a:r>
            <a:r>
              <a:rPr lang="en-US" sz="2800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en-US" sz="2800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13352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bg-BG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03212" y="914400"/>
            <a:ext cx="11049000" cy="5509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Animal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move(distanceInMeters: number = 0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: </a:t>
            </a:r>
            <a:r>
              <a:rPr lang="en-US" sz="2200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console.log(`Animal moved ${distanceInMeters}m.`);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Dog </a:t>
            </a:r>
            <a:r>
              <a:rPr lang="en-US" sz="22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extends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Animal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bark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 : </a:t>
            </a:r>
            <a:r>
              <a:rPr lang="en-US" sz="2200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console.log('Woof! Woof!');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const dog = new Dog();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dog.bark();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dog.move(10);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dog.bark();</a:t>
            </a:r>
          </a:p>
        </p:txBody>
      </p:sp>
    </p:spTree>
    <p:extLst>
      <p:ext uri="{BB962C8B-B14F-4D97-AF65-F5344CB8AC3E}">
        <p14:creationId xmlns:p14="http://schemas.microsoft.com/office/powerpoint/2010/main" val="1833323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Interfaces</a:t>
            </a: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569912" y="1267438"/>
            <a:ext cx="11049000" cy="20928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printLabel(labelledObj: 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label: string }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console.log(labelledObj.label);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myObj = {size: 10, label: "Size 10 Object"};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printLabel(myObj);</a:t>
            </a:r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6018212" y="283965"/>
            <a:ext cx="3505200" cy="677820"/>
          </a:xfrm>
          <a:prstGeom prst="wedgeRoundRectCallout">
            <a:avLst>
              <a:gd name="adj1" fmla="val -18132"/>
              <a:gd name="adj2" fmla="val 9959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Property assertion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569912" y="3810000"/>
            <a:ext cx="11049000" cy="172354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interface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LabelledValue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label: string;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printLabel(labelledObj: 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LabelledValue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{ … }</a:t>
            </a:r>
          </a:p>
        </p:txBody>
      </p:sp>
    </p:spTree>
    <p:extLst>
      <p:ext uri="{BB962C8B-B14F-4D97-AF65-F5344CB8AC3E}">
        <p14:creationId xmlns:p14="http://schemas.microsoft.com/office/powerpoint/2010/main" val="494769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Generics and Enumerations</a:t>
            </a: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569912" y="1066800"/>
            <a:ext cx="11049000" cy="298543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fr-FR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</a:t>
            </a:r>
            <a:r>
              <a:rPr lang="fr-FR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identity</a:t>
            </a:r>
            <a:r>
              <a:rPr lang="fr-FR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fr-FR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</a:t>
            </a:r>
            <a:r>
              <a:rPr lang="fr-FR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&gt;(arg: </a:t>
            </a:r>
            <a:r>
              <a:rPr lang="fr-FR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</a:t>
            </a:r>
            <a:r>
              <a:rPr lang="fr-FR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): </a:t>
            </a:r>
            <a:r>
              <a:rPr lang="fr-FR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</a:t>
            </a:r>
            <a:r>
              <a:rPr lang="fr-FR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fr-FR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arg;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fr-FR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output = 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identity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&gt;("myString");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type of output will be 'string'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output = 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identity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(5);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type of output will be 'number'</a:t>
            </a: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6551612" y="3124200"/>
            <a:ext cx="3505200" cy="677820"/>
          </a:xfrm>
          <a:prstGeom prst="wedgeRoundRectCallout">
            <a:avLst>
              <a:gd name="adj1" fmla="val -88443"/>
              <a:gd name="adj2" fmla="val -576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 </a:t>
            </a:r>
            <a:r>
              <a:rPr lang="en-US" sz="2800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inference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569912" y="4267200"/>
            <a:ext cx="11049000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enum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Direction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Up = 1,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Down,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Left,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Right,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93491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</a:t>
            </a: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569912" y="1219200"/>
            <a:ext cx="11049000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export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default interface StringValidator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isAcceptable(s: string): boolean;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569912" y="2861965"/>
            <a:ext cx="11049000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export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 ZipCodeValidator };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export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 ZipCodeValidator as mainValidator };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569912" y="4135398"/>
            <a:ext cx="110490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import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{ ZipCodeValidator } from "./ZipCodeValidator";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569912" y="5943600"/>
            <a:ext cx="110490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import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num from "./OneTwoThree";</a:t>
            </a: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569912" y="5039499"/>
            <a:ext cx="110490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import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* as validator from "./ZipCodeValidator";</a:t>
            </a:r>
          </a:p>
        </p:txBody>
      </p:sp>
    </p:spTree>
    <p:extLst>
      <p:ext uri="{BB962C8B-B14F-4D97-AF65-F5344CB8AC3E}">
        <p14:creationId xmlns:p14="http://schemas.microsoft.com/office/powerpoint/2010/main" val="731360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Installation</a:t>
            </a:r>
          </a:p>
        </p:txBody>
      </p:sp>
      <p:sp>
        <p:nvSpPr>
          <p:cNvPr id="6" name="Subtitle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Packages, Setup, Structure</a:t>
            </a:r>
          </a:p>
        </p:txBody>
      </p:sp>
      <p:pic>
        <p:nvPicPr>
          <p:cNvPr id="7" name="Picture 6">
            <a:extLst/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6812" y="2246966"/>
            <a:ext cx="2305050" cy="2305050"/>
          </a:xfrm>
          <a:prstGeom prst="rect">
            <a:avLst/>
          </a:prstGeom>
        </p:spPr>
      </p:pic>
      <p:pic>
        <p:nvPicPr>
          <p:cNvPr id="8" name="Picture 7">
            <a:extLst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8374" y="2180291"/>
            <a:ext cx="2438400" cy="2438400"/>
          </a:xfrm>
          <a:prstGeom prst="rect">
            <a:avLst/>
          </a:prstGeom>
        </p:spPr>
      </p:pic>
      <p:pic>
        <p:nvPicPr>
          <p:cNvPr id="9" name="Picture 8">
            <a:extLst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6774" y="2314089"/>
            <a:ext cx="2361590" cy="2361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086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700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Install globally via </a:t>
            </a:r>
            <a:r>
              <a:rPr lang="en-US" b="1" dirty="0">
                <a:solidFill>
                  <a:schemeClr val="accent1"/>
                </a:solidFill>
              </a:rPr>
              <a:t>npm</a:t>
            </a:r>
          </a:p>
          <a:p>
            <a:pPr>
              <a:spcBef>
                <a:spcPts val="6600"/>
              </a:spcBef>
            </a:pPr>
            <a:r>
              <a:rPr lang="en-US" dirty="0">
                <a:solidFill>
                  <a:schemeClr val="accent1"/>
                </a:solidFill>
              </a:rPr>
              <a:t>Create</a:t>
            </a:r>
            <a:r>
              <a:rPr lang="en-US" dirty="0"/>
              <a:t> new project</a:t>
            </a:r>
          </a:p>
          <a:p>
            <a:pPr>
              <a:spcBef>
                <a:spcPts val="13200"/>
              </a:spcBef>
            </a:pPr>
            <a:r>
              <a:rPr lang="en-US" dirty="0">
                <a:solidFill>
                  <a:schemeClr val="accent1"/>
                </a:solidFill>
              </a:rPr>
              <a:t>Start</a:t>
            </a:r>
            <a:r>
              <a:rPr lang="en-US" dirty="0"/>
              <a:t> a dev server on port 4200</a:t>
            </a:r>
          </a:p>
        </p:txBody>
      </p:sp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Creating A New App</a:t>
            </a:r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08012" y="1938970"/>
            <a:ext cx="9599611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npm install -g 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@angular/cli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06705" y="3356937"/>
            <a:ext cx="9599611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ng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new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some-app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cd some-app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npm install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606705" y="5641033"/>
            <a:ext cx="9599611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ng serve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9847" y="3862187"/>
            <a:ext cx="2796564" cy="2662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995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0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70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Visit the </a:t>
            </a:r>
            <a:r>
              <a:rPr lang="en-US" sz="4000" dirty="0">
                <a:solidFill>
                  <a:schemeClr val="accent1"/>
                </a:solidFill>
              </a:rPr>
              <a:t>official website</a:t>
            </a:r>
          </a:p>
          <a:p>
            <a:pPr>
              <a:spcBef>
                <a:spcPts val="7800"/>
              </a:spcBef>
            </a:pPr>
            <a:r>
              <a:rPr lang="en-US" sz="4000" dirty="0"/>
              <a:t>Documentation</a:t>
            </a:r>
          </a:p>
          <a:p>
            <a:pPr>
              <a:spcBef>
                <a:spcPts val="7800"/>
              </a:spcBef>
            </a:pPr>
            <a:r>
              <a:rPr lang="en-US" sz="4000" dirty="0"/>
              <a:t>Online sandbox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Information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81988" y="2052105"/>
            <a:ext cx="10822624" cy="63874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hlinkClick r:id="rId2"/>
              </a:rPr>
              <a:t>https://angular.io/</a:t>
            </a:r>
            <a:endParaRPr lang="en-US" sz="3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681988" y="3693225"/>
            <a:ext cx="10822624" cy="63874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hlinkClick r:id="rId3"/>
              </a:rPr>
              <a:t>https://angular.io/docs</a:t>
            </a:r>
            <a:endParaRPr lang="en-US" sz="3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681988" y="5562600"/>
            <a:ext cx="10822624" cy="51544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hlinkClick r:id="rId4"/>
              </a:rPr>
              <a:t>embed.plnkr.co/?show=preview&amp;show=app%2Fapp.component.ts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4685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Angular Overview</a:t>
            </a:r>
            <a:endParaRPr lang="bg-BG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 smtClean="0"/>
              <a:t>Intro to </a:t>
            </a:r>
            <a:r>
              <a:rPr lang="en-US" dirty="0" err="1" smtClean="0"/>
              <a:t>TypeScript</a:t>
            </a:r>
            <a:endParaRPr lang="en-US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Angular </a:t>
            </a:r>
            <a:r>
              <a:rPr lang="en-US" dirty="0" smtClean="0"/>
              <a:t>Installation &amp; CLI</a:t>
            </a:r>
            <a:endParaRPr lang="bg-BG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 smtClean="0"/>
              <a:t>Hello World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 smtClean="0"/>
              <a:t>Web Basics</a:t>
            </a:r>
          </a:p>
          <a:p>
            <a:pPr marL="750834" lvl="1" indent="-446088">
              <a:lnSpc>
                <a:spcPts val="4000"/>
              </a:lnSpc>
              <a:buFontTx/>
              <a:buAutoNum type="arabicPeriod"/>
            </a:pPr>
            <a:r>
              <a:rPr lang="en-US" dirty="0" smtClean="0"/>
              <a:t>HTTP</a:t>
            </a:r>
          </a:p>
          <a:p>
            <a:pPr marL="750834" lvl="1" indent="-446088">
              <a:lnSpc>
                <a:spcPts val="4000"/>
              </a:lnSpc>
              <a:buFontTx/>
              <a:buAutoNum type="arabicPeriod"/>
            </a:pPr>
            <a:r>
              <a:rPr lang="en-US" dirty="0" smtClean="0"/>
              <a:t>Authentication &amp; JWT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5" name="Picture 4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xmlns="" id="{8A4321C1-0DAC-40C4-A4A0-54B7CB9291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105874" y="1787063"/>
            <a:ext cx="2889359" cy="3546937"/>
          </a:xfrm>
          <a:prstGeom prst="rect">
            <a:avLst/>
          </a:prstGeom>
        </p:spPr>
      </p:pic>
      <p:pic>
        <p:nvPicPr>
          <p:cNvPr id="6" name="Picture 2" descr="http://www.graphicsfuel.com/wp-content/uploads/2012/07/books-icon-51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583811" y="1586788"/>
            <a:ext cx="1845425" cy="1845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Резултат с изображение за content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0358" y="3815377"/>
            <a:ext cx="1906254" cy="1999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0684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700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Visual Studio Code </a:t>
            </a:r>
            <a:r>
              <a:rPr lang="en-US" dirty="0"/>
              <a:t>fully supports TypeScript</a:t>
            </a:r>
          </a:p>
          <a:p>
            <a:pPr lvl="1"/>
            <a:r>
              <a:rPr lang="en-US" dirty="0"/>
              <a:t>You may use your favorite IDE (most have </a:t>
            </a:r>
            <a:r>
              <a:rPr lang="en-US" dirty="0">
                <a:solidFill>
                  <a:schemeClr val="accent1"/>
                </a:solidFill>
              </a:rPr>
              <a:t>plugins</a:t>
            </a:r>
            <a:r>
              <a:rPr lang="en-US" dirty="0"/>
              <a:t>)</a:t>
            </a:r>
          </a:p>
          <a:p>
            <a:r>
              <a:rPr lang="en-US" dirty="0"/>
              <a:t>By using the </a:t>
            </a:r>
            <a:r>
              <a:rPr lang="en-US" dirty="0">
                <a:solidFill>
                  <a:schemeClr val="accent1"/>
                </a:solidFill>
              </a:rPr>
              <a:t>Angular CLI</a:t>
            </a:r>
          </a:p>
          <a:p>
            <a:pPr lvl="1"/>
            <a:r>
              <a:rPr lang="en-US" dirty="0"/>
              <a:t>You do not need to use a </a:t>
            </a:r>
            <a:r>
              <a:rPr lang="en-US" dirty="0">
                <a:solidFill>
                  <a:schemeClr val="accent1"/>
                </a:solidFill>
              </a:rPr>
              <a:t>linter</a:t>
            </a:r>
          </a:p>
          <a:p>
            <a:pPr lvl="1"/>
            <a:r>
              <a:rPr lang="en-US" dirty="0"/>
              <a:t>You do not need install any specific </a:t>
            </a:r>
            <a:r>
              <a:rPr lang="en-US" dirty="0">
                <a:solidFill>
                  <a:schemeClr val="accent1"/>
                </a:solidFill>
              </a:rPr>
              <a:t>plugin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Everything</a:t>
            </a:r>
            <a:r>
              <a:rPr lang="en-US" dirty="0"/>
              <a:t> is included</a:t>
            </a:r>
          </a:p>
        </p:txBody>
      </p:sp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 Support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4663" y="5244397"/>
            <a:ext cx="1398406" cy="139840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3566" y="5334000"/>
            <a:ext cx="1210596" cy="1210596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2119" y="5240601"/>
            <a:ext cx="4572396" cy="1402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335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0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70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70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70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Let's Hack Some Code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 simple Hello World!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2622" y="1264920"/>
            <a:ext cx="2923581" cy="3535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116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Basics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HTTP. Server – Client. JWT</a:t>
            </a:r>
            <a:endParaRPr lang="bg-BG" dirty="0"/>
          </a:p>
        </p:txBody>
      </p:sp>
      <p:pic>
        <p:nvPicPr>
          <p:cNvPr id="4" name="Picture 2" descr="&amp;Rcy;&amp;iecy;&amp;zcy;&amp;ucy;&amp;lcy;&amp;tcy;&amp;acy;&amp;tcy; &amp;scy; &amp;icy;&amp;zcy;&amp;ocy;&amp;bcy;&amp;rcy;&amp;acy;&amp;zhcy;&amp;iecy;&amp;ncy;&amp;icy;&amp;iecy; &amp;zcy;&amp;acy; http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4612" y="2124613"/>
            <a:ext cx="4121964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82383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730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H</a:t>
            </a:r>
            <a:r>
              <a:rPr lang="en-US" dirty="0"/>
              <a:t>yper </a:t>
            </a:r>
            <a:r>
              <a:rPr lang="en-US" dirty="0">
                <a:solidFill>
                  <a:schemeClr val="accent1"/>
                </a:solidFill>
              </a:rPr>
              <a:t>T</a:t>
            </a:r>
            <a:r>
              <a:rPr lang="en-US" dirty="0"/>
              <a:t>ext </a:t>
            </a:r>
            <a:r>
              <a:rPr lang="en-US" dirty="0">
                <a:solidFill>
                  <a:schemeClr val="accent1"/>
                </a:solidFill>
              </a:rPr>
              <a:t>T</a:t>
            </a:r>
            <a:r>
              <a:rPr lang="en-US" dirty="0"/>
              <a:t>ransfer </a:t>
            </a:r>
            <a:r>
              <a:rPr lang="en-US" dirty="0">
                <a:solidFill>
                  <a:schemeClr val="accent1"/>
                </a:solidFill>
              </a:rPr>
              <a:t>P</a:t>
            </a:r>
            <a:r>
              <a:rPr lang="en-US" dirty="0"/>
              <a:t>rotocol (HTTP)</a:t>
            </a:r>
          </a:p>
          <a:p>
            <a:pPr lvl="1"/>
            <a:r>
              <a:rPr lang="en-US" dirty="0"/>
              <a:t>Client-server protocol for </a:t>
            </a:r>
            <a:r>
              <a:rPr lang="en-US" dirty="0">
                <a:solidFill>
                  <a:schemeClr val="accent1"/>
                </a:solidFill>
              </a:rPr>
              <a:t>transferring</a:t>
            </a:r>
            <a:r>
              <a:rPr lang="en-US" dirty="0"/>
              <a:t> Web </a:t>
            </a:r>
            <a:r>
              <a:rPr lang="en-US" dirty="0">
                <a:solidFill>
                  <a:schemeClr val="accent1"/>
                </a:solidFill>
              </a:rPr>
              <a:t>resources</a:t>
            </a:r>
            <a:r>
              <a:rPr lang="en-US" dirty="0"/>
              <a:t> (HTML files, images, styles, etc.)</a:t>
            </a:r>
          </a:p>
          <a:p>
            <a:r>
              <a:rPr lang="en-US" dirty="0"/>
              <a:t>Important properties of HTTP</a:t>
            </a:r>
          </a:p>
          <a:p>
            <a:pPr lvl="1"/>
            <a:r>
              <a:rPr lang="en-US" dirty="0"/>
              <a:t>Request-response model</a:t>
            </a:r>
          </a:p>
          <a:p>
            <a:pPr lvl="1"/>
            <a:r>
              <a:rPr lang="en-US" dirty="0"/>
              <a:t>Text-based format</a:t>
            </a:r>
          </a:p>
          <a:p>
            <a:pPr lvl="1"/>
            <a:r>
              <a:rPr lang="en-US" dirty="0"/>
              <a:t>Relies on a unique resource URLs</a:t>
            </a:r>
          </a:p>
          <a:p>
            <a:pPr lvl="1"/>
            <a:r>
              <a:rPr lang="en-US" dirty="0"/>
              <a:t>Provides resource metadata (e.g. encoding)</a:t>
            </a:r>
          </a:p>
          <a:p>
            <a:pPr lvl="1"/>
            <a:r>
              <a:rPr lang="en-US" dirty="0"/>
              <a:t>Stateless (cookies can overcome this)</a:t>
            </a:r>
          </a:p>
        </p:txBody>
      </p:sp>
      <p:sp>
        <p:nvSpPr>
          <p:cNvPr id="473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HTTP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605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3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73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73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73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73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73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730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5141999" cy="5570355"/>
          </a:xfrm>
        </p:spPr>
        <p:txBody>
          <a:bodyPr/>
          <a:lstStyle/>
          <a:p>
            <a:r>
              <a:rPr lang="en-US" dirty="0"/>
              <a:t>Client program</a:t>
            </a:r>
          </a:p>
          <a:p>
            <a:pPr lvl="1"/>
            <a:r>
              <a:rPr lang="en-US" dirty="0"/>
              <a:t>Running on end host</a:t>
            </a:r>
          </a:p>
          <a:p>
            <a:pPr lvl="1"/>
            <a:r>
              <a:rPr lang="en-US" dirty="0"/>
              <a:t>E.g. Web browser</a:t>
            </a:r>
          </a:p>
          <a:p>
            <a:pPr lvl="1"/>
            <a:r>
              <a:rPr lang="en-US" dirty="0"/>
              <a:t>Requests a resource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HTTP: Request-Response Protocol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641392" y="1151121"/>
            <a:ext cx="5141999" cy="5570355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Server program</a:t>
            </a:r>
          </a:p>
          <a:p>
            <a:pPr lvl="1"/>
            <a:r>
              <a:rPr lang="en-US" dirty="0"/>
              <a:t>Running at the server</a:t>
            </a:r>
          </a:p>
          <a:p>
            <a:pPr lvl="1"/>
            <a:r>
              <a:rPr lang="en-US" dirty="0"/>
              <a:t>E.g. Web server</a:t>
            </a:r>
          </a:p>
          <a:p>
            <a:pPr lvl="1"/>
            <a:r>
              <a:rPr lang="en-US" dirty="0"/>
              <a:t>Provides resources</a:t>
            </a:r>
          </a:p>
        </p:txBody>
      </p:sp>
      <p:pic>
        <p:nvPicPr>
          <p:cNvPr id="6" name="Picture 5" descr="j0292020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60612" y="4059239"/>
            <a:ext cx="1868488" cy="1773237"/>
          </a:xfrm>
          <a:prstGeom prst="rect">
            <a:avLst/>
          </a:prstGeom>
          <a:noFill/>
        </p:spPr>
      </p:pic>
      <p:pic>
        <p:nvPicPr>
          <p:cNvPr id="7" name="Picture 6" descr="j0285750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39026" y="4191000"/>
            <a:ext cx="2497137" cy="1535112"/>
          </a:xfrm>
          <a:prstGeom prst="rect">
            <a:avLst/>
          </a:prstGeom>
          <a:noFill/>
        </p:spPr>
      </p:pic>
      <p:sp>
        <p:nvSpPr>
          <p:cNvPr id="8" name="Freeform 7"/>
          <p:cNvSpPr>
            <a:spLocks/>
          </p:cNvSpPr>
          <p:nvPr/>
        </p:nvSpPr>
        <p:spPr bwMode="auto">
          <a:xfrm>
            <a:off x="4311670" y="3810000"/>
            <a:ext cx="3314699" cy="774700"/>
          </a:xfrm>
          <a:custGeom>
            <a:avLst/>
            <a:gdLst/>
            <a:ahLst/>
            <a:cxnLst>
              <a:cxn ang="0">
                <a:pos x="0" y="488"/>
              </a:cxn>
              <a:cxn ang="0">
                <a:pos x="1089" y="4"/>
              </a:cxn>
              <a:cxn ang="0">
                <a:pos x="2250" y="464"/>
              </a:cxn>
            </a:cxnLst>
            <a:rect l="0" t="0" r="r" b="b"/>
            <a:pathLst>
              <a:path w="2250" h="488">
                <a:moveTo>
                  <a:pt x="0" y="488"/>
                </a:moveTo>
                <a:cubicBezTo>
                  <a:pt x="357" y="248"/>
                  <a:pt x="714" y="8"/>
                  <a:pt x="1089" y="4"/>
                </a:cubicBezTo>
                <a:cubicBezTo>
                  <a:pt x="1464" y="0"/>
                  <a:pt x="1857" y="232"/>
                  <a:pt x="2250" y="464"/>
                </a:cubicBezTo>
              </a:path>
            </a:pathLst>
          </a:custGeom>
          <a:noFill/>
          <a:ln w="38100" cap="flat" cmpd="sng">
            <a:solidFill>
              <a:schemeClr val="accent5">
                <a:lumMod val="20000"/>
                <a:lumOff val="80000"/>
              </a:schemeClr>
            </a:solidFill>
            <a:prstDash val="solid"/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 flipH="1" flipV="1">
            <a:off x="4311668" y="5594350"/>
            <a:ext cx="3314701" cy="774700"/>
          </a:xfrm>
          <a:custGeom>
            <a:avLst/>
            <a:gdLst/>
            <a:ahLst/>
            <a:cxnLst>
              <a:cxn ang="0">
                <a:pos x="0" y="488"/>
              </a:cxn>
              <a:cxn ang="0">
                <a:pos x="1089" y="4"/>
              </a:cxn>
              <a:cxn ang="0">
                <a:pos x="2250" y="464"/>
              </a:cxn>
            </a:cxnLst>
            <a:rect l="0" t="0" r="r" b="b"/>
            <a:pathLst>
              <a:path w="2250" h="488">
                <a:moveTo>
                  <a:pt x="0" y="488"/>
                </a:moveTo>
                <a:cubicBezTo>
                  <a:pt x="357" y="248"/>
                  <a:pt x="714" y="8"/>
                  <a:pt x="1089" y="4"/>
                </a:cubicBezTo>
                <a:cubicBezTo>
                  <a:pt x="1464" y="0"/>
                  <a:pt x="1857" y="232"/>
                  <a:pt x="2250" y="464"/>
                </a:cubicBezTo>
              </a:path>
            </a:pathLst>
          </a:custGeom>
          <a:noFill/>
          <a:ln w="38100" cap="flat" cmpd="sng">
            <a:solidFill>
              <a:schemeClr val="accent5">
                <a:lumMod val="20000"/>
                <a:lumOff val="80000"/>
              </a:schemeClr>
            </a:solidFill>
            <a:prstDash val="solid"/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4790651" y="4168914"/>
            <a:ext cx="2300630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GET /index.html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HTTP/1.0</a:t>
            </a: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4869485" y="5105401"/>
            <a:ext cx="2300630" cy="10156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20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HTTP/1.0 200 OK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20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"Welcome to our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20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Web site!"</a:t>
            </a:r>
          </a:p>
        </p:txBody>
      </p:sp>
    </p:spTree>
    <p:extLst>
      <p:ext uri="{BB962C8B-B14F-4D97-AF65-F5344CB8AC3E}">
        <p14:creationId xmlns:p14="http://schemas.microsoft.com/office/powerpoint/2010/main" val="414358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 request:</a:t>
            </a:r>
          </a:p>
          <a:p>
            <a:pPr>
              <a:spcBef>
                <a:spcPts val="12600"/>
              </a:spcBef>
            </a:pPr>
            <a:r>
              <a:rPr lang="en-US" dirty="0"/>
              <a:t>HTTP response</a:t>
            </a:r>
            <a:endParaRPr lang="bg-BG" dirty="0"/>
          </a:p>
        </p:txBody>
      </p:sp>
      <p:sp>
        <p:nvSpPr>
          <p:cNvPr id="47718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Hyper Text Transfer Protocol</a:t>
            </a:r>
          </a:p>
        </p:txBody>
      </p:sp>
      <p:sp>
        <p:nvSpPr>
          <p:cNvPr id="477186" name="Rectangle 2"/>
          <p:cNvSpPr>
            <a:spLocks noChangeArrowheads="1"/>
          </p:cNvSpPr>
          <p:nvPr/>
        </p:nvSpPr>
        <p:spPr bwMode="auto">
          <a:xfrm>
            <a:off x="531812" y="1872390"/>
            <a:ext cx="9523413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GET /courses/about.aspx HTTP/1.1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Host: www.softuni.com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User-Agent: Mozilla/5.0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i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&lt;CRLF&gt;</a:t>
            </a:r>
          </a:p>
        </p:txBody>
      </p:sp>
      <p:sp>
        <p:nvSpPr>
          <p:cNvPr id="477188" name="Text Box 4"/>
          <p:cNvSpPr txBox="1">
            <a:spLocks noChangeArrowheads="1"/>
          </p:cNvSpPr>
          <p:nvPr/>
        </p:nvSpPr>
        <p:spPr bwMode="auto">
          <a:xfrm>
            <a:off x="531812" y="4093930"/>
            <a:ext cx="9523413" cy="246221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HTTP/1.1 200 OK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Date: Mon, 5 Jul 2010 13:09:03 GMT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Server: Microsoft-HTTPAPI/2.0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Last-Modified: </a:t>
            </a:r>
            <a:r>
              <a:rPr lang="sv-SE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Mon, 12 Jul 2010 15:33:23 GMT</a:t>
            </a:r>
            <a:endParaRPr lang="en-US" sz="2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Content-Length: 54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i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&lt;CRLF&gt;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&lt;html&gt;&lt;title&gt;Hello&lt;/title&gt;Welcome to our site&lt;/html&gt;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4418012" y="2596396"/>
            <a:ext cx="3790212" cy="527804"/>
          </a:xfrm>
          <a:prstGeom prst="wedgeRoundRectCallout">
            <a:avLst>
              <a:gd name="adj1" fmla="val -121797"/>
              <a:gd name="adj2" fmla="val 5609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End of request header</a:t>
            </a:r>
          </a:p>
        </p:txBody>
      </p:sp>
    </p:spTree>
    <p:extLst>
      <p:ext uri="{BB962C8B-B14F-4D97-AF65-F5344CB8AC3E}">
        <p14:creationId xmlns:p14="http://schemas.microsoft.com/office/powerpoint/2010/main" val="3124668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77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7188" grpId="0" animBg="1"/>
      <p:bldP spid="1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Authentication is one of those things like death and taxes</a:t>
            </a:r>
          </a:p>
          <a:p>
            <a:pPr lvl="1"/>
            <a:r>
              <a:rPr lang="en-US" dirty="0" smtClean="0"/>
              <a:t>At some point we all have to write an app that has it</a:t>
            </a:r>
          </a:p>
          <a:p>
            <a:r>
              <a:rPr lang="en-US" dirty="0" smtClean="0"/>
              <a:t>Angular makes it </a:t>
            </a:r>
            <a:r>
              <a:rPr lang="en-US" dirty="0" smtClean="0">
                <a:solidFill>
                  <a:schemeClr val="accent1"/>
                </a:solidFill>
              </a:rPr>
              <a:t>simple</a:t>
            </a:r>
            <a:r>
              <a:rPr lang="en-US" dirty="0" smtClean="0"/>
              <a:t> and we wire up authentication through mechanisms like:</a:t>
            </a:r>
          </a:p>
          <a:p>
            <a:pPr lvl="1"/>
            <a:r>
              <a:rPr lang="en-US" dirty="0" smtClean="0"/>
              <a:t>Route Guards – </a:t>
            </a:r>
            <a:r>
              <a:rPr lang="en-US" dirty="0" smtClean="0">
                <a:solidFill>
                  <a:schemeClr val="accent1"/>
                </a:solidFill>
              </a:rPr>
              <a:t>control access </a:t>
            </a:r>
            <a:r>
              <a:rPr lang="en-US" dirty="0" smtClean="0"/>
              <a:t>to particular route</a:t>
            </a:r>
          </a:p>
          <a:p>
            <a:pPr lvl="1"/>
            <a:r>
              <a:rPr lang="en-US" dirty="0" smtClean="0"/>
              <a:t>Request Handlers – </a:t>
            </a:r>
            <a:r>
              <a:rPr lang="en-US" dirty="0" smtClean="0">
                <a:solidFill>
                  <a:schemeClr val="accent1"/>
                </a:solidFill>
              </a:rPr>
              <a:t>manually</a:t>
            </a:r>
            <a:r>
              <a:rPr lang="en-US" dirty="0" smtClean="0"/>
              <a:t> attach </a:t>
            </a:r>
            <a:r>
              <a:rPr lang="en-US" dirty="0" smtClean="0">
                <a:solidFill>
                  <a:schemeClr val="accent1"/>
                </a:solidFill>
              </a:rPr>
              <a:t>tokens</a:t>
            </a:r>
            <a:r>
              <a:rPr lang="en-US" dirty="0" smtClean="0"/>
              <a:t> to header</a:t>
            </a:r>
          </a:p>
          <a:p>
            <a:pPr lvl="1"/>
            <a:r>
              <a:rPr lang="en-US" dirty="0" smtClean="0"/>
              <a:t>Error Handler – handle </a:t>
            </a:r>
            <a:r>
              <a:rPr lang="en-US" dirty="0" smtClean="0">
                <a:solidFill>
                  <a:schemeClr val="accent1"/>
                </a:solidFill>
              </a:rPr>
              <a:t>global</a:t>
            </a:r>
            <a:r>
              <a:rPr lang="en-US" dirty="0" smtClean="0"/>
              <a:t> errors</a:t>
            </a:r>
          </a:p>
          <a:p>
            <a:r>
              <a:rPr lang="en-US" dirty="0" smtClean="0"/>
              <a:t>Throughout this course we will implement these mechanics.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Authentication in Angular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404895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JWTs are </a:t>
            </a:r>
            <a:r>
              <a:rPr lang="en-US" dirty="0" smtClean="0">
                <a:solidFill>
                  <a:schemeClr val="accent1"/>
                </a:solidFill>
              </a:rPr>
              <a:t>digitally signed </a:t>
            </a:r>
            <a:r>
              <a:rPr lang="en-US" dirty="0" smtClean="0"/>
              <a:t>JSON payloads, </a:t>
            </a:r>
            <a:r>
              <a:rPr lang="en-US" dirty="0" smtClean="0">
                <a:solidFill>
                  <a:schemeClr val="accent1"/>
                </a:solidFill>
              </a:rPr>
              <a:t>encoded</a:t>
            </a:r>
            <a:r>
              <a:rPr lang="en-US" dirty="0" smtClean="0"/>
              <a:t> in a URL-friendly format.</a:t>
            </a:r>
          </a:p>
          <a:p>
            <a:r>
              <a:rPr lang="en-US" dirty="0" smtClean="0"/>
              <a:t>The payload of a JWT is just a plain JavaScript object.</a:t>
            </a:r>
          </a:p>
          <a:p>
            <a:pPr>
              <a:spcBef>
                <a:spcPts val="15000"/>
              </a:spcBef>
            </a:pPr>
            <a:r>
              <a:rPr lang="en-US" dirty="0" smtClean="0"/>
              <a:t>JWT is </a:t>
            </a:r>
            <a:r>
              <a:rPr lang="en-US" dirty="0" smtClean="0">
                <a:solidFill>
                  <a:schemeClr val="accent1"/>
                </a:solidFill>
              </a:rPr>
              <a:t>not encrypted</a:t>
            </a:r>
            <a:r>
              <a:rPr lang="en-US" dirty="0" smtClean="0"/>
              <a:t>. Any information that we put in the token is still </a:t>
            </a:r>
            <a:r>
              <a:rPr lang="en-US" dirty="0" smtClean="0">
                <a:solidFill>
                  <a:schemeClr val="accent1"/>
                </a:solidFill>
              </a:rPr>
              <a:t>readable</a:t>
            </a:r>
            <a:r>
              <a:rPr lang="en-US" dirty="0" smtClean="0"/>
              <a:t> to anyone who </a:t>
            </a:r>
            <a:r>
              <a:rPr lang="en-US" dirty="0" smtClean="0">
                <a:solidFill>
                  <a:schemeClr val="accent1"/>
                </a:solidFill>
              </a:rPr>
              <a:t>intercepts</a:t>
            </a:r>
            <a:r>
              <a:rPr lang="en-US" dirty="0" smtClean="0"/>
              <a:t> the token.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JWT – JSON Web Token</a:t>
            </a:r>
            <a:endParaRPr lang="bg-BG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84212" y="3124200"/>
            <a:ext cx="7742237" cy="170046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"</a:t>
            </a:r>
            <a:r>
              <a:rPr lang="en-US" sz="2200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": "</a:t>
            </a:r>
            <a:r>
              <a:rPr lang="en-US" sz="2200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John Doe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",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"</a:t>
            </a:r>
            <a:r>
              <a:rPr lang="en-US" sz="2200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email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": "</a:t>
            </a:r>
            <a:r>
              <a:rPr lang="en-US" sz="2200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john@johndoe.com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",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"</a:t>
            </a:r>
            <a:r>
              <a:rPr lang="en-US" sz="2200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admin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": </a:t>
            </a:r>
            <a:r>
              <a:rPr lang="en-US" sz="2200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true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/>
            </a:r>
            <a:b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1617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content of the payload is </a:t>
            </a:r>
            <a:r>
              <a:rPr lang="en-US" dirty="0" smtClean="0">
                <a:solidFill>
                  <a:schemeClr val="accent1"/>
                </a:solidFill>
              </a:rPr>
              <a:t>validated</a:t>
            </a:r>
            <a:r>
              <a:rPr lang="en-US" dirty="0" smtClean="0"/>
              <a:t> by the receiver by inspecting the </a:t>
            </a:r>
            <a:r>
              <a:rPr lang="en-US" dirty="0" smtClean="0">
                <a:solidFill>
                  <a:schemeClr val="accent1"/>
                </a:solidFill>
              </a:rPr>
              <a:t>signature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This type of metadata about the token is placed in a </a:t>
            </a:r>
            <a:r>
              <a:rPr lang="en-US" dirty="0" smtClean="0">
                <a:solidFill>
                  <a:schemeClr val="accent1"/>
                </a:solidFill>
              </a:rPr>
              <a:t>separate</a:t>
            </a:r>
            <a:r>
              <a:rPr lang="en-US" dirty="0" smtClean="0"/>
              <a:t> JavaScript object and sent </a:t>
            </a:r>
            <a:r>
              <a:rPr lang="en-US" dirty="0" smtClean="0">
                <a:solidFill>
                  <a:schemeClr val="accent1"/>
                </a:solidFill>
              </a:rPr>
              <a:t>together</a:t>
            </a:r>
            <a:r>
              <a:rPr lang="en-US" dirty="0" smtClean="0"/>
              <a:t> with the payload</a:t>
            </a:r>
          </a:p>
          <a:p>
            <a:r>
              <a:rPr lang="en-US" dirty="0" smtClean="0"/>
              <a:t>This separate JSON object is called a </a:t>
            </a:r>
            <a:r>
              <a:rPr lang="en-US" dirty="0" smtClean="0">
                <a:solidFill>
                  <a:schemeClr val="accent1"/>
                </a:solidFill>
              </a:rPr>
              <a:t>JWT Header</a:t>
            </a:r>
            <a:r>
              <a:rPr lang="en-US" dirty="0" smtClean="0"/>
              <a:t>: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JWT Headers</a:t>
            </a:r>
            <a:endParaRPr lang="bg-BG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08012" y="4419600"/>
            <a:ext cx="7742237" cy="13788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"</a:t>
            </a:r>
            <a:r>
              <a:rPr lang="en-US" sz="2200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alg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": "</a:t>
            </a:r>
            <a:r>
              <a:rPr lang="en-US" sz="2200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RS256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",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"</a:t>
            </a:r>
            <a:r>
              <a:rPr lang="en-US" sz="2200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typ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": "</a:t>
            </a:r>
            <a:r>
              <a:rPr lang="en-US" sz="2200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JWT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b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6246812" y="4724401"/>
            <a:ext cx="3790212" cy="838200"/>
          </a:xfrm>
          <a:prstGeom prst="wedgeRoundRectCallout">
            <a:avLst>
              <a:gd name="adj1" fmla="val -126756"/>
              <a:gd name="adj2" fmla="val -3244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SHA-256 </a:t>
            </a:r>
            <a:r>
              <a:rPr lang="en-US" sz="2600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asymmetric</a:t>
            </a:r>
            <a:r>
              <a:rPr lang="en-US" sz="2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algorithm</a:t>
            </a:r>
            <a:endParaRPr lang="en-US" sz="2600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6439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last part of a JWT is the </a:t>
            </a:r>
            <a:r>
              <a:rPr lang="en-US" dirty="0" smtClean="0">
                <a:solidFill>
                  <a:schemeClr val="accent1"/>
                </a:solidFill>
              </a:rPr>
              <a:t>signature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M</a:t>
            </a:r>
            <a:r>
              <a:rPr lang="en-US" dirty="0" smtClean="0"/>
              <a:t>essage </a:t>
            </a:r>
            <a:r>
              <a:rPr lang="en-US" dirty="0" smtClean="0">
                <a:solidFill>
                  <a:schemeClr val="accent1"/>
                </a:solidFill>
              </a:rPr>
              <a:t>A</a:t>
            </a:r>
            <a:r>
              <a:rPr lang="en-US" dirty="0" smtClean="0"/>
              <a:t>uthentication </a:t>
            </a:r>
            <a:r>
              <a:rPr lang="en-US" dirty="0" smtClean="0">
                <a:solidFill>
                  <a:schemeClr val="accent1"/>
                </a:solidFill>
              </a:rPr>
              <a:t>C</a:t>
            </a:r>
            <a:r>
              <a:rPr lang="en-US" dirty="0" smtClean="0"/>
              <a:t>ode (MAC)</a:t>
            </a:r>
          </a:p>
          <a:p>
            <a:r>
              <a:rPr lang="en-US" dirty="0" smtClean="0"/>
              <a:t>The </a:t>
            </a:r>
            <a:r>
              <a:rPr lang="en-US" dirty="0"/>
              <a:t>signature of a JWT can only be produced by someone in possession of </a:t>
            </a:r>
            <a:r>
              <a:rPr lang="en-US" dirty="0">
                <a:solidFill>
                  <a:schemeClr val="accent1"/>
                </a:solidFill>
              </a:rPr>
              <a:t>both</a:t>
            </a:r>
            <a:r>
              <a:rPr lang="en-US" dirty="0"/>
              <a:t> the payload (plus the header) and a given </a:t>
            </a:r>
            <a:r>
              <a:rPr lang="en-US" dirty="0">
                <a:solidFill>
                  <a:schemeClr val="accent1"/>
                </a:solidFill>
              </a:rPr>
              <a:t>secret </a:t>
            </a:r>
            <a:r>
              <a:rPr lang="en-US" dirty="0" smtClean="0">
                <a:solidFill>
                  <a:schemeClr val="accent1"/>
                </a:solidFill>
              </a:rPr>
              <a:t>key</a:t>
            </a:r>
            <a:r>
              <a:rPr lang="en-US" dirty="0" smtClean="0"/>
              <a:t>.</a:t>
            </a:r>
          </a:p>
          <a:p>
            <a:r>
              <a:rPr lang="en-US" dirty="0" smtClean="0"/>
              <a:t>For a more detailed example</a:t>
            </a:r>
            <a:r>
              <a:rPr lang="en-US" dirty="0"/>
              <a:t>, check out </a:t>
            </a:r>
            <a:r>
              <a:rPr lang="en-US" dirty="0">
                <a:hlinkClick r:id="rId2"/>
              </a:rPr>
              <a:t>https://jwt.io/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JWT Signatures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35253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dirty="0" smtClean="0"/>
              <a:t>#</a:t>
            </a:r>
            <a:r>
              <a:rPr lang="en-US" sz="11500" b="1" dirty="0" err="1" smtClean="0"/>
              <a:t>js</a:t>
            </a:r>
            <a:r>
              <a:rPr lang="en-US" sz="11500" b="1" dirty="0" smtClean="0"/>
              <a:t>-web</a:t>
            </a:r>
            <a:endParaRPr lang="en-US" sz="6000" b="1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358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151121"/>
            <a:ext cx="7885200" cy="557035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accent1"/>
                </a:solidFill>
              </a:rPr>
              <a:t>Angular</a:t>
            </a:r>
            <a:r>
              <a:rPr lang="en-US" sz="3200" dirty="0"/>
              <a:t> is a </a:t>
            </a:r>
            <a:r>
              <a:rPr lang="en-US" sz="3200" dirty="0">
                <a:solidFill>
                  <a:schemeClr val="accent1"/>
                </a:solidFill>
              </a:rPr>
              <a:t>framework</a:t>
            </a:r>
            <a:r>
              <a:rPr lang="en-US" sz="3200" dirty="0"/>
              <a:t> for front-end apps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accent1"/>
                </a:solidFill>
              </a:rPr>
              <a:t>TypeScript</a:t>
            </a:r>
            <a:r>
              <a:rPr lang="en-US" sz="3200" dirty="0"/>
              <a:t> is JavaScript </a:t>
            </a:r>
            <a:r>
              <a:rPr lang="en-US" sz="3200" dirty="0">
                <a:solidFill>
                  <a:schemeClr val="accent1"/>
                </a:solidFill>
              </a:rPr>
              <a:t>superset</a:t>
            </a:r>
            <a:r>
              <a:rPr lang="en-US" sz="3200" dirty="0"/>
              <a:t> language</a:t>
            </a:r>
          </a:p>
          <a:p>
            <a:pPr>
              <a:lnSpc>
                <a:spcPct val="100000"/>
              </a:lnSpc>
              <a:spcBef>
                <a:spcPts val="17400"/>
              </a:spcBef>
            </a:pPr>
            <a:r>
              <a:rPr lang="en-US" sz="3200" dirty="0"/>
              <a:t>The </a:t>
            </a:r>
            <a:r>
              <a:rPr lang="en-US" sz="3200" dirty="0">
                <a:solidFill>
                  <a:schemeClr val="accent1"/>
                </a:solidFill>
              </a:rPr>
              <a:t>Angular CLI </a:t>
            </a:r>
            <a:r>
              <a:rPr lang="en-US" sz="3200" dirty="0"/>
              <a:t>is a complete </a:t>
            </a:r>
            <a:r>
              <a:rPr lang="en-US" sz="3200" dirty="0">
                <a:solidFill>
                  <a:schemeClr val="accent1"/>
                </a:solidFill>
              </a:rPr>
              <a:t>toolkit</a:t>
            </a:r>
            <a:r>
              <a:rPr lang="en-US" sz="3200" dirty="0"/>
              <a:t> for working with Angular</a:t>
            </a: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1899" y="3429000"/>
            <a:ext cx="3372694" cy="2885609"/>
          </a:xfrm>
          <a:prstGeom prst="rect">
            <a:avLst/>
          </a:prstGeom>
        </p:spPr>
      </p:pic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569912" y="2743200"/>
            <a:ext cx="7277100" cy="14773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interface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LabelledValue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label: string;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print(labelledObj: </a:t>
            </a:r>
            <a:r>
              <a:rPr lang="en-US" sz="20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LabelledValue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{ … }</a:t>
            </a:r>
          </a:p>
        </p:txBody>
      </p:sp>
    </p:spTree>
    <p:extLst>
      <p:ext uri="{BB962C8B-B14F-4D97-AF65-F5344CB8AC3E}">
        <p14:creationId xmlns:p14="http://schemas.microsoft.com/office/powerpoint/2010/main" val="3182663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3"/>
              </a:rPr>
              <a:t>https://softuni.bg/courses/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 to Angular and </a:t>
            </a:r>
            <a:r>
              <a:rPr lang="en-US" smtClean="0"/>
              <a:t>TypeScript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7008812" y="1295400"/>
            <a:ext cx="5003176" cy="4767176"/>
            <a:chOff x="7274741" y="1783165"/>
            <a:chExt cx="4634157" cy="4415564"/>
          </a:xfrm>
        </p:grpSpPr>
        <p:pic>
          <p:nvPicPr>
            <p:cNvPr id="13" name="Picture 12">
              <a:hlinkClick r:id="rId4"/>
              <a:extLst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439815" y="1783165"/>
              <a:ext cx="2467918" cy="536932"/>
            </a:xfrm>
            <a:prstGeom prst="roundRect">
              <a:avLst>
                <a:gd name="adj" fmla="val 3250"/>
              </a:avLst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  <a:softEdge rad="0"/>
            </a:effectLst>
          </p:spPr>
        </p:pic>
        <p:pic>
          <p:nvPicPr>
            <p:cNvPr id="14" name="Picture 13">
              <a:hlinkClick r:id="rId6"/>
              <a:extLst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274741" y="2448642"/>
              <a:ext cx="2801416" cy="653664"/>
            </a:xfrm>
            <a:prstGeom prst="roundRect">
              <a:avLst>
                <a:gd name="adj" fmla="val 4155"/>
              </a:avLst>
            </a:prstGeom>
          </p:spPr>
        </p:pic>
        <p:pic>
          <p:nvPicPr>
            <p:cNvPr id="15" name="Picture 14">
              <a:hlinkClick r:id="rId8"/>
              <a:extLst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0186210" y="3230850"/>
              <a:ext cx="1721523" cy="722243"/>
            </a:xfrm>
            <a:prstGeom prst="roundRect">
              <a:avLst>
                <a:gd name="adj" fmla="val 2634"/>
              </a:avLst>
            </a:prstGeom>
          </p:spPr>
        </p:pic>
        <p:pic>
          <p:nvPicPr>
            <p:cNvPr id="16" name="Picture 15">
              <a:hlinkClick r:id="rId10"/>
              <a:extLst/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74741" y="3230849"/>
              <a:ext cx="2801416" cy="722243"/>
            </a:xfrm>
            <a:prstGeom prst="roundRect">
              <a:avLst>
                <a:gd name="adj" fmla="val 5533"/>
              </a:avLst>
            </a:prstGeom>
          </p:spPr>
        </p:pic>
        <p:pic>
          <p:nvPicPr>
            <p:cNvPr id="17" name="Picture 16">
              <a:hlinkClick r:id="rId12"/>
              <a:extLst/>
            </p:cNvPr>
            <p:cNvPicPr>
              <a:picLocks noChangeAspect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0188024" y="2448641"/>
              <a:ext cx="1720874" cy="653664"/>
            </a:xfrm>
            <a:prstGeom prst="roundRect">
              <a:avLst>
                <a:gd name="adj" fmla="val 3568"/>
              </a:avLst>
            </a:prstGeom>
          </p:spPr>
        </p:pic>
        <p:pic>
          <p:nvPicPr>
            <p:cNvPr id="18" name="Picture 17">
              <a:hlinkClick r:id="rId14"/>
              <a:extLst/>
            </p:cNvPr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74741" y="1783165"/>
              <a:ext cx="2070634" cy="536932"/>
            </a:xfrm>
            <a:prstGeom prst="roundRect">
              <a:avLst>
                <a:gd name="adj" fmla="val 3378"/>
              </a:avLst>
            </a:prstGeom>
          </p:spPr>
        </p:pic>
        <p:pic>
          <p:nvPicPr>
            <p:cNvPr id="20" name="Picture 19">
              <a:hlinkClick r:id="rId16"/>
              <a:extLst/>
            </p:cNvPr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16685" y="4851971"/>
              <a:ext cx="1792213" cy="1346758"/>
            </a:xfrm>
            <a:prstGeom prst="roundRect">
              <a:avLst>
                <a:gd name="adj" fmla="val 3461"/>
              </a:avLst>
            </a:prstGeom>
          </p:spPr>
        </p:pic>
        <p:pic>
          <p:nvPicPr>
            <p:cNvPr id="21" name="Picture 20">
              <a:extLst/>
            </p:cNvPr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25439" y="4083176"/>
              <a:ext cx="1483459" cy="638712"/>
            </a:xfrm>
            <a:prstGeom prst="roundRect">
              <a:avLst>
                <a:gd name="adj" fmla="val 3586"/>
              </a:avLst>
            </a:prstGeom>
          </p:spPr>
        </p:pic>
        <p:pic>
          <p:nvPicPr>
            <p:cNvPr id="22" name="Picture 21">
              <a:hlinkClick r:id="rId19"/>
              <a:extLst/>
            </p:cNvPr>
            <p:cNvPicPr>
              <a:picLocks noChangeAspect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76156" y="5604719"/>
              <a:ext cx="2705848" cy="594010"/>
            </a:xfrm>
            <a:prstGeom prst="roundRect">
              <a:avLst>
                <a:gd name="adj" fmla="val 5492"/>
              </a:avLst>
            </a:prstGeom>
          </p:spPr>
        </p:pic>
        <p:pic>
          <p:nvPicPr>
            <p:cNvPr id="24" name="Picture 23">
              <a:hlinkClick r:id="rId21"/>
              <a:extLst/>
            </p:cNvPr>
            <p:cNvPicPr>
              <a:picLocks noChangeAspect="1"/>
            </p:cNvPicPr>
            <p:nvPr/>
          </p:nvPicPr>
          <p:blipFill rotWithShape="1"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864468" y="4074432"/>
              <a:ext cx="1433578" cy="647455"/>
            </a:xfrm>
            <a:prstGeom prst="roundRect">
              <a:avLst>
                <a:gd name="adj" fmla="val 4755"/>
              </a:avLst>
            </a:prstGeom>
          </p:spPr>
        </p:pic>
        <p:pic>
          <p:nvPicPr>
            <p:cNvPr id="25" name="Picture 24">
              <a:hlinkClick r:id="rId23"/>
              <a:extLst/>
            </p:cNvPr>
            <p:cNvPicPr>
              <a:picLocks noChangeAspect="1"/>
            </p:cNvPicPr>
            <p:nvPr/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74741" y="4065688"/>
              <a:ext cx="1462334" cy="656199"/>
            </a:xfrm>
            <a:prstGeom prst="roundRect">
              <a:avLst>
                <a:gd name="adj" fmla="val 6970"/>
              </a:avLst>
            </a:prstGeom>
          </p:spPr>
        </p:pic>
        <p:pic>
          <p:nvPicPr>
            <p:cNvPr id="27" name="Picture 26">
              <a:hlinkClick r:id="rId25"/>
              <a:extLst/>
            </p:cNvPr>
            <p:cNvPicPr>
              <a:picLocks noChangeAspect="1"/>
            </p:cNvPicPr>
            <p:nvPr/>
          </p:nvPicPr>
          <p:blipFill rotWithShape="1">
            <a:blip r:embed="rId2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276156" y="4866298"/>
              <a:ext cx="2705848" cy="594010"/>
            </a:xfrm>
            <a:prstGeom prst="roundRect">
              <a:avLst>
                <a:gd name="adj" fmla="val 6594"/>
              </a:avLst>
            </a:prstGeom>
          </p:spPr>
        </p:pic>
      </p:grpSp>
    </p:spTree>
    <p:extLst>
      <p:ext uri="{BB962C8B-B14F-4D97-AF65-F5344CB8AC3E}">
        <p14:creationId xmlns:p14="http://schemas.microsoft.com/office/powerpoint/2010/main" val="1717925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0" y="4724400"/>
            <a:ext cx="11804650" cy="1997075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/>
              <a:t>Attribution: this work may contain portions from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4"/>
              </a:rPr>
              <a:t>End-to-end JavaScript Applications</a:t>
            </a:r>
            <a:r>
              <a:rPr lang="en-US" sz="2000" dirty="0"/>
              <a:t>" 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5"/>
              </a:rPr>
              <a:t>CC-BY-NC-SA</a:t>
            </a:r>
            <a:r>
              <a:rPr lang="en-US" sz="2000" dirty="0"/>
              <a:t> license</a:t>
            </a:r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60391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http://softuni.foundation/</a:t>
            </a:r>
            <a:endParaRPr lang="en-US" sz="30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</a:t>
            </a:r>
            <a:endParaRPr lang="bg-BG" noProof="1"/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10" name="Picture 9">
            <a:hlinkClick r:id="rId4" tooltip="Software University Foundation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8485" y="3265920"/>
            <a:ext cx="1467096" cy="365922"/>
          </a:xfrm>
          <a:prstGeom prst="rect">
            <a:avLst/>
          </a:prstGeom>
        </p:spPr>
      </p:pic>
      <p:pic>
        <p:nvPicPr>
          <p:cNvPr id="11" name="Picture 4" descr="http://www.facebook.com/SoftwareUniversity" title="Software University @ Facebook">
            <a:hlinkClick r:id="rId8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4012240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6" tooltip="Software University Discussion Forum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410200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3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183" y="2727414"/>
            <a:ext cx="2746993" cy="3657600"/>
          </a:xfrm>
          <a:prstGeom prst="rect">
            <a:avLst/>
          </a:prstGeom>
        </p:spPr>
      </p:pic>
      <p:pic>
        <p:nvPicPr>
          <p:cNvPr id="16" name="Picture 15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xmlns="" id="{1D5EA20F-A08B-46D3-A0D8-2268395A0484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444" y="1039681"/>
            <a:ext cx="1496137" cy="184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681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Angular Overview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What The Fuzz Is All About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2302870">
            <a:off x="6306543" y="2504899"/>
            <a:ext cx="1111410" cy="108918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1991" y="1395696"/>
            <a:ext cx="3084843" cy="3328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497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5072E-6 4.07407E-6 L 0.06824 4.07407E-6 " pathEditMode="relative" rAng="0" ptsTypes="AA">
                                      <p:cBhvr>
                                        <p:cTn id="6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1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Angular</a:t>
            </a:r>
            <a:r>
              <a:rPr lang="en-US" dirty="0"/>
              <a:t> is a </a:t>
            </a:r>
            <a:r>
              <a:rPr lang="en-US" dirty="0">
                <a:solidFill>
                  <a:schemeClr val="accent1"/>
                </a:solidFill>
              </a:rPr>
              <a:t>framework</a:t>
            </a:r>
            <a:r>
              <a:rPr lang="en-US" dirty="0"/>
              <a:t> for building complex front-end apps</a:t>
            </a:r>
          </a:p>
          <a:p>
            <a:r>
              <a:rPr lang="en-US" dirty="0"/>
              <a:t>Focused on end-to-end </a:t>
            </a:r>
            <a:r>
              <a:rPr lang="en-US" dirty="0">
                <a:solidFill>
                  <a:schemeClr val="accent1"/>
                </a:solidFill>
              </a:rPr>
              <a:t>tooling</a:t>
            </a:r>
            <a:r>
              <a:rPr lang="en-US" dirty="0"/>
              <a:t> and </a:t>
            </a:r>
            <a:r>
              <a:rPr lang="en-US" dirty="0">
                <a:solidFill>
                  <a:schemeClr val="accent1"/>
                </a:solidFill>
              </a:rPr>
              <a:t>best practices</a:t>
            </a:r>
          </a:p>
          <a:p>
            <a:r>
              <a:rPr lang="en-US" dirty="0">
                <a:solidFill>
                  <a:schemeClr val="accent1"/>
                </a:solidFill>
              </a:rPr>
              <a:t>Developed</a:t>
            </a:r>
            <a:r>
              <a:rPr lang="en-US" dirty="0"/>
              <a:t> by the Angular team at </a:t>
            </a:r>
            <a:r>
              <a:rPr lang="en-US" dirty="0">
                <a:solidFill>
                  <a:schemeClr val="accent1"/>
                </a:solidFill>
              </a:rPr>
              <a:t>Google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Angular?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986788" y="3352800"/>
            <a:ext cx="10213024" cy="30708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import { Component } from '</a:t>
            </a:r>
            <a:r>
              <a:rPr lang="en-US" sz="27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@angular/core</a:t>
            </a: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';</a:t>
            </a:r>
          </a:p>
          <a:p>
            <a:pPr eaLnBrk="0" hangingPunct="0">
              <a:lnSpc>
                <a:spcPct val="10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@Component</a:t>
            </a: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selector: 'my-app',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template: `&lt;h1&gt;Hello {{name}}&lt;/h1&gt;`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})</a:t>
            </a:r>
          </a:p>
          <a:p>
            <a:pPr eaLnBrk="0" hangingPunct="0">
              <a:lnSpc>
                <a:spcPct val="10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export class AppComponent { </a:t>
            </a:r>
            <a:r>
              <a:rPr lang="en-US" sz="27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 = 'Angular'; </a:t>
            </a: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1805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 Versions</a:t>
            </a:r>
            <a:endParaRPr lang="bg-BG" dirty="0"/>
          </a:p>
        </p:txBody>
      </p:sp>
      <p:sp>
        <p:nvSpPr>
          <p:cNvPr id="5" name="Rectangle 4"/>
          <p:cNvSpPr/>
          <p:nvPr/>
        </p:nvSpPr>
        <p:spPr>
          <a:xfrm>
            <a:off x="1038224" y="1256670"/>
            <a:ext cx="3048000" cy="7620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Angular 6</a:t>
            </a:r>
            <a:endParaRPr lang="bg-BG" sz="2800" dirty="0"/>
          </a:p>
        </p:txBody>
      </p:sp>
      <p:sp>
        <p:nvSpPr>
          <p:cNvPr id="9" name="Rectangle 8"/>
          <p:cNvSpPr/>
          <p:nvPr/>
        </p:nvSpPr>
        <p:spPr>
          <a:xfrm>
            <a:off x="1055737" y="2361922"/>
            <a:ext cx="3048000" cy="7620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Angular 5</a:t>
            </a:r>
            <a:endParaRPr lang="bg-BG" sz="2800" dirty="0"/>
          </a:p>
        </p:txBody>
      </p:sp>
      <p:sp>
        <p:nvSpPr>
          <p:cNvPr id="10" name="Rectangle 9"/>
          <p:cNvSpPr/>
          <p:nvPr/>
        </p:nvSpPr>
        <p:spPr>
          <a:xfrm>
            <a:off x="1065212" y="3467174"/>
            <a:ext cx="3048000" cy="7620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Angular 4</a:t>
            </a:r>
            <a:endParaRPr lang="bg-BG" sz="2800" dirty="0"/>
          </a:p>
        </p:txBody>
      </p:sp>
      <p:sp>
        <p:nvSpPr>
          <p:cNvPr id="11" name="Rectangle 10"/>
          <p:cNvSpPr/>
          <p:nvPr/>
        </p:nvSpPr>
        <p:spPr>
          <a:xfrm>
            <a:off x="1065212" y="4495800"/>
            <a:ext cx="3048000" cy="7620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Angular 2</a:t>
            </a:r>
            <a:endParaRPr lang="bg-BG" sz="2800" dirty="0"/>
          </a:p>
        </p:txBody>
      </p:sp>
      <p:sp>
        <p:nvSpPr>
          <p:cNvPr id="12" name="Rectangle 11"/>
          <p:cNvSpPr/>
          <p:nvPr/>
        </p:nvSpPr>
        <p:spPr>
          <a:xfrm>
            <a:off x="6475412" y="1447800"/>
            <a:ext cx="3048000" cy="7620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Angular 1</a:t>
            </a:r>
            <a:endParaRPr lang="bg-BG" sz="2800" dirty="0"/>
          </a:p>
        </p:txBody>
      </p:sp>
      <p:cxnSp>
        <p:nvCxnSpPr>
          <p:cNvPr id="14" name="Elbow Connector 13"/>
          <p:cNvCxnSpPr>
            <a:stCxn id="12" idx="1"/>
            <a:endCxn id="11" idx="3"/>
          </p:cNvCxnSpPr>
          <p:nvPr/>
        </p:nvCxnSpPr>
        <p:spPr>
          <a:xfrm rot="10800000" flipV="1">
            <a:off x="4113212" y="1828800"/>
            <a:ext cx="2362200" cy="3048000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865812" y="2683770"/>
            <a:ext cx="3352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1"/>
                </a:solidFill>
              </a:rPr>
              <a:t>Complete Re-Write</a:t>
            </a:r>
            <a:endParaRPr lang="bg-BG" sz="2800" dirty="0">
              <a:solidFill>
                <a:schemeClr val="accent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073784" y="5554480"/>
            <a:ext cx="3048000" cy="7620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Just "Angular"</a:t>
            </a:r>
            <a:endParaRPr lang="bg-BG" sz="2800" dirty="0"/>
          </a:p>
        </p:txBody>
      </p:sp>
      <p:sp>
        <p:nvSpPr>
          <p:cNvPr id="19" name="Rectangle 18"/>
          <p:cNvSpPr/>
          <p:nvPr/>
        </p:nvSpPr>
        <p:spPr>
          <a:xfrm>
            <a:off x="6475412" y="3810730"/>
            <a:ext cx="3048000" cy="7620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"AngularJS"</a:t>
            </a:r>
            <a:endParaRPr lang="bg-BG" sz="2800" dirty="0"/>
          </a:p>
        </p:txBody>
      </p:sp>
    </p:spTree>
    <p:extLst>
      <p:ext uri="{BB962C8B-B14F-4D97-AF65-F5344CB8AC3E}">
        <p14:creationId xmlns:p14="http://schemas.microsoft.com/office/powerpoint/2010/main" val="2775424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0" grpId="0" animBg="1"/>
      <p:bldP spid="11" grpId="0" animBg="1"/>
      <p:bldP spid="15" grpId="0"/>
      <p:bldP spid="18" grpId="0" animBg="1"/>
      <p:bldP spid="1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Benefits of </a:t>
            </a:r>
            <a:r>
              <a:rPr lang="en-US" dirty="0" smtClean="0">
                <a:solidFill>
                  <a:schemeClr val="accent1"/>
                </a:solidFill>
              </a:rPr>
              <a:t>Angular 6</a:t>
            </a:r>
          </a:p>
          <a:p>
            <a:pPr lvl="1"/>
            <a:r>
              <a:rPr lang="en-US" dirty="0"/>
              <a:t>New features like </a:t>
            </a:r>
            <a:r>
              <a:rPr lang="en-US" dirty="0">
                <a:solidFill>
                  <a:schemeClr val="accent1"/>
                </a:solidFill>
              </a:rPr>
              <a:t>enhanced RXJS</a:t>
            </a:r>
            <a:r>
              <a:rPr lang="en-US" dirty="0"/>
              <a:t>, faster compilation (in under </a:t>
            </a:r>
            <a:r>
              <a:rPr lang="en-US" dirty="0">
                <a:solidFill>
                  <a:schemeClr val="accent1"/>
                </a:solidFill>
              </a:rPr>
              <a:t>3 seconds</a:t>
            </a:r>
            <a:r>
              <a:rPr lang="en-US" dirty="0"/>
              <a:t>), new </a:t>
            </a:r>
            <a:r>
              <a:rPr lang="en-US" dirty="0" err="1"/>
              <a:t>HttpClient</a:t>
            </a:r>
            <a:r>
              <a:rPr lang="en-US" dirty="0"/>
              <a:t> </a:t>
            </a:r>
            <a:r>
              <a:rPr lang="en-US" dirty="0" smtClean="0"/>
              <a:t>launch</a:t>
            </a:r>
          </a:p>
          <a:p>
            <a:pPr lvl="1"/>
            <a:r>
              <a:rPr lang="en-US" dirty="0"/>
              <a:t>Detailed </a:t>
            </a:r>
            <a:r>
              <a:rPr lang="en-US" dirty="0">
                <a:solidFill>
                  <a:schemeClr val="accent1"/>
                </a:solidFill>
              </a:rPr>
              <a:t>documentation </a:t>
            </a:r>
            <a:r>
              <a:rPr lang="en-US" dirty="0"/>
              <a:t>that allows getting all necessary </a:t>
            </a:r>
            <a:r>
              <a:rPr lang="en-US" dirty="0" smtClean="0"/>
              <a:t>information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Two-way</a:t>
            </a:r>
            <a:r>
              <a:rPr lang="en-US" dirty="0" smtClean="0"/>
              <a:t> data binding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MVVM</a:t>
            </a:r>
            <a:r>
              <a:rPr lang="en-US" dirty="0" smtClean="0"/>
              <a:t> (Model-View-</a:t>
            </a:r>
            <a:r>
              <a:rPr lang="en-US" dirty="0" err="1" smtClean="0"/>
              <a:t>ViewModel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Dependency injection and </a:t>
            </a:r>
            <a:r>
              <a:rPr lang="en-US" dirty="0" smtClean="0">
                <a:solidFill>
                  <a:schemeClr val="accent1"/>
                </a:solidFill>
              </a:rPr>
              <a:t>modularity</a:t>
            </a:r>
            <a:r>
              <a:rPr lang="en-US" dirty="0" smtClean="0"/>
              <a:t>.</a:t>
            </a:r>
          </a:p>
          <a:p>
            <a:pPr lvl="1"/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 pros and cons in 2018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6612" y="3846580"/>
            <a:ext cx="2667000" cy="2389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484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Drawbacks of </a:t>
            </a:r>
            <a:r>
              <a:rPr lang="en-US" dirty="0" smtClean="0">
                <a:solidFill>
                  <a:schemeClr val="accent1"/>
                </a:solidFill>
              </a:rPr>
              <a:t>Angular 6</a:t>
            </a:r>
          </a:p>
          <a:p>
            <a:pPr lvl="1"/>
            <a:r>
              <a:rPr lang="en-US" dirty="0"/>
              <a:t>The complex syntax that comes from the </a:t>
            </a:r>
            <a:r>
              <a:rPr lang="en-US" dirty="0">
                <a:solidFill>
                  <a:schemeClr val="accent1"/>
                </a:solidFill>
              </a:rPr>
              <a:t>first version </a:t>
            </a:r>
            <a:r>
              <a:rPr lang="en-US" dirty="0"/>
              <a:t>of Angular</a:t>
            </a:r>
            <a:r>
              <a:rPr lang="en-US" dirty="0" smtClean="0"/>
              <a:t>. (AngularJS) </a:t>
            </a:r>
          </a:p>
          <a:p>
            <a:pPr lvl="1"/>
            <a:r>
              <a:rPr lang="en-US" dirty="0" smtClean="0"/>
              <a:t>Migration </a:t>
            </a:r>
            <a:r>
              <a:rPr lang="en-US" dirty="0">
                <a:solidFill>
                  <a:schemeClr val="accent1"/>
                </a:solidFill>
              </a:rPr>
              <a:t>issues</a:t>
            </a:r>
            <a:r>
              <a:rPr lang="en-US" dirty="0"/>
              <a:t> which can appear while </a:t>
            </a:r>
            <a:r>
              <a:rPr lang="en-US" dirty="0">
                <a:solidFill>
                  <a:schemeClr val="accent1"/>
                </a:solidFill>
              </a:rPr>
              <a:t>moving</a:t>
            </a:r>
            <a:r>
              <a:rPr lang="en-US" dirty="0"/>
              <a:t> from the older version to the latest ones.</a:t>
            </a:r>
          </a:p>
          <a:p>
            <a:pPr marL="377887" lvl="1" indent="0">
              <a:buNone/>
            </a:pPr>
            <a:endParaRPr lang="bg-BG" dirty="0">
              <a:solidFill>
                <a:schemeClr val="accent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 pros and cons in 2018 (2)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6664">
            <a:off x="8990012" y="3910502"/>
            <a:ext cx="2614500" cy="26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692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 To TypeScript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JavaScript Superset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612" y="1676400"/>
            <a:ext cx="289560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018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Custom 1">
      <a:dk1>
        <a:sysClr val="windowText" lastClr="000000"/>
      </a:dk1>
      <a:lt1>
        <a:sysClr val="window" lastClr="FFFFFF"/>
      </a:lt1>
      <a:dk2>
        <a:srgbClr val="D9D5C7"/>
      </a:dk2>
      <a:lt2>
        <a:srgbClr val="FBEEDC"/>
      </a:lt2>
      <a:accent1>
        <a:srgbClr val="F3BE60"/>
      </a:accent1>
      <a:accent2>
        <a:srgbClr val="00B050"/>
      </a:accent2>
      <a:accent3>
        <a:srgbClr val="3BABFF"/>
      </a:accent3>
      <a:accent4>
        <a:srgbClr val="7030A0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1_SoftUni 16x9">
  <a:themeElements>
    <a:clrScheme name="Custom 1">
      <a:dk1>
        <a:sysClr val="windowText" lastClr="000000"/>
      </a:dk1>
      <a:lt1>
        <a:sysClr val="window" lastClr="FFFFFF"/>
      </a:lt1>
      <a:dk2>
        <a:srgbClr val="D9D5C7"/>
      </a:dk2>
      <a:lt2>
        <a:srgbClr val="FBEEDC"/>
      </a:lt2>
      <a:accent1>
        <a:srgbClr val="F3BE60"/>
      </a:accent1>
      <a:accent2>
        <a:srgbClr val="00B050"/>
      </a:accent2>
      <a:accent3>
        <a:srgbClr val="3BABFF"/>
      </a:accent3>
      <a:accent4>
        <a:srgbClr val="7030A0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3.xml><?xml version="1.0" encoding="utf-8"?>
<a:theme xmlns:a="http://schemas.openxmlformats.org/drawingml/2006/main" name="2_SoftUni 16x9">
  <a:themeElements>
    <a:clrScheme name="Custom 1">
      <a:dk1>
        <a:sysClr val="windowText" lastClr="000000"/>
      </a:dk1>
      <a:lt1>
        <a:sysClr val="window" lastClr="FFFFFF"/>
      </a:lt1>
      <a:dk2>
        <a:srgbClr val="D9D5C7"/>
      </a:dk2>
      <a:lt2>
        <a:srgbClr val="FBEEDC"/>
      </a:lt2>
      <a:accent1>
        <a:srgbClr val="F3BE60"/>
      </a:accent1>
      <a:accent2>
        <a:srgbClr val="00B050"/>
      </a:accent2>
      <a:accent3>
        <a:srgbClr val="3BABFF"/>
      </a:accent3>
      <a:accent4>
        <a:srgbClr val="7030A0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4.xml><?xml version="1.0" encoding="utf-8"?>
<a:theme xmlns:a="http://schemas.openxmlformats.org/drawingml/2006/main" name="3_SoftUni 16x9">
  <a:themeElements>
    <a:clrScheme name="Custom 1">
      <a:dk1>
        <a:sysClr val="windowText" lastClr="000000"/>
      </a:dk1>
      <a:lt1>
        <a:sysClr val="window" lastClr="FFFFFF"/>
      </a:lt1>
      <a:dk2>
        <a:srgbClr val="D9D5C7"/>
      </a:dk2>
      <a:lt2>
        <a:srgbClr val="FBEEDC"/>
      </a:lt2>
      <a:accent1>
        <a:srgbClr val="F3BE60"/>
      </a:accent1>
      <a:accent2>
        <a:srgbClr val="00B050"/>
      </a:accent2>
      <a:accent3>
        <a:srgbClr val="3BABFF"/>
      </a:accent3>
      <a:accent4>
        <a:srgbClr val="7030A0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5.xml><?xml version="1.0" encoding="utf-8"?>
<a:theme xmlns:a="http://schemas.openxmlformats.org/drawingml/2006/main" name="4_SoftUni 16x9">
  <a:themeElements>
    <a:clrScheme name="Custom 1">
      <a:dk1>
        <a:sysClr val="windowText" lastClr="000000"/>
      </a:dk1>
      <a:lt1>
        <a:sysClr val="window" lastClr="FFFFFF"/>
      </a:lt1>
      <a:dk2>
        <a:srgbClr val="D9D5C7"/>
      </a:dk2>
      <a:lt2>
        <a:srgbClr val="FBEEDC"/>
      </a:lt2>
      <a:accent1>
        <a:srgbClr val="F3BE60"/>
      </a:accent1>
      <a:accent2>
        <a:srgbClr val="00B050"/>
      </a:accent2>
      <a:accent3>
        <a:srgbClr val="3BABFF"/>
      </a:accent3>
      <a:accent4>
        <a:srgbClr val="7030A0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1484</Words>
  <Application>Microsoft Office PowerPoint</Application>
  <PresentationFormat>Custom</PresentationFormat>
  <Paragraphs>307</Paragraphs>
  <Slides>33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33</vt:i4>
      </vt:variant>
    </vt:vector>
  </HeadingPairs>
  <TitlesOfParts>
    <vt:vector size="43" baseType="lpstr">
      <vt:lpstr>Arial</vt:lpstr>
      <vt:lpstr>Calibri</vt:lpstr>
      <vt:lpstr>Consolas</vt:lpstr>
      <vt:lpstr>Wingdings</vt:lpstr>
      <vt:lpstr>Wingdings 2</vt:lpstr>
      <vt:lpstr>SoftUni 16x9</vt:lpstr>
      <vt:lpstr>1_SoftUni 16x9</vt:lpstr>
      <vt:lpstr>2_SoftUni 16x9</vt:lpstr>
      <vt:lpstr>3_SoftUni 16x9</vt:lpstr>
      <vt:lpstr>4_SoftUni 16x9</vt:lpstr>
      <vt:lpstr>Intro to Angular</vt:lpstr>
      <vt:lpstr>Table of Contents</vt:lpstr>
      <vt:lpstr>Have a Question?</vt:lpstr>
      <vt:lpstr>Angular Overview</vt:lpstr>
      <vt:lpstr>What is Angular?</vt:lpstr>
      <vt:lpstr>Angular Versions</vt:lpstr>
      <vt:lpstr>Angular pros and cons in 2018</vt:lpstr>
      <vt:lpstr>Angular pros and cons in 2018 (2)</vt:lpstr>
      <vt:lpstr>Introduction To TypeScript</vt:lpstr>
      <vt:lpstr>Introduction To TypeScript</vt:lpstr>
      <vt:lpstr>Variable Types</vt:lpstr>
      <vt:lpstr>Classes</vt:lpstr>
      <vt:lpstr>Inheritance</vt:lpstr>
      <vt:lpstr>Interfaces</vt:lpstr>
      <vt:lpstr>Generics and Enumerations</vt:lpstr>
      <vt:lpstr>Modules</vt:lpstr>
      <vt:lpstr>Angular Installation</vt:lpstr>
      <vt:lpstr>Creating A New App</vt:lpstr>
      <vt:lpstr>Finding Information</vt:lpstr>
      <vt:lpstr>IDE Support</vt:lpstr>
      <vt:lpstr>Let's Hack Some Code</vt:lpstr>
      <vt:lpstr>Web Basics</vt:lpstr>
      <vt:lpstr>HTTP</vt:lpstr>
      <vt:lpstr>HTTP: Request-Response Protocol</vt:lpstr>
      <vt:lpstr>Example: Hyper Text Transfer Protocol</vt:lpstr>
      <vt:lpstr>Authentication in Angular</vt:lpstr>
      <vt:lpstr>JWT – JSON Web Token</vt:lpstr>
      <vt:lpstr>JWT Headers</vt:lpstr>
      <vt:lpstr>JWT Signatures</vt:lpstr>
      <vt:lpstr>Summary</vt:lpstr>
      <vt:lpstr>Intro to Angular and TypeScript</vt:lpstr>
      <vt:lpstr>License</vt:lpstr>
      <vt:lpstr>Trainings @ Software University (SoftUni)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TypesScript and Angular</dc:title>
  <dc:subject>Software Development Course</dc:subject>
  <dc:creator/>
  <cp:keywords>SoftUni, Software University, programming, software development, software engineering, course, javascript, andular, web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2018-07-29T02:03:58Z</dcterms:modified>
  <cp:category>programming;computer programming;software development, javascript, web, angular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