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7"/>
  </p:notesMasterIdLst>
  <p:handoutMasterIdLst>
    <p:handoutMasterId r:id="rId48"/>
  </p:handoutMasterIdLst>
  <p:sldIdLst>
    <p:sldId id="274" r:id="rId2"/>
    <p:sldId id="276" r:id="rId3"/>
    <p:sldId id="492" r:id="rId4"/>
    <p:sldId id="493" r:id="rId5"/>
    <p:sldId id="406" r:id="rId6"/>
    <p:sldId id="494" r:id="rId7"/>
    <p:sldId id="549" r:id="rId8"/>
    <p:sldId id="550" r:id="rId9"/>
    <p:sldId id="551" r:id="rId10"/>
    <p:sldId id="552" r:id="rId11"/>
    <p:sldId id="553" r:id="rId12"/>
    <p:sldId id="554" r:id="rId13"/>
    <p:sldId id="555" r:id="rId14"/>
    <p:sldId id="556" r:id="rId15"/>
    <p:sldId id="557" r:id="rId16"/>
    <p:sldId id="558" r:id="rId17"/>
    <p:sldId id="559" r:id="rId18"/>
    <p:sldId id="560" r:id="rId19"/>
    <p:sldId id="561" r:id="rId20"/>
    <p:sldId id="562" r:id="rId21"/>
    <p:sldId id="563" r:id="rId22"/>
    <p:sldId id="564" r:id="rId23"/>
    <p:sldId id="565" r:id="rId24"/>
    <p:sldId id="566" r:id="rId25"/>
    <p:sldId id="567" r:id="rId26"/>
    <p:sldId id="568" r:id="rId27"/>
    <p:sldId id="569" r:id="rId28"/>
    <p:sldId id="570" r:id="rId29"/>
    <p:sldId id="571" r:id="rId30"/>
    <p:sldId id="572" r:id="rId31"/>
    <p:sldId id="573" r:id="rId32"/>
    <p:sldId id="574" r:id="rId33"/>
    <p:sldId id="575" r:id="rId34"/>
    <p:sldId id="576" r:id="rId35"/>
    <p:sldId id="577" r:id="rId36"/>
    <p:sldId id="578" r:id="rId37"/>
    <p:sldId id="579" r:id="rId38"/>
    <p:sldId id="580" r:id="rId39"/>
    <p:sldId id="543" r:id="rId40"/>
    <p:sldId id="542" r:id="rId41"/>
    <p:sldId id="544" r:id="rId42"/>
    <p:sldId id="545" r:id="rId43"/>
    <p:sldId id="546" r:id="rId44"/>
    <p:sldId id="547" r:id="rId45"/>
    <p:sldId id="548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274"/>
            <p14:sldId id="276"/>
            <p14:sldId id="492"/>
          </p14:sldIdLst>
        </p14:section>
        <p14:section name="First Class Functions" id="{BC4A3995-4CED-4320-A673-95328C9C809D}">
          <p14:sldIdLst>
            <p14:sldId id="493"/>
            <p14:sldId id="406"/>
            <p14:sldId id="494"/>
            <p14:sldId id="549"/>
            <p14:sldId id="550"/>
            <p14:sldId id="551"/>
            <p14:sldId id="552"/>
            <p14:sldId id="553"/>
            <p14:sldId id="554"/>
            <p14:sldId id="555"/>
            <p14:sldId id="556"/>
            <p14:sldId id="557"/>
          </p14:sldIdLst>
        </p14:section>
        <p14:section name="IIFE" id="{8DD0CCFF-ADA4-4C17-A924-42AC210A09FB}">
          <p14:sldIdLst>
            <p14:sldId id="558"/>
            <p14:sldId id="559"/>
            <p14:sldId id="560"/>
            <p14:sldId id="561"/>
            <p14:sldId id="562"/>
            <p14:sldId id="563"/>
            <p14:sldId id="564"/>
            <p14:sldId id="565"/>
          </p14:sldIdLst>
        </p14:section>
        <p14:section name="Using this, call, apply, bind" id="{02752E8F-3CDC-4BAA-AE5D-BB06E2A564C7}">
          <p14:sldIdLst>
            <p14:sldId id="566"/>
            <p14:sldId id="567"/>
            <p14:sldId id="568"/>
            <p14:sldId id="569"/>
            <p14:sldId id="570"/>
            <p14:sldId id="571"/>
            <p14:sldId id="572"/>
            <p14:sldId id="573"/>
            <p14:sldId id="574"/>
            <p14:sldId id="575"/>
            <p14:sldId id="576"/>
            <p14:sldId id="577"/>
            <p14:sldId id="578"/>
            <p14:sldId id="579"/>
            <p14:sldId id="580"/>
            <p14:sldId id="543"/>
          </p14:sldIdLst>
        </p14:section>
        <p14:section name="Conclusion" id="{10E03AB1-9AA8-4E86-9A64-D741901E50A2}">
          <p14:sldIdLst>
            <p14:sldId id="542"/>
            <p14:sldId id="544"/>
            <p14:sldId id="545"/>
            <p14:sldId id="546"/>
            <p14:sldId id="547"/>
            <p14:sldId id="548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228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77C4"/>
    <a:srgbClr val="1C77C4"/>
    <a:srgbClr val="0984E4"/>
    <a:srgbClr val="D1D5DD"/>
    <a:srgbClr val="E0E3E9"/>
    <a:srgbClr val="2344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43" autoAdjust="0"/>
    <p:restoredTop sz="94620" autoAdjust="0"/>
  </p:normalViewPr>
  <p:slideViewPr>
    <p:cSldViewPr snapToGrid="0" showGuides="1">
      <p:cViewPr varScale="1">
        <p:scale>
          <a:sx n="82" d="100"/>
          <a:sy n="82" d="100"/>
        </p:scale>
        <p:origin x="-82" y="-178"/>
      </p:cViewPr>
      <p:guideLst>
        <p:guide orient="horz" pos="2228"/>
        <p:guide pos="3863"/>
      </p:guideLst>
    </p:cSldViewPr>
  </p:slideViewPr>
  <p:outlineViewPr>
    <p:cViewPr>
      <p:scale>
        <a:sx n="33" d="100"/>
        <a:sy n="33" d="100"/>
      </p:scale>
      <p:origin x="0" y="-21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313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18.9.2018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9/18/2018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23520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03785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288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1546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9965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9965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9965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5662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65157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76631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.emf"/><Relationship Id="rId16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2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4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6.png"/><Relationship Id="rId4" Type="http://schemas.openxmlformats.org/officeDocument/2006/relationships/image" Target="../media/image33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8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1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0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=""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=""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=""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=""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=""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=""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=""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=""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=""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=""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=""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9/18/2018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=""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=""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=""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=""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=""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9/18/2018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=""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=""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=""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=""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=""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=""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=""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=""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=""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=""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=""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=""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=""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=""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=""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=""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=""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=""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=""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=""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=""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=""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=""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=""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=""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=""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=""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=""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=""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9/18/2018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=""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64" y="3048000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=""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=""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3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=""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2673" y="1253341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=""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5" y="1297093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=""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3323273"/>
            <a:ext cx="6678008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56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=""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696" y="1200162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=""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1399789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=""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2317265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=""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1" t="-168" r="15238" b="19014"/>
          <a:stretch/>
        </p:blipFill>
        <p:spPr bwMode="auto">
          <a:xfrm>
            <a:off x="7761500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=""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56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=""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24" y="4510111"/>
            <a:ext cx="3352800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=""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88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=""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=""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=""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=""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=""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=""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9/18/2018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295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=""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=""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=""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=""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9/18/2018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=""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=""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65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=""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9/18/2018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=""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=""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=""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=""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9/18/2018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=""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9/18/2018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6465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=""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=""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=""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9/18/2018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=""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=""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=""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9/18/2018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=""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9/18/2018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=""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=""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=""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=""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8" r:id="rId12"/>
    <p:sldLayoutId id="2147483689" r:id="rId13"/>
    <p:sldLayoutId id="2147483687" r:id="rId14"/>
    <p:sldLayoutId id="2147483690" r:id="rId15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330" TargetMode="Externa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330" TargetMode="Externa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330" TargetMode="External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330" TargetMode="External"/><Relationship Id="rId1" Type="http://schemas.openxmlformats.org/officeDocument/2006/relationships/slideLayout" Target="../slideLayouts/slideLayout1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trainings/2081/js-advanced-october-2018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hyperlink" Target="https://netpeak.bg/" TargetMode="External"/><Relationship Id="rId18" Type="http://schemas.openxmlformats.org/officeDocument/2006/relationships/image" Target="../media/image52.png"/><Relationship Id="rId26" Type="http://schemas.openxmlformats.org/officeDocument/2006/relationships/image" Target="../media/image38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www.sbtech.com/" TargetMode="External"/><Relationship Id="rId7" Type="http://schemas.openxmlformats.org/officeDocument/2006/relationships/hyperlink" Target="http://codexio.bg/" TargetMode="External"/><Relationship Id="rId12" Type="http://schemas.openxmlformats.org/officeDocument/2006/relationships/image" Target="../media/image50.png"/><Relationship Id="rId17" Type="http://schemas.openxmlformats.org/officeDocument/2006/relationships/hyperlink" Target="http://www.telenor.bg/" TargetMode="External"/><Relationship Id="rId25" Type="http://schemas.openxmlformats.org/officeDocument/2006/relationships/hyperlink" Target="https://www.superhosting.bg/" TargetMode="External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51.png"/><Relationship Id="rId20" Type="http://schemas.openxmlformats.org/officeDocument/2006/relationships/image" Target="../media/image5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8.png"/><Relationship Id="rId11" Type="http://schemas.openxmlformats.org/officeDocument/2006/relationships/hyperlink" Target="https://aeternity.com/" TargetMode="External"/><Relationship Id="rId24" Type="http://schemas.openxmlformats.org/officeDocument/2006/relationships/image" Target="../media/image54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oftwaregroup.com/" TargetMode="External"/><Relationship Id="rId23" Type="http://schemas.openxmlformats.org/officeDocument/2006/relationships/hyperlink" Target="http://www.postbank.bg/" TargetMode="External"/><Relationship Id="rId28" Type="http://schemas.openxmlformats.org/officeDocument/2006/relationships/image" Target="../media/image55.png"/><Relationship Id="rId10" Type="http://schemas.openxmlformats.org/officeDocument/2006/relationships/image" Target="../media/image49.jpeg"/><Relationship Id="rId19" Type="http://schemas.openxmlformats.org/officeDocument/2006/relationships/hyperlink" Target="http://www.xs-software.com/" TargetMode="External"/><Relationship Id="rId4" Type="http://schemas.openxmlformats.org/officeDocument/2006/relationships/image" Target="../media/image47.png"/><Relationship Id="rId9" Type="http://schemas.openxmlformats.org/officeDocument/2006/relationships/hyperlink" Target="https://www.liebherr.com/en/deu/start/start-page.html" TargetMode="External"/><Relationship Id="rId14" Type="http://schemas.openxmlformats.org/officeDocument/2006/relationships/image" Target="../media/image37.png"/><Relationship Id="rId22" Type="http://schemas.openxmlformats.org/officeDocument/2006/relationships/image" Target="../media/image31.png"/><Relationship Id="rId27" Type="http://schemas.openxmlformats.org/officeDocument/2006/relationships/hyperlink" Target="http://smartit.bg/" TargetMode="Externa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world-of-myths.com/" TargetMode="External"/><Relationship Id="rId3" Type="http://schemas.openxmlformats.org/officeDocument/2006/relationships/image" Target="../media/image56.jpeg"/><Relationship Id="rId7" Type="http://schemas.openxmlformats.org/officeDocument/2006/relationships/image" Target="../media/image5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onebitsoftware.net/" TargetMode="External"/><Relationship Id="rId11" Type="http://schemas.openxmlformats.org/officeDocument/2006/relationships/image" Target="../media/image60.gif"/><Relationship Id="rId5" Type="http://schemas.openxmlformats.org/officeDocument/2006/relationships/image" Target="../media/image57.png"/><Relationship Id="rId10" Type="http://schemas.openxmlformats.org/officeDocument/2006/relationships/hyperlink" Target="https://www.lukanet.com/" TargetMode="External"/><Relationship Id="rId4" Type="http://schemas.openxmlformats.org/officeDocument/2006/relationships/hyperlink" Target="http://codexio.bg/" TargetMode="External"/><Relationship Id="rId9" Type="http://schemas.openxmlformats.org/officeDocument/2006/relationships/image" Target="../media/image59.jpe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6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6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1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859" y="1303142"/>
            <a:ext cx="10965303" cy="882654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First-Class Functions, Function Expressions</a:t>
            </a:r>
            <a:r>
              <a:rPr lang="en-US" b="1" dirty="0" smtClean="0"/>
              <a:t>,</a:t>
            </a:r>
            <a:r>
              <a:rPr lang="bg-BG" b="1" dirty="0" smtClean="0"/>
              <a:t/>
            </a:r>
            <a:br>
              <a:rPr lang="bg-BG" b="1" dirty="0" smtClean="0"/>
            </a:br>
            <a:r>
              <a:rPr lang="en-US" b="1" dirty="0" smtClean="0"/>
              <a:t> </a:t>
            </a:r>
            <a:r>
              <a:rPr lang="en-US" b="1" dirty="0"/>
              <a:t>IIFE, this, call, </a:t>
            </a:r>
            <a:r>
              <a:rPr lang="en-US" b="1" dirty="0" smtClean="0"/>
              <a:t>apply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68" y="254857"/>
            <a:ext cx="12097731" cy="882654"/>
          </a:xfrm>
        </p:spPr>
        <p:txBody>
          <a:bodyPr>
            <a:normAutofit/>
          </a:bodyPr>
          <a:lstStyle/>
          <a:p>
            <a:r>
              <a:rPr lang="en-US" dirty="0"/>
              <a:t>Advanced Functions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=""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=""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1026" name="Picture 2" descr="Ð ÐµÐ·ÑÐ»ÑÐ°Ñ Ñ Ð¸Ð·Ð¾Ð±ÑÐ°Ð¶ÐµÐ½Ð¸Ðµ Ð·Ð° function png"/>
          <p:cNvPicPr>
            <a:picLocks noChangeAspect="1" noChangeArrowheads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8294" y="2555191"/>
            <a:ext cx="3324314" cy="3324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авоъгълник 4"/>
          <p:cNvSpPr/>
          <p:nvPr/>
        </p:nvSpPr>
        <p:spPr>
          <a:xfrm>
            <a:off x="815238" y="2095664"/>
            <a:ext cx="2919389" cy="2400657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50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rgbClr val="1577C4"/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Harlow Solid Italic" pitchFamily="82" charset="0"/>
              </a:rPr>
              <a:t>f(x)</a:t>
            </a:r>
            <a:endParaRPr lang="bg-BG" sz="150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rgbClr val="1577C4"/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Aggregates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503854" y="1283210"/>
            <a:ext cx="10935476" cy="398529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function </a:t>
            </a:r>
            <a:r>
              <a:rPr lang="en-US" sz="2400" dirty="0" err="1">
                <a:solidFill>
                  <a:schemeClr val="tx1"/>
                </a:solidFill>
                <a:sym typeface="Wingdings" pitchFamily="2" charset="2"/>
              </a:rPr>
              <a:t>calcAggregates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(</a:t>
            </a:r>
            <a:r>
              <a:rPr lang="en-US" sz="2400" dirty="0" err="1">
                <a:solidFill>
                  <a:schemeClr val="tx1"/>
                </a:solidFill>
                <a:sym typeface="Wingdings" pitchFamily="2" charset="2"/>
              </a:rPr>
              <a:t>arr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) {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  console.log("Sum = " + </a:t>
            </a:r>
            <a:r>
              <a:rPr lang="en-US" sz="2400" dirty="0" err="1">
                <a:solidFill>
                  <a:schemeClr val="tx1"/>
                </a:solidFill>
                <a:sym typeface="Wingdings" pitchFamily="2" charset="2"/>
              </a:rPr>
              <a:t>arr.</a:t>
            </a:r>
            <a:r>
              <a:rPr lang="en-US" sz="2400" dirty="0" err="1">
                <a:solidFill>
                  <a:schemeClr val="bg1"/>
                </a:solidFill>
                <a:sym typeface="Wingdings" pitchFamily="2" charset="2"/>
              </a:rPr>
              <a:t>reduce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((</a:t>
            </a:r>
            <a:r>
              <a:rPr lang="en-US" sz="2400" dirty="0" err="1">
                <a:solidFill>
                  <a:schemeClr val="tx1"/>
                </a:solidFill>
                <a:sym typeface="Wingdings" pitchFamily="2" charset="2"/>
              </a:rPr>
              <a:t>a,b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) =&gt; a + b));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  console.log("Min = " + </a:t>
            </a:r>
            <a:r>
              <a:rPr lang="en-US" sz="2400" dirty="0" err="1" smtClean="0">
                <a:solidFill>
                  <a:schemeClr val="tx1"/>
                </a:solidFill>
                <a:sym typeface="Wingdings" pitchFamily="2" charset="2"/>
              </a:rPr>
              <a:t>arr.</a:t>
            </a:r>
            <a:r>
              <a:rPr lang="en-US" sz="2400" dirty="0" err="1" smtClean="0">
                <a:solidFill>
                  <a:schemeClr val="bg1"/>
                </a:solidFill>
                <a:sym typeface="Wingdings" pitchFamily="2" charset="2"/>
              </a:rPr>
              <a:t>reduce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((</a:t>
            </a:r>
            <a:r>
              <a:rPr lang="en-US" sz="2400" dirty="0" err="1">
                <a:solidFill>
                  <a:schemeClr val="tx1"/>
                </a:solidFill>
                <a:sym typeface="Wingdings" pitchFamily="2" charset="2"/>
              </a:rPr>
              <a:t>a,b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) =&gt; </a:t>
            </a:r>
            <a:r>
              <a:rPr lang="en-US" sz="2400" dirty="0" err="1">
                <a:solidFill>
                  <a:schemeClr val="bg1"/>
                </a:solidFill>
                <a:sym typeface="Wingdings" pitchFamily="2" charset="2"/>
              </a:rPr>
              <a:t>Math.min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(</a:t>
            </a:r>
            <a:r>
              <a:rPr lang="en-US" sz="2400" dirty="0" err="1">
                <a:solidFill>
                  <a:schemeClr val="tx1"/>
                </a:solidFill>
                <a:sym typeface="Wingdings" pitchFamily="2" charset="2"/>
              </a:rPr>
              <a:t>a,b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)));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  console.log("Max = " + </a:t>
            </a:r>
            <a:r>
              <a:rPr lang="en-US" sz="2400" dirty="0" err="1" smtClean="0">
                <a:solidFill>
                  <a:schemeClr val="tx1"/>
                </a:solidFill>
                <a:sym typeface="Wingdings" pitchFamily="2" charset="2"/>
              </a:rPr>
              <a:t>arr.</a:t>
            </a:r>
            <a:r>
              <a:rPr lang="en-US" sz="2400" dirty="0" err="1" smtClean="0">
                <a:solidFill>
                  <a:schemeClr val="bg1"/>
                </a:solidFill>
                <a:sym typeface="Wingdings" pitchFamily="2" charset="2"/>
              </a:rPr>
              <a:t>reduce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((</a:t>
            </a:r>
            <a:r>
              <a:rPr lang="en-US" sz="2400" dirty="0" err="1">
                <a:solidFill>
                  <a:schemeClr val="tx1"/>
                </a:solidFill>
                <a:sym typeface="Wingdings" pitchFamily="2" charset="2"/>
              </a:rPr>
              <a:t>a,b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) =&gt; </a:t>
            </a:r>
            <a:r>
              <a:rPr lang="en-US" sz="2400" dirty="0" err="1">
                <a:solidFill>
                  <a:schemeClr val="bg1"/>
                </a:solidFill>
                <a:sym typeface="Wingdings" pitchFamily="2" charset="2"/>
              </a:rPr>
              <a:t>Math.max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(</a:t>
            </a:r>
            <a:r>
              <a:rPr lang="en-US" sz="2400" dirty="0" err="1">
                <a:solidFill>
                  <a:schemeClr val="tx1"/>
                </a:solidFill>
                <a:sym typeface="Wingdings" pitchFamily="2" charset="2"/>
              </a:rPr>
              <a:t>a,b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)));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400" i="1" dirty="0">
                <a:solidFill>
                  <a:schemeClr val="tx1"/>
                </a:solidFill>
                <a:sym typeface="Wingdings" pitchFamily="2" charset="2"/>
              </a:rPr>
              <a:t>  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console.log("Product = " + </a:t>
            </a:r>
            <a:r>
              <a:rPr lang="en-US" sz="2400" dirty="0" err="1">
                <a:solidFill>
                  <a:schemeClr val="tx1"/>
                </a:solidFill>
                <a:sym typeface="Wingdings" pitchFamily="2" charset="2"/>
              </a:rPr>
              <a:t>arr.</a:t>
            </a:r>
            <a:r>
              <a:rPr lang="en-US" sz="2400" dirty="0" err="1">
                <a:solidFill>
                  <a:schemeClr val="bg1"/>
                </a:solidFill>
                <a:sym typeface="Wingdings" pitchFamily="2" charset="2"/>
              </a:rPr>
              <a:t>reduce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((</a:t>
            </a:r>
            <a:r>
              <a:rPr lang="en-US" sz="2400" dirty="0" err="1">
                <a:solidFill>
                  <a:schemeClr val="tx1"/>
                </a:solidFill>
                <a:sym typeface="Wingdings" pitchFamily="2" charset="2"/>
              </a:rPr>
              <a:t>a,b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) =&gt; a * b));</a:t>
            </a:r>
            <a:endParaRPr lang="en-US" sz="2400" i="1" dirty="0">
              <a:solidFill>
                <a:schemeClr val="tx1"/>
              </a:solidFill>
              <a:sym typeface="Wingdings" pitchFamily="2" charset="2"/>
            </a:endParaRP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  console.log("Join = " + </a:t>
            </a:r>
            <a:r>
              <a:rPr lang="en-US" sz="2400" dirty="0" err="1">
                <a:solidFill>
                  <a:schemeClr val="tx1"/>
                </a:solidFill>
                <a:sym typeface="Wingdings" pitchFamily="2" charset="2"/>
              </a:rPr>
              <a:t>arr.</a:t>
            </a:r>
            <a:r>
              <a:rPr lang="en-US" sz="2400" dirty="0" err="1">
                <a:solidFill>
                  <a:schemeClr val="bg1"/>
                </a:solidFill>
                <a:sym typeface="Wingdings" pitchFamily="2" charset="2"/>
              </a:rPr>
              <a:t>reduce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((</a:t>
            </a:r>
            <a:r>
              <a:rPr lang="en-US" sz="2400" dirty="0" err="1">
                <a:solidFill>
                  <a:schemeClr val="tx1"/>
                </a:solidFill>
                <a:sym typeface="Wingdings" pitchFamily="2" charset="2"/>
              </a:rPr>
              <a:t>a,b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) =&gt; </a:t>
            </a:r>
            <a:r>
              <a:rPr lang="en-US" sz="2400" dirty="0">
                <a:solidFill>
                  <a:schemeClr val="bg1"/>
                </a:solidFill>
                <a:sym typeface="Wingdings" pitchFamily="2" charset="2"/>
              </a:rPr>
              <a:t>'' +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 a </a:t>
            </a:r>
            <a:r>
              <a:rPr lang="en-US" sz="2400" dirty="0">
                <a:solidFill>
                  <a:schemeClr val="bg1"/>
                </a:solidFill>
                <a:sym typeface="Wingdings" pitchFamily="2" charset="2"/>
              </a:rPr>
              <a:t>+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 b));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}</a:t>
            </a:r>
          </a:p>
        </p:txBody>
      </p:sp>
      <p:sp>
        <p:nvSpPr>
          <p:cNvPr id="13" name="TextBox 6"/>
          <p:cNvSpPr txBox="1"/>
          <p:nvPr/>
        </p:nvSpPr>
        <p:spPr>
          <a:xfrm>
            <a:off x="816005" y="6115050"/>
            <a:ext cx="1055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Check your solution here: </a:t>
            </a:r>
            <a:r>
              <a:rPr lang="en-US" sz="2400" b="1" dirty="0">
                <a:hlinkClick r:id="rId2"/>
              </a:rPr>
              <a:t>https://judge.softuni.bg/Contests/330</a:t>
            </a:r>
            <a:endParaRPr lang="en-US" sz="2400" b="1" dirty="0"/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6123993" y="5268505"/>
            <a:ext cx="5315337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 algn="ctr"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400" dirty="0" err="1">
                <a:solidFill>
                  <a:schemeClr val="tx1"/>
                </a:solidFill>
                <a:sym typeface="Wingdings" pitchFamily="2" charset="2"/>
              </a:rPr>
              <a:t>calcAggregates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([2, 3, 10, 5])</a:t>
            </a:r>
          </a:p>
        </p:txBody>
      </p:sp>
    </p:spTree>
    <p:extLst>
      <p:ext uri="{BB962C8B-B14F-4D97-AF65-F5344CB8AC3E}">
        <p14:creationId xmlns:p14="http://schemas.microsoft.com/office/powerpoint/2010/main" val="4009860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Aggregates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503854" y="1283210"/>
            <a:ext cx="10935476" cy="398529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function </a:t>
            </a:r>
            <a:r>
              <a:rPr lang="en-US" sz="2400" dirty="0" err="1">
                <a:solidFill>
                  <a:schemeClr val="tx1"/>
                </a:solidFill>
                <a:sym typeface="Wingdings" pitchFamily="2" charset="2"/>
              </a:rPr>
              <a:t>calcAggregates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(</a:t>
            </a:r>
            <a:r>
              <a:rPr lang="en-US" sz="2400" dirty="0" err="1">
                <a:solidFill>
                  <a:schemeClr val="tx1"/>
                </a:solidFill>
                <a:sym typeface="Wingdings" pitchFamily="2" charset="2"/>
              </a:rPr>
              <a:t>arr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) {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  console.log("Sum = " + </a:t>
            </a:r>
            <a:r>
              <a:rPr lang="en-US" sz="2400" dirty="0" err="1">
                <a:solidFill>
                  <a:schemeClr val="tx1"/>
                </a:solidFill>
                <a:sym typeface="Wingdings" pitchFamily="2" charset="2"/>
              </a:rPr>
              <a:t>arr.</a:t>
            </a:r>
            <a:r>
              <a:rPr lang="en-US" sz="2400" dirty="0" err="1">
                <a:solidFill>
                  <a:schemeClr val="bg1"/>
                </a:solidFill>
                <a:sym typeface="Wingdings" pitchFamily="2" charset="2"/>
              </a:rPr>
              <a:t>reduce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((</a:t>
            </a:r>
            <a:r>
              <a:rPr lang="en-US" sz="2400" dirty="0" err="1">
                <a:solidFill>
                  <a:schemeClr val="tx1"/>
                </a:solidFill>
                <a:sym typeface="Wingdings" pitchFamily="2" charset="2"/>
              </a:rPr>
              <a:t>a,b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) =&gt; a + b));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  console.log("Min = " + </a:t>
            </a:r>
            <a:r>
              <a:rPr lang="en-US" sz="2400" dirty="0" err="1" smtClean="0">
                <a:solidFill>
                  <a:schemeClr val="tx1"/>
                </a:solidFill>
                <a:sym typeface="Wingdings" pitchFamily="2" charset="2"/>
              </a:rPr>
              <a:t>arr.</a:t>
            </a:r>
            <a:r>
              <a:rPr lang="en-US" sz="2400" dirty="0" err="1" smtClean="0">
                <a:solidFill>
                  <a:schemeClr val="bg1"/>
                </a:solidFill>
                <a:sym typeface="Wingdings" pitchFamily="2" charset="2"/>
              </a:rPr>
              <a:t>reduce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((</a:t>
            </a:r>
            <a:r>
              <a:rPr lang="en-US" sz="2400" dirty="0" err="1">
                <a:solidFill>
                  <a:schemeClr val="tx1"/>
                </a:solidFill>
                <a:sym typeface="Wingdings" pitchFamily="2" charset="2"/>
              </a:rPr>
              <a:t>a,b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) =&gt; </a:t>
            </a:r>
            <a:r>
              <a:rPr lang="en-US" sz="2400" dirty="0" err="1">
                <a:solidFill>
                  <a:schemeClr val="bg1"/>
                </a:solidFill>
                <a:sym typeface="Wingdings" pitchFamily="2" charset="2"/>
              </a:rPr>
              <a:t>Math.min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(</a:t>
            </a:r>
            <a:r>
              <a:rPr lang="en-US" sz="2400" dirty="0" err="1">
                <a:solidFill>
                  <a:schemeClr val="tx1"/>
                </a:solidFill>
                <a:sym typeface="Wingdings" pitchFamily="2" charset="2"/>
              </a:rPr>
              <a:t>a,b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)));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  console.log("Max = " + </a:t>
            </a:r>
            <a:r>
              <a:rPr lang="en-US" sz="2400" dirty="0" err="1" smtClean="0">
                <a:solidFill>
                  <a:schemeClr val="tx1"/>
                </a:solidFill>
                <a:sym typeface="Wingdings" pitchFamily="2" charset="2"/>
              </a:rPr>
              <a:t>arr.</a:t>
            </a:r>
            <a:r>
              <a:rPr lang="en-US" sz="2400" dirty="0" err="1" smtClean="0">
                <a:solidFill>
                  <a:schemeClr val="bg1"/>
                </a:solidFill>
                <a:sym typeface="Wingdings" pitchFamily="2" charset="2"/>
              </a:rPr>
              <a:t>reduce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((</a:t>
            </a:r>
            <a:r>
              <a:rPr lang="en-US" sz="2400" dirty="0" err="1">
                <a:solidFill>
                  <a:schemeClr val="tx1"/>
                </a:solidFill>
                <a:sym typeface="Wingdings" pitchFamily="2" charset="2"/>
              </a:rPr>
              <a:t>a,b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) =&gt; </a:t>
            </a:r>
            <a:r>
              <a:rPr lang="en-US" sz="2400" dirty="0" err="1">
                <a:solidFill>
                  <a:schemeClr val="bg1"/>
                </a:solidFill>
                <a:sym typeface="Wingdings" pitchFamily="2" charset="2"/>
              </a:rPr>
              <a:t>Math.max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(</a:t>
            </a:r>
            <a:r>
              <a:rPr lang="en-US" sz="2400" dirty="0" err="1">
                <a:solidFill>
                  <a:schemeClr val="tx1"/>
                </a:solidFill>
                <a:sym typeface="Wingdings" pitchFamily="2" charset="2"/>
              </a:rPr>
              <a:t>a,b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)));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400" i="1" dirty="0">
                <a:solidFill>
                  <a:schemeClr val="tx1"/>
                </a:solidFill>
                <a:sym typeface="Wingdings" pitchFamily="2" charset="2"/>
              </a:rPr>
              <a:t>  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console.log("Product = " + </a:t>
            </a:r>
            <a:r>
              <a:rPr lang="en-US" sz="2400" dirty="0" err="1">
                <a:solidFill>
                  <a:schemeClr val="tx1"/>
                </a:solidFill>
                <a:sym typeface="Wingdings" pitchFamily="2" charset="2"/>
              </a:rPr>
              <a:t>arr.</a:t>
            </a:r>
            <a:r>
              <a:rPr lang="en-US" sz="2400" dirty="0" err="1">
                <a:solidFill>
                  <a:schemeClr val="bg1"/>
                </a:solidFill>
                <a:sym typeface="Wingdings" pitchFamily="2" charset="2"/>
              </a:rPr>
              <a:t>reduce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((</a:t>
            </a:r>
            <a:r>
              <a:rPr lang="en-US" sz="2400" dirty="0" err="1">
                <a:solidFill>
                  <a:schemeClr val="tx1"/>
                </a:solidFill>
                <a:sym typeface="Wingdings" pitchFamily="2" charset="2"/>
              </a:rPr>
              <a:t>a,b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) =&gt; a * b));</a:t>
            </a:r>
            <a:endParaRPr lang="en-US" sz="2400" i="1" dirty="0">
              <a:solidFill>
                <a:schemeClr val="tx1"/>
              </a:solidFill>
              <a:sym typeface="Wingdings" pitchFamily="2" charset="2"/>
            </a:endParaRP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  console.log("Join = " + </a:t>
            </a:r>
            <a:r>
              <a:rPr lang="en-US" sz="2400" dirty="0" err="1">
                <a:solidFill>
                  <a:schemeClr val="tx1"/>
                </a:solidFill>
                <a:sym typeface="Wingdings" pitchFamily="2" charset="2"/>
              </a:rPr>
              <a:t>arr.</a:t>
            </a:r>
            <a:r>
              <a:rPr lang="en-US" sz="2400" dirty="0" err="1">
                <a:solidFill>
                  <a:schemeClr val="bg1"/>
                </a:solidFill>
                <a:sym typeface="Wingdings" pitchFamily="2" charset="2"/>
              </a:rPr>
              <a:t>reduce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((</a:t>
            </a:r>
            <a:r>
              <a:rPr lang="en-US" sz="2400" dirty="0" err="1">
                <a:solidFill>
                  <a:schemeClr val="tx1"/>
                </a:solidFill>
                <a:sym typeface="Wingdings" pitchFamily="2" charset="2"/>
              </a:rPr>
              <a:t>a,b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) =&gt; </a:t>
            </a:r>
            <a:r>
              <a:rPr lang="en-US" sz="2400" dirty="0">
                <a:solidFill>
                  <a:schemeClr val="bg1"/>
                </a:solidFill>
                <a:sym typeface="Wingdings" pitchFamily="2" charset="2"/>
              </a:rPr>
              <a:t>'' +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 a </a:t>
            </a:r>
            <a:r>
              <a:rPr lang="en-US" sz="2400" dirty="0">
                <a:solidFill>
                  <a:schemeClr val="bg1"/>
                </a:solidFill>
                <a:sym typeface="Wingdings" pitchFamily="2" charset="2"/>
              </a:rPr>
              <a:t>+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 b));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}</a:t>
            </a:r>
          </a:p>
        </p:txBody>
      </p:sp>
      <p:sp>
        <p:nvSpPr>
          <p:cNvPr id="13" name="TextBox 6"/>
          <p:cNvSpPr txBox="1"/>
          <p:nvPr/>
        </p:nvSpPr>
        <p:spPr>
          <a:xfrm>
            <a:off x="816005" y="6115050"/>
            <a:ext cx="1055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Check your solution here: </a:t>
            </a:r>
            <a:r>
              <a:rPr lang="en-US" sz="2400" b="1" dirty="0">
                <a:hlinkClick r:id="rId2"/>
              </a:rPr>
              <a:t>https://judge.softuni.bg/Contests/330</a:t>
            </a:r>
            <a:endParaRPr lang="en-US" sz="2400" b="1" dirty="0"/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6123993" y="5268505"/>
            <a:ext cx="5315337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 algn="ctr"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400" dirty="0" err="1">
                <a:solidFill>
                  <a:schemeClr val="tx1"/>
                </a:solidFill>
                <a:sym typeface="Wingdings" pitchFamily="2" charset="2"/>
              </a:rPr>
              <a:t>calcAggregates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([2, 3, 10, 5])</a:t>
            </a:r>
          </a:p>
        </p:txBody>
      </p:sp>
    </p:spTree>
    <p:extLst>
      <p:ext uri="{BB962C8B-B14F-4D97-AF65-F5344CB8AC3E}">
        <p14:creationId xmlns:p14="http://schemas.microsoft.com/office/powerpoint/2010/main" val="444739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6">
            <a:extLst>
              <a:ext uri="{FF2B5EF4-FFF2-40B4-BE49-F238E27FC236}">
                <a16:creationId xmlns=""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9918" y="1222480"/>
            <a:ext cx="11383347" cy="5514221"/>
          </a:xfrm>
        </p:spPr>
        <p:txBody>
          <a:bodyPr>
            <a:normAutofit/>
          </a:bodyPr>
          <a:lstStyle/>
          <a:p>
            <a:r>
              <a:rPr lang="en-US" sz="3200" dirty="0"/>
              <a:t>Set </a:t>
            </a:r>
            <a:r>
              <a:rPr lang="en-US" sz="3200" b="1" dirty="0">
                <a:solidFill>
                  <a:schemeClr val="bg1"/>
                </a:solidFill>
              </a:rPr>
              <a:t>some of the parameters </a:t>
            </a:r>
            <a:r>
              <a:rPr lang="en-US" sz="3200" dirty="0"/>
              <a:t>of a function to a </a:t>
            </a:r>
            <a:r>
              <a:rPr lang="en-US" sz="3200" b="1" dirty="0">
                <a:solidFill>
                  <a:schemeClr val="bg1"/>
                </a:solidFill>
              </a:rPr>
              <a:t>fixed value</a:t>
            </a:r>
          </a:p>
          <a:p>
            <a:r>
              <a:rPr lang="en-US" sz="3200" dirty="0"/>
              <a:t>Pass the </a:t>
            </a:r>
            <a:r>
              <a:rPr lang="en-US" sz="3200" b="1" dirty="0">
                <a:solidFill>
                  <a:schemeClr val="bg1"/>
                </a:solidFill>
              </a:rPr>
              <a:t>remaining parameters </a:t>
            </a:r>
            <a:r>
              <a:rPr lang="en-US" sz="3200" dirty="0"/>
              <a:t>when a final </a:t>
            </a:r>
            <a:r>
              <a:rPr lang="en-US" sz="3200" b="1" dirty="0">
                <a:solidFill>
                  <a:schemeClr val="bg1"/>
                </a:solidFill>
              </a:rPr>
              <a:t>result</a:t>
            </a:r>
            <a:r>
              <a:rPr lang="en-US" sz="3200" dirty="0"/>
              <a:t> is needed</a:t>
            </a:r>
          </a:p>
          <a:p>
            <a:pPr lvl="1"/>
            <a:r>
              <a:rPr lang="en-US" sz="3200" dirty="0"/>
              <a:t>The partially applied function can be </a:t>
            </a:r>
            <a:r>
              <a:rPr lang="en-US" sz="3200" b="1" dirty="0">
                <a:solidFill>
                  <a:schemeClr val="bg1"/>
                </a:solidFill>
              </a:rPr>
              <a:t>used multiple times</a:t>
            </a:r>
          </a:p>
          <a:p>
            <a:r>
              <a:rPr lang="en-US" sz="3200" dirty="0"/>
              <a:t>Example:</a:t>
            </a:r>
          </a:p>
          <a:p>
            <a:pPr>
              <a:spcBef>
                <a:spcPts val="15000"/>
              </a:spcBef>
            </a:pPr>
            <a:r>
              <a:rPr lang="en-US" sz="3200" dirty="0"/>
              <a:t>This helps write </a:t>
            </a:r>
            <a:r>
              <a:rPr lang="en-US" sz="3200" b="1" dirty="0">
                <a:solidFill>
                  <a:schemeClr val="bg1"/>
                </a:solidFill>
              </a:rPr>
              <a:t>reusable code </a:t>
            </a:r>
            <a:r>
              <a:rPr lang="en-US" sz="3200" dirty="0"/>
              <a:t>with </a:t>
            </a:r>
            <a:r>
              <a:rPr lang="en-US" sz="3200" b="1" dirty="0">
                <a:solidFill>
                  <a:schemeClr val="bg1"/>
                </a:solidFill>
              </a:rPr>
              <a:t>fewer bugs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Partial Application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783771" y="4204816"/>
            <a:ext cx="4320073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 algn="ctr"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400" i="1" dirty="0">
                <a:solidFill>
                  <a:schemeClr val="tx1"/>
                </a:solidFill>
                <a:sym typeface="Wingdings" pitchFamily="2" charset="2"/>
              </a:rPr>
              <a:t>f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(x, y) = x + y</a:t>
            </a:r>
          </a:p>
        </p:txBody>
      </p:sp>
      <p:sp>
        <p:nvSpPr>
          <p:cNvPr id="2" name="Стрелка надясно 1"/>
          <p:cNvSpPr/>
          <p:nvPr/>
        </p:nvSpPr>
        <p:spPr bwMode="auto">
          <a:xfrm>
            <a:off x="5495731" y="4276440"/>
            <a:ext cx="1651518" cy="48112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7327640" y="4204816"/>
            <a:ext cx="4320073" cy="601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 algn="ctr"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400" i="1" dirty="0">
                <a:solidFill>
                  <a:schemeClr val="tx1"/>
                </a:solidFill>
                <a:sym typeface="Wingdings" pitchFamily="2" charset="2"/>
              </a:rPr>
              <a:t>g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(x) = </a:t>
            </a:r>
            <a:r>
              <a:rPr lang="en-US" sz="2400" i="1" dirty="0">
                <a:solidFill>
                  <a:schemeClr val="tx1"/>
                </a:solidFill>
                <a:sym typeface="Wingdings" pitchFamily="2" charset="2"/>
              </a:rPr>
              <a:t>f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(1, x)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338636" y="3509095"/>
            <a:ext cx="3813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Set first parameter to 1</a:t>
            </a:r>
          </a:p>
        </p:txBody>
      </p:sp>
      <p:sp>
        <p:nvSpPr>
          <p:cNvPr id="3" name="Закръглено правоъгълно изнесено означение 2"/>
          <p:cNvSpPr/>
          <p:nvPr/>
        </p:nvSpPr>
        <p:spPr bwMode="auto">
          <a:xfrm>
            <a:off x="8836089" y="3256384"/>
            <a:ext cx="2811623" cy="775931"/>
          </a:xfrm>
          <a:prstGeom prst="wedgeRoundRectCallou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Same as increment operator (++)</a:t>
            </a:r>
            <a:endParaRPr lang="en-US" sz="24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3529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" grpId="0" animBg="1"/>
      <p:bldP spid="9" grpId="0" animBg="1"/>
      <p:bldP spid="10" grpId="0"/>
      <p:bldP spid="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6">
            <a:extLst>
              <a:ext uri="{FF2B5EF4-FFF2-40B4-BE49-F238E27FC236}">
                <a16:creationId xmlns=""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9918" y="1119843"/>
            <a:ext cx="11383347" cy="5514221"/>
          </a:xfrm>
        </p:spPr>
        <p:txBody>
          <a:bodyPr>
            <a:normAutofit/>
          </a:bodyPr>
          <a:lstStyle/>
          <a:p>
            <a:pPr>
              <a:spcAft>
                <a:spcPts val="0"/>
              </a:spcAft>
              <a:buClr>
                <a:schemeClr val="tx1"/>
              </a:buClr>
            </a:pPr>
            <a:r>
              <a:rPr lang="en-US" sz="3200" dirty="0"/>
              <a:t>You are </a:t>
            </a:r>
            <a:r>
              <a:rPr lang="en-US" sz="3200" b="1" dirty="0">
                <a:solidFill>
                  <a:schemeClr val="bg1"/>
                </a:solidFill>
              </a:rPr>
              <a:t>given </a:t>
            </a:r>
            <a:r>
              <a:rPr lang="en-US" sz="3200" dirty="0"/>
              <a:t>a function that formats </a:t>
            </a:r>
            <a:r>
              <a:rPr lang="en-US" sz="3200" b="1" dirty="0">
                <a:solidFill>
                  <a:schemeClr val="bg1"/>
                </a:solidFill>
              </a:rPr>
              <a:t>currency</a:t>
            </a:r>
            <a:r>
              <a:rPr lang="en-US" sz="3200" dirty="0"/>
              <a:t> </a:t>
            </a:r>
            <a:r>
              <a:rPr lang="en-US" sz="3200" dirty="0" smtClean="0"/>
              <a:t>values</a:t>
            </a:r>
            <a:endParaRPr lang="bg-BG" sz="3200" dirty="0" smtClean="0"/>
          </a:p>
          <a:p>
            <a:pPr>
              <a:spcAft>
                <a:spcPts val="0"/>
              </a:spcAft>
              <a:buClr>
                <a:schemeClr val="tx1"/>
              </a:buClr>
            </a:pPr>
            <a:endParaRPr lang="en-US" sz="3200" dirty="0"/>
          </a:p>
          <a:p>
            <a:pPr>
              <a:spcBef>
                <a:spcPts val="22800"/>
              </a:spcBef>
              <a:spcAft>
                <a:spcPts val="0"/>
              </a:spcAft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Return a function </a:t>
            </a:r>
            <a:r>
              <a:rPr lang="en-US" sz="3200" dirty="0"/>
              <a:t>that formats dollar values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Currency Format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475863" y="1643930"/>
            <a:ext cx="11299370" cy="342437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function </a:t>
            </a:r>
            <a:r>
              <a:rPr lang="en-US" dirty="0" err="1">
                <a:solidFill>
                  <a:schemeClr val="tx1"/>
                </a:solidFill>
                <a:sym typeface="Wingdings" pitchFamily="2" charset="2"/>
              </a:rPr>
              <a:t>formatCurrency</a:t>
            </a: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(</a:t>
            </a:r>
            <a:r>
              <a:rPr lang="en-US" dirty="0">
                <a:solidFill>
                  <a:schemeClr val="bg1"/>
                </a:solidFill>
                <a:sym typeface="Wingdings" pitchFamily="2" charset="2"/>
              </a:rPr>
              <a:t>separator</a:t>
            </a: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, </a:t>
            </a:r>
            <a:r>
              <a:rPr lang="en-US" dirty="0">
                <a:solidFill>
                  <a:schemeClr val="bg1"/>
                </a:solidFill>
                <a:sym typeface="Wingdings" pitchFamily="2" charset="2"/>
              </a:rPr>
              <a:t>symbol</a:t>
            </a: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, </a:t>
            </a:r>
            <a:r>
              <a:rPr lang="en-US" dirty="0" err="1">
                <a:solidFill>
                  <a:schemeClr val="bg1"/>
                </a:solidFill>
                <a:sym typeface="Wingdings" pitchFamily="2" charset="2"/>
              </a:rPr>
              <a:t>symbolFirst</a:t>
            </a: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, </a:t>
            </a:r>
            <a:r>
              <a:rPr lang="en-US" dirty="0">
                <a:solidFill>
                  <a:schemeClr val="bg1"/>
                </a:solidFill>
                <a:sym typeface="Wingdings" pitchFamily="2" charset="2"/>
              </a:rPr>
              <a:t>value</a:t>
            </a: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) {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  let result = </a:t>
            </a:r>
            <a:r>
              <a:rPr lang="en-US" dirty="0" err="1">
                <a:solidFill>
                  <a:schemeClr val="tx1"/>
                </a:solidFill>
                <a:sym typeface="Wingdings" pitchFamily="2" charset="2"/>
              </a:rPr>
              <a:t>Math.trunc</a:t>
            </a: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(</a:t>
            </a:r>
            <a:r>
              <a:rPr lang="en-US" dirty="0">
                <a:solidFill>
                  <a:schemeClr val="bg1"/>
                </a:solidFill>
                <a:sym typeface="Wingdings" pitchFamily="2" charset="2"/>
              </a:rPr>
              <a:t>value</a:t>
            </a: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) + </a:t>
            </a:r>
            <a:r>
              <a:rPr lang="en-US" dirty="0">
                <a:solidFill>
                  <a:schemeClr val="bg1"/>
                </a:solidFill>
                <a:sym typeface="Wingdings" pitchFamily="2" charset="2"/>
              </a:rPr>
              <a:t>separator</a:t>
            </a: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;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  result += </a:t>
            </a:r>
            <a:r>
              <a:rPr lang="en-US" dirty="0" err="1">
                <a:solidFill>
                  <a:schemeClr val="bg1"/>
                </a:solidFill>
                <a:sym typeface="Wingdings" pitchFamily="2" charset="2"/>
              </a:rPr>
              <a:t>value</a:t>
            </a:r>
            <a:r>
              <a:rPr lang="en-US" dirty="0" err="1">
                <a:solidFill>
                  <a:schemeClr val="tx1"/>
                </a:solidFill>
                <a:sym typeface="Wingdings" pitchFamily="2" charset="2"/>
              </a:rPr>
              <a:t>.toFixed</a:t>
            </a: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(2).</a:t>
            </a:r>
            <a:r>
              <a:rPr lang="en-US" dirty="0" err="1">
                <a:solidFill>
                  <a:schemeClr val="tx1"/>
                </a:solidFill>
                <a:sym typeface="Wingdings" pitchFamily="2" charset="2"/>
              </a:rPr>
              <a:t>substr</a:t>
            </a: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(-2,2);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  if (</a:t>
            </a:r>
            <a:r>
              <a:rPr lang="en-US" dirty="0" err="1">
                <a:solidFill>
                  <a:schemeClr val="bg1"/>
                </a:solidFill>
                <a:sym typeface="Wingdings" pitchFamily="2" charset="2"/>
              </a:rPr>
              <a:t>symbolFirst</a:t>
            </a: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) return </a:t>
            </a:r>
            <a:r>
              <a:rPr lang="en-US" dirty="0">
                <a:solidFill>
                  <a:schemeClr val="bg1"/>
                </a:solidFill>
                <a:sym typeface="Wingdings" pitchFamily="2" charset="2"/>
              </a:rPr>
              <a:t>symbol</a:t>
            </a: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 + ' ' + result;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  else return result + ' ' + </a:t>
            </a:r>
            <a:r>
              <a:rPr lang="en-US" dirty="0">
                <a:solidFill>
                  <a:schemeClr val="bg1"/>
                </a:solidFill>
                <a:sym typeface="Wingdings" pitchFamily="2" charset="2"/>
              </a:rPr>
              <a:t>symbol</a:t>
            </a: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;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}</a:t>
            </a: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475863" y="5616983"/>
            <a:ext cx="11299370" cy="118427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let formatter = </a:t>
            </a:r>
            <a:r>
              <a:rPr lang="en-US" dirty="0" err="1">
                <a:solidFill>
                  <a:schemeClr val="bg1"/>
                </a:solidFill>
                <a:sym typeface="Wingdings" pitchFamily="2" charset="2"/>
              </a:rPr>
              <a:t>getDollarFormatter</a:t>
            </a: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(</a:t>
            </a:r>
            <a:r>
              <a:rPr lang="en-US" dirty="0" err="1">
                <a:solidFill>
                  <a:schemeClr val="tx1"/>
                </a:solidFill>
                <a:sym typeface="Wingdings" pitchFamily="2" charset="2"/>
              </a:rPr>
              <a:t>formatCurrency</a:t>
            </a: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);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formatter(5345); </a:t>
            </a:r>
            <a:r>
              <a:rPr lang="en-US" i="1" dirty="0">
                <a:solidFill>
                  <a:schemeClr val="accent2"/>
                </a:solidFill>
                <a:sym typeface="Wingdings" pitchFamily="2" charset="2"/>
              </a:rPr>
              <a:t>// $ 5345,00</a:t>
            </a:r>
          </a:p>
        </p:txBody>
      </p:sp>
    </p:spTree>
    <p:extLst>
      <p:ext uri="{BB962C8B-B14F-4D97-AF65-F5344CB8AC3E}">
        <p14:creationId xmlns:p14="http://schemas.microsoft.com/office/powerpoint/2010/main" val="2865048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6">
            <a:extLst>
              <a:ext uri="{FF2B5EF4-FFF2-40B4-BE49-F238E27FC236}">
                <a16:creationId xmlns=""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9918" y="1119843"/>
            <a:ext cx="11383347" cy="5514221"/>
          </a:xfrm>
        </p:spPr>
        <p:txBody>
          <a:bodyPr>
            <a:noAutofit/>
          </a:bodyPr>
          <a:lstStyle/>
          <a:p>
            <a:r>
              <a:rPr lang="en-US" sz="3200" dirty="0"/>
              <a:t>We take the initial </a:t>
            </a:r>
            <a:r>
              <a:rPr lang="en-US" sz="3200" b="1" dirty="0">
                <a:solidFill>
                  <a:schemeClr val="bg1"/>
                </a:solidFill>
              </a:rPr>
              <a:t>function as parameter</a:t>
            </a:r>
          </a:p>
          <a:p>
            <a:r>
              <a:rPr lang="en-US" sz="3200" dirty="0"/>
              <a:t>We </a:t>
            </a:r>
            <a:r>
              <a:rPr lang="en-US" sz="3200" b="1" dirty="0">
                <a:solidFill>
                  <a:schemeClr val="bg1"/>
                </a:solidFill>
              </a:rPr>
              <a:t>return a function </a:t>
            </a:r>
            <a:r>
              <a:rPr lang="en-US" sz="3200" dirty="0"/>
              <a:t>that takes only one </a:t>
            </a:r>
            <a:r>
              <a:rPr lang="en-US" sz="3200" dirty="0" smtClean="0"/>
              <a:t>parameter</a:t>
            </a:r>
            <a:endParaRPr lang="en-US" sz="3200" dirty="0"/>
          </a:p>
          <a:p>
            <a:pPr>
              <a:spcBef>
                <a:spcPts val="26400"/>
              </a:spcBef>
            </a:pPr>
            <a:r>
              <a:rPr lang="en-US" sz="3200" dirty="0"/>
              <a:t>This is called "</a:t>
            </a:r>
            <a:r>
              <a:rPr lang="en-US" sz="3200" b="1" dirty="0">
                <a:solidFill>
                  <a:schemeClr val="bg1"/>
                </a:solidFill>
              </a:rPr>
              <a:t>function currying</a:t>
            </a:r>
            <a:r>
              <a:rPr lang="en-US" sz="3200" dirty="0"/>
              <a:t>" (after </a:t>
            </a:r>
            <a:r>
              <a:rPr lang="en-US" sz="3200" b="1" dirty="0">
                <a:solidFill>
                  <a:schemeClr val="bg1"/>
                </a:solidFill>
              </a:rPr>
              <a:t>Haskell Curry</a:t>
            </a:r>
            <a:r>
              <a:rPr lang="en-US" sz="3200" dirty="0"/>
              <a:t>)</a:t>
            </a:r>
            <a:endParaRPr lang="en-US" sz="3200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Currency Format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475863" y="2327596"/>
            <a:ext cx="11299370" cy="340199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function </a:t>
            </a:r>
            <a:r>
              <a:rPr lang="en-US" dirty="0" err="1">
                <a:solidFill>
                  <a:schemeClr val="tx1"/>
                </a:solidFill>
                <a:sym typeface="Wingdings" pitchFamily="2" charset="2"/>
              </a:rPr>
              <a:t>getDollarFormatter</a:t>
            </a: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(</a:t>
            </a:r>
            <a:r>
              <a:rPr lang="en-US" dirty="0">
                <a:solidFill>
                  <a:schemeClr val="bg1"/>
                </a:solidFill>
                <a:sym typeface="Wingdings" pitchFamily="2" charset="2"/>
              </a:rPr>
              <a:t>formatter</a:t>
            </a: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) {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  function </a:t>
            </a:r>
            <a:r>
              <a:rPr lang="en-US" dirty="0" err="1">
                <a:solidFill>
                  <a:schemeClr val="tx1"/>
                </a:solidFill>
                <a:sym typeface="Wingdings" pitchFamily="2" charset="2"/>
              </a:rPr>
              <a:t>dollarFormatter</a:t>
            </a: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(value) {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      return </a:t>
            </a:r>
            <a:r>
              <a:rPr lang="en-US" dirty="0">
                <a:solidFill>
                  <a:schemeClr val="bg1"/>
                </a:solidFill>
                <a:sym typeface="Wingdings" pitchFamily="2" charset="2"/>
              </a:rPr>
              <a:t>formatter</a:t>
            </a: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(',', '$', true, value);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  </a:t>
            </a:r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};</a:t>
            </a:r>
            <a:endParaRPr lang="en-US" dirty="0">
              <a:solidFill>
                <a:schemeClr val="tx1"/>
              </a:solidFill>
              <a:sym typeface="Wingdings" pitchFamily="2" charset="2"/>
            </a:endParaRP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  return </a:t>
            </a:r>
            <a:r>
              <a:rPr lang="en-US" dirty="0" err="1">
                <a:solidFill>
                  <a:schemeClr val="tx1"/>
                </a:solidFill>
                <a:sym typeface="Wingdings" pitchFamily="2" charset="2"/>
              </a:rPr>
              <a:t>dollarFormatter</a:t>
            </a: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;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}</a:t>
            </a:r>
            <a:endParaRPr lang="en-US" dirty="0">
              <a:solidFill>
                <a:schemeClr val="tx1"/>
              </a:solidFill>
              <a:sym typeface="Wingdings" pitchFamily="2" charset="2"/>
            </a:endParaRPr>
          </a:p>
        </p:txBody>
      </p:sp>
      <p:sp>
        <p:nvSpPr>
          <p:cNvPr id="2" name="Закръглено правоъгълно изнесено означение 1"/>
          <p:cNvSpPr/>
          <p:nvPr/>
        </p:nvSpPr>
        <p:spPr bwMode="auto">
          <a:xfrm>
            <a:off x="7751034" y="3008118"/>
            <a:ext cx="3187582" cy="546931"/>
          </a:xfrm>
          <a:prstGeom prst="wedgeRoundRectCallout">
            <a:avLst>
              <a:gd name="adj1" fmla="val -61559"/>
              <a:gd name="adj2" fmla="val 4181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Fix parameters</a:t>
            </a:r>
            <a:endParaRPr lang="en-US" sz="24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9" name="Закръглено правоъгълно изнесено означение 8"/>
          <p:cNvSpPr/>
          <p:nvPr/>
        </p:nvSpPr>
        <p:spPr bwMode="auto">
          <a:xfrm>
            <a:off x="5066231" y="4084890"/>
            <a:ext cx="3187582" cy="871670"/>
          </a:xfrm>
          <a:prstGeom prst="wedgeRoundRectCallout">
            <a:avLst>
              <a:gd name="adj1" fmla="val -69066"/>
              <a:gd name="adj2" fmla="val -5029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Return result of </a:t>
            </a:r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original</a:t>
            </a:r>
            <a:r>
              <a:rPr lang="en-US" sz="24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function</a:t>
            </a:r>
            <a:endParaRPr lang="en-US" sz="24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585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" grpId="0" animBg="1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Properties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475863" y="1307121"/>
            <a:ext cx="11299370" cy="215710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function </a:t>
            </a:r>
            <a:r>
              <a:rPr lang="en-US" sz="2400" dirty="0">
                <a:solidFill>
                  <a:schemeClr val="bg1"/>
                </a:solidFill>
              </a:rPr>
              <a:t>max</a:t>
            </a:r>
            <a:r>
              <a:rPr lang="en-US" sz="2400" dirty="0">
                <a:solidFill>
                  <a:schemeClr val="tx1"/>
                </a:solidFill>
              </a:rPr>
              <a:t>(</a:t>
            </a:r>
            <a:r>
              <a:rPr lang="en-US" sz="2400" dirty="0" err="1">
                <a:solidFill>
                  <a:schemeClr val="tx1"/>
                </a:solidFill>
              </a:rPr>
              <a:t>arr</a:t>
            </a:r>
            <a:r>
              <a:rPr lang="en-US" sz="2400" dirty="0">
                <a:solidFill>
                  <a:schemeClr val="tx1"/>
                </a:solidFill>
              </a:rPr>
              <a:t>) { return </a:t>
            </a:r>
            <a:r>
              <a:rPr lang="en-US" sz="2400" dirty="0" err="1">
                <a:solidFill>
                  <a:schemeClr val="tx1"/>
                </a:solidFill>
              </a:rPr>
              <a:t>arr</a:t>
            </a:r>
            <a:r>
              <a:rPr lang="en-US" sz="2400" dirty="0">
                <a:solidFill>
                  <a:schemeClr val="tx1"/>
                </a:solidFill>
              </a:rPr>
              <a:t>; }</a:t>
            </a:r>
          </a:p>
          <a:p>
            <a:r>
              <a:rPr lang="en-US" sz="2400" dirty="0">
                <a:solidFill>
                  <a:schemeClr val="tx1"/>
                </a:solidFill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</a:rPr>
              <a:t>max.</a:t>
            </a:r>
            <a:r>
              <a:rPr lang="en-US" sz="2400" dirty="0" err="1">
                <a:solidFill>
                  <a:schemeClr val="bg1"/>
                </a:solidFill>
              </a:rPr>
              <a:t>length</a:t>
            </a:r>
            <a:r>
              <a:rPr lang="en-US" sz="2400" dirty="0">
                <a:solidFill>
                  <a:schemeClr val="tx1"/>
                </a:solidFill>
              </a:rPr>
              <a:t>); </a:t>
            </a:r>
            <a:r>
              <a:rPr lang="en-US" sz="2400" i="1" dirty="0">
                <a:solidFill>
                  <a:schemeClr val="accent2"/>
                </a:solidFill>
              </a:rPr>
              <a:t>// 1 (number of arguments)</a:t>
            </a:r>
          </a:p>
          <a:p>
            <a:r>
              <a:rPr lang="en-US" sz="2400" dirty="0">
                <a:solidFill>
                  <a:schemeClr val="tx1"/>
                </a:solidFill>
              </a:rPr>
              <a:t>console.log(max.</a:t>
            </a:r>
            <a:r>
              <a:rPr lang="en-US" sz="2400" dirty="0">
                <a:solidFill>
                  <a:schemeClr val="bg1"/>
                </a:solidFill>
              </a:rPr>
              <a:t>name</a:t>
            </a:r>
            <a:r>
              <a:rPr lang="en-US" sz="2400" dirty="0">
                <a:solidFill>
                  <a:schemeClr val="tx1"/>
                </a:solidFill>
              </a:rPr>
              <a:t>); </a:t>
            </a:r>
            <a:r>
              <a:rPr lang="en-US" sz="2400" i="1" dirty="0">
                <a:solidFill>
                  <a:schemeClr val="accent2"/>
                </a:solidFill>
              </a:rPr>
              <a:t>// max</a:t>
            </a:r>
          </a:p>
          <a:p>
            <a:r>
              <a:rPr lang="en-US" sz="2400" dirty="0">
                <a:solidFill>
                  <a:schemeClr val="tx1"/>
                </a:solidFill>
              </a:rPr>
              <a:t>console.log((function(){}).</a:t>
            </a:r>
            <a:r>
              <a:rPr lang="en-US" sz="2400" dirty="0">
                <a:solidFill>
                  <a:schemeClr val="bg1"/>
                </a:solidFill>
              </a:rPr>
              <a:t>name</a:t>
            </a:r>
            <a:r>
              <a:rPr lang="en-US" sz="2400" dirty="0">
                <a:solidFill>
                  <a:schemeClr val="tx1"/>
                </a:solidFill>
              </a:rPr>
              <a:t>); </a:t>
            </a:r>
            <a:r>
              <a:rPr lang="en-US" sz="2400" i="1" dirty="0">
                <a:solidFill>
                  <a:schemeClr val="accent2"/>
                </a:solidFill>
              </a:rPr>
              <a:t>// (empty string)</a:t>
            </a:r>
            <a:endParaRPr lang="en-US" sz="2400" i="1" dirty="0">
              <a:solidFill>
                <a:schemeClr val="accent2"/>
              </a:solidFill>
            </a:endParaRP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406072" y="3989076"/>
            <a:ext cx="11299370" cy="268032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function </a:t>
            </a:r>
            <a:r>
              <a:rPr lang="en-US" sz="2400" dirty="0">
                <a:solidFill>
                  <a:schemeClr val="bg1"/>
                </a:solidFill>
              </a:rPr>
              <a:t>inner</a:t>
            </a:r>
            <a:r>
              <a:rPr lang="en-US" sz="2400" dirty="0">
                <a:solidFill>
                  <a:schemeClr val="tx1"/>
                </a:solidFill>
              </a:rPr>
              <a:t>() { 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console.log("Caller: " + </a:t>
            </a:r>
            <a:r>
              <a:rPr lang="en-US" sz="2400" dirty="0" err="1">
                <a:solidFill>
                  <a:schemeClr val="tx1"/>
                </a:solidFill>
              </a:rPr>
              <a:t>inner.</a:t>
            </a:r>
            <a:r>
              <a:rPr lang="en-US" sz="2400" dirty="0" err="1">
                <a:solidFill>
                  <a:schemeClr val="bg1"/>
                </a:solidFill>
              </a:rPr>
              <a:t>caller</a:t>
            </a:r>
            <a:r>
              <a:rPr lang="en-US" sz="2400" dirty="0">
                <a:solidFill>
                  <a:schemeClr val="tx1"/>
                </a:solidFill>
              </a:rPr>
              <a:t>); </a:t>
            </a:r>
          </a:p>
          <a:p>
            <a:r>
              <a:rPr lang="en-US" sz="2400" dirty="0">
                <a:solidFill>
                  <a:schemeClr val="tx1"/>
                </a:solidFill>
              </a:rPr>
              <a:t>}</a:t>
            </a:r>
          </a:p>
          <a:p>
            <a:r>
              <a:rPr lang="en-US" sz="2400" dirty="0">
                <a:solidFill>
                  <a:schemeClr val="tx1"/>
                </a:solidFill>
              </a:rPr>
              <a:t>function </a:t>
            </a:r>
            <a:r>
              <a:rPr lang="en-US" sz="2400" dirty="0">
                <a:solidFill>
                  <a:schemeClr val="bg1"/>
                </a:solidFill>
              </a:rPr>
              <a:t>outer</a:t>
            </a:r>
            <a:r>
              <a:rPr lang="en-US" sz="2400" dirty="0">
                <a:solidFill>
                  <a:schemeClr val="tx1"/>
                </a:solidFill>
              </a:rPr>
              <a:t>() { </a:t>
            </a:r>
            <a:r>
              <a:rPr lang="en-US" sz="2400" dirty="0">
                <a:solidFill>
                  <a:schemeClr val="bg1"/>
                </a:solidFill>
              </a:rPr>
              <a:t>inner</a:t>
            </a:r>
            <a:r>
              <a:rPr lang="en-US" sz="2400" dirty="0">
                <a:solidFill>
                  <a:schemeClr val="tx1"/>
                </a:solidFill>
              </a:rPr>
              <a:t>() };</a:t>
            </a:r>
          </a:p>
          <a:p>
            <a:r>
              <a:rPr lang="en-US" sz="2400" dirty="0">
                <a:solidFill>
                  <a:schemeClr val="bg1"/>
                </a:solidFill>
              </a:rPr>
              <a:t>outer</a:t>
            </a:r>
            <a:r>
              <a:rPr lang="en-US" sz="2400" dirty="0">
                <a:solidFill>
                  <a:schemeClr val="tx1"/>
                </a:solidFill>
              </a:rPr>
              <a:t>(); </a:t>
            </a:r>
            <a:r>
              <a:rPr lang="en-US" sz="2400" i="1" dirty="0">
                <a:solidFill>
                  <a:schemeClr val="accent2"/>
                </a:solidFill>
              </a:rPr>
              <a:t>// Caller: function outer()</a:t>
            </a:r>
            <a:endParaRPr lang="en-US" sz="2400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9225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15109" y="4392540"/>
            <a:ext cx="10961783" cy="1478422"/>
          </a:xfrm>
        </p:spPr>
        <p:txBody>
          <a:bodyPr/>
          <a:lstStyle/>
          <a:p>
            <a:r>
              <a:rPr lang="en-US" dirty="0"/>
              <a:t>Immediately-Invoked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Function Expressions </a:t>
            </a:r>
            <a:r>
              <a:rPr lang="en-US" dirty="0"/>
              <a:t>(IIFE)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623655" y="5951911"/>
            <a:ext cx="10961783" cy="499819"/>
          </a:xfrm>
        </p:spPr>
        <p:txBody>
          <a:bodyPr/>
          <a:lstStyle/>
          <a:p>
            <a:r>
              <a:rPr lang="en-US" dirty="0"/>
              <a:t>Using IIFE to Hide State</a:t>
            </a:r>
            <a:r>
              <a:rPr lang="bg-BG" dirty="0"/>
              <a:t> </a:t>
            </a:r>
            <a:r>
              <a:rPr lang="en-US" dirty="0"/>
              <a:t>inside a Function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1789" y="6397626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8" name="Правоъгълник 7"/>
          <p:cNvSpPr/>
          <p:nvPr/>
        </p:nvSpPr>
        <p:spPr>
          <a:xfrm>
            <a:off x="4717254" y="1661773"/>
            <a:ext cx="2635658" cy="1938992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Candara" pitchFamily="34" charset="0"/>
              </a:rPr>
              <a:t>IIFE</a:t>
            </a:r>
            <a:endParaRPr lang="bg-BG" sz="120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Candar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9955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44658" y="914571"/>
            <a:ext cx="10036163" cy="5276048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Immediately-Invoked Function Expressions </a:t>
            </a:r>
            <a:r>
              <a:rPr lang="en-US" dirty="0"/>
              <a:t>(IIFE)</a:t>
            </a:r>
          </a:p>
          <a:p>
            <a:pPr lvl="1"/>
            <a:r>
              <a:rPr lang="en-US" dirty="0"/>
              <a:t>Define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anonymous</a:t>
            </a:r>
            <a:r>
              <a:rPr lang="en-US" dirty="0"/>
              <a:t> function expression</a:t>
            </a:r>
          </a:p>
          <a:p>
            <a:pPr lvl="1"/>
            <a:r>
              <a:rPr lang="en-US" dirty="0"/>
              <a:t>Invoke it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immediately</a:t>
            </a:r>
            <a:r>
              <a:rPr lang="en-US" dirty="0"/>
              <a:t> after declaration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IIFE?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249286" y="3221018"/>
            <a:ext cx="9210623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sz="2400" dirty="0">
                <a:solidFill>
                  <a:schemeClr val="bg1"/>
                </a:solidFill>
              </a:rPr>
              <a:t>(</a:t>
            </a:r>
            <a:r>
              <a:rPr lang="en-US" sz="2400" dirty="0">
                <a:solidFill>
                  <a:schemeClr val="tx1"/>
                </a:solidFill>
              </a:rPr>
              <a:t>function() { console.log("invoked!"); }</a:t>
            </a:r>
            <a:r>
              <a:rPr lang="en-US" sz="2400" dirty="0">
                <a:solidFill>
                  <a:schemeClr val="bg1"/>
                </a:solidFill>
              </a:rPr>
              <a:t>())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249283" y="5313314"/>
            <a:ext cx="9210626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let </a:t>
            </a:r>
            <a:r>
              <a:rPr lang="en-US" sz="2400" dirty="0" err="1">
                <a:solidFill>
                  <a:schemeClr val="tx1"/>
                </a:solidFill>
              </a:rPr>
              <a:t>iife</a:t>
            </a:r>
            <a:r>
              <a:rPr lang="en-US" sz="2400" dirty="0">
                <a:solidFill>
                  <a:schemeClr val="tx1"/>
                </a:solidFill>
              </a:rPr>
              <a:t> = function() { console.log("invoked!"); }</a:t>
            </a:r>
            <a:r>
              <a:rPr lang="en-US" sz="2400" dirty="0">
                <a:solidFill>
                  <a:schemeClr val="bg1"/>
                </a:solidFill>
              </a:rPr>
              <a:t>()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2249286" y="4276470"/>
            <a:ext cx="9210623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sz="2400" dirty="0">
                <a:solidFill>
                  <a:schemeClr val="bg1"/>
                </a:solidFill>
              </a:rPr>
              <a:t>(</a:t>
            </a:r>
            <a:r>
              <a:rPr lang="en-US" sz="2400" dirty="0">
                <a:solidFill>
                  <a:schemeClr val="tx1"/>
                </a:solidFill>
              </a:rPr>
              <a:t>function() { console.log("invoked!"); }</a:t>
            </a:r>
            <a:r>
              <a:rPr lang="en-US" sz="2400" dirty="0">
                <a:solidFill>
                  <a:schemeClr val="bg1"/>
                </a:solidFill>
              </a:rPr>
              <a:t>)()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445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IIFE: The Problem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406072" y="1493733"/>
            <a:ext cx="1129937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let </a:t>
            </a:r>
            <a:r>
              <a:rPr lang="en-US" sz="2400" dirty="0" err="1">
                <a:solidFill>
                  <a:schemeClr val="tx1"/>
                </a:solidFill>
              </a:rPr>
              <a:t>arr</a:t>
            </a:r>
            <a:r>
              <a:rPr lang="en-US" sz="2400" dirty="0">
                <a:solidFill>
                  <a:schemeClr val="tx1"/>
                </a:solidFill>
              </a:rPr>
              <a:t> = [10, 20, 30];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406072" y="2468187"/>
            <a:ext cx="11299370" cy="320354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let </a:t>
            </a:r>
            <a:r>
              <a:rPr lang="en-US" sz="2400" dirty="0">
                <a:solidFill>
                  <a:schemeClr val="bg1"/>
                </a:solidFill>
              </a:rPr>
              <a:t>sum</a:t>
            </a:r>
            <a:r>
              <a:rPr lang="en-US" sz="2400" dirty="0">
                <a:solidFill>
                  <a:schemeClr val="tx1"/>
                </a:solidFill>
              </a:rPr>
              <a:t> = 0;</a:t>
            </a:r>
          </a:p>
          <a:p>
            <a:r>
              <a:rPr lang="en-US" sz="2400" dirty="0">
                <a:solidFill>
                  <a:schemeClr val="tx1"/>
                </a:solidFill>
              </a:rPr>
              <a:t>for (let x of </a:t>
            </a:r>
            <a:r>
              <a:rPr lang="en-US" sz="2400" dirty="0" err="1">
                <a:solidFill>
                  <a:schemeClr val="bg1"/>
                </a:solidFill>
              </a:rPr>
              <a:t>arr</a:t>
            </a:r>
            <a:r>
              <a:rPr lang="en-US" sz="2400" dirty="0" smtClean="0">
                <a:solidFill>
                  <a:schemeClr val="tx1"/>
                </a:solidFill>
              </a:rPr>
              <a:t>) {</a:t>
            </a:r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  </a:t>
            </a:r>
            <a:r>
              <a:rPr lang="en-US" sz="2400" dirty="0">
                <a:solidFill>
                  <a:schemeClr val="bg1"/>
                </a:solidFill>
              </a:rPr>
              <a:t>sum</a:t>
            </a:r>
            <a:r>
              <a:rPr lang="en-US" sz="2400" dirty="0">
                <a:solidFill>
                  <a:schemeClr val="tx1"/>
                </a:solidFill>
              </a:rPr>
              <a:t> += x</a:t>
            </a:r>
            <a:r>
              <a:rPr lang="en-US" sz="2400" dirty="0" smtClean="0">
                <a:solidFill>
                  <a:schemeClr val="tx1"/>
                </a:solidFill>
              </a:rPr>
              <a:t>;</a:t>
            </a:r>
          </a:p>
          <a:p>
            <a:r>
              <a:rPr lang="en-US" sz="2400" dirty="0">
                <a:solidFill>
                  <a:schemeClr val="tx1"/>
                </a:solidFill>
              </a:rPr>
              <a:t>}</a:t>
            </a:r>
          </a:p>
          <a:p>
            <a:r>
              <a:rPr lang="en-US" sz="2400" dirty="0">
                <a:solidFill>
                  <a:schemeClr val="tx1"/>
                </a:solidFill>
              </a:rPr>
              <a:t>console.log(</a:t>
            </a:r>
            <a:r>
              <a:rPr lang="en-US" sz="2400" dirty="0">
                <a:solidFill>
                  <a:schemeClr val="bg1"/>
                </a:solidFill>
              </a:rPr>
              <a:t>sum</a:t>
            </a:r>
            <a:r>
              <a:rPr lang="en-US" sz="2400" dirty="0" smtClean="0">
                <a:solidFill>
                  <a:schemeClr val="tx1"/>
                </a:solidFill>
              </a:rPr>
              <a:t>);</a:t>
            </a:r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i="1" dirty="0">
                <a:solidFill>
                  <a:schemeClr val="accent2"/>
                </a:solidFill>
              </a:rPr>
              <a:t>// "sum" and "</a:t>
            </a:r>
            <a:r>
              <a:rPr lang="en-US" sz="2400" i="1" dirty="0" err="1">
                <a:solidFill>
                  <a:schemeClr val="accent2"/>
                </a:solidFill>
              </a:rPr>
              <a:t>arr</a:t>
            </a:r>
            <a:r>
              <a:rPr lang="en-US" sz="2400" i="1" dirty="0">
                <a:solidFill>
                  <a:schemeClr val="accent2"/>
                </a:solidFill>
              </a:rPr>
              <a:t>" remain visible in the current scope</a:t>
            </a:r>
            <a:endParaRPr lang="en-US" sz="2400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6579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IIFE: The </a:t>
            </a:r>
            <a:r>
              <a:rPr lang="en-US" dirty="0" smtClean="0"/>
              <a:t>Problem (2)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406072" y="1278774"/>
            <a:ext cx="11299370" cy="49270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function </a:t>
            </a:r>
            <a:r>
              <a:rPr lang="en-US" sz="2400" dirty="0" err="1">
                <a:solidFill>
                  <a:schemeClr val="bg1"/>
                </a:solidFill>
              </a:rPr>
              <a:t>sumArray</a:t>
            </a:r>
            <a:r>
              <a:rPr lang="en-US" sz="2400" dirty="0">
                <a:solidFill>
                  <a:schemeClr val="tx1"/>
                </a:solidFill>
              </a:rPr>
              <a:t>(</a:t>
            </a:r>
            <a:r>
              <a:rPr lang="en-US" sz="2400" dirty="0" err="1">
                <a:solidFill>
                  <a:schemeClr val="tx1"/>
                </a:solidFill>
              </a:rPr>
              <a:t>arr</a:t>
            </a:r>
            <a:r>
              <a:rPr lang="en-US" sz="2400" dirty="0">
                <a:solidFill>
                  <a:schemeClr val="tx1"/>
                </a:solidFill>
              </a:rPr>
              <a:t>) {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let sum = 0;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for (let x of </a:t>
            </a:r>
            <a:r>
              <a:rPr lang="en-US" sz="2400" dirty="0" err="1">
                <a:solidFill>
                  <a:schemeClr val="tx1"/>
                </a:solidFill>
              </a:rPr>
              <a:t>arr</a:t>
            </a:r>
            <a:r>
              <a:rPr lang="en-US" sz="2400" dirty="0">
                <a:solidFill>
                  <a:schemeClr val="tx1"/>
                </a:solidFill>
              </a:rPr>
              <a:t>)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  sum += x;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console.log(sum);</a:t>
            </a:r>
          </a:p>
          <a:p>
            <a:r>
              <a:rPr lang="en-US" sz="2400" dirty="0">
                <a:solidFill>
                  <a:schemeClr val="tx1"/>
                </a:solidFill>
              </a:rPr>
              <a:t>}</a:t>
            </a:r>
          </a:p>
          <a:p>
            <a:r>
              <a:rPr lang="en-US" sz="2400" dirty="0" err="1">
                <a:solidFill>
                  <a:schemeClr val="bg1"/>
                </a:solidFill>
              </a:rPr>
              <a:t>sumArray</a:t>
            </a:r>
            <a:r>
              <a:rPr lang="en-US" sz="2400" dirty="0">
                <a:solidFill>
                  <a:schemeClr val="tx1"/>
                </a:solidFill>
              </a:rPr>
              <a:t>([10, 20, 30]);</a:t>
            </a:r>
          </a:p>
          <a:p>
            <a:pPr>
              <a:spcBef>
                <a:spcPts val="1200"/>
              </a:spcBef>
            </a:pPr>
            <a:r>
              <a:rPr lang="en-US" sz="2400" i="1" dirty="0">
                <a:solidFill>
                  <a:schemeClr val="accent2"/>
                </a:solidFill>
              </a:rPr>
              <a:t>// The function "</a:t>
            </a:r>
            <a:r>
              <a:rPr lang="en-US" sz="2400" i="1" dirty="0" err="1">
                <a:solidFill>
                  <a:schemeClr val="accent2"/>
                </a:solidFill>
              </a:rPr>
              <a:t>sumArray</a:t>
            </a:r>
            <a:r>
              <a:rPr lang="en-US" sz="2400" i="1" dirty="0">
                <a:solidFill>
                  <a:schemeClr val="accent2"/>
                </a:solidFill>
              </a:rPr>
              <a:t>" remains in the current scope</a:t>
            </a:r>
          </a:p>
          <a:p>
            <a:pPr>
              <a:spcBef>
                <a:spcPts val="1200"/>
              </a:spcBef>
            </a:pPr>
            <a:r>
              <a:rPr lang="en-US" sz="2400" i="1" dirty="0">
                <a:solidFill>
                  <a:schemeClr val="accent2"/>
                </a:solidFill>
              </a:rPr>
              <a:t>// The "sum" variable is "hidden" in the function</a:t>
            </a:r>
            <a:endParaRPr lang="en-US" sz="2400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3720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</a:t>
            </a:r>
            <a:r>
              <a:rPr lang="en-US" dirty="0" smtClean="0"/>
              <a:t>Content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sz="3200" dirty="0" smtClean="0"/>
              <a:t>First </a:t>
            </a:r>
            <a:r>
              <a:rPr lang="en-US" sz="3200" dirty="0"/>
              <a:t>Class Functions in JS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sz="3200" dirty="0"/>
              <a:t>Higher-Order Functions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sz="3200" dirty="0"/>
              <a:t>Partial Application and Currying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sz="3200" dirty="0" smtClean="0"/>
              <a:t>Immediately-Invoked Function </a:t>
            </a:r>
            <a:r>
              <a:rPr lang="en-US" sz="3200" dirty="0"/>
              <a:t>Expressions 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(</a:t>
            </a:r>
            <a:r>
              <a:rPr lang="en-US" sz="3200" dirty="0"/>
              <a:t>IIFE)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sz="3200" dirty="0"/>
              <a:t>Function Context: Using </a:t>
            </a:r>
            <a:r>
              <a:rPr lang="en-US" sz="3200" b="1" dirty="0" smtClean="0">
                <a:solidFill>
                  <a:schemeClr val="bg1"/>
                </a:solidFill>
              </a:rPr>
              <a:t>this</a:t>
            </a:r>
            <a:r>
              <a:rPr lang="en-US" sz="3200" dirty="0" smtClean="0"/>
              <a:t>, </a:t>
            </a:r>
            <a:r>
              <a:rPr lang="en-US" sz="3200" b="1" dirty="0" smtClean="0">
                <a:solidFill>
                  <a:schemeClr val="bg1"/>
                </a:solidFill>
              </a:rPr>
              <a:t>call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</a:rPr>
              <a:t>apply</a:t>
            </a:r>
            <a:r>
              <a:rPr lang="en-US" sz="3200" dirty="0"/>
              <a:t> and </a:t>
            </a:r>
            <a:r>
              <a:rPr lang="en-US" sz="3200" b="1" dirty="0" smtClean="0">
                <a:solidFill>
                  <a:schemeClr val="bg1"/>
                </a:solidFill>
              </a:rPr>
              <a:t>bind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IIFE: The Solution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406072" y="1278774"/>
            <a:ext cx="11299370" cy="485014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sz="2400" dirty="0">
                <a:solidFill>
                  <a:schemeClr val="bg1"/>
                </a:solidFill>
              </a:rPr>
              <a:t>(</a:t>
            </a:r>
            <a:r>
              <a:rPr lang="en-US" sz="2400" dirty="0">
                <a:solidFill>
                  <a:schemeClr val="tx1"/>
                </a:solidFill>
              </a:rPr>
              <a:t>function(</a:t>
            </a:r>
            <a:r>
              <a:rPr lang="en-US" sz="2400" dirty="0" err="1">
                <a:solidFill>
                  <a:schemeClr val="tx1"/>
                </a:solidFill>
              </a:rPr>
              <a:t>arr</a:t>
            </a:r>
            <a:r>
              <a:rPr lang="en-US" sz="2400" dirty="0">
                <a:solidFill>
                  <a:schemeClr val="tx1"/>
                </a:solidFill>
              </a:rPr>
              <a:t>) {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let sum = 0;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for (let x of </a:t>
            </a:r>
            <a:r>
              <a:rPr lang="en-US" sz="2400" dirty="0" err="1">
                <a:solidFill>
                  <a:schemeClr val="tx1"/>
                </a:solidFill>
              </a:rPr>
              <a:t>arr</a:t>
            </a:r>
            <a:r>
              <a:rPr lang="en-US" sz="2400" dirty="0">
                <a:solidFill>
                  <a:schemeClr val="tx1"/>
                </a:solidFill>
              </a:rPr>
              <a:t>)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  sum += x;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console.log(sum);</a:t>
            </a:r>
          </a:p>
          <a:p>
            <a:r>
              <a:rPr lang="en-US" sz="2400" dirty="0">
                <a:solidFill>
                  <a:schemeClr val="tx1"/>
                </a:solidFill>
              </a:rPr>
              <a:t>}</a:t>
            </a:r>
            <a:r>
              <a:rPr lang="en-US" sz="2400" dirty="0">
                <a:solidFill>
                  <a:schemeClr val="bg1"/>
                </a:solidFill>
              </a:rPr>
              <a:t>)(</a:t>
            </a:r>
            <a:r>
              <a:rPr lang="en-US" sz="2400" dirty="0">
                <a:solidFill>
                  <a:schemeClr val="tx1"/>
                </a:solidFill>
              </a:rPr>
              <a:t>[10, 20, 30]</a:t>
            </a:r>
            <a:r>
              <a:rPr lang="en-US" sz="2400" dirty="0">
                <a:solidFill>
                  <a:schemeClr val="bg1"/>
                </a:solidFill>
              </a:rPr>
              <a:t>)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i="1" dirty="0">
                <a:solidFill>
                  <a:schemeClr val="accent2"/>
                </a:solidFill>
              </a:rPr>
              <a:t>// Nothing remains in the current scope</a:t>
            </a:r>
          </a:p>
          <a:p>
            <a:pPr>
              <a:spcBef>
                <a:spcPts val="1200"/>
              </a:spcBef>
            </a:pPr>
            <a:r>
              <a:rPr lang="en-US" sz="2400" i="1" dirty="0">
                <a:solidFill>
                  <a:schemeClr val="accent2"/>
                </a:solidFill>
              </a:rPr>
              <a:t>// "sum" and "</a:t>
            </a:r>
            <a:r>
              <a:rPr lang="en-US" sz="2400" i="1" dirty="0" err="1">
                <a:solidFill>
                  <a:schemeClr val="accent2"/>
                </a:solidFill>
              </a:rPr>
              <a:t>arr</a:t>
            </a:r>
            <a:r>
              <a:rPr lang="en-US" sz="2400" i="1" dirty="0">
                <a:solidFill>
                  <a:schemeClr val="accent2"/>
                </a:solidFill>
              </a:rPr>
              <a:t>" are "hidden" in </a:t>
            </a:r>
            <a:r>
              <a:rPr lang="en-US" sz="2400" i="1" dirty="0" err="1">
                <a:solidFill>
                  <a:schemeClr val="accent2"/>
                </a:solidFill>
              </a:rPr>
              <a:t>annonymous</a:t>
            </a:r>
            <a:r>
              <a:rPr lang="en-US" sz="2400" i="1" dirty="0">
                <a:solidFill>
                  <a:schemeClr val="accent2"/>
                </a:solidFill>
              </a:rPr>
              <a:t> function</a:t>
            </a:r>
            <a:endParaRPr lang="en-US" sz="2400" i="1" dirty="0">
              <a:solidFill>
                <a:schemeClr val="accent2"/>
              </a:solidFill>
            </a:endParaRPr>
          </a:p>
        </p:txBody>
      </p:sp>
      <p:sp>
        <p:nvSpPr>
          <p:cNvPr id="5" name="TextBox 2"/>
          <p:cNvSpPr txBox="1"/>
          <p:nvPr/>
        </p:nvSpPr>
        <p:spPr>
          <a:xfrm>
            <a:off x="7466012" y="1905000"/>
            <a:ext cx="2829621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IIFE</a:t>
            </a:r>
          </a:p>
        </p:txBody>
      </p:sp>
    </p:spTree>
    <p:extLst>
      <p:ext uri="{BB962C8B-B14F-4D97-AF65-F5344CB8AC3E}">
        <p14:creationId xmlns:p14="http://schemas.microsoft.com/office/powerpoint/2010/main" val="2969084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6">
            <a:extLst>
              <a:ext uri="{FF2B5EF4-FFF2-40B4-BE49-F238E27FC236}">
                <a16:creationId xmlns=""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0420" y="1244759"/>
            <a:ext cx="11416360" cy="5276048"/>
          </a:xfrm>
        </p:spPr>
        <p:txBody>
          <a:bodyPr>
            <a:normAutofit/>
          </a:bodyPr>
          <a:lstStyle/>
          <a:p>
            <a:r>
              <a:rPr lang="en-US" sz="3200" dirty="0"/>
              <a:t>In JS a function can </a:t>
            </a:r>
            <a:r>
              <a:rPr lang="en-US" sz="3200" b="1" dirty="0">
                <a:solidFill>
                  <a:schemeClr val="bg1"/>
                </a:solidFill>
              </a:rPr>
              <a:t>return another function</a:t>
            </a:r>
          </a:p>
          <a:p>
            <a:pPr lvl="1"/>
            <a:r>
              <a:rPr lang="en-US" sz="3200" dirty="0"/>
              <a:t>A </a:t>
            </a:r>
            <a:r>
              <a:rPr lang="en-US" sz="3200" b="1" dirty="0">
                <a:solidFill>
                  <a:schemeClr val="bg1"/>
                </a:solidFill>
              </a:rPr>
              <a:t>state</a:t>
            </a:r>
            <a:r>
              <a:rPr lang="en-US" sz="3200" dirty="0"/>
              <a:t> is preserved in the outer function, a.k.a. </a:t>
            </a:r>
            <a:r>
              <a:rPr lang="en-US" sz="3200" b="1" dirty="0">
                <a:solidFill>
                  <a:schemeClr val="bg1"/>
                </a:solidFill>
              </a:rPr>
              <a:t>closure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Returning Functions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583360" y="2798382"/>
            <a:ext cx="5425562" cy="372676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no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let f = </a:t>
            </a:r>
            <a:r>
              <a:rPr lang="en-US" sz="2400" dirty="0">
                <a:solidFill>
                  <a:schemeClr val="bg1"/>
                </a:solidFill>
              </a:rPr>
              <a:t>(</a:t>
            </a:r>
            <a:r>
              <a:rPr lang="en-US" sz="2400" dirty="0">
                <a:solidFill>
                  <a:schemeClr val="tx1"/>
                </a:solidFill>
              </a:rPr>
              <a:t>function() {</a:t>
            </a:r>
          </a:p>
          <a:p>
            <a:pPr>
              <a:spcBef>
                <a:spcPts val="1200"/>
              </a:spcBef>
            </a:pPr>
            <a:r>
              <a:rPr lang="en-US" sz="2400" dirty="0">
                <a:solidFill>
                  <a:schemeClr val="tx1"/>
                </a:solidFill>
              </a:rPr>
              <a:t>  let counter = 0;</a:t>
            </a:r>
          </a:p>
          <a:p>
            <a:pPr>
              <a:spcBef>
                <a:spcPts val="1200"/>
              </a:spcBef>
            </a:pPr>
            <a:r>
              <a:rPr lang="en-US" sz="2400" dirty="0">
                <a:solidFill>
                  <a:schemeClr val="tx1"/>
                </a:solidFill>
              </a:rPr>
              <a:t>  </a:t>
            </a:r>
            <a:r>
              <a:rPr lang="en-US" sz="2400" dirty="0">
                <a:solidFill>
                  <a:schemeClr val="bg1"/>
                </a:solidFill>
              </a:rPr>
              <a:t>return function</a:t>
            </a:r>
            <a:r>
              <a:rPr lang="en-US" sz="2400" dirty="0">
                <a:solidFill>
                  <a:schemeClr val="tx1"/>
                </a:solidFill>
              </a:rPr>
              <a:t>() {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  console.log(++counter);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}</a:t>
            </a:r>
          </a:p>
          <a:p>
            <a:pPr>
              <a:spcBef>
                <a:spcPts val="1200"/>
              </a:spcBef>
            </a:pPr>
            <a:r>
              <a:rPr lang="en-US" sz="2400" dirty="0" smtClean="0">
                <a:solidFill>
                  <a:schemeClr val="tx1"/>
                </a:solidFill>
              </a:rPr>
              <a:t>}</a:t>
            </a:r>
            <a:r>
              <a:rPr lang="en-US" sz="2400" dirty="0" smtClean="0">
                <a:solidFill>
                  <a:schemeClr val="bg1"/>
                </a:solidFill>
              </a:rPr>
              <a:t>)()</a:t>
            </a:r>
            <a:r>
              <a:rPr lang="en-US" sz="2400" dirty="0" smtClean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6008922" y="2798382"/>
            <a:ext cx="5378909" cy="372676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f(); </a:t>
            </a:r>
            <a:r>
              <a:rPr lang="en-US" sz="2400" i="1" dirty="0">
                <a:solidFill>
                  <a:schemeClr val="accent2"/>
                </a:solidFill>
              </a:rPr>
              <a:t>// 1</a:t>
            </a:r>
          </a:p>
          <a:p>
            <a:r>
              <a:rPr lang="en-US" sz="2400" dirty="0">
                <a:solidFill>
                  <a:schemeClr val="tx1"/>
                </a:solidFill>
              </a:rPr>
              <a:t>f(); </a:t>
            </a:r>
            <a:r>
              <a:rPr lang="en-US" sz="2400" i="1" dirty="0">
                <a:solidFill>
                  <a:schemeClr val="accent2"/>
                </a:solidFill>
              </a:rPr>
              <a:t>// 2</a:t>
            </a:r>
          </a:p>
          <a:p>
            <a:r>
              <a:rPr lang="en-US" sz="2400" dirty="0">
                <a:solidFill>
                  <a:schemeClr val="tx1"/>
                </a:solidFill>
              </a:rPr>
              <a:t>f(); </a:t>
            </a:r>
            <a:r>
              <a:rPr lang="en-US" sz="2400" i="1" dirty="0">
                <a:solidFill>
                  <a:schemeClr val="accent2"/>
                </a:solidFill>
              </a:rPr>
              <a:t>// 3</a:t>
            </a:r>
          </a:p>
          <a:p>
            <a:r>
              <a:rPr lang="en-US" sz="2400" dirty="0">
                <a:solidFill>
                  <a:schemeClr val="tx1"/>
                </a:solidFill>
              </a:rPr>
              <a:t>f(); </a:t>
            </a:r>
            <a:r>
              <a:rPr lang="en-US" sz="2400" i="1" dirty="0">
                <a:solidFill>
                  <a:schemeClr val="accent2"/>
                </a:solidFill>
              </a:rPr>
              <a:t>// 4</a:t>
            </a:r>
          </a:p>
          <a:p>
            <a:r>
              <a:rPr lang="en-US" sz="2400" dirty="0">
                <a:solidFill>
                  <a:schemeClr val="tx1"/>
                </a:solidFill>
              </a:rPr>
              <a:t>f(); </a:t>
            </a:r>
            <a:r>
              <a:rPr lang="en-US" sz="2400" i="1" dirty="0">
                <a:solidFill>
                  <a:schemeClr val="accent2"/>
                </a:solidFill>
              </a:rPr>
              <a:t>// 5</a:t>
            </a:r>
          </a:p>
          <a:p>
            <a:r>
              <a:rPr lang="en-US" sz="2400" dirty="0">
                <a:solidFill>
                  <a:schemeClr val="tx1"/>
                </a:solidFill>
              </a:rPr>
              <a:t>f(); </a:t>
            </a:r>
            <a:r>
              <a:rPr lang="en-US" sz="2400" i="1" dirty="0">
                <a:solidFill>
                  <a:schemeClr val="accent2"/>
                </a:solidFill>
              </a:rPr>
              <a:t>// 6</a:t>
            </a:r>
          </a:p>
          <a:p>
            <a:r>
              <a:rPr lang="en-US" sz="2400" dirty="0">
                <a:solidFill>
                  <a:schemeClr val="tx1"/>
                </a:solidFill>
              </a:rPr>
              <a:t>f(); </a:t>
            </a:r>
            <a:r>
              <a:rPr lang="en-US" sz="2400" i="1" dirty="0">
                <a:solidFill>
                  <a:schemeClr val="accent2"/>
                </a:solidFill>
              </a:rPr>
              <a:t>// 7</a:t>
            </a:r>
            <a:endParaRPr lang="en-US" sz="2400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6296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6">
            <a:extLst>
              <a:ext uri="{FF2B5EF4-FFF2-40B4-BE49-F238E27FC236}">
                <a16:creationId xmlns=""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0420" y="1244759"/>
            <a:ext cx="11416360" cy="5276048"/>
          </a:xfrm>
        </p:spPr>
        <p:txBody>
          <a:bodyPr>
            <a:normAutofit/>
          </a:bodyPr>
          <a:lstStyle/>
          <a:p>
            <a:r>
              <a:rPr lang="en-US" sz="3200" dirty="0"/>
              <a:t>Using a </a:t>
            </a:r>
            <a:r>
              <a:rPr lang="en-US" sz="3200" b="1" dirty="0">
                <a:solidFill>
                  <a:schemeClr val="bg1"/>
                </a:solidFill>
              </a:rPr>
              <a:t>closure </a:t>
            </a:r>
            <a:r>
              <a:rPr lang="en-US" sz="3200" dirty="0"/>
              <a:t>(IIFE holding a state inside it) implement a </a:t>
            </a:r>
            <a:r>
              <a:rPr lang="bg-BG" sz="3200" dirty="0" smtClean="0"/>
              <a:t/>
            </a:r>
            <a:br>
              <a:rPr lang="bg-BG" sz="3200" dirty="0" smtClean="0"/>
            </a:br>
            <a:r>
              <a:rPr lang="en-US" sz="3200" dirty="0" smtClean="0"/>
              <a:t>command </a:t>
            </a:r>
            <a:r>
              <a:rPr lang="en-US" sz="3200" dirty="0"/>
              <a:t>execution engine to </a:t>
            </a:r>
            <a:r>
              <a:rPr lang="en-US" sz="3200" b="1" dirty="0">
                <a:solidFill>
                  <a:schemeClr val="bg1"/>
                </a:solidFill>
              </a:rPr>
              <a:t>process string commands </a:t>
            </a:r>
            <a:r>
              <a:rPr lang="en-US" sz="3200" dirty="0"/>
              <a:t>like </a:t>
            </a:r>
            <a:r>
              <a:rPr lang="bg-BG" sz="3200" dirty="0" smtClean="0"/>
              <a:t/>
            </a:r>
            <a:br>
              <a:rPr lang="bg-BG" sz="3200" dirty="0" smtClean="0"/>
            </a:br>
            <a:r>
              <a:rPr lang="en-US" sz="3200" dirty="0" smtClean="0"/>
              <a:t>shown </a:t>
            </a:r>
            <a:r>
              <a:rPr lang="en-US" sz="3200" dirty="0"/>
              <a:t>below</a:t>
            </a:r>
            <a:endParaRPr lang="en-US" sz="3200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String Command Processor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2029605" y="2857475"/>
            <a:ext cx="3624746" cy="281864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no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append hello</a:t>
            </a:r>
          </a:p>
          <a:p>
            <a:r>
              <a:rPr lang="en-US" sz="2400" dirty="0">
                <a:solidFill>
                  <a:schemeClr val="tx1"/>
                </a:solidFill>
              </a:rPr>
              <a:t>append again</a:t>
            </a:r>
          </a:p>
          <a:p>
            <a:r>
              <a:rPr lang="en-US" sz="2400" dirty="0" err="1">
                <a:solidFill>
                  <a:schemeClr val="tx1"/>
                </a:solidFill>
              </a:rPr>
              <a:t>removeStart</a:t>
            </a:r>
            <a:r>
              <a:rPr lang="en-US" sz="2400" dirty="0">
                <a:solidFill>
                  <a:schemeClr val="tx1"/>
                </a:solidFill>
              </a:rPr>
              <a:t> 3</a:t>
            </a:r>
          </a:p>
          <a:p>
            <a:r>
              <a:rPr lang="en-US" sz="2400" dirty="0" err="1">
                <a:solidFill>
                  <a:schemeClr val="tx1"/>
                </a:solidFill>
              </a:rPr>
              <a:t>removeEnd</a:t>
            </a:r>
            <a:r>
              <a:rPr lang="en-US" sz="2400" dirty="0">
                <a:solidFill>
                  <a:schemeClr val="tx1"/>
                </a:solidFill>
              </a:rPr>
              <a:t> 4</a:t>
            </a:r>
          </a:p>
          <a:p>
            <a:r>
              <a:rPr lang="en-US" sz="2400" dirty="0">
                <a:solidFill>
                  <a:schemeClr val="tx1"/>
                </a:solidFill>
              </a:rPr>
              <a:t>print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7117899" y="2857474"/>
            <a:ext cx="3624746" cy="56685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no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1"/>
                </a:solidFill>
              </a:rPr>
              <a:t>hello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7117899" y="4290877"/>
            <a:ext cx="3624746" cy="56685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no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 err="1">
                <a:solidFill>
                  <a:schemeClr val="tx1"/>
                </a:solidFill>
              </a:rPr>
              <a:t>loagain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7117899" y="3563493"/>
            <a:ext cx="3624746" cy="56685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no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 err="1">
                <a:solidFill>
                  <a:schemeClr val="tx1"/>
                </a:solidFill>
              </a:rPr>
              <a:t>helloagain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3" name="Text Placeholder 5"/>
          <p:cNvSpPr txBox="1">
            <a:spLocks/>
          </p:cNvSpPr>
          <p:nvPr/>
        </p:nvSpPr>
        <p:spPr>
          <a:xfrm>
            <a:off x="7117899" y="5109262"/>
            <a:ext cx="3624746" cy="56685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no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sz="2400" dirty="0" err="1">
                <a:solidFill>
                  <a:schemeClr val="tx1"/>
                </a:solidFill>
              </a:rPr>
              <a:t>loa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7117899" y="5878686"/>
            <a:ext cx="3624746" cy="56685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no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sz="2400" dirty="0" err="1">
                <a:solidFill>
                  <a:schemeClr val="tx1"/>
                </a:solidFill>
              </a:rPr>
              <a:t>loa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5" name="Text Placeholder 5"/>
          <p:cNvSpPr txBox="1">
            <a:spLocks/>
          </p:cNvSpPr>
          <p:nvPr/>
        </p:nvSpPr>
        <p:spPr>
          <a:xfrm>
            <a:off x="2029605" y="5878686"/>
            <a:ext cx="3624746" cy="56685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no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sz="2400" dirty="0" err="1">
                <a:solidFill>
                  <a:schemeClr val="tx1"/>
                </a:solidFill>
              </a:rPr>
              <a:t>loa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1170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8" grpId="0" animBg="1"/>
      <p:bldP spid="9" grpId="0" animBg="1"/>
      <p:bldP spid="11" grpId="0" animBg="1"/>
      <p:bldP spid="13" grpId="0" animBg="1"/>
      <p:bldP spid="14" grpId="0" animBg="1"/>
      <p:bldP spid="1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String Command Processor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111968" y="1143751"/>
            <a:ext cx="11793893" cy="507043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no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lnSpc>
                <a:spcPct val="110000"/>
              </a:lnSpc>
            </a:pPr>
            <a:r>
              <a:rPr lang="en-US" sz="2400" dirty="0">
                <a:solidFill>
                  <a:schemeClr val="tx1"/>
                </a:solidFill>
              </a:rPr>
              <a:t>let </a:t>
            </a:r>
            <a:r>
              <a:rPr lang="en-US" sz="2400" dirty="0" err="1">
                <a:solidFill>
                  <a:schemeClr val="tx1"/>
                </a:solidFill>
              </a:rPr>
              <a:t>commandProcessor</a:t>
            </a:r>
            <a:r>
              <a:rPr lang="en-US" sz="2400" dirty="0">
                <a:solidFill>
                  <a:schemeClr val="tx1"/>
                </a:solidFill>
              </a:rPr>
              <a:t> = </a:t>
            </a:r>
            <a:r>
              <a:rPr lang="en-US" sz="2400" dirty="0">
                <a:solidFill>
                  <a:schemeClr val="bg1"/>
                </a:solidFill>
              </a:rPr>
              <a:t>(</a:t>
            </a:r>
            <a:r>
              <a:rPr lang="en-US" sz="2400" dirty="0">
                <a:solidFill>
                  <a:schemeClr val="tx1"/>
                </a:solidFill>
              </a:rPr>
              <a:t>function() {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solidFill>
                  <a:schemeClr val="tx1"/>
                </a:solidFill>
              </a:rPr>
              <a:t>  let text = '';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solidFill>
                  <a:schemeClr val="tx1"/>
                </a:solidFill>
              </a:rPr>
              <a:t>  </a:t>
            </a:r>
            <a:r>
              <a:rPr lang="en-US" sz="2400" dirty="0">
                <a:solidFill>
                  <a:schemeClr val="bg1"/>
                </a:solidFill>
              </a:rPr>
              <a:t>return</a:t>
            </a:r>
            <a:r>
              <a:rPr lang="en-US" sz="2400" dirty="0">
                <a:solidFill>
                  <a:schemeClr val="tx1"/>
                </a:solidFill>
              </a:rPr>
              <a:t> {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solidFill>
                  <a:schemeClr val="tx1"/>
                </a:solidFill>
              </a:rPr>
              <a:t>    </a:t>
            </a:r>
            <a:r>
              <a:rPr lang="en-US" sz="2400" dirty="0">
                <a:solidFill>
                  <a:schemeClr val="bg1"/>
                </a:solidFill>
              </a:rPr>
              <a:t>append</a:t>
            </a:r>
            <a:r>
              <a:rPr lang="en-US" sz="2400" dirty="0">
                <a:solidFill>
                  <a:schemeClr val="tx1"/>
                </a:solidFill>
              </a:rPr>
              <a:t>: (</a:t>
            </a:r>
            <a:r>
              <a:rPr lang="en-US" sz="2400" dirty="0" err="1">
                <a:solidFill>
                  <a:schemeClr val="bg1"/>
                </a:solidFill>
              </a:rPr>
              <a:t>newText</a:t>
            </a:r>
            <a:r>
              <a:rPr lang="en-US" sz="2400" dirty="0">
                <a:solidFill>
                  <a:schemeClr val="tx1"/>
                </a:solidFill>
              </a:rPr>
              <a:t>) =&gt; text += </a:t>
            </a:r>
            <a:r>
              <a:rPr lang="en-US" sz="2400" dirty="0" err="1">
                <a:solidFill>
                  <a:schemeClr val="tx1"/>
                </a:solidFill>
              </a:rPr>
              <a:t>newText</a:t>
            </a:r>
            <a:r>
              <a:rPr lang="en-US" sz="2400" dirty="0">
                <a:solidFill>
                  <a:schemeClr val="tx1"/>
                </a:solidFill>
              </a:rPr>
              <a:t>,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solidFill>
                  <a:schemeClr val="tx1"/>
                </a:solidFill>
              </a:rPr>
              <a:t>    </a:t>
            </a:r>
            <a:r>
              <a:rPr lang="en-US" sz="2400" dirty="0" err="1">
                <a:solidFill>
                  <a:schemeClr val="bg1"/>
                </a:solidFill>
              </a:rPr>
              <a:t>removeStart</a:t>
            </a:r>
            <a:r>
              <a:rPr lang="en-US" sz="2400" dirty="0">
                <a:solidFill>
                  <a:schemeClr val="tx1"/>
                </a:solidFill>
              </a:rPr>
              <a:t>: (</a:t>
            </a:r>
            <a:r>
              <a:rPr lang="en-US" sz="2400" dirty="0">
                <a:solidFill>
                  <a:schemeClr val="bg1"/>
                </a:solidFill>
              </a:rPr>
              <a:t>count</a:t>
            </a:r>
            <a:r>
              <a:rPr lang="en-US" sz="2400" dirty="0">
                <a:solidFill>
                  <a:schemeClr val="tx1"/>
                </a:solidFill>
              </a:rPr>
              <a:t>) =&gt; text = </a:t>
            </a:r>
            <a:r>
              <a:rPr lang="en-US" sz="2400" dirty="0" err="1">
                <a:solidFill>
                  <a:schemeClr val="tx1"/>
                </a:solidFill>
              </a:rPr>
              <a:t>text.slice</a:t>
            </a:r>
            <a:r>
              <a:rPr lang="en-US" sz="2400" dirty="0">
                <a:solidFill>
                  <a:schemeClr val="tx1"/>
                </a:solidFill>
              </a:rPr>
              <a:t>(count),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solidFill>
                  <a:schemeClr val="tx1"/>
                </a:solidFill>
              </a:rPr>
              <a:t>    </a:t>
            </a:r>
            <a:r>
              <a:rPr lang="en-US" sz="2400" dirty="0" err="1">
                <a:solidFill>
                  <a:schemeClr val="bg1"/>
                </a:solidFill>
              </a:rPr>
              <a:t>removeEnd</a:t>
            </a:r>
            <a:r>
              <a:rPr lang="en-US" sz="2400" dirty="0">
                <a:solidFill>
                  <a:schemeClr val="tx1"/>
                </a:solidFill>
              </a:rPr>
              <a:t>: (</a:t>
            </a:r>
            <a:r>
              <a:rPr lang="en-US" sz="2400" dirty="0">
                <a:solidFill>
                  <a:schemeClr val="bg1"/>
                </a:solidFill>
              </a:rPr>
              <a:t>count</a:t>
            </a:r>
            <a:r>
              <a:rPr lang="en-US" sz="2400" dirty="0">
                <a:solidFill>
                  <a:schemeClr val="tx1"/>
                </a:solidFill>
              </a:rPr>
              <a:t>) =&gt; text = </a:t>
            </a:r>
            <a:r>
              <a:rPr lang="en-US" sz="2400" dirty="0" err="1" smtClean="0">
                <a:solidFill>
                  <a:schemeClr val="tx1"/>
                </a:solidFill>
              </a:rPr>
              <a:t>text.slice</a:t>
            </a:r>
            <a:r>
              <a:rPr lang="en-US" sz="2400" dirty="0" smtClean="0">
                <a:solidFill>
                  <a:schemeClr val="tx1"/>
                </a:solidFill>
              </a:rPr>
              <a:t>(0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en-US" sz="2400" dirty="0" err="1">
                <a:solidFill>
                  <a:schemeClr val="tx1"/>
                </a:solidFill>
              </a:rPr>
              <a:t>text.length</a:t>
            </a:r>
            <a:r>
              <a:rPr lang="en-US" sz="2400" dirty="0">
                <a:solidFill>
                  <a:schemeClr val="tx1"/>
                </a:solidFill>
              </a:rPr>
              <a:t> - count</a:t>
            </a:r>
            <a:r>
              <a:rPr lang="en-US" sz="2400" dirty="0" smtClean="0">
                <a:solidFill>
                  <a:schemeClr val="tx1"/>
                </a:solidFill>
              </a:rPr>
              <a:t>),</a:t>
            </a:r>
          </a:p>
          <a:p>
            <a:pPr>
              <a:lnSpc>
                <a:spcPct val="110000"/>
              </a:lnSpc>
            </a:pPr>
            <a:r>
              <a:rPr lang="en-US" sz="2400" dirty="0" smtClean="0">
                <a:solidFill>
                  <a:schemeClr val="tx1"/>
                </a:solidFill>
              </a:rPr>
              <a:t>    </a:t>
            </a:r>
            <a:r>
              <a:rPr lang="en-US" sz="2400" dirty="0" smtClean="0">
                <a:solidFill>
                  <a:schemeClr val="bg1"/>
                </a:solidFill>
              </a:rPr>
              <a:t>print</a:t>
            </a:r>
            <a:r>
              <a:rPr lang="en-US" sz="2400" dirty="0" smtClean="0">
                <a:solidFill>
                  <a:schemeClr val="tx1"/>
                </a:solidFill>
              </a:rPr>
              <a:t>: () =&gt; console.log(text)</a:t>
            </a:r>
          </a:p>
          <a:p>
            <a:pPr>
              <a:lnSpc>
                <a:spcPct val="110000"/>
              </a:lnSpc>
            </a:pPr>
            <a:r>
              <a:rPr lang="en-US" sz="2400" dirty="0" smtClean="0">
                <a:solidFill>
                  <a:schemeClr val="tx1"/>
                </a:solidFill>
              </a:rPr>
              <a:t>  </a:t>
            </a:r>
            <a:r>
              <a:rPr lang="en-US" sz="2400" dirty="0">
                <a:solidFill>
                  <a:schemeClr val="tx1"/>
                </a:solidFill>
              </a:rPr>
              <a:t>}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solidFill>
                  <a:schemeClr val="tx1"/>
                </a:solidFill>
              </a:rPr>
              <a:t>}</a:t>
            </a:r>
            <a:r>
              <a:rPr lang="en-US" sz="2400" dirty="0">
                <a:solidFill>
                  <a:schemeClr val="bg1"/>
                </a:solidFill>
              </a:rPr>
              <a:t>)()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" name="Закръглено правоъгълно изнесено означение 2"/>
          <p:cNvSpPr/>
          <p:nvPr/>
        </p:nvSpPr>
        <p:spPr bwMode="auto">
          <a:xfrm>
            <a:off x="3284376" y="2080726"/>
            <a:ext cx="6074228" cy="699796"/>
          </a:xfrm>
          <a:prstGeom prst="wedgeRoundRectCallout">
            <a:avLst>
              <a:gd name="adj1" fmla="val -60779"/>
              <a:gd name="adj2" fmla="val 2383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F7FFE7"/>
                </a:solidFill>
                <a:cs typeface="Consolas" pitchFamily="49" charset="0"/>
              </a:rPr>
              <a:t>Return </a:t>
            </a:r>
            <a:r>
              <a:rPr lang="en-US" sz="2400" b="1" noProof="1">
                <a:solidFill>
                  <a:schemeClr val="bg1"/>
                </a:solidFill>
                <a:cs typeface="Consolas" pitchFamily="49" charset="0"/>
              </a:rPr>
              <a:t>object</a:t>
            </a:r>
            <a:r>
              <a:rPr lang="en-US" sz="2400" b="1" noProof="1">
                <a:solidFill>
                  <a:srgbClr val="F7FFE7"/>
                </a:solidFill>
                <a:cs typeface="Consolas" pitchFamily="49" charset="0"/>
              </a:rPr>
              <a:t> </a:t>
            </a:r>
            <a:r>
              <a:rPr lang="en-US" sz="2400" b="1" noProof="1" smtClean="0">
                <a:solidFill>
                  <a:srgbClr val="F7FFE7"/>
                </a:solidFill>
                <a:cs typeface="Consolas" pitchFamily="49" charset="0"/>
              </a:rPr>
              <a:t>with</a:t>
            </a:r>
            <a:r>
              <a:rPr lang="bg-BG" sz="2400" b="1" noProof="1" smtClean="0">
                <a:solidFill>
                  <a:srgbClr val="F7FFE7"/>
                </a:solidFill>
                <a:cs typeface="Consolas" pitchFamily="49" charset="0"/>
              </a:rPr>
              <a:t> </a:t>
            </a:r>
            <a:r>
              <a:rPr lang="en-US" sz="2400" b="1" noProof="1" smtClean="0">
                <a:solidFill>
                  <a:schemeClr val="bg1"/>
                </a:solidFill>
                <a:cs typeface="Consolas" pitchFamily="49" charset="0"/>
              </a:rPr>
              <a:t>functions</a:t>
            </a:r>
            <a:r>
              <a:rPr lang="en-US" sz="2400" b="1" noProof="1" smtClean="0">
                <a:solidFill>
                  <a:srgbClr val="F7FFE7"/>
                </a:solidFill>
                <a:cs typeface="Consolas" pitchFamily="49" charset="0"/>
              </a:rPr>
              <a:t> </a:t>
            </a:r>
            <a:r>
              <a:rPr lang="en-US" sz="2400" b="1" noProof="1">
                <a:solidFill>
                  <a:srgbClr val="F7FFE7"/>
                </a:solidFill>
                <a:cs typeface="Consolas" pitchFamily="49" charset="0"/>
              </a:rPr>
              <a:t>as properties</a:t>
            </a:r>
            <a:endParaRPr lang="en-US" sz="2400" b="1" noProof="1">
              <a:solidFill>
                <a:schemeClr val="tx2">
                  <a:lumMod val="75000"/>
                </a:schemeClr>
              </a:solidFill>
              <a:cs typeface="Consolas" pitchFamily="49" charset="0"/>
            </a:endParaRPr>
          </a:p>
        </p:txBody>
      </p:sp>
      <p:sp>
        <p:nvSpPr>
          <p:cNvPr id="16" name="TextBox 7"/>
          <p:cNvSpPr txBox="1"/>
          <p:nvPr/>
        </p:nvSpPr>
        <p:spPr>
          <a:xfrm>
            <a:off x="839332" y="6293698"/>
            <a:ext cx="1055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https://judge.softuni.bg/Contests/330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226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89485" y="4795934"/>
            <a:ext cx="10961783" cy="953729"/>
          </a:xfrm>
        </p:spPr>
        <p:txBody>
          <a:bodyPr/>
          <a:lstStyle/>
          <a:p>
            <a:r>
              <a:rPr lang="en-US" dirty="0">
                <a:latin typeface="+mn-lt"/>
              </a:rPr>
              <a:t>Function "this" Context</a:t>
            </a:r>
            <a:endParaRPr lang="bg-BG" dirty="0">
              <a:latin typeface="+mn-lt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623655" y="5951911"/>
            <a:ext cx="10961783" cy="499819"/>
          </a:xfrm>
        </p:spPr>
        <p:txBody>
          <a:bodyPr/>
          <a:lstStyle/>
          <a:p>
            <a:r>
              <a:rPr lang="en-US" dirty="0"/>
              <a:t>this, call, apply, bind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1789" y="6397626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grpSp>
        <p:nvGrpSpPr>
          <p:cNvPr id="7" name="Group 9"/>
          <p:cNvGrpSpPr/>
          <p:nvPr/>
        </p:nvGrpSpPr>
        <p:grpSpPr>
          <a:xfrm>
            <a:off x="4550365" y="1837426"/>
            <a:ext cx="3054083" cy="1843985"/>
            <a:chOff x="2611220" y="1288365"/>
            <a:chExt cx="6648872" cy="2864475"/>
          </a:xfrm>
          <a:noFill/>
        </p:grpSpPr>
        <p:sp>
          <p:nvSpPr>
            <p:cNvPr id="10" name="TextBox 4"/>
            <p:cNvSpPr txBox="1"/>
            <p:nvPr/>
          </p:nvSpPr>
          <p:spPr>
            <a:xfrm rot="274334">
              <a:off x="7830070" y="1459160"/>
              <a:ext cx="1430022" cy="609268"/>
            </a:xfrm>
            <a:prstGeom prst="rect">
              <a:avLst/>
            </a:prstGeom>
            <a:grpFill/>
          </p:spPr>
          <p:txBody>
            <a:bodyPr wrap="none" rtlCol="0">
              <a:prstTxWarp prst="textFadeLeft">
                <a:avLst/>
              </a:prstTxWarp>
              <a:spAutoFit/>
            </a:bodyPr>
            <a:lstStyle/>
            <a:p>
              <a:r>
                <a:rPr lang="en-US" sz="10700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this</a:t>
              </a:r>
            </a:p>
          </p:txBody>
        </p:sp>
        <p:sp>
          <p:nvSpPr>
            <p:cNvPr id="11" name="TextBox 5"/>
            <p:cNvSpPr txBox="1"/>
            <p:nvPr/>
          </p:nvSpPr>
          <p:spPr>
            <a:xfrm rot="21160575">
              <a:off x="2637527" y="2457209"/>
              <a:ext cx="2093695" cy="892028"/>
            </a:xfrm>
            <a:prstGeom prst="rect">
              <a:avLst/>
            </a:prstGeom>
            <a:grpFill/>
          </p:spPr>
          <p:txBody>
            <a:bodyPr wrap="none" rtlCol="0">
              <a:prstTxWarp prst="textCascadeUp">
                <a:avLst/>
              </a:prstTxWarp>
              <a:spAutoFit/>
            </a:bodyPr>
            <a:lstStyle/>
            <a:p>
              <a:r>
                <a:rPr lang="en-US" sz="10700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this</a:t>
              </a:r>
            </a:p>
          </p:txBody>
        </p:sp>
        <p:sp>
          <p:nvSpPr>
            <p:cNvPr id="12" name="TextBox 6"/>
            <p:cNvSpPr txBox="1"/>
            <p:nvPr/>
          </p:nvSpPr>
          <p:spPr>
            <a:xfrm rot="21365552">
              <a:off x="7827159" y="3174412"/>
              <a:ext cx="1430022" cy="609268"/>
            </a:xfrm>
            <a:prstGeom prst="rect">
              <a:avLst/>
            </a:prstGeom>
            <a:grpFill/>
          </p:spPr>
          <p:txBody>
            <a:bodyPr wrap="none" rtlCol="0">
              <a:prstTxWarp prst="textFadeLeft">
                <a:avLst/>
              </a:prstTxWarp>
              <a:spAutoFit/>
            </a:bodyPr>
            <a:lstStyle/>
            <a:p>
              <a:r>
                <a:rPr lang="en-US" sz="10700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this</a:t>
              </a:r>
            </a:p>
          </p:txBody>
        </p:sp>
        <p:sp>
          <p:nvSpPr>
            <p:cNvPr id="13" name="TextBox 7"/>
            <p:cNvSpPr txBox="1"/>
            <p:nvPr/>
          </p:nvSpPr>
          <p:spPr>
            <a:xfrm rot="21446267">
              <a:off x="3668766" y="3543572"/>
              <a:ext cx="1730326" cy="609268"/>
            </a:xfrm>
            <a:prstGeom prst="rect">
              <a:avLst/>
            </a:prstGeom>
            <a:grpFill/>
          </p:spPr>
          <p:txBody>
            <a:bodyPr wrap="none" rtlCol="0">
              <a:prstTxWarp prst="textCascadeUp">
                <a:avLst/>
              </a:prstTxWarp>
              <a:spAutoFit/>
            </a:bodyPr>
            <a:lstStyle/>
            <a:p>
              <a:r>
                <a:rPr lang="en-US" sz="10700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this</a:t>
              </a:r>
            </a:p>
          </p:txBody>
        </p:sp>
        <p:sp>
          <p:nvSpPr>
            <p:cNvPr id="14" name="TextBox 8"/>
            <p:cNvSpPr txBox="1"/>
            <p:nvPr/>
          </p:nvSpPr>
          <p:spPr>
            <a:xfrm rot="274334">
              <a:off x="2611220" y="1288365"/>
              <a:ext cx="1430022" cy="609268"/>
            </a:xfrm>
            <a:prstGeom prst="rect">
              <a:avLst/>
            </a:prstGeom>
            <a:grpFill/>
          </p:spPr>
          <p:txBody>
            <a:bodyPr wrap="none" rtlCol="0">
              <a:prstTxWarp prst="textFadeLeft">
                <a:avLst/>
              </a:prstTxWarp>
              <a:spAutoFit/>
            </a:bodyPr>
            <a:lstStyle/>
            <a:p>
              <a:r>
                <a:rPr lang="en-US" sz="10700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this</a:t>
              </a:r>
            </a:p>
          </p:txBody>
        </p:sp>
      </p:grpSp>
      <p:sp>
        <p:nvSpPr>
          <p:cNvPr id="15" name="TextBox 5"/>
          <p:cNvSpPr txBox="1"/>
          <p:nvPr/>
        </p:nvSpPr>
        <p:spPr>
          <a:xfrm rot="660107">
            <a:off x="5589520" y="1856361"/>
            <a:ext cx="961715" cy="574237"/>
          </a:xfrm>
          <a:prstGeom prst="rect">
            <a:avLst/>
          </a:prstGeom>
          <a:noFill/>
        </p:spPr>
        <p:txBody>
          <a:bodyPr wrap="none" rtlCol="0">
            <a:prstTxWarp prst="textCascadeUp">
              <a:avLst/>
            </a:prstTxWarp>
            <a:spAutoFit/>
          </a:bodyPr>
          <a:lstStyle/>
          <a:p>
            <a:r>
              <a:rPr lang="en-US" sz="107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this</a:t>
            </a:r>
          </a:p>
        </p:txBody>
      </p:sp>
      <p:sp>
        <p:nvSpPr>
          <p:cNvPr id="16" name="TextBox 5"/>
          <p:cNvSpPr txBox="1"/>
          <p:nvPr/>
        </p:nvSpPr>
        <p:spPr>
          <a:xfrm rot="21413690">
            <a:off x="5919823" y="2562801"/>
            <a:ext cx="961715" cy="574237"/>
          </a:xfrm>
          <a:prstGeom prst="rect">
            <a:avLst/>
          </a:prstGeom>
          <a:noFill/>
        </p:spPr>
        <p:txBody>
          <a:bodyPr wrap="none" rtlCol="0">
            <a:prstTxWarp prst="textCascadeUp">
              <a:avLst/>
            </a:prstTxWarp>
            <a:spAutoFit/>
          </a:bodyPr>
          <a:lstStyle/>
          <a:p>
            <a:r>
              <a:rPr lang="en-US" sz="107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this</a:t>
            </a:r>
          </a:p>
        </p:txBody>
      </p:sp>
      <p:sp>
        <p:nvSpPr>
          <p:cNvPr id="17" name="TextBox 5"/>
          <p:cNvSpPr txBox="1"/>
          <p:nvPr/>
        </p:nvSpPr>
        <p:spPr>
          <a:xfrm rot="21160575">
            <a:off x="5867791" y="3544260"/>
            <a:ext cx="961715" cy="574237"/>
          </a:xfrm>
          <a:prstGeom prst="rect">
            <a:avLst/>
          </a:prstGeom>
          <a:noFill/>
        </p:spPr>
        <p:txBody>
          <a:bodyPr wrap="none" rtlCol="0">
            <a:prstTxWarp prst="textCascadeUp">
              <a:avLst/>
            </a:prstTxWarp>
            <a:spAutoFit/>
          </a:bodyPr>
          <a:lstStyle/>
          <a:p>
            <a:r>
              <a:rPr lang="en-US" sz="107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this</a:t>
            </a:r>
          </a:p>
        </p:txBody>
      </p:sp>
      <p:sp>
        <p:nvSpPr>
          <p:cNvPr id="18" name="TextBox 4"/>
          <p:cNvSpPr txBox="1"/>
          <p:nvPr/>
        </p:nvSpPr>
        <p:spPr>
          <a:xfrm rot="274334">
            <a:off x="6363235" y="1317600"/>
            <a:ext cx="656864" cy="392212"/>
          </a:xfrm>
          <a:prstGeom prst="rect">
            <a:avLst/>
          </a:prstGeom>
          <a:noFill/>
        </p:spPr>
        <p:txBody>
          <a:bodyPr wrap="none" rtlCol="0">
            <a:prstTxWarp prst="textFadeLeft">
              <a:avLst/>
            </a:prstTxWarp>
            <a:spAutoFit/>
          </a:bodyPr>
          <a:lstStyle/>
          <a:p>
            <a:r>
              <a:rPr lang="en-US" sz="107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this</a:t>
            </a:r>
          </a:p>
        </p:txBody>
      </p:sp>
      <p:sp>
        <p:nvSpPr>
          <p:cNvPr id="19" name="TextBox 6"/>
          <p:cNvSpPr txBox="1"/>
          <p:nvPr/>
        </p:nvSpPr>
        <p:spPr>
          <a:xfrm rot="21365552">
            <a:off x="5165650" y="1304927"/>
            <a:ext cx="656864" cy="392212"/>
          </a:xfrm>
          <a:prstGeom prst="rect">
            <a:avLst/>
          </a:prstGeom>
          <a:noFill/>
        </p:spPr>
        <p:txBody>
          <a:bodyPr wrap="none" rtlCol="0">
            <a:prstTxWarp prst="textFadeLeft">
              <a:avLst/>
            </a:prstTxWarp>
            <a:spAutoFit/>
          </a:bodyPr>
          <a:lstStyle/>
          <a:p>
            <a:r>
              <a:rPr lang="en-US" sz="107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this</a:t>
            </a:r>
          </a:p>
        </p:txBody>
      </p:sp>
    </p:spTree>
    <p:extLst>
      <p:ext uri="{BB962C8B-B14F-4D97-AF65-F5344CB8AC3E}">
        <p14:creationId xmlns:p14="http://schemas.microsoft.com/office/powerpoint/2010/main" val="1109137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44658" y="914571"/>
            <a:ext cx="10036163" cy="5276048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function context </a:t>
            </a:r>
            <a:r>
              <a:rPr lang="en-US" dirty="0"/>
              <a:t>is the object that "</a:t>
            </a:r>
            <a:r>
              <a:rPr lang="en-US" b="1" dirty="0">
                <a:solidFill>
                  <a:schemeClr val="bg1"/>
                </a:solidFill>
              </a:rPr>
              <a:t>owns</a:t>
            </a:r>
            <a:r>
              <a:rPr lang="en-US" dirty="0"/>
              <a:t>" the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currently </a:t>
            </a:r>
            <a:r>
              <a:rPr lang="en-US" dirty="0"/>
              <a:t>executed code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Function context == "</a:t>
            </a:r>
            <a:r>
              <a:rPr lang="en-US" b="1" dirty="0">
                <a:solidFill>
                  <a:schemeClr val="bg1"/>
                </a:solidFill>
              </a:rPr>
              <a:t>this</a:t>
            </a:r>
            <a:r>
              <a:rPr lang="en-US" dirty="0"/>
              <a:t>" object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Depends on how the function is invoked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Global invoke: </a:t>
            </a:r>
            <a:r>
              <a:rPr lang="en-US" b="1" noProof="1">
                <a:solidFill>
                  <a:schemeClr val="bg1"/>
                </a:solidFill>
              </a:rPr>
              <a:t>func()</a:t>
            </a:r>
          </a:p>
          <a:p>
            <a:pPr lvl="2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object.function()</a:t>
            </a:r>
          </a:p>
          <a:p>
            <a:pPr lvl="2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domElement.event()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</a:rPr>
              <a:t>call()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/ </a:t>
            </a:r>
            <a:r>
              <a:rPr lang="en-US" b="1" dirty="0">
                <a:solidFill>
                  <a:schemeClr val="bg1"/>
                </a:solidFill>
              </a:rPr>
              <a:t>apply()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/ </a:t>
            </a:r>
            <a:r>
              <a:rPr lang="en-US" b="1" dirty="0">
                <a:solidFill>
                  <a:schemeClr val="bg1"/>
                </a:solidFill>
              </a:rPr>
              <a:t>bind()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Function Context?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011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Function Context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1726163" y="1335779"/>
            <a:ext cx="8565501" cy="2196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no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 lvl="0">
              <a:defRPr sz="1800"/>
            </a:pP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function f() {</a:t>
            </a:r>
          </a:p>
          <a:p>
            <a:pPr lvl="0">
              <a:defRPr sz="1800"/>
            </a:pP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  console.log(</a:t>
            </a:r>
            <a:r>
              <a:rPr lang="en-US" sz="2400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lvl="0">
              <a:defRPr sz="1800"/>
            </a:pP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>
              <a:defRPr sz="1800"/>
            </a:pP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f(); </a:t>
            </a:r>
            <a:r>
              <a:rPr lang="en-US" sz="2400" i="1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// Window ("this"</a:t>
            </a:r>
            <a:r>
              <a:rPr lang="en-US" sz="2400" i="1" dirty="0">
                <a:solidFill>
                  <a:schemeClr val="accent2"/>
                </a:solidFill>
                <a:ea typeface="Consolas"/>
                <a:cs typeface="Consolas"/>
                <a:sym typeface="Consolas"/>
              </a:rPr>
              <a:t> is the global context)</a:t>
            </a:r>
            <a:endParaRPr lang="en-US" sz="2400" i="1" dirty="0">
              <a:solidFill>
                <a:schemeClr val="accent2"/>
              </a:solidFill>
              <a:ea typeface="Consolas"/>
              <a:cs typeface="Consolas"/>
              <a:sym typeface="Consolas"/>
            </a:endParaRP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1726163" y="3768761"/>
            <a:ext cx="8565501" cy="269735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no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 lvl="0">
              <a:defRPr sz="1800"/>
            </a:pP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function f() {</a:t>
            </a:r>
          </a:p>
          <a:p>
            <a:pPr lvl="0">
              <a:defRPr sz="1800"/>
            </a:pP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  '</a:t>
            </a:r>
            <a:r>
              <a:rPr lang="en-US" sz="2400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use strict</a:t>
            </a: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';</a:t>
            </a:r>
          </a:p>
          <a:p>
            <a:pPr lvl="0">
              <a:defRPr sz="1800"/>
            </a:pP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  console.log(</a:t>
            </a:r>
            <a:r>
              <a:rPr lang="en-US" sz="2400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lvl="0">
              <a:defRPr sz="1800"/>
            </a:pP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>
              <a:defRPr sz="1800"/>
            </a:pP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f(); </a:t>
            </a:r>
            <a:r>
              <a:rPr lang="en-US" sz="2400" i="1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// undefined ("this"</a:t>
            </a:r>
            <a:r>
              <a:rPr lang="en-US" sz="2400" i="1" dirty="0">
                <a:solidFill>
                  <a:schemeClr val="accent2"/>
                </a:solidFill>
                <a:ea typeface="Consolas"/>
                <a:cs typeface="Consolas"/>
                <a:sym typeface="Consolas"/>
              </a:rPr>
              <a:t> is missing)</a:t>
            </a:r>
            <a:r>
              <a:rPr lang="en-US" sz="2400" i="1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lang="en-US" sz="2400" i="1" dirty="0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420879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Function Context with Object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1931438" y="1492092"/>
            <a:ext cx="8565501" cy="467544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no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 lvl="0">
              <a:defRPr sz="1800"/>
            </a:pP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function </a:t>
            </a:r>
            <a:r>
              <a:rPr lang="en-US" sz="2400" dirty="0" err="1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func</a:t>
            </a: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() {</a:t>
            </a:r>
          </a:p>
          <a:p>
            <a:pPr lvl="0">
              <a:defRPr sz="1800"/>
            </a:pP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  console.log(</a:t>
            </a:r>
            <a:r>
              <a:rPr lang="en-US" sz="2400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lvl="0">
              <a:defRPr sz="1800"/>
            </a:pP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>
              <a:spcBef>
                <a:spcPts val="1800"/>
              </a:spcBef>
              <a:defRPr sz="1800"/>
            </a:pP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let </a:t>
            </a:r>
            <a:r>
              <a:rPr lang="en-US" sz="2400" dirty="0" err="1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obj</a:t>
            </a: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 = { </a:t>
            </a:r>
          </a:p>
          <a:p>
            <a:pPr lvl="0">
              <a:defRPr sz="1800"/>
            </a:pP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  name: 'Peter',</a:t>
            </a:r>
          </a:p>
          <a:p>
            <a:pPr lvl="0">
              <a:defRPr sz="1800"/>
            </a:pP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  f: </a:t>
            </a:r>
            <a:r>
              <a:rPr lang="en-US" sz="2400" dirty="0" err="1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func</a:t>
            </a:r>
            <a:endParaRPr lang="en-US" sz="2400" dirty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defRPr sz="1800"/>
            </a:pP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</a:p>
          <a:p>
            <a:pPr lvl="0">
              <a:spcBef>
                <a:spcPts val="1800"/>
              </a:spcBef>
              <a:defRPr sz="1800"/>
            </a:pPr>
            <a:r>
              <a:rPr lang="en-US" sz="2400" dirty="0" err="1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obj.</a:t>
            </a:r>
            <a:r>
              <a:rPr lang="en-US" sz="2400" dirty="0" err="1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(); </a:t>
            </a:r>
            <a:r>
              <a:rPr lang="en-US" sz="2400" i="1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// Object {name: "Peter"}</a:t>
            </a:r>
            <a:endParaRPr lang="en-US" sz="2400" i="1" dirty="0">
              <a:solidFill>
                <a:schemeClr val="accent2"/>
              </a:solidFill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834160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Function Context for Objects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1455578" y="1268156"/>
            <a:ext cx="9116007" cy="290262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no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let </a:t>
            </a:r>
            <a:r>
              <a:rPr lang="en-US" sz="2400" dirty="0" err="1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obj</a:t>
            </a: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 =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  name: '</a:t>
            </a:r>
            <a:r>
              <a:rPr lang="en-US" sz="2400" dirty="0" err="1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Todor</a:t>
            </a: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',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400" dirty="0" err="1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getName</a:t>
            </a: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: function ()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    return </a:t>
            </a:r>
            <a:r>
              <a:rPr lang="en-US" sz="2400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.name;  </a:t>
            </a:r>
            <a:r>
              <a:rPr lang="en-US" sz="2400" i="1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// "this" refers to "</a:t>
            </a:r>
            <a:r>
              <a:rPr lang="en-US" sz="2400" i="1" dirty="0" err="1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obj</a:t>
            </a:r>
            <a:r>
              <a:rPr lang="en-US" sz="2400" i="1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obj.</a:t>
            </a:r>
            <a:r>
              <a:rPr lang="en-US" sz="2400" dirty="0" err="1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getName</a:t>
            </a: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()); </a:t>
            </a:r>
            <a:r>
              <a:rPr lang="en-US" sz="2400" i="1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// </a:t>
            </a:r>
            <a:r>
              <a:rPr lang="en-US" sz="2400" i="1" dirty="0" err="1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Todor</a:t>
            </a:r>
            <a:endParaRPr lang="en-US" sz="2400" i="1" dirty="0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455578" y="4320074"/>
            <a:ext cx="9116007" cy="184746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no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 lvl="0">
              <a:spcBef>
                <a:spcPts val="0"/>
              </a:spcBef>
              <a:spcAft>
                <a:spcPts val="0"/>
              </a:spcAft>
              <a:defRPr sz="1800"/>
            </a:pP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function Car() {</a:t>
            </a:r>
          </a:p>
          <a:p>
            <a:pPr lvl="0">
              <a:spcBef>
                <a:spcPts val="0"/>
              </a:spcBef>
              <a:spcAft>
                <a:spcPts val="0"/>
              </a:spcAft>
              <a:defRPr sz="1800"/>
            </a:pP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  console.log(</a:t>
            </a:r>
            <a:r>
              <a:rPr lang="en-US" sz="2400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); </a:t>
            </a:r>
          </a:p>
          <a:p>
            <a:pPr lvl="0">
              <a:spcBef>
                <a:spcPts val="0"/>
              </a:spcBef>
              <a:spcAft>
                <a:spcPts val="0"/>
              </a:spcAft>
              <a:defRPr sz="1800"/>
            </a:pP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>
              <a:spcBef>
                <a:spcPts val="0"/>
              </a:spcBef>
              <a:spcAft>
                <a:spcPts val="0"/>
              </a:spcAft>
              <a:defRPr sz="1800"/>
            </a:pP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let car = </a:t>
            </a:r>
            <a:r>
              <a:rPr lang="en-US" sz="2400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 Car(); </a:t>
            </a:r>
            <a:r>
              <a:rPr lang="en-US" sz="2400" i="1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// Car {}</a:t>
            </a:r>
            <a:endParaRPr lang="en-US" sz="2400" i="1" dirty="0">
              <a:solidFill>
                <a:schemeClr val="accent2"/>
              </a:solidFill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782403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Function Context with Inner Function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1455578" y="1268156"/>
            <a:ext cx="9116007" cy="50113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no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 lvl="0">
              <a:defRPr sz="1800"/>
            </a:pP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function outer() {</a:t>
            </a:r>
          </a:p>
          <a:p>
            <a:pPr lvl="0">
              <a:defRPr sz="1800"/>
            </a:pP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  console.log(</a:t>
            </a:r>
            <a:r>
              <a:rPr lang="en-US" sz="2400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); </a:t>
            </a:r>
            <a:r>
              <a:rPr lang="en-US" sz="2400" i="1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//</a:t>
            </a:r>
            <a:r>
              <a:rPr lang="en-US" sz="2400" i="1" dirty="0">
                <a:solidFill>
                  <a:schemeClr val="accent2"/>
                </a:solidFill>
                <a:ea typeface="Consolas"/>
                <a:cs typeface="Consolas"/>
                <a:sym typeface="Consolas"/>
              </a:rPr>
              <a:t> Object {name: "Peter"}</a:t>
            </a:r>
          </a:p>
          <a:p>
            <a:pPr lvl="0">
              <a:defRPr sz="1800"/>
            </a:pP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  function inner() {</a:t>
            </a:r>
          </a:p>
          <a:p>
            <a:pPr lvl="0">
              <a:defRPr sz="1800"/>
            </a:pP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    console.log(</a:t>
            </a:r>
            <a:r>
              <a:rPr lang="en-US" sz="2400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); </a:t>
            </a:r>
            <a:r>
              <a:rPr lang="en-US" sz="2400" i="1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//</a:t>
            </a:r>
            <a:r>
              <a:rPr lang="en-US" sz="2400" i="1" dirty="0">
                <a:solidFill>
                  <a:schemeClr val="accent2"/>
                </a:solidFill>
                <a:ea typeface="Consolas"/>
                <a:cs typeface="Consolas"/>
                <a:sym typeface="Consolas"/>
              </a:rPr>
              <a:t> Window</a:t>
            </a:r>
          </a:p>
          <a:p>
            <a:pPr lvl="0">
              <a:defRPr sz="1800"/>
            </a:pP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</a:p>
          <a:p>
            <a:pPr lvl="0">
              <a:defRPr sz="1800"/>
            </a:pP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  inner();</a:t>
            </a:r>
          </a:p>
          <a:p>
            <a:pPr lvl="0">
              <a:defRPr sz="1800"/>
            </a:pP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>
              <a:spcBef>
                <a:spcPts val="1200"/>
              </a:spcBef>
              <a:defRPr sz="1800"/>
            </a:pP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let </a:t>
            </a:r>
            <a:r>
              <a:rPr lang="en-US" sz="2400" dirty="0" err="1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obj</a:t>
            </a: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 = { name: 'Peter', f: </a:t>
            </a:r>
            <a:r>
              <a:rPr lang="en-US" sz="2400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outer</a:t>
            </a: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 }</a:t>
            </a:r>
          </a:p>
          <a:p>
            <a:pPr lvl="0">
              <a:spcBef>
                <a:spcPts val="1200"/>
              </a:spcBef>
              <a:defRPr sz="1800"/>
            </a:pPr>
            <a:r>
              <a:rPr lang="en-US" sz="2400" dirty="0" err="1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obj.</a:t>
            </a:r>
            <a:r>
              <a:rPr lang="en-US" sz="2400" dirty="0" err="1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endParaRPr lang="en-US" sz="2400" dirty="0">
              <a:solidFill>
                <a:schemeClr val="tx1"/>
              </a:solidFill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668631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 smtClean="0"/>
              <a:t>#JSCORE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662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Function Context with Arrow Function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1455578" y="1268156"/>
            <a:ext cx="9116007" cy="50113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no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 lvl="0">
              <a:defRPr sz="1800"/>
            </a:pP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function outer() {</a:t>
            </a:r>
          </a:p>
          <a:p>
            <a:pPr lvl="0">
              <a:defRPr sz="1800"/>
            </a:pP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  let inner = () </a:t>
            </a:r>
            <a:r>
              <a:rPr lang="en-US" sz="2400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 console.log(</a:t>
            </a:r>
            <a:r>
              <a:rPr lang="en-US" sz="2400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lvl="0">
              <a:defRPr sz="1800"/>
            </a:pP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  inner();</a:t>
            </a:r>
          </a:p>
          <a:p>
            <a:pPr lvl="0">
              <a:defRPr sz="1800"/>
            </a:pP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>
              <a:spcBef>
                <a:spcPts val="1200"/>
              </a:spcBef>
              <a:defRPr sz="1800"/>
            </a:pP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let </a:t>
            </a:r>
            <a:r>
              <a:rPr lang="en-US" sz="2400" dirty="0" err="1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obj</a:t>
            </a: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 = { </a:t>
            </a:r>
          </a:p>
          <a:p>
            <a:pPr lvl="0">
              <a:defRPr sz="1800"/>
            </a:pP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  name: 'Peter',</a:t>
            </a:r>
          </a:p>
          <a:p>
            <a:pPr lvl="0">
              <a:defRPr sz="1800"/>
            </a:pP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  f: </a:t>
            </a:r>
            <a:r>
              <a:rPr lang="en-US" sz="2400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outer</a:t>
            </a: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</a:p>
          <a:p>
            <a:pPr lvl="0">
              <a:defRPr sz="1800"/>
            </a:pP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</a:p>
          <a:p>
            <a:pPr lvl="0">
              <a:spcBef>
                <a:spcPts val="1200"/>
              </a:spcBef>
              <a:defRPr sz="1800"/>
            </a:pPr>
            <a:r>
              <a:rPr lang="en-US" sz="2400" dirty="0" err="1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obj.</a:t>
            </a:r>
            <a:r>
              <a:rPr lang="en-US" sz="2400" dirty="0" err="1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(); </a:t>
            </a:r>
            <a:r>
              <a:rPr lang="en-US" sz="2400" i="1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// Object {name: "Peter"}</a:t>
            </a:r>
            <a:endParaRPr lang="en-US" sz="2400" i="1" dirty="0">
              <a:solidFill>
                <a:schemeClr val="accent2"/>
              </a:solidFill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878767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Function Context for DOM Events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1455578" y="1268156"/>
            <a:ext cx="9116007" cy="11764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no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 lvl="0">
              <a:defRPr sz="1800"/>
            </a:pP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&lt;button </a:t>
            </a:r>
            <a:r>
              <a:rPr lang="en-US" sz="2400" dirty="0" err="1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onclick</a:t>
            </a: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="alert(</a:t>
            </a:r>
            <a:r>
              <a:rPr lang="en-US" sz="2400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)"&gt;Click Me&lt;/button&gt;</a:t>
            </a:r>
          </a:p>
          <a:p>
            <a:pPr lvl="0">
              <a:defRPr sz="1800"/>
            </a:pPr>
            <a:r>
              <a:rPr lang="en-US" sz="2400" i="1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// </a:t>
            </a:r>
            <a:r>
              <a:rPr lang="en-US" sz="2400" i="1" dirty="0">
                <a:solidFill>
                  <a:schemeClr val="accent2"/>
                </a:solidFill>
                <a:ea typeface="Consolas"/>
                <a:cs typeface="Consolas"/>
                <a:sym typeface="Consolas"/>
              </a:rPr>
              <a:t>Shows </a:t>
            </a:r>
            <a:r>
              <a:rPr lang="en-US" sz="2400" i="1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"[object </a:t>
            </a:r>
            <a:r>
              <a:rPr lang="en-US" sz="2400" i="1" dirty="0" err="1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HtmlButtonElement</a:t>
            </a:r>
            <a:r>
              <a:rPr lang="en-US" sz="2400" i="1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]"</a:t>
            </a:r>
            <a:r>
              <a:rPr lang="en-US" sz="2400" i="1" dirty="0">
                <a:solidFill>
                  <a:schemeClr val="accent2"/>
                </a:solidFill>
                <a:ea typeface="Consolas"/>
                <a:cs typeface="Consolas"/>
                <a:sym typeface="Consolas"/>
              </a:rPr>
              <a:t> when clicked</a:t>
            </a:r>
            <a:endParaRPr lang="en-US" sz="2400" i="1" dirty="0">
              <a:solidFill>
                <a:schemeClr val="accent2"/>
              </a:solidFill>
              <a:ea typeface="Consolas"/>
              <a:cs typeface="Consolas"/>
              <a:sym typeface="Consolas"/>
            </a:endParaRP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455578" y="2680188"/>
            <a:ext cx="9116007" cy="162122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no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 lvl="0">
              <a:defRPr sz="1800"/>
            </a:pP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&lt;button </a:t>
            </a:r>
            <a:r>
              <a:rPr lang="en-US" sz="2400" dirty="0" err="1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onclick</a:t>
            </a: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="f(</a:t>
            </a:r>
            <a:r>
              <a:rPr lang="en-US" sz="2400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)"&gt;Click Me&lt;/button&gt;</a:t>
            </a:r>
          </a:p>
          <a:p>
            <a:pPr lvl="0">
              <a:defRPr sz="1800"/>
            </a:pP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function f(</a:t>
            </a:r>
            <a:r>
              <a:rPr lang="en-US" sz="2400" dirty="0" err="1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btn</a:t>
            </a: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) { alert(</a:t>
            </a:r>
            <a:r>
              <a:rPr lang="en-US" sz="2400" dirty="0" err="1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btn</a:t>
            </a: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); };</a:t>
            </a:r>
          </a:p>
          <a:p>
            <a:pPr lvl="0">
              <a:defRPr sz="1800"/>
            </a:pPr>
            <a:r>
              <a:rPr lang="en-US" sz="2400" i="1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// </a:t>
            </a:r>
            <a:r>
              <a:rPr lang="en-US" sz="2400" i="1" dirty="0">
                <a:solidFill>
                  <a:schemeClr val="accent2"/>
                </a:solidFill>
                <a:ea typeface="Consolas"/>
                <a:cs typeface="Consolas"/>
                <a:sym typeface="Consolas"/>
              </a:rPr>
              <a:t>Shows </a:t>
            </a:r>
            <a:r>
              <a:rPr lang="en-US" sz="2400" i="1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"[object </a:t>
            </a:r>
            <a:r>
              <a:rPr lang="en-US" sz="2400" i="1" dirty="0" err="1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HtmlButtonElement</a:t>
            </a:r>
            <a:r>
              <a:rPr lang="en-US" sz="2400" i="1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]"</a:t>
            </a:r>
            <a:r>
              <a:rPr lang="en-US" sz="2400" i="1" dirty="0">
                <a:solidFill>
                  <a:schemeClr val="accent2"/>
                </a:solidFill>
                <a:ea typeface="Consolas"/>
                <a:cs typeface="Consolas"/>
                <a:sym typeface="Consolas"/>
              </a:rPr>
              <a:t> when clicked</a:t>
            </a:r>
            <a:endParaRPr lang="en-US" sz="2400" i="1" dirty="0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455578" y="4536980"/>
            <a:ext cx="9116007" cy="16865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no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 lvl="0">
              <a:defRPr sz="1800"/>
            </a:pP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&lt;button </a:t>
            </a:r>
            <a:r>
              <a:rPr lang="en-US" sz="2400" dirty="0" err="1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onclick</a:t>
            </a: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="f()"&gt;Click Me&lt;/button&gt;</a:t>
            </a:r>
          </a:p>
          <a:p>
            <a:pPr lvl="0">
              <a:defRPr sz="1800"/>
            </a:pP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function f() { alert(this); };</a:t>
            </a:r>
          </a:p>
          <a:p>
            <a:pPr lvl="0">
              <a:defRPr sz="1800"/>
            </a:pPr>
            <a:r>
              <a:rPr lang="en-US" sz="2400" i="1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// </a:t>
            </a:r>
            <a:r>
              <a:rPr lang="en-US" sz="2400" i="1" dirty="0">
                <a:solidFill>
                  <a:schemeClr val="accent2"/>
                </a:solidFill>
                <a:ea typeface="Consolas"/>
                <a:cs typeface="Consolas"/>
                <a:sym typeface="Consolas"/>
              </a:rPr>
              <a:t>Shows </a:t>
            </a:r>
            <a:r>
              <a:rPr lang="en-US" sz="2400" i="1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"[object Window]"</a:t>
            </a:r>
            <a:r>
              <a:rPr lang="en-US" sz="2400" i="1" dirty="0">
                <a:solidFill>
                  <a:schemeClr val="accent2"/>
                </a:solidFill>
                <a:ea typeface="Consolas"/>
                <a:cs typeface="Consolas"/>
                <a:sym typeface="Consolas"/>
              </a:rPr>
              <a:t> when clicked</a:t>
            </a:r>
            <a:endParaRPr lang="en-US" sz="2400" i="1" dirty="0">
              <a:solidFill>
                <a:schemeClr val="accent2"/>
              </a:solidFill>
              <a:ea typeface="Consolas"/>
              <a:cs typeface="Consolas"/>
              <a:sym typeface="Consolas"/>
            </a:endParaRPr>
          </a:p>
        </p:txBody>
      </p:sp>
      <p:sp>
        <p:nvSpPr>
          <p:cNvPr id="2" name="Закръглено правоъгълно изнесено означение 1"/>
          <p:cNvSpPr/>
          <p:nvPr/>
        </p:nvSpPr>
        <p:spPr bwMode="auto">
          <a:xfrm>
            <a:off x="8686800" y="4898571"/>
            <a:ext cx="3088433" cy="1054360"/>
          </a:xfrm>
          <a:prstGeom prst="wedgeRoundRectCallout">
            <a:avLst>
              <a:gd name="adj1" fmla="val -21750"/>
              <a:gd name="adj2" fmla="val 2798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F7FFE7"/>
                </a:solidFill>
                <a:cs typeface="Consolas" pitchFamily="49" charset="0"/>
              </a:rPr>
              <a:t>Avoided by using </a:t>
            </a:r>
            <a:r>
              <a:rPr lang="en-US" sz="2400" b="1" noProof="1">
                <a:solidFill>
                  <a:schemeClr val="bg1"/>
                </a:solidFill>
                <a:cs typeface="Consolas" pitchFamily="49" charset="0"/>
              </a:rPr>
              <a:t>addEventListener</a:t>
            </a:r>
            <a:endParaRPr lang="en-US" sz="2400" b="1" noProof="1">
              <a:solidFill>
                <a:schemeClr val="bg1"/>
              </a:solidFill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7786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the Context: Call and Apply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559837" y="1268156"/>
            <a:ext cx="10683552" cy="53752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no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 lvl="0">
              <a:defRPr sz="1800"/>
            </a:pP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let </a:t>
            </a:r>
            <a:r>
              <a:rPr lang="en-US" sz="2400" dirty="0" err="1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maria</a:t>
            </a: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 = {</a:t>
            </a:r>
          </a:p>
          <a:p>
            <a:pPr lvl="0">
              <a:defRPr sz="1800"/>
            </a:pP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  name: "Maria",</a:t>
            </a:r>
          </a:p>
          <a:p>
            <a:pPr lvl="0">
              <a:defRPr sz="1800"/>
            </a:pP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  hello: function(</a:t>
            </a:r>
            <a:r>
              <a:rPr lang="en-US" sz="2400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thing</a:t>
            </a: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</a:p>
          <a:p>
            <a:pPr lvl="0">
              <a:defRPr sz="1800"/>
            </a:pP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    console.log(</a:t>
            </a:r>
            <a:r>
              <a:rPr lang="en-US" sz="2400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.name + " says hello " + </a:t>
            </a:r>
            <a:r>
              <a:rPr lang="en-US" sz="2400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thing</a:t>
            </a: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lvl="0">
              <a:defRPr sz="1800"/>
            </a:pP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</a:p>
          <a:p>
            <a:pPr lvl="0">
              <a:defRPr sz="1800"/>
            </a:pP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>
              <a:defRPr sz="1800"/>
            </a:pPr>
            <a:r>
              <a:rPr lang="en-US" sz="2400" dirty="0" err="1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maria.hello</a:t>
            </a: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("world"); </a:t>
            </a:r>
            <a:r>
              <a:rPr lang="en-US" sz="2400" i="1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//</a:t>
            </a:r>
            <a:r>
              <a:rPr lang="en-US" sz="2400" i="1" dirty="0">
                <a:solidFill>
                  <a:schemeClr val="accent2"/>
                </a:solidFill>
                <a:ea typeface="Consolas"/>
                <a:cs typeface="Consolas"/>
                <a:sym typeface="Consolas"/>
              </a:rPr>
              <a:t> Maria says hello </a:t>
            </a:r>
            <a:r>
              <a:rPr lang="en-US" sz="2400" i="1" dirty="0" smtClean="0">
                <a:solidFill>
                  <a:schemeClr val="accent2"/>
                </a:solidFill>
                <a:ea typeface="Consolas"/>
                <a:cs typeface="Consolas"/>
                <a:sym typeface="Consolas"/>
              </a:rPr>
              <a:t>world</a:t>
            </a:r>
            <a:endParaRPr lang="en-US" sz="2400" i="1" dirty="0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defRPr sz="1800"/>
            </a:pP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let </a:t>
            </a:r>
            <a:r>
              <a:rPr lang="en-US" sz="2400" dirty="0" err="1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ivan</a:t>
            </a: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 = {</a:t>
            </a:r>
            <a:r>
              <a:rPr lang="en-US" sz="2400" dirty="0">
                <a:solidFill>
                  <a:schemeClr val="tx1"/>
                </a:solidFill>
                <a:ea typeface="Consolas"/>
                <a:cs typeface="Consolas"/>
                <a:sym typeface="Consolas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name: 'Ivan'</a:t>
            </a:r>
            <a:r>
              <a:rPr lang="en-US" sz="2400" dirty="0">
                <a:solidFill>
                  <a:schemeClr val="tx1"/>
                </a:solidFill>
                <a:ea typeface="Consolas"/>
                <a:cs typeface="Consolas"/>
                <a:sym typeface="Consolas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</a:p>
          <a:p>
            <a:pPr lvl="0">
              <a:defRPr sz="1800"/>
            </a:pPr>
            <a:r>
              <a:rPr lang="en-US" sz="2400" dirty="0" err="1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maria.hello.</a:t>
            </a:r>
            <a:r>
              <a:rPr lang="en-US" sz="2400" dirty="0" err="1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call</a:t>
            </a: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400" dirty="0" err="1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ivan</a:t>
            </a: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2400" dirty="0">
                <a:solidFill>
                  <a:schemeClr val="tx1"/>
                </a:solidFill>
                <a:ea typeface="Consolas"/>
                <a:cs typeface="Consolas"/>
                <a:sym typeface="Consolas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"now"); </a:t>
            </a:r>
            <a:r>
              <a:rPr lang="en-US" sz="2400" i="1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//</a:t>
            </a:r>
            <a:r>
              <a:rPr lang="en-US" sz="2400" i="1" dirty="0">
                <a:solidFill>
                  <a:schemeClr val="accent2"/>
                </a:solidFill>
                <a:ea typeface="Consolas"/>
                <a:cs typeface="Consolas"/>
                <a:sym typeface="Consolas"/>
              </a:rPr>
              <a:t> Ivan says hello now</a:t>
            </a:r>
          </a:p>
          <a:p>
            <a:pPr>
              <a:defRPr sz="1800"/>
            </a:pPr>
            <a:r>
              <a:rPr lang="en-US" sz="2400" dirty="0" err="1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maria.hello.</a:t>
            </a:r>
            <a:r>
              <a:rPr lang="en-US" sz="2400" dirty="0" err="1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apply</a:t>
            </a: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400" dirty="0" err="1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ivan</a:t>
            </a: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2400" dirty="0">
                <a:solidFill>
                  <a:schemeClr val="tx1"/>
                </a:solidFill>
                <a:ea typeface="Consolas"/>
                <a:cs typeface="Consolas"/>
                <a:sym typeface="Consolas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["again"]); </a:t>
            </a:r>
            <a:r>
              <a:rPr lang="en-US" sz="2400" i="1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//</a:t>
            </a:r>
            <a:r>
              <a:rPr lang="en-US" sz="2400" i="1" dirty="0">
                <a:solidFill>
                  <a:schemeClr val="accent2"/>
                </a:solidFill>
                <a:ea typeface="Consolas"/>
                <a:cs typeface="Consolas"/>
                <a:sym typeface="Consolas"/>
              </a:rPr>
              <a:t> Ivan says hello again</a:t>
            </a:r>
            <a:endParaRPr lang="en-US" sz="2400" i="1" dirty="0">
              <a:solidFill>
                <a:schemeClr val="accent2"/>
              </a:solidFill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694665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Max Number in Array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699796" y="4570738"/>
            <a:ext cx="10683552" cy="172616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no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 lvl="0">
              <a:defRPr sz="1800"/>
            </a:pP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function </a:t>
            </a:r>
            <a:r>
              <a:rPr lang="en-US" sz="2400" dirty="0" err="1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maxElement</a:t>
            </a: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400" dirty="0" err="1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arr</a:t>
            </a: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</a:p>
          <a:p>
            <a:pPr lvl="0">
              <a:defRPr sz="1800"/>
            </a:pP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  return </a:t>
            </a:r>
            <a:r>
              <a:rPr lang="en-US" sz="2400" dirty="0" err="1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Math.max.</a:t>
            </a:r>
            <a:r>
              <a:rPr lang="en-US" sz="2400" dirty="0" err="1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apply</a:t>
            </a: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400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 dirty="0" err="1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arr</a:t>
            </a: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lvl="0">
              <a:defRPr sz="1800"/>
            </a:pP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lang="en-US" sz="2400" dirty="0">
              <a:solidFill>
                <a:schemeClr val="tx1"/>
              </a:solidFill>
              <a:ea typeface="Consolas"/>
              <a:cs typeface="Consolas"/>
              <a:sym typeface="Consolas"/>
            </a:endParaRPr>
          </a:p>
        </p:txBody>
      </p:sp>
      <p:sp>
        <p:nvSpPr>
          <p:cNvPr id="2" name="Правоъгълник 1"/>
          <p:cNvSpPr/>
          <p:nvPr/>
        </p:nvSpPr>
        <p:spPr>
          <a:xfrm>
            <a:off x="615821" y="1095336"/>
            <a:ext cx="9563876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itchFamily="2" charset="2"/>
              <a:buChar char="§"/>
            </a:pPr>
            <a:r>
              <a:rPr lang="en-US" sz="3200" dirty="0"/>
              <a:t>Given an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array</a:t>
            </a:r>
            <a:r>
              <a:rPr lang="en-US" sz="3200" dirty="0"/>
              <a:t> of numbers, find the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biggest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number</a:t>
            </a:r>
            <a:endParaRPr lang="bg-BG" sz="32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457200" indent="-457200">
              <a:buFont typeface="Wingdings" pitchFamily="2" charset="2"/>
              <a:buChar char="§"/>
            </a:pPr>
            <a:endParaRPr lang="bg-BG" sz="3200" dirty="0">
              <a:solidFill>
                <a:schemeClr val="tx2">
                  <a:lumMod val="75000"/>
                </a:schemeClr>
              </a:solidFill>
            </a:endParaRPr>
          </a:p>
          <a:p>
            <a:pPr marL="457200" indent="-457200">
              <a:buFont typeface="Wingdings" pitchFamily="2" charset="2"/>
              <a:buChar char="§"/>
            </a:pPr>
            <a:endParaRPr lang="bg-BG" sz="32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457200" indent="-457200">
              <a:buFont typeface="Wingdings" pitchFamily="2" charset="2"/>
              <a:buChar char="§"/>
            </a:pPr>
            <a:endParaRPr lang="bg-BG" sz="32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457200" indent="-457200">
              <a:buFont typeface="Wingdings" pitchFamily="2" charset="2"/>
              <a:buChar char="§"/>
            </a:pPr>
            <a:endParaRPr lang="bg-BG" sz="32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457200" indent="-457200">
              <a:buFont typeface="Wingdings" pitchFamily="2" charset="2"/>
              <a:buChar char="§"/>
            </a:pPr>
            <a:endParaRPr lang="bg-BG" sz="32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457200" indent="-457200">
              <a:buFont typeface="Wingdings" pitchFamily="2" charset="2"/>
              <a:buChar char="§"/>
            </a:pPr>
            <a:r>
              <a:rPr lang="en-US" sz="3200" dirty="0" smtClean="0"/>
              <a:t>Solution</a:t>
            </a:r>
            <a:r>
              <a:rPr lang="en-US" sz="3200" dirty="0"/>
              <a:t>:</a:t>
            </a:r>
            <a:endParaRPr lang="en-US" sz="3200" dirty="0"/>
          </a:p>
        </p:txBody>
      </p:sp>
      <p:sp>
        <p:nvSpPr>
          <p:cNvPr id="3" name="Правоъгълник 2"/>
          <p:cNvSpPr/>
          <p:nvPr/>
        </p:nvSpPr>
        <p:spPr>
          <a:xfrm>
            <a:off x="2214466" y="6296904"/>
            <a:ext cx="76542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https://judge.softuni.bg/Contests/330</a:t>
            </a:r>
            <a:endParaRPr lang="en-US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1293845" y="1739156"/>
            <a:ext cx="743339" cy="225178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no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3</a:t>
            </a:r>
          </a:p>
          <a:p>
            <a:r>
              <a:rPr lang="en-US" sz="2400" dirty="0">
                <a:solidFill>
                  <a:schemeClr val="tx1"/>
                </a:solidFill>
              </a:rPr>
              <a:t>-2</a:t>
            </a:r>
          </a:p>
          <a:p>
            <a:r>
              <a:rPr lang="en-US" sz="2400" dirty="0">
                <a:solidFill>
                  <a:schemeClr val="bg1"/>
                </a:solidFill>
              </a:rPr>
              <a:t>10</a:t>
            </a:r>
          </a:p>
          <a:p>
            <a:r>
              <a:rPr lang="en-US" sz="2400" dirty="0">
                <a:solidFill>
                  <a:schemeClr val="tx1"/>
                </a:solidFill>
              </a:rPr>
              <a:t>4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2810069" y="2544974"/>
            <a:ext cx="743339" cy="64015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no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bg-BG" sz="2400" dirty="0" smtClean="0">
                <a:solidFill>
                  <a:schemeClr val="tx1"/>
                </a:solidFill>
              </a:rPr>
              <a:t>10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6200191" y="2526313"/>
            <a:ext cx="743339" cy="64015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no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bg-BG" sz="2400" dirty="0" smtClean="0">
                <a:solidFill>
                  <a:schemeClr val="tx1"/>
                </a:solidFill>
              </a:rPr>
              <a:t>50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4666861" y="2050452"/>
            <a:ext cx="743339" cy="15918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no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bg-BG" sz="2400" dirty="0" smtClean="0">
                <a:solidFill>
                  <a:schemeClr val="tx1"/>
                </a:solidFill>
              </a:rPr>
              <a:t>9</a:t>
            </a:r>
          </a:p>
          <a:p>
            <a:r>
              <a:rPr lang="bg-BG" sz="2400" dirty="0" smtClean="0">
                <a:solidFill>
                  <a:schemeClr val="bg1"/>
                </a:solidFill>
              </a:rPr>
              <a:t>50</a:t>
            </a:r>
          </a:p>
          <a:p>
            <a:r>
              <a:rPr lang="bg-BG" sz="2400" dirty="0" smtClean="0">
                <a:solidFill>
                  <a:schemeClr val="tx1"/>
                </a:solidFill>
              </a:rPr>
              <a:t>-5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Стрелка надясно 4"/>
          <p:cNvSpPr/>
          <p:nvPr/>
        </p:nvSpPr>
        <p:spPr bwMode="auto">
          <a:xfrm>
            <a:off x="2214466" y="2705878"/>
            <a:ext cx="435428" cy="28102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Стрелка надясно 12"/>
          <p:cNvSpPr/>
          <p:nvPr/>
        </p:nvSpPr>
        <p:spPr bwMode="auto">
          <a:xfrm>
            <a:off x="5606144" y="2705878"/>
            <a:ext cx="435428" cy="28102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9720942" y="2508478"/>
            <a:ext cx="743339" cy="64015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no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bg-BG" sz="2400" dirty="0" smtClean="0">
                <a:solidFill>
                  <a:schemeClr val="tx1"/>
                </a:solidFill>
              </a:rPr>
              <a:t>-1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5" name="Text Placeholder 5"/>
          <p:cNvSpPr txBox="1">
            <a:spLocks/>
          </p:cNvSpPr>
          <p:nvPr/>
        </p:nvSpPr>
        <p:spPr>
          <a:xfrm>
            <a:off x="8187612" y="2032617"/>
            <a:ext cx="743339" cy="15918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no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bg-BG" sz="2400" dirty="0" smtClean="0">
                <a:solidFill>
                  <a:schemeClr val="tx1"/>
                </a:solidFill>
              </a:rPr>
              <a:t>-5</a:t>
            </a:r>
          </a:p>
          <a:p>
            <a:r>
              <a:rPr lang="bg-BG" sz="2400" dirty="0" smtClean="0">
                <a:solidFill>
                  <a:schemeClr val="tx1"/>
                </a:solidFill>
              </a:rPr>
              <a:t>-8</a:t>
            </a:r>
          </a:p>
          <a:p>
            <a:r>
              <a:rPr lang="bg-BG" sz="2400" dirty="0" smtClean="0">
                <a:solidFill>
                  <a:schemeClr val="bg1"/>
                </a:solidFill>
              </a:rPr>
              <a:t>-1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6" name="Стрелка надясно 15"/>
          <p:cNvSpPr/>
          <p:nvPr/>
        </p:nvSpPr>
        <p:spPr bwMode="auto">
          <a:xfrm>
            <a:off x="9126895" y="2688043"/>
            <a:ext cx="435428" cy="28102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30223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the Context: Bind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559837" y="1268155"/>
            <a:ext cx="10683552" cy="547787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no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 lvl="0">
              <a:defRPr sz="1800"/>
            </a:pP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let </a:t>
            </a:r>
            <a:r>
              <a:rPr lang="en-US" sz="2400" dirty="0" err="1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maria</a:t>
            </a: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 = {</a:t>
            </a:r>
          </a:p>
          <a:p>
            <a:pPr lvl="0">
              <a:defRPr sz="1800"/>
            </a:pP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  name: "Maria",</a:t>
            </a:r>
          </a:p>
          <a:p>
            <a:pPr lvl="0">
              <a:defRPr sz="1800"/>
            </a:pP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  hello: function(</a:t>
            </a:r>
            <a:r>
              <a:rPr lang="en-US" sz="2400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thing</a:t>
            </a: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</a:p>
          <a:p>
            <a:pPr lvl="0">
              <a:defRPr sz="1800"/>
            </a:pP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    console.log(</a:t>
            </a:r>
            <a:r>
              <a:rPr lang="en-US" sz="2400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.name + " says hello " + </a:t>
            </a:r>
            <a:r>
              <a:rPr lang="en-US" sz="2400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thing</a:t>
            </a: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lvl="0">
              <a:defRPr sz="1800"/>
            </a:pP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</a:p>
          <a:p>
            <a:pPr lvl="0">
              <a:defRPr sz="1800"/>
            </a:pP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>
              <a:spcBef>
                <a:spcPts val="1200"/>
              </a:spcBef>
              <a:defRPr sz="1800"/>
            </a:pP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let </a:t>
            </a:r>
            <a:r>
              <a:rPr lang="en-US" sz="2400" dirty="0" err="1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ivan</a:t>
            </a: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 = {</a:t>
            </a:r>
            <a:r>
              <a:rPr lang="en-US" sz="2400" dirty="0">
                <a:solidFill>
                  <a:schemeClr val="tx1"/>
                </a:solidFill>
                <a:ea typeface="Consolas"/>
                <a:cs typeface="Consolas"/>
                <a:sym typeface="Consolas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name: 'Ivan'</a:t>
            </a:r>
            <a:r>
              <a:rPr lang="en-US" sz="2400" dirty="0">
                <a:solidFill>
                  <a:schemeClr val="tx1"/>
                </a:solidFill>
                <a:ea typeface="Consolas"/>
                <a:cs typeface="Consolas"/>
                <a:sym typeface="Consolas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</a:p>
          <a:p>
            <a:pPr lvl="0">
              <a:defRPr sz="1800"/>
            </a:pP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let </a:t>
            </a:r>
            <a:r>
              <a:rPr lang="en-US" sz="2400" dirty="0" err="1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helloIvan</a:t>
            </a: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2400" dirty="0" err="1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maria.hello.</a:t>
            </a:r>
            <a:r>
              <a:rPr lang="en-US" sz="2400" dirty="0" err="1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bind</a:t>
            </a: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400" dirty="0" err="1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ivan</a:t>
            </a: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>
              <a:spcBef>
                <a:spcPts val="1200"/>
              </a:spcBef>
              <a:defRPr sz="1800"/>
            </a:pPr>
            <a:r>
              <a:rPr lang="en-US" sz="2400" dirty="0" err="1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maria.hello</a:t>
            </a: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("world"); </a:t>
            </a:r>
            <a:r>
              <a:rPr lang="en-US" sz="2400" i="1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//</a:t>
            </a:r>
            <a:r>
              <a:rPr lang="en-US" sz="2400" i="1" dirty="0">
                <a:solidFill>
                  <a:schemeClr val="accent2"/>
                </a:solidFill>
                <a:ea typeface="Consolas"/>
                <a:cs typeface="Consolas"/>
                <a:sym typeface="Consolas"/>
              </a:rPr>
              <a:t> Maria says hello world</a:t>
            </a:r>
            <a:endParaRPr lang="bg-BG" sz="2400" i="1" dirty="0">
              <a:solidFill>
                <a:schemeClr val="accent2"/>
              </a:solidFill>
              <a:ea typeface="Consolas"/>
              <a:cs typeface="Consolas"/>
              <a:sym typeface="Consolas"/>
            </a:endParaRPr>
          </a:p>
          <a:p>
            <a:pPr lvl="0">
              <a:spcBef>
                <a:spcPts val="1200"/>
              </a:spcBef>
              <a:defRPr sz="1800"/>
            </a:pPr>
            <a:r>
              <a:rPr lang="en-US" sz="2400" dirty="0" err="1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helloIvan</a:t>
            </a: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("from me"); </a:t>
            </a:r>
            <a:r>
              <a:rPr lang="en-US" sz="2400" i="1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//</a:t>
            </a:r>
            <a:r>
              <a:rPr lang="en-US" sz="2400" i="1" dirty="0">
                <a:solidFill>
                  <a:schemeClr val="accent2"/>
                </a:solidFill>
                <a:ea typeface="Consolas"/>
                <a:cs typeface="Consolas"/>
                <a:sym typeface="Consolas"/>
              </a:rPr>
              <a:t> Ivan says hello from me</a:t>
            </a:r>
            <a:endParaRPr lang="en-US" sz="2400" i="1" dirty="0">
              <a:solidFill>
                <a:schemeClr val="accent2"/>
              </a:solidFill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529541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Next Article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2" name="Правоъгълник 1"/>
          <p:cNvSpPr/>
          <p:nvPr/>
        </p:nvSpPr>
        <p:spPr>
          <a:xfrm>
            <a:off x="503854" y="1225964"/>
            <a:ext cx="1113142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itchFamily="2" charset="2"/>
              <a:buChar char="§"/>
            </a:pPr>
            <a:r>
              <a:rPr lang="en-US" sz="3200" dirty="0"/>
              <a:t>Initialize </a:t>
            </a:r>
            <a:r>
              <a:rPr lang="en-US" sz="3200" b="1" dirty="0">
                <a:solidFill>
                  <a:schemeClr val="bg1"/>
                </a:solidFill>
              </a:rPr>
              <a:t>closure</a:t>
            </a:r>
            <a:r>
              <a:rPr lang="en-US" sz="3200" dirty="0"/>
              <a:t> with array of </a:t>
            </a:r>
            <a:r>
              <a:rPr lang="en-US" sz="3200" dirty="0" smtClean="0"/>
              <a:t>strings</a:t>
            </a:r>
            <a:endParaRPr lang="bg-BG" sz="3200" dirty="0" smtClean="0"/>
          </a:p>
          <a:p>
            <a:pPr marL="457200" indent="-457200">
              <a:buFont typeface="Wingdings" pitchFamily="2" charset="2"/>
              <a:buChar char="§"/>
            </a:pPr>
            <a:r>
              <a:rPr lang="en-US" sz="3200" dirty="0" smtClean="0"/>
              <a:t>When </a:t>
            </a:r>
            <a:r>
              <a:rPr lang="en-US" sz="3200" dirty="0"/>
              <a:t>"Show Next" is </a:t>
            </a:r>
            <a:r>
              <a:rPr lang="en-US" sz="3200" b="1" dirty="0">
                <a:solidFill>
                  <a:schemeClr val="bg1"/>
                </a:solidFill>
              </a:rPr>
              <a:t>clicked</a:t>
            </a:r>
            <a:r>
              <a:rPr lang="en-US" sz="3200" dirty="0"/>
              <a:t>, remove first element from array and </a:t>
            </a:r>
            <a:r>
              <a:rPr lang="en-US" sz="3200" b="1" dirty="0">
                <a:solidFill>
                  <a:schemeClr val="bg1"/>
                </a:solidFill>
              </a:rPr>
              <a:t>display</a:t>
            </a:r>
            <a:r>
              <a:rPr lang="en-US" sz="3200" dirty="0"/>
              <a:t> it inside an article</a:t>
            </a:r>
            <a:endParaRPr lang="en-US" sz="3200" dirty="0"/>
          </a:p>
        </p:txBody>
      </p:sp>
      <p:pic>
        <p:nvPicPr>
          <p:cNvPr id="17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1751013" y="3133994"/>
            <a:ext cx="3676909" cy="341920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8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6684763" y="3128558"/>
            <a:ext cx="3753050" cy="342464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Стрелка надясно 5"/>
          <p:cNvSpPr/>
          <p:nvPr/>
        </p:nvSpPr>
        <p:spPr bwMode="auto">
          <a:xfrm>
            <a:off x="5668347" y="4602948"/>
            <a:ext cx="802433" cy="47586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92751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Next Article (2)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167949" y="1174852"/>
            <a:ext cx="11728579" cy="514197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no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 lvl="0">
              <a:spcBef>
                <a:spcPts val="0"/>
              </a:spcBef>
              <a:spcAft>
                <a:spcPts val="0"/>
              </a:spcAft>
              <a:defRPr sz="1800"/>
            </a:pPr>
            <a:r>
              <a:rPr lang="en-US" sz="20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&lt;!DOCTYPE html&gt;</a:t>
            </a:r>
          </a:p>
          <a:p>
            <a:pPr lvl="0">
              <a:spcBef>
                <a:spcPts val="0"/>
              </a:spcBef>
              <a:spcAft>
                <a:spcPts val="0"/>
              </a:spcAft>
              <a:defRPr sz="1800"/>
            </a:pPr>
            <a:r>
              <a:rPr lang="en-US" sz="20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&lt;html </a:t>
            </a:r>
            <a:r>
              <a:rPr lang="en-US" sz="2000" dirty="0" err="1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lang</a:t>
            </a:r>
            <a:r>
              <a:rPr lang="en-US" sz="20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="en"&gt;</a:t>
            </a:r>
          </a:p>
          <a:p>
            <a:pPr lvl="0">
              <a:spcBef>
                <a:spcPts val="0"/>
              </a:spcBef>
              <a:spcAft>
                <a:spcPts val="0"/>
              </a:spcAft>
              <a:defRPr sz="1800"/>
            </a:pPr>
            <a:r>
              <a:rPr lang="en-US" sz="20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&lt;head&gt;</a:t>
            </a:r>
          </a:p>
          <a:p>
            <a:pPr lvl="0">
              <a:spcBef>
                <a:spcPts val="0"/>
              </a:spcBef>
              <a:spcAft>
                <a:spcPts val="0"/>
              </a:spcAft>
              <a:defRPr sz="1800"/>
            </a:pPr>
            <a:r>
              <a:rPr lang="en-US" sz="20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  &lt;meta charset="UTF-8"&gt;</a:t>
            </a:r>
          </a:p>
          <a:p>
            <a:pPr lvl="0">
              <a:spcBef>
                <a:spcPts val="0"/>
              </a:spcBef>
              <a:spcAft>
                <a:spcPts val="0"/>
              </a:spcAft>
              <a:defRPr sz="1800"/>
            </a:pPr>
            <a:r>
              <a:rPr lang="en-US" sz="20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  &lt;title&gt;Next Article&lt;/title&gt;</a:t>
            </a:r>
          </a:p>
          <a:p>
            <a:pPr lvl="0">
              <a:spcBef>
                <a:spcPts val="0"/>
              </a:spcBef>
              <a:spcAft>
                <a:spcPts val="0"/>
              </a:spcAft>
              <a:defRPr sz="1800"/>
            </a:pPr>
            <a:r>
              <a:rPr lang="en-US" sz="20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  &lt;style&gt;div{width:600px; text-align: center; font-size: 1.5em} article{border: 2px solid blue; padding: 2em; margin: 1em}&lt;/style&gt;</a:t>
            </a:r>
          </a:p>
          <a:p>
            <a:pPr lvl="0">
              <a:spcBef>
                <a:spcPts val="0"/>
              </a:spcBef>
              <a:spcAft>
                <a:spcPts val="0"/>
              </a:spcAft>
              <a:defRPr sz="1800"/>
            </a:pPr>
            <a:r>
              <a:rPr lang="en-US" sz="20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  &lt;script </a:t>
            </a:r>
            <a:r>
              <a:rPr lang="en-US" sz="2000" dirty="0" err="1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src</a:t>
            </a:r>
            <a:r>
              <a:rPr lang="en-US" sz="20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="https://code.jquery.com/jquery-3.1.1.min.js" integrity="sha256-hVVnYaiADRTO2PzUGmuLJr8BLUSjGIZsDYGmIJLv2b8=" </a:t>
            </a:r>
            <a:r>
              <a:rPr lang="en-US" sz="2000" dirty="0" err="1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crossorigin</a:t>
            </a:r>
            <a:r>
              <a:rPr lang="en-US" sz="20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="anonymous"&gt;&lt;/script&gt;</a:t>
            </a:r>
          </a:p>
          <a:p>
            <a:pPr lvl="0">
              <a:spcBef>
                <a:spcPts val="0"/>
              </a:spcBef>
              <a:spcAft>
                <a:spcPts val="0"/>
              </a:spcAft>
              <a:defRPr sz="1800"/>
            </a:pPr>
            <a:r>
              <a:rPr lang="en-US" sz="20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  &lt;script </a:t>
            </a:r>
            <a:r>
              <a:rPr lang="en-US" sz="2000" dirty="0" err="1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src</a:t>
            </a:r>
            <a:r>
              <a:rPr lang="en-US" sz="20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="</a:t>
            </a:r>
            <a:r>
              <a:rPr lang="en-US" sz="2000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next-article.js</a:t>
            </a:r>
            <a:r>
              <a:rPr lang="en-US" sz="20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"&gt;&lt;/script&gt;</a:t>
            </a:r>
          </a:p>
          <a:p>
            <a:pPr lvl="0">
              <a:spcBef>
                <a:spcPts val="0"/>
              </a:spcBef>
              <a:spcAft>
                <a:spcPts val="0"/>
              </a:spcAft>
              <a:defRPr sz="1800"/>
            </a:pPr>
            <a:r>
              <a:rPr lang="en-US" sz="20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&lt;/head&gt;</a:t>
            </a:r>
          </a:p>
          <a:p>
            <a:pPr lvl="0">
              <a:spcBef>
                <a:spcPts val="0"/>
              </a:spcBef>
              <a:spcAft>
                <a:spcPts val="0"/>
              </a:spcAft>
              <a:defRPr sz="1800"/>
            </a:pPr>
            <a:r>
              <a:rPr lang="en-US" sz="20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&lt;body&gt;</a:t>
            </a:r>
          </a:p>
          <a:p>
            <a:pPr lvl="0">
              <a:spcBef>
                <a:spcPts val="0"/>
              </a:spcBef>
              <a:spcAft>
                <a:spcPts val="0"/>
              </a:spcAft>
              <a:defRPr sz="1800"/>
            </a:pPr>
            <a:r>
              <a:rPr lang="en-US" sz="20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  &lt;div id="</a:t>
            </a:r>
            <a:r>
              <a:rPr lang="en-US" sz="2000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content</a:t>
            </a:r>
            <a:r>
              <a:rPr lang="en-US" sz="20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"&gt;&lt;/div&gt;</a:t>
            </a:r>
          </a:p>
          <a:p>
            <a:pPr lvl="0">
              <a:spcBef>
                <a:spcPts val="0"/>
              </a:spcBef>
              <a:spcAft>
                <a:spcPts val="0"/>
              </a:spcAft>
              <a:defRPr sz="1800"/>
            </a:pPr>
            <a:r>
              <a:rPr lang="en-US" sz="20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  &lt;div&gt;&lt;button </a:t>
            </a:r>
            <a:r>
              <a:rPr lang="en-US" sz="2000" dirty="0" err="1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onclick</a:t>
            </a:r>
            <a:r>
              <a:rPr lang="en-US" sz="20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="</a:t>
            </a:r>
            <a:r>
              <a:rPr lang="en-US" sz="2000" dirty="0" err="1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showNext</a:t>
            </a:r>
            <a:r>
              <a:rPr lang="en-US" sz="20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()"&gt;Show Next Article&lt;/button&gt;&lt;/div&gt;</a:t>
            </a:r>
          </a:p>
          <a:p>
            <a:pPr lvl="0">
              <a:spcBef>
                <a:spcPts val="0"/>
              </a:spcBef>
              <a:spcAft>
                <a:spcPts val="0"/>
              </a:spcAft>
              <a:defRPr sz="1800"/>
            </a:pPr>
            <a:r>
              <a:rPr lang="en-US" sz="20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&lt;/body&gt;</a:t>
            </a:r>
          </a:p>
          <a:p>
            <a:pPr lvl="0">
              <a:spcBef>
                <a:spcPts val="0"/>
              </a:spcBef>
              <a:spcAft>
                <a:spcPts val="0"/>
              </a:spcAft>
              <a:defRPr sz="1800"/>
            </a:pPr>
            <a:r>
              <a:rPr lang="en-US" sz="20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&lt;/html&gt;</a:t>
            </a:r>
            <a:endParaRPr lang="en-US" sz="2000" dirty="0">
              <a:solidFill>
                <a:schemeClr val="tx1"/>
              </a:solidFill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893277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Next Article (2)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167948" y="1939963"/>
            <a:ext cx="11728579" cy="42555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no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 lvl="0">
              <a:spcBef>
                <a:spcPts val="0"/>
              </a:spcBef>
              <a:spcAft>
                <a:spcPts val="0"/>
              </a:spcAft>
              <a:defRPr sz="1800"/>
            </a:pPr>
            <a:r>
              <a:rPr lang="en-US" sz="20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function </a:t>
            </a:r>
            <a:r>
              <a:rPr lang="en-US" sz="2000" dirty="0" err="1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getArticleGenerator</a:t>
            </a:r>
            <a:r>
              <a:rPr lang="en-US" sz="20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(articles) {</a:t>
            </a:r>
          </a:p>
          <a:p>
            <a:pPr lvl="0">
              <a:spcBef>
                <a:spcPts val="0"/>
              </a:spcBef>
              <a:spcAft>
                <a:spcPts val="0"/>
              </a:spcAft>
              <a:defRPr sz="1800"/>
            </a:pPr>
            <a:r>
              <a:rPr lang="en-US" sz="2000" i="1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    // TODO</a:t>
            </a:r>
          </a:p>
          <a:p>
            <a:pPr lvl="0">
              <a:spcBef>
                <a:spcPts val="0"/>
              </a:spcBef>
              <a:spcAft>
                <a:spcPts val="0"/>
              </a:spcAft>
              <a:defRPr sz="1800"/>
            </a:pPr>
            <a:r>
              <a:rPr lang="en-US" sz="20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>
              <a:spcBef>
                <a:spcPts val="0"/>
              </a:spcBef>
              <a:spcAft>
                <a:spcPts val="0"/>
              </a:spcAft>
              <a:defRPr sz="1800"/>
            </a:pPr>
            <a:endParaRPr lang="en-US" sz="2000" dirty="0">
              <a:solidFill>
                <a:schemeClr val="tx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defRPr sz="1800"/>
            </a:pPr>
            <a:r>
              <a:rPr lang="en-US" sz="20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let articles = [</a:t>
            </a:r>
          </a:p>
          <a:p>
            <a:pPr lvl="0">
              <a:spcBef>
                <a:spcPts val="0"/>
              </a:spcBef>
              <a:spcAft>
                <a:spcPts val="0"/>
              </a:spcAft>
              <a:defRPr sz="1800"/>
            </a:pPr>
            <a:r>
              <a:rPr lang="en-US" sz="20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  "Cats are the most popular pet in the United States: There are 88 million pet </a:t>
            </a:r>
            <a:r>
              <a:rPr lang="bg-BG" sz="2000" dirty="0" smtClean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bg-BG" sz="2000" dirty="0" smtClean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000" dirty="0" smtClean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cats </a:t>
            </a:r>
            <a:r>
              <a:rPr lang="en-US" sz="20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and 74 million dogs.",</a:t>
            </a:r>
          </a:p>
          <a:p>
            <a:pPr lvl="0">
              <a:spcBef>
                <a:spcPts val="0"/>
              </a:spcBef>
              <a:spcAft>
                <a:spcPts val="0"/>
              </a:spcAft>
              <a:defRPr sz="1800"/>
            </a:pPr>
            <a:r>
              <a:rPr lang="en-US" sz="20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  "A group of cats is called a </a:t>
            </a:r>
            <a:r>
              <a:rPr lang="en-US" sz="2000" dirty="0" err="1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clowder</a:t>
            </a:r>
            <a:r>
              <a:rPr lang="en-US" sz="20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.",</a:t>
            </a:r>
          </a:p>
          <a:p>
            <a:pPr lvl="0">
              <a:spcBef>
                <a:spcPts val="0"/>
              </a:spcBef>
              <a:spcAft>
                <a:spcPts val="0"/>
              </a:spcAft>
              <a:defRPr sz="1800"/>
            </a:pPr>
            <a:r>
              <a:rPr lang="en-US" sz="20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  "Cats have over 20 muscles that control their ears.",</a:t>
            </a:r>
          </a:p>
          <a:p>
            <a:pPr lvl="0">
              <a:spcBef>
                <a:spcPts val="0"/>
              </a:spcBef>
              <a:spcAft>
                <a:spcPts val="0"/>
              </a:spcAft>
              <a:defRPr sz="1800"/>
            </a:pPr>
            <a:r>
              <a:rPr lang="en-US" sz="20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  "A cat has been mayor of </a:t>
            </a:r>
            <a:r>
              <a:rPr lang="en-US" sz="2000" dirty="0" err="1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Talkeetna</a:t>
            </a:r>
            <a:r>
              <a:rPr lang="en-US" sz="20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, Alaska, for 15 years. His name is Stubbs.",</a:t>
            </a:r>
          </a:p>
          <a:p>
            <a:pPr lvl="0">
              <a:spcBef>
                <a:spcPts val="0"/>
              </a:spcBef>
              <a:spcAft>
                <a:spcPts val="0"/>
              </a:spcAft>
              <a:defRPr sz="1800"/>
            </a:pPr>
            <a:r>
              <a:rPr lang="en-US" sz="20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  "The world's largest cat measured 48.5 inches long."</a:t>
            </a:r>
          </a:p>
          <a:p>
            <a:pPr lvl="0">
              <a:spcBef>
                <a:spcPts val="0"/>
              </a:spcBef>
              <a:spcAft>
                <a:spcPts val="0"/>
              </a:spcAft>
              <a:defRPr sz="1800"/>
            </a:pPr>
            <a:r>
              <a:rPr lang="en-US" sz="20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];</a:t>
            </a:r>
          </a:p>
          <a:p>
            <a:pPr lvl="0">
              <a:spcBef>
                <a:spcPts val="0"/>
              </a:spcBef>
              <a:spcAft>
                <a:spcPts val="0"/>
              </a:spcAft>
              <a:defRPr sz="1800"/>
            </a:pPr>
            <a:r>
              <a:rPr lang="en-US" sz="20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let </a:t>
            </a:r>
            <a:r>
              <a:rPr lang="en-US" sz="2000" dirty="0" err="1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showNext</a:t>
            </a:r>
            <a:r>
              <a:rPr lang="en-US" sz="20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2000" dirty="0" err="1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getArticleGenerator</a:t>
            </a:r>
            <a:r>
              <a:rPr lang="en-US" sz="20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(articles);</a:t>
            </a:r>
            <a:endParaRPr lang="en-US" sz="2000" dirty="0">
              <a:solidFill>
                <a:schemeClr val="tx1"/>
              </a:solidFill>
              <a:ea typeface="Consolas"/>
              <a:cs typeface="Consolas"/>
              <a:sym typeface="Consolas"/>
            </a:endParaRPr>
          </a:p>
        </p:txBody>
      </p:sp>
      <p:sp>
        <p:nvSpPr>
          <p:cNvPr id="2" name="Текстово поле 1"/>
          <p:cNvSpPr txBox="1"/>
          <p:nvPr/>
        </p:nvSpPr>
        <p:spPr>
          <a:xfrm>
            <a:off x="167947" y="1335914"/>
            <a:ext cx="11728579" cy="6040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u="sng" dirty="0" smtClean="0">
                <a:solidFill>
                  <a:schemeClr val="bg1"/>
                </a:solidFill>
              </a:rPr>
              <a:t>next-article.js</a:t>
            </a:r>
            <a:endParaRPr lang="en-US" sz="2400" b="1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6921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Next Article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1082347" y="1622722"/>
            <a:ext cx="9946437" cy="448883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no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function getArticleGenerator(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articles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) {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  let contentHolder = $('#content');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it-IT" sz="2400" b="1" noProof="1">
              <a:latin typeface="Consolas" pitchFamily="49" charset="0"/>
              <a:cs typeface="Consolas" pitchFamily="49" charset="0"/>
            </a:endParaRP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return function 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() {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    if (articles.length &gt; 0) {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      let article = $('&lt;article&gt;');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      article.append($(`&lt;p&gt;${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articles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shift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()}&lt;/p&gt;`));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      contentHolder.append(article);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}</a:t>
            </a:r>
            <a:endParaRPr lang="it-IT" sz="2400" b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8473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=""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/>
              <a:t>Live Exercises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A688711-BA59-4333-A01F-1AADD6578A5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327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First Class Functions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1789" y="6397626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9" name="Правоъгълник 8"/>
          <p:cNvSpPr/>
          <p:nvPr/>
        </p:nvSpPr>
        <p:spPr>
          <a:xfrm>
            <a:off x="4845493" y="1661773"/>
            <a:ext cx="2379176" cy="1938992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Harlow Solid Italic" pitchFamily="82" charset="0"/>
              </a:rPr>
              <a:t>f(x)</a:t>
            </a:r>
            <a:endParaRPr lang="bg-BG" sz="120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6407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=""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40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=""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=""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=""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=""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=""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5" y="1679513"/>
            <a:ext cx="8125652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endParaRPr lang="en-US" sz="2800" dirty="0">
              <a:solidFill>
                <a:schemeClr val="bg2"/>
              </a:solidFill>
              <a:latin typeface="Malgun Gothic (Body)"/>
            </a:endParaRPr>
          </a:p>
        </p:txBody>
      </p:sp>
      <p:sp>
        <p:nvSpPr>
          <p:cNvPr id="16" name="Content Placeholder 4">
            <a:extLst>
              <a:ext uri="{FF2B5EF4-FFF2-40B4-BE49-F238E27FC236}">
                <a16:creationId xmlns=""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103" y="1679514"/>
            <a:ext cx="8123536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endParaRPr lang="en-US" sz="2800" dirty="0" smtClean="0">
              <a:solidFill>
                <a:schemeClr val="bg2"/>
              </a:solidFill>
              <a:latin typeface="Malgun Gothic (Body)"/>
            </a:endParaRPr>
          </a:p>
        </p:txBody>
      </p:sp>
      <p:sp>
        <p:nvSpPr>
          <p:cNvPr id="2" name="Правоъгълник 1"/>
          <p:cNvSpPr/>
          <p:nvPr/>
        </p:nvSpPr>
        <p:spPr>
          <a:xfrm>
            <a:off x="580398" y="1830844"/>
            <a:ext cx="9996197" cy="44781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itchFamily="2" charset="2"/>
              <a:buChar char="§"/>
            </a:pPr>
            <a:r>
              <a:rPr lang="en-US" sz="3000" dirty="0">
                <a:solidFill>
                  <a:schemeClr val="bg2"/>
                </a:solidFill>
              </a:rPr>
              <a:t>In JS functions are objects (first-class </a:t>
            </a:r>
            <a:r>
              <a:rPr lang="en-US" sz="3000" dirty="0" smtClean="0">
                <a:solidFill>
                  <a:schemeClr val="bg2"/>
                </a:solidFill>
              </a:rPr>
              <a:t>functions)</a:t>
            </a:r>
            <a:endParaRPr lang="en-US" sz="3000" dirty="0">
              <a:solidFill>
                <a:schemeClr val="bg2"/>
              </a:solidFill>
            </a:endParaRPr>
          </a:p>
          <a:p>
            <a:pPr marL="457200" indent="-457200">
              <a:spcBef>
                <a:spcPts val="1800"/>
              </a:spcBef>
              <a:buFont typeface="Wingdings" pitchFamily="2" charset="2"/>
              <a:buChar char="§"/>
            </a:pPr>
            <a:r>
              <a:rPr lang="en-US" sz="3000" dirty="0">
                <a:solidFill>
                  <a:schemeClr val="bg2"/>
                </a:solidFill>
              </a:rPr>
              <a:t>IIFE is immediately-invoked anonymous </a:t>
            </a:r>
            <a:r>
              <a:rPr lang="en-US" sz="3000" dirty="0" smtClean="0">
                <a:solidFill>
                  <a:schemeClr val="bg2"/>
                </a:solidFill>
              </a:rPr>
              <a:t/>
            </a:r>
            <a:br>
              <a:rPr lang="en-US" sz="3000" dirty="0" smtClean="0">
                <a:solidFill>
                  <a:schemeClr val="bg2"/>
                </a:solidFill>
              </a:rPr>
            </a:br>
            <a:r>
              <a:rPr lang="en-US" sz="3000" dirty="0" smtClean="0">
                <a:solidFill>
                  <a:schemeClr val="bg2"/>
                </a:solidFill>
              </a:rPr>
              <a:t>function</a:t>
            </a:r>
          </a:p>
          <a:p>
            <a:pPr marL="914400" lvl="1" indent="-457200">
              <a:spcBef>
                <a:spcPts val="1800"/>
              </a:spcBef>
              <a:buFont typeface="Wingdings" pitchFamily="2" charset="2"/>
              <a:buChar char="§"/>
            </a:pPr>
            <a:r>
              <a:rPr lang="en-US" sz="3000" dirty="0" smtClean="0">
                <a:solidFill>
                  <a:schemeClr val="bg2"/>
                </a:solidFill>
              </a:rPr>
              <a:t>Encapsulates </a:t>
            </a:r>
            <a:r>
              <a:rPr lang="en-US" sz="3000" dirty="0">
                <a:solidFill>
                  <a:schemeClr val="bg2"/>
                </a:solidFill>
              </a:rPr>
              <a:t>JS code + data (state</a:t>
            </a:r>
            <a:r>
              <a:rPr lang="en-US" sz="3000" dirty="0" smtClean="0">
                <a:solidFill>
                  <a:schemeClr val="bg2"/>
                </a:solidFill>
              </a:rPr>
              <a:t>)</a:t>
            </a:r>
            <a:endParaRPr lang="en-US" sz="3000" dirty="0">
              <a:solidFill>
                <a:schemeClr val="bg2"/>
              </a:solidFill>
            </a:endParaRPr>
          </a:p>
          <a:p>
            <a:pPr marL="457200" indent="-457200">
              <a:spcBef>
                <a:spcPts val="1800"/>
              </a:spcBef>
              <a:buFont typeface="Wingdings" pitchFamily="2" charset="2"/>
              <a:buChar char="§"/>
            </a:pPr>
            <a:r>
              <a:rPr lang="en-US" sz="3000" dirty="0">
                <a:solidFill>
                  <a:schemeClr val="bg2"/>
                </a:solidFill>
              </a:rPr>
              <a:t>The </a:t>
            </a:r>
            <a:r>
              <a:rPr lang="en-US" sz="3000" b="1" dirty="0">
                <a:solidFill>
                  <a:schemeClr val="bg1"/>
                </a:solidFill>
              </a:rPr>
              <a:t>function context </a:t>
            </a:r>
            <a:r>
              <a:rPr lang="en-US" sz="3000" dirty="0">
                <a:solidFill>
                  <a:schemeClr val="bg2"/>
                </a:solidFill>
              </a:rPr>
              <a:t>"</a:t>
            </a:r>
            <a:r>
              <a:rPr lang="en-US" sz="3000" b="1" dirty="0">
                <a:solidFill>
                  <a:schemeClr val="bg1"/>
                </a:solidFill>
              </a:rPr>
              <a:t>this</a:t>
            </a:r>
            <a:r>
              <a:rPr lang="en-US" sz="3000" dirty="0">
                <a:solidFill>
                  <a:schemeClr val="bg2"/>
                </a:solidFill>
              </a:rPr>
              <a:t>" depends on how </a:t>
            </a:r>
            <a:r>
              <a:rPr lang="en-US" sz="3000" dirty="0" smtClean="0">
                <a:solidFill>
                  <a:schemeClr val="bg2"/>
                </a:solidFill>
              </a:rPr>
              <a:t/>
            </a:r>
            <a:br>
              <a:rPr lang="en-US" sz="3000" dirty="0" smtClean="0">
                <a:solidFill>
                  <a:schemeClr val="bg2"/>
                </a:solidFill>
              </a:rPr>
            </a:br>
            <a:r>
              <a:rPr lang="en-US" sz="3000" dirty="0" smtClean="0">
                <a:solidFill>
                  <a:schemeClr val="bg2"/>
                </a:solidFill>
              </a:rPr>
              <a:t>the </a:t>
            </a:r>
            <a:r>
              <a:rPr lang="en-US" sz="3000" dirty="0">
                <a:solidFill>
                  <a:schemeClr val="bg2"/>
                </a:solidFill>
              </a:rPr>
              <a:t>function is invoked</a:t>
            </a:r>
          </a:p>
          <a:p>
            <a:pPr marL="914400" lvl="1" indent="-457200">
              <a:buFont typeface="Wingdings" pitchFamily="2" charset="2"/>
              <a:buChar char="§"/>
            </a:pPr>
            <a:r>
              <a:rPr lang="en-US" sz="3000" dirty="0">
                <a:solidFill>
                  <a:schemeClr val="bg2"/>
                </a:solidFill>
              </a:rPr>
              <a:t>Through object, as event-handler, </a:t>
            </a:r>
            <a:r>
              <a:rPr lang="en-US" sz="3000" dirty="0" smtClean="0">
                <a:solidFill>
                  <a:schemeClr val="bg2"/>
                </a:solidFill>
              </a:rPr>
              <a:t/>
            </a:r>
            <a:br>
              <a:rPr lang="en-US" sz="3000" dirty="0" smtClean="0">
                <a:solidFill>
                  <a:schemeClr val="bg2"/>
                </a:solidFill>
              </a:rPr>
            </a:br>
            <a:r>
              <a:rPr lang="en-US" sz="3000" dirty="0" smtClean="0">
                <a:solidFill>
                  <a:schemeClr val="bg2"/>
                </a:solidFill>
              </a:rPr>
              <a:t>inner </a:t>
            </a:r>
            <a:r>
              <a:rPr lang="en-US" sz="3000" dirty="0">
                <a:solidFill>
                  <a:schemeClr val="bg2"/>
                </a:solidFill>
              </a:rPr>
              <a:t>function</a:t>
            </a:r>
            <a:endParaRPr lang="en-US" sz="3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898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3176" y="6400027"/>
            <a:ext cx="12111057" cy="363443"/>
          </a:xfrm>
        </p:spPr>
        <p:txBody>
          <a:bodyPr>
            <a:normAutofit fontScale="62500" lnSpcReduction="20000"/>
          </a:bodyPr>
          <a:lstStyle/>
          <a:p>
            <a:pPr marL="0" indent="0" algn="ctr">
              <a:buNone/>
            </a:pPr>
            <a:r>
              <a:rPr lang="en-US" u="sng" dirty="0">
                <a:solidFill>
                  <a:schemeClr val="bg1"/>
                </a:solidFill>
                <a:hlinkClick r:id="rId3"/>
              </a:rPr>
              <a:t>https://softuni.bg/trainings/2081/js-advanced-october-2018</a:t>
            </a:r>
            <a:endParaRPr lang="en-US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0916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947" y="4535549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8697" y="4535549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8" name="Codexio">
            <a:hlinkClick r:id="rId7"/>
            <a:extLst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784" t="-11319" r="-15784" b="-11319"/>
          <a:stretch/>
        </p:blipFill>
        <p:spPr>
          <a:xfrm>
            <a:off x="8883662" y="5565810"/>
            <a:ext cx="2239643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2" name="Liebherr">
            <a:hlinkClick r:id="rId9"/>
            <a:extLst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26" r="-4226"/>
          <a:stretch/>
        </p:blipFill>
        <p:spPr>
          <a:xfrm>
            <a:off x="1068697" y="5565810"/>
            <a:ext cx="5566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3" name="Aeternity">
            <a:hlinkClick r:id="rId11"/>
            <a:extLst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437" r="-24437" b="-5187"/>
          <a:stretch/>
        </p:blipFill>
        <p:spPr>
          <a:xfrm>
            <a:off x="6962930" y="5565810"/>
            <a:ext cx="15926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13"/>
            <a:extLst/>
          </p:cNvPr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975" y="2475025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15"/>
            <a:extLst/>
          </p:cNvPr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8698" y="2475025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7"/>
            <a:extLst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5765" y="1444763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8697" y="1444763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21"/>
            <a:extLst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t="6534" r="-689" b="14898"/>
          <a:stretch/>
        </p:blipFill>
        <p:spPr>
          <a:xfrm>
            <a:off x="5608078" y="1444763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23"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1904" y="3505287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25"/>
            <a:extLst/>
          </p:cNvPr>
          <p:cNvPicPr>
            <a:picLocks noChangeAspect="1" noChangeArrowheads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3643" y="3505287"/>
            <a:ext cx="226966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7"/>
            <a:extLst/>
          </p:cNvPr>
          <p:cNvPicPr>
            <a:picLocks noChangeAspect="1"/>
          </p:cNvPicPr>
          <p:nvPr/>
        </p:nvPicPr>
        <p:blipFill rotWithShape="1"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8698" y="3505287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852374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163" t="-12819" r="-5163" b="-12819"/>
          <a:stretch/>
        </p:blipFill>
        <p:spPr>
          <a:xfrm>
            <a:off x="1132301" y="2068280"/>
            <a:ext cx="5021910" cy="1439250"/>
          </a:xfrm>
          <a:prstGeom prst="roundRect">
            <a:avLst>
              <a:gd name="adj" fmla="val 8805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" name="Picture 2">
            <a:hlinkClick r:id="rId4"/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162" t="-29177" r="-15162" b="-29177"/>
          <a:stretch/>
        </p:blipFill>
        <p:spPr>
          <a:xfrm>
            <a:off x="4920704" y="4064212"/>
            <a:ext cx="6138995" cy="1439250"/>
          </a:xfrm>
          <a:prstGeom prst="roundRect">
            <a:avLst>
              <a:gd name="adj" fmla="val 9410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4" name="Picture 3">
            <a:hlinkClick r:id="rId6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654" r="6654"/>
          <a:stretch/>
        </p:blipFill>
        <p:spPr>
          <a:xfrm>
            <a:off x="6426030" y="2068280"/>
            <a:ext cx="1962267" cy="1439250"/>
          </a:xfrm>
          <a:prstGeom prst="roundRect">
            <a:avLst>
              <a:gd name="adj" fmla="val 8806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5" name="Picture 4">
            <a:hlinkClick r:id="rId8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01" t="-3201" r="-3201" b="-3201"/>
          <a:stretch/>
        </p:blipFill>
        <p:spPr>
          <a:xfrm>
            <a:off x="8660115" y="2068280"/>
            <a:ext cx="2399585" cy="1439250"/>
          </a:xfrm>
          <a:prstGeom prst="roundRect">
            <a:avLst>
              <a:gd name="adj" fmla="val 8200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6" name="Picture 5">
            <a:hlinkClick r:id="rId10"/>
          </p:cNvPr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305" t="-5874" r="-9305" b="-12736"/>
          <a:stretch/>
        </p:blipFill>
        <p:spPr>
          <a:xfrm>
            <a:off x="1132303" y="4064212"/>
            <a:ext cx="3382237" cy="1439250"/>
          </a:xfrm>
          <a:prstGeom prst="roundRect">
            <a:avLst>
              <a:gd name="adj" fmla="val 10015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449824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 and </a:t>
            </a:r>
            <a:br>
              <a:rPr lang="en-US" sz="3198" dirty="0"/>
            </a:br>
            <a:r>
              <a:rPr lang="en-US" sz="3198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405" algn="l"/>
              </a:tabLst>
              <a:defRPr/>
            </a:pPr>
            <a:r>
              <a:rPr lang="en-US" sz="2898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8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lvl="1">
              <a:lnSpc>
                <a:spcPct val="100000"/>
              </a:lnSpc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=""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3983" y="2538347"/>
            <a:ext cx="2122030" cy="529273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=""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071" y="2057758"/>
            <a:ext cx="3365989" cy="4481790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=""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3983" y="3654314"/>
            <a:ext cx="1118158" cy="1118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=""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3983" y="5359166"/>
            <a:ext cx="1041691" cy="1041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217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1999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45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4053" y="3809902"/>
            <a:ext cx="4641124" cy="1623821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7206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44658" y="914571"/>
            <a:ext cx="10036163" cy="5276048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What does "</a:t>
            </a:r>
            <a:r>
              <a:rPr lang="en-US" b="1" dirty="0">
                <a:solidFill>
                  <a:schemeClr val="bg1"/>
                </a:solidFill>
              </a:rPr>
              <a:t>first-class functions</a:t>
            </a:r>
            <a:r>
              <a:rPr lang="en-US" dirty="0"/>
              <a:t>" mean?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Functions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objects</a:t>
            </a:r>
            <a:r>
              <a:rPr lang="en-US" dirty="0"/>
              <a:t> are treated as the same thing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First-Class Functions in JS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249287" y="2511717"/>
            <a:ext cx="8544051" cy="35113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buClr>
                <a:srgbClr val="F2B254"/>
              </a:buClr>
              <a:buSzPct val="100000"/>
            </a:pPr>
            <a:r>
              <a:rPr lang="nn-NO" sz="2400" dirty="0">
                <a:solidFill>
                  <a:schemeClr val="tx1"/>
                </a:solidFill>
                <a:sym typeface="Wingdings" pitchFamily="2" charset="2"/>
              </a:rPr>
              <a:t>function </a:t>
            </a:r>
            <a:r>
              <a:rPr lang="nn-NO" sz="2400" dirty="0">
                <a:solidFill>
                  <a:schemeClr val="bg1"/>
                </a:solidFill>
                <a:sym typeface="Wingdings" pitchFamily="2" charset="2"/>
              </a:rPr>
              <a:t>hello</a:t>
            </a:r>
            <a:r>
              <a:rPr lang="nn-NO" sz="2400" dirty="0">
                <a:solidFill>
                  <a:schemeClr val="tx1"/>
                </a:solidFill>
                <a:sym typeface="Wingdings" pitchFamily="2" charset="2"/>
              </a:rPr>
              <a:t>() {</a:t>
            </a:r>
          </a:p>
          <a:p>
            <a:pPr>
              <a:buClr>
                <a:srgbClr val="F2B254"/>
              </a:buClr>
              <a:buSzPct val="100000"/>
            </a:pPr>
            <a:r>
              <a:rPr lang="nn-NO" sz="2400" dirty="0">
                <a:solidFill>
                  <a:schemeClr val="tx1"/>
                </a:solidFill>
                <a:sym typeface="Wingdings" pitchFamily="2" charset="2"/>
              </a:rPr>
              <a:t>  console.log("Function hello() invoked.");</a:t>
            </a:r>
          </a:p>
          <a:p>
            <a:pPr>
              <a:buClr>
                <a:srgbClr val="F2B254"/>
              </a:buClr>
              <a:buSzPct val="100000"/>
            </a:pPr>
            <a:r>
              <a:rPr lang="nn-NO" sz="2400" dirty="0">
                <a:solidFill>
                  <a:schemeClr val="tx1"/>
                </a:solidFill>
                <a:sym typeface="Wingdings" pitchFamily="2" charset="2"/>
              </a:rPr>
              <a:t>}</a:t>
            </a:r>
          </a:p>
          <a:p>
            <a:pPr>
              <a:spcBef>
                <a:spcPts val="1800"/>
              </a:spcBef>
              <a:buClr>
                <a:srgbClr val="F2B254"/>
              </a:buClr>
              <a:buSzPct val="100000"/>
            </a:pPr>
            <a:r>
              <a:rPr lang="nn-NO" sz="2400" dirty="0">
                <a:solidFill>
                  <a:schemeClr val="bg1"/>
                </a:solidFill>
                <a:sym typeface="Wingdings" pitchFamily="2" charset="2"/>
              </a:rPr>
              <a:t>hello()</a:t>
            </a:r>
            <a:r>
              <a:rPr lang="nn-NO" sz="2400" dirty="0">
                <a:solidFill>
                  <a:schemeClr val="tx1"/>
                </a:solidFill>
                <a:sym typeface="Wingdings" pitchFamily="2" charset="2"/>
              </a:rPr>
              <a:t>;</a:t>
            </a:r>
          </a:p>
          <a:p>
            <a:pPr>
              <a:spcBef>
                <a:spcPts val="1800"/>
              </a:spcBef>
              <a:buClr>
                <a:srgbClr val="F2B254"/>
              </a:buClr>
              <a:buSzPct val="100000"/>
            </a:pPr>
            <a:r>
              <a:rPr lang="nn-NO" sz="2400" dirty="0">
                <a:solidFill>
                  <a:schemeClr val="tx1"/>
                </a:solidFill>
                <a:sym typeface="Wingdings" pitchFamily="2" charset="2"/>
              </a:rPr>
              <a:t>hello.</a:t>
            </a:r>
            <a:r>
              <a:rPr lang="nn-NO" sz="2400" dirty="0">
                <a:solidFill>
                  <a:schemeClr val="bg1"/>
                </a:solidFill>
                <a:sym typeface="Wingdings" pitchFamily="2" charset="2"/>
              </a:rPr>
              <a:t>speed</a:t>
            </a:r>
            <a:r>
              <a:rPr lang="nn-NO" sz="2400" dirty="0">
                <a:solidFill>
                  <a:schemeClr val="tx1"/>
                </a:solidFill>
                <a:sym typeface="Wingdings" pitchFamily="2" charset="2"/>
              </a:rPr>
              <a:t> = 200;</a:t>
            </a:r>
          </a:p>
          <a:p>
            <a:pPr>
              <a:buClr>
                <a:srgbClr val="F2B254"/>
              </a:buClr>
              <a:buSzPct val="100000"/>
            </a:pPr>
            <a:r>
              <a:rPr lang="nn-NO" sz="2400" dirty="0">
                <a:solidFill>
                  <a:schemeClr val="tx1"/>
                </a:solidFill>
                <a:sym typeface="Wingdings" pitchFamily="2" charset="2"/>
              </a:rPr>
              <a:t>console.log(hello.</a:t>
            </a:r>
            <a:r>
              <a:rPr lang="nn-NO" sz="2400" dirty="0">
                <a:solidFill>
                  <a:schemeClr val="bg1"/>
                </a:solidFill>
                <a:sym typeface="Wingdings" pitchFamily="2" charset="2"/>
              </a:rPr>
              <a:t>name</a:t>
            </a:r>
            <a:r>
              <a:rPr lang="nn-NO" sz="2400" dirty="0">
                <a:solidFill>
                  <a:schemeClr val="tx1"/>
                </a:solidFill>
                <a:sym typeface="Wingdings" pitchFamily="2" charset="2"/>
              </a:rPr>
              <a:t> + ' ' + hello.</a:t>
            </a:r>
            <a:r>
              <a:rPr lang="nn-NO" sz="2400" dirty="0">
                <a:solidFill>
                  <a:schemeClr val="bg1"/>
                </a:solidFill>
                <a:sym typeface="Wingdings" pitchFamily="2" charset="2"/>
              </a:rPr>
              <a:t>speed</a:t>
            </a:r>
            <a:r>
              <a:rPr lang="nn-NO" sz="2400" dirty="0">
                <a:solidFill>
                  <a:schemeClr val="tx1"/>
                </a:solidFill>
                <a:sym typeface="Wingdings" pitchFamily="2" charset="2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964125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Declarations in JS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35090" y="1300927"/>
            <a:ext cx="6101611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buClr>
                <a:srgbClr val="F2B254"/>
              </a:buClr>
              <a:buSzPct val="100000"/>
            </a:pPr>
            <a:r>
              <a:rPr lang="en-US" sz="2400" dirty="0">
                <a:solidFill>
                  <a:schemeClr val="bg1"/>
                </a:solidFill>
                <a:sym typeface="Wingdings" pitchFamily="2" charset="2"/>
              </a:rPr>
              <a:t>function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 myfunc1(</a:t>
            </a:r>
            <a:r>
              <a:rPr lang="en-US" sz="2400" dirty="0" err="1">
                <a:solidFill>
                  <a:schemeClr val="tx1"/>
                </a:solidFill>
                <a:sym typeface="Wingdings" pitchFamily="2" charset="2"/>
              </a:rPr>
              <a:t>val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) 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 return </a:t>
            </a:r>
            <a:r>
              <a:rPr lang="en-US" sz="2400" dirty="0" err="1">
                <a:solidFill>
                  <a:schemeClr val="tx1"/>
                </a:solidFill>
                <a:sym typeface="Wingdings" pitchFamily="2" charset="2"/>
              </a:rPr>
              <a:t>val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 + 1;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}</a:t>
            </a:r>
          </a:p>
        </p:txBody>
      </p:sp>
      <p:sp>
        <p:nvSpPr>
          <p:cNvPr id="2" name="Закръглено правоъгълно изнесено означение 1"/>
          <p:cNvSpPr/>
          <p:nvPr/>
        </p:nvSpPr>
        <p:spPr bwMode="auto">
          <a:xfrm>
            <a:off x="5458408" y="1153827"/>
            <a:ext cx="2817844" cy="879449"/>
          </a:xfrm>
          <a:prstGeom prst="wedgeRoundRectCallout">
            <a:avLst>
              <a:gd name="adj1" fmla="val -33747"/>
              <a:gd name="adj2" fmla="val 2295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F7FFE7"/>
                </a:solidFill>
                <a:cs typeface="Consolas" pitchFamily="49" charset="0"/>
              </a:rPr>
              <a:t>Function </a:t>
            </a:r>
            <a:r>
              <a:rPr lang="en-US" sz="2400" b="1" noProof="1">
                <a:solidFill>
                  <a:schemeClr val="bg1"/>
                </a:solidFill>
                <a:cs typeface="Consolas" pitchFamily="49" charset="0"/>
              </a:rPr>
              <a:t>declaration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635089" y="3394103"/>
            <a:ext cx="6101611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buClr>
                <a:srgbClr val="F2B254"/>
              </a:buClr>
              <a:buSzPct val="100000"/>
            </a:pP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let myfunc2 = function(</a:t>
            </a:r>
            <a:r>
              <a:rPr lang="en-US" sz="2400" dirty="0" err="1">
                <a:solidFill>
                  <a:schemeClr val="tx1"/>
                </a:solidFill>
                <a:sym typeface="Wingdings" pitchFamily="2" charset="2"/>
              </a:rPr>
              <a:t>val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) 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  return </a:t>
            </a:r>
            <a:r>
              <a:rPr lang="en-US" sz="2400" dirty="0" err="1">
                <a:solidFill>
                  <a:schemeClr val="tx1"/>
                </a:solidFill>
                <a:sym typeface="Wingdings" pitchFamily="2" charset="2"/>
              </a:rPr>
              <a:t>val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 + 1;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}</a:t>
            </a:r>
          </a:p>
        </p:txBody>
      </p:sp>
      <p:sp>
        <p:nvSpPr>
          <p:cNvPr id="8" name="Закръглено правоъгълно изнесено означение 7"/>
          <p:cNvSpPr/>
          <p:nvPr/>
        </p:nvSpPr>
        <p:spPr bwMode="auto">
          <a:xfrm>
            <a:off x="5850293" y="3228283"/>
            <a:ext cx="2817844" cy="879449"/>
          </a:xfrm>
          <a:prstGeom prst="wedgeRoundRectCallout">
            <a:avLst>
              <a:gd name="adj1" fmla="val -33747"/>
              <a:gd name="adj2" fmla="val 2295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F7FFE7"/>
                </a:solidFill>
                <a:cs typeface="Consolas" pitchFamily="49" charset="0"/>
              </a:rPr>
              <a:t>Function </a:t>
            </a:r>
            <a:r>
              <a:rPr lang="en-US" sz="2400" b="1" noProof="1" smtClean="0">
                <a:solidFill>
                  <a:srgbClr val="F7FFE7"/>
                </a:solidFill>
                <a:cs typeface="Consolas" pitchFamily="49" charset="0"/>
              </a:rPr>
              <a:t/>
            </a:r>
            <a:br>
              <a:rPr lang="en-US" sz="2400" b="1" noProof="1" smtClean="0">
                <a:solidFill>
                  <a:srgbClr val="F7FFE7"/>
                </a:solidFill>
                <a:cs typeface="Consolas" pitchFamily="49" charset="0"/>
              </a:rPr>
            </a:br>
            <a:r>
              <a:rPr lang="en-US" sz="2400" b="1" noProof="1" smtClean="0">
                <a:solidFill>
                  <a:schemeClr val="bg1"/>
                </a:solidFill>
                <a:cs typeface="Consolas" pitchFamily="49" charset="0"/>
              </a:rPr>
              <a:t>expression</a:t>
            </a:r>
            <a:endParaRPr lang="en-US" sz="2400" b="1" noProof="1">
              <a:solidFill>
                <a:schemeClr val="bg1"/>
              </a:solidFill>
              <a:cs typeface="Consolas" pitchFamily="49" charset="0"/>
            </a:endParaRP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635091" y="5574122"/>
            <a:ext cx="10001807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buClr>
                <a:srgbClr val="F2B254"/>
              </a:buClr>
              <a:buSzPct val="100000"/>
            </a:pP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let myfunc3 = </a:t>
            </a:r>
            <a:r>
              <a:rPr lang="en-US" sz="2400" dirty="0">
                <a:solidFill>
                  <a:schemeClr val="bg1"/>
                </a:solidFill>
                <a:sym typeface="Wingdings" pitchFamily="2" charset="2"/>
              </a:rPr>
              <a:t>new Function</a:t>
            </a:r>
            <a:r>
              <a:rPr lang="en-US" sz="2400" dirty="0" smtClean="0">
                <a:solidFill>
                  <a:schemeClr val="tx1"/>
                </a:solidFill>
                <a:sym typeface="Wingdings" pitchFamily="2" charset="2"/>
              </a:rPr>
              <a:t>("</a:t>
            </a:r>
            <a:r>
              <a:rPr lang="en-US" sz="2400" dirty="0" err="1">
                <a:solidFill>
                  <a:schemeClr val="tx1"/>
                </a:solidFill>
                <a:sym typeface="Wingdings" pitchFamily="2" charset="2"/>
              </a:rPr>
              <a:t>val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", "return </a:t>
            </a:r>
            <a:r>
              <a:rPr lang="en-US" sz="2400" dirty="0" err="1">
                <a:solidFill>
                  <a:schemeClr val="tx1"/>
                </a:solidFill>
                <a:sym typeface="Wingdings" pitchFamily="2" charset="2"/>
              </a:rPr>
              <a:t>val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 + 1;");</a:t>
            </a:r>
          </a:p>
        </p:txBody>
      </p:sp>
      <p:sp>
        <p:nvSpPr>
          <p:cNvPr id="10" name="Закръглено правоъгълно изнесено означение 9"/>
          <p:cNvSpPr/>
          <p:nvPr/>
        </p:nvSpPr>
        <p:spPr bwMode="auto">
          <a:xfrm>
            <a:off x="8276252" y="4528686"/>
            <a:ext cx="2817844" cy="879449"/>
          </a:xfrm>
          <a:prstGeom prst="wedgeRoundRectCallout">
            <a:avLst>
              <a:gd name="adj1" fmla="val -33747"/>
              <a:gd name="adj2" fmla="val 2295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F7FFE7"/>
                </a:solidFill>
                <a:cs typeface="Consolas" pitchFamily="49" charset="0"/>
              </a:rPr>
              <a:t>Function </a:t>
            </a:r>
            <a:r>
              <a:rPr lang="en-US" sz="2400" b="1" noProof="1" smtClean="0">
                <a:solidFill>
                  <a:schemeClr val="bg1"/>
                </a:solidFill>
                <a:cs typeface="Consolas" pitchFamily="49" charset="0"/>
              </a:rPr>
              <a:t>constructor</a:t>
            </a:r>
            <a:endParaRPr lang="en-US" sz="2400" b="1" noProof="1">
              <a:solidFill>
                <a:schemeClr val="bg1"/>
              </a:solidFill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1719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Higher-Order Functions 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2144789" y="2448366"/>
            <a:ext cx="8042379" cy="41422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function </a:t>
            </a:r>
            <a:r>
              <a:rPr lang="en-US" sz="2400" dirty="0" err="1">
                <a:solidFill>
                  <a:schemeClr val="bg1"/>
                </a:solidFill>
                <a:sym typeface="Wingdings" pitchFamily="2" charset="2"/>
              </a:rPr>
              <a:t>invokeAll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(</a:t>
            </a:r>
            <a:r>
              <a:rPr lang="en-US" sz="2400" dirty="0" err="1">
                <a:solidFill>
                  <a:schemeClr val="tx1"/>
                </a:solidFill>
                <a:sym typeface="Wingdings" pitchFamily="2" charset="2"/>
              </a:rPr>
              <a:t>functionsArr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) { </a:t>
            </a: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  for (let </a:t>
            </a:r>
            <a:r>
              <a:rPr lang="en-US" sz="2400" dirty="0" err="1">
                <a:solidFill>
                  <a:schemeClr val="tx1"/>
                </a:solidFill>
                <a:sym typeface="Wingdings" pitchFamily="2" charset="2"/>
              </a:rPr>
              <a:t>func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2400" dirty="0">
                <a:solidFill>
                  <a:schemeClr val="bg1"/>
                </a:solidFill>
                <a:sym typeface="Wingdings" pitchFamily="2" charset="2"/>
              </a:rPr>
              <a:t>of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2400" dirty="0" err="1">
                <a:solidFill>
                  <a:schemeClr val="tx1"/>
                </a:solidFill>
                <a:sym typeface="Wingdings" pitchFamily="2" charset="2"/>
              </a:rPr>
              <a:t>functionsArr</a:t>
            </a:r>
            <a:r>
              <a:rPr lang="en-US" sz="2400" dirty="0" smtClean="0">
                <a:solidFill>
                  <a:schemeClr val="tx1"/>
                </a:solidFill>
                <a:sym typeface="Wingdings" pitchFamily="2" charset="2"/>
              </a:rPr>
              <a:t>){</a:t>
            </a: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sz="2400" dirty="0" smtClean="0">
                <a:solidFill>
                  <a:schemeClr val="tx1"/>
                </a:solidFill>
                <a:sym typeface="Wingdings" pitchFamily="2" charset="2"/>
              </a:rPr>
              <a:t>     </a:t>
            </a:r>
            <a:r>
              <a:rPr lang="en-US" sz="2400" dirty="0" err="1" smtClean="0">
                <a:solidFill>
                  <a:schemeClr val="bg1"/>
                </a:solidFill>
                <a:sym typeface="Wingdings" pitchFamily="2" charset="2"/>
              </a:rPr>
              <a:t>func</a:t>
            </a:r>
            <a:r>
              <a:rPr lang="en-US" sz="2400" dirty="0" smtClean="0">
                <a:solidFill>
                  <a:schemeClr val="bg1"/>
                </a:solidFill>
                <a:sym typeface="Wingdings" pitchFamily="2" charset="2"/>
              </a:rPr>
              <a:t>()</a:t>
            </a:r>
            <a:r>
              <a:rPr lang="en-US" sz="2400" dirty="0" smtClean="0">
                <a:solidFill>
                  <a:schemeClr val="tx1"/>
                </a:solidFill>
                <a:sym typeface="Wingdings" pitchFamily="2" charset="2"/>
              </a:rPr>
              <a:t>; </a:t>
            </a: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sym typeface="Wingdings" pitchFamily="2" charset="2"/>
              </a:rPr>
              <a:t> } </a:t>
            </a:r>
            <a:endParaRPr lang="en-US" sz="2400" dirty="0">
              <a:solidFill>
                <a:schemeClr val="tx1"/>
              </a:solidFill>
              <a:sym typeface="Wingdings" pitchFamily="2" charset="2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}</a:t>
            </a: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let last = function() </a:t>
            </a:r>
            <a:r>
              <a:rPr lang="en-US" sz="2400" dirty="0" smtClean="0">
                <a:solidFill>
                  <a:schemeClr val="tx1"/>
                </a:solidFill>
                <a:sym typeface="Wingdings" pitchFamily="2" charset="2"/>
              </a:rPr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sym typeface="Wingdings" pitchFamily="2" charset="2"/>
              </a:rPr>
              <a:t>  </a:t>
            </a:r>
            <a:r>
              <a:rPr lang="en-US" sz="2400" dirty="0" err="1" smtClean="0">
                <a:solidFill>
                  <a:schemeClr val="tx1"/>
                </a:solidFill>
                <a:sym typeface="Wingdings" pitchFamily="2" charset="2"/>
              </a:rPr>
              <a:t>console.error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("last"); </a:t>
            </a:r>
            <a:r>
              <a:rPr lang="en-US" sz="2400" dirty="0" smtClean="0">
                <a:solidFill>
                  <a:schemeClr val="tx1"/>
                </a:solidFill>
                <a:sym typeface="Wingdings" pitchFamily="2" charset="2"/>
              </a:rPr>
              <a:t/>
            </a:r>
            <a:br>
              <a:rPr lang="en-US" sz="2400" dirty="0" smtClean="0">
                <a:solidFill>
                  <a:schemeClr val="tx1"/>
                </a:solidFill>
                <a:sym typeface="Wingdings" pitchFamily="2" charset="2"/>
              </a:rPr>
            </a:br>
            <a:r>
              <a:rPr lang="en-US" sz="2400" dirty="0" smtClean="0">
                <a:solidFill>
                  <a:schemeClr val="tx1"/>
                </a:solidFill>
                <a:sym typeface="Wingdings" pitchFamily="2" charset="2"/>
              </a:rPr>
              <a:t>}</a:t>
            </a:r>
            <a:endParaRPr lang="en-US" sz="2400" dirty="0">
              <a:solidFill>
                <a:schemeClr val="tx1"/>
              </a:solidFill>
              <a:sym typeface="Wingdings" pitchFamily="2" charset="2"/>
            </a:endParaRPr>
          </a:p>
          <a:p>
            <a:pPr>
              <a:spcBef>
                <a:spcPts val="180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sz="2400" dirty="0" err="1">
                <a:solidFill>
                  <a:schemeClr val="bg1"/>
                </a:solidFill>
                <a:sym typeface="Wingdings" pitchFamily="2" charset="2"/>
              </a:rPr>
              <a:t>invokeAll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(</a:t>
            </a:r>
            <a:r>
              <a:rPr lang="en-US" sz="2400" dirty="0">
                <a:solidFill>
                  <a:schemeClr val="bg1"/>
                </a:solidFill>
                <a:sym typeface="Wingdings" pitchFamily="2" charset="2"/>
              </a:rPr>
              <a:t>[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() =&gt; console.info('first'), () =&gt; </a:t>
            </a:r>
            <a:r>
              <a:rPr lang="en-US" sz="2400" dirty="0" smtClean="0">
                <a:solidFill>
                  <a:schemeClr val="tx1"/>
                </a:solidFill>
                <a:sym typeface="Wingdings" pitchFamily="2" charset="2"/>
              </a:rPr>
              <a:t/>
            </a:r>
            <a:br>
              <a:rPr lang="en-US" sz="2400" dirty="0" smtClean="0">
                <a:solidFill>
                  <a:schemeClr val="tx1"/>
                </a:solidFill>
                <a:sym typeface="Wingdings" pitchFamily="2" charset="2"/>
              </a:rPr>
            </a:br>
            <a:r>
              <a:rPr lang="en-US" sz="2400" dirty="0" err="1" smtClean="0">
                <a:solidFill>
                  <a:schemeClr val="tx1"/>
                </a:solidFill>
                <a:sym typeface="Wingdings" pitchFamily="2" charset="2"/>
              </a:rPr>
              <a:t>console.warn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('second'), last</a:t>
            </a:r>
            <a:r>
              <a:rPr lang="en-US" sz="2400" dirty="0">
                <a:solidFill>
                  <a:schemeClr val="bg1"/>
                </a:solidFill>
                <a:sym typeface="Wingdings" pitchFamily="2" charset="2"/>
              </a:rPr>
              <a:t>]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);</a:t>
            </a:r>
          </a:p>
        </p:txBody>
      </p:sp>
      <p:sp>
        <p:nvSpPr>
          <p:cNvPr id="3" name="Правоъгълник 2"/>
          <p:cNvSpPr/>
          <p:nvPr/>
        </p:nvSpPr>
        <p:spPr>
          <a:xfrm>
            <a:off x="323461" y="1212979"/>
            <a:ext cx="1168503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itchFamily="2" charset="2"/>
              <a:buChar char="§"/>
            </a:pPr>
            <a:r>
              <a:rPr lang="en-US" sz="3200" dirty="0"/>
              <a:t>What does "</a:t>
            </a:r>
            <a:r>
              <a:rPr lang="en-US" sz="3200" b="1" dirty="0">
                <a:solidFill>
                  <a:schemeClr val="bg1"/>
                </a:solidFill>
              </a:rPr>
              <a:t>higher-order functions</a:t>
            </a:r>
            <a:r>
              <a:rPr lang="en-US" sz="3200" dirty="0"/>
              <a:t>" </a:t>
            </a:r>
            <a:r>
              <a:rPr lang="en-US" sz="3200" dirty="0" smtClean="0"/>
              <a:t>mean?</a:t>
            </a:r>
          </a:p>
          <a:p>
            <a:pPr marL="914400" lvl="1" indent="-457200">
              <a:buFont typeface="Wingdings" pitchFamily="2" charset="2"/>
              <a:buChar char="§"/>
            </a:pPr>
            <a:r>
              <a:rPr lang="en-US" sz="3200" dirty="0" smtClean="0"/>
              <a:t>Take </a:t>
            </a:r>
            <a:r>
              <a:rPr lang="en-US" sz="3200" dirty="0"/>
              <a:t>other </a:t>
            </a:r>
            <a:r>
              <a:rPr lang="en-US" sz="3200" b="1" dirty="0">
                <a:solidFill>
                  <a:schemeClr val="bg1"/>
                </a:solidFill>
              </a:rPr>
              <a:t>functions as argument </a:t>
            </a:r>
            <a:r>
              <a:rPr lang="en-US" sz="3200" dirty="0"/>
              <a:t>or </a:t>
            </a:r>
            <a:r>
              <a:rPr lang="en-US" sz="3200" b="1" dirty="0">
                <a:solidFill>
                  <a:schemeClr val="bg1"/>
                </a:solidFill>
              </a:rPr>
              <a:t>return a function </a:t>
            </a:r>
            <a:r>
              <a:rPr lang="en-US" sz="3200" dirty="0"/>
              <a:t>as result</a:t>
            </a:r>
          </a:p>
        </p:txBody>
      </p:sp>
    </p:spTree>
    <p:extLst>
      <p:ext uri="{BB962C8B-B14F-4D97-AF65-F5344CB8AC3E}">
        <p14:creationId xmlns:p14="http://schemas.microsoft.com/office/powerpoint/2010/main" val="4056640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Reducer Function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1726163" y="2448366"/>
            <a:ext cx="8322907" cy="42499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buClr>
                <a:srgbClr val="F2B254"/>
              </a:buClr>
              <a:buSzPct val="100000"/>
            </a:pP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function </a:t>
            </a:r>
            <a:r>
              <a:rPr lang="en-US" sz="2400" dirty="0">
                <a:solidFill>
                  <a:schemeClr val="bg1"/>
                </a:solidFill>
                <a:sym typeface="Wingdings" pitchFamily="2" charset="2"/>
              </a:rPr>
              <a:t>reduce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(</a:t>
            </a:r>
            <a:r>
              <a:rPr lang="en-US" sz="2400" dirty="0" err="1">
                <a:solidFill>
                  <a:schemeClr val="tx1"/>
                </a:solidFill>
                <a:sym typeface="Wingdings" pitchFamily="2" charset="2"/>
              </a:rPr>
              <a:t>arr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, </a:t>
            </a:r>
            <a:r>
              <a:rPr lang="en-US" sz="2400" dirty="0" err="1">
                <a:solidFill>
                  <a:schemeClr val="bg1"/>
                </a:solidFill>
                <a:sym typeface="Wingdings" pitchFamily="2" charset="2"/>
              </a:rPr>
              <a:t>func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) 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  let result = </a:t>
            </a:r>
            <a:r>
              <a:rPr lang="en-US" sz="2400" dirty="0" err="1">
                <a:solidFill>
                  <a:schemeClr val="bg1"/>
                </a:solidFill>
                <a:sym typeface="Wingdings" pitchFamily="2" charset="2"/>
              </a:rPr>
              <a:t>arr</a:t>
            </a:r>
            <a:r>
              <a:rPr lang="en-US" sz="2400" dirty="0" err="1">
                <a:solidFill>
                  <a:schemeClr val="tx1"/>
                </a:solidFill>
                <a:sym typeface="Wingdings" pitchFamily="2" charset="2"/>
              </a:rPr>
              <a:t>.shift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();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  </a:t>
            </a:r>
            <a:r>
              <a:rPr lang="en-US" sz="2400" dirty="0">
                <a:solidFill>
                  <a:schemeClr val="bg1"/>
                </a:solidFill>
                <a:sym typeface="Wingdings" pitchFamily="2" charset="2"/>
              </a:rPr>
              <a:t>for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 (let </a:t>
            </a:r>
            <a:r>
              <a:rPr lang="en-US" sz="2400" dirty="0" err="1">
                <a:solidFill>
                  <a:schemeClr val="tx1"/>
                </a:solidFill>
                <a:sym typeface="Wingdings" pitchFamily="2" charset="2"/>
              </a:rPr>
              <a:t>nextElement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2400" dirty="0">
                <a:solidFill>
                  <a:schemeClr val="bg1"/>
                </a:solidFill>
                <a:sym typeface="Wingdings" pitchFamily="2" charset="2"/>
              </a:rPr>
              <a:t>of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2400" dirty="0" err="1">
                <a:solidFill>
                  <a:schemeClr val="tx1"/>
                </a:solidFill>
                <a:sym typeface="Wingdings" pitchFamily="2" charset="2"/>
              </a:rPr>
              <a:t>arr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    result = </a:t>
            </a:r>
            <a:r>
              <a:rPr lang="en-US" sz="2400" dirty="0" err="1">
                <a:solidFill>
                  <a:schemeClr val="bg1"/>
                </a:solidFill>
                <a:sym typeface="Wingdings" pitchFamily="2" charset="2"/>
              </a:rPr>
              <a:t>func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(result, </a:t>
            </a:r>
            <a:r>
              <a:rPr lang="en-US" sz="2400" dirty="0" err="1">
                <a:solidFill>
                  <a:schemeClr val="tx1"/>
                </a:solidFill>
                <a:sym typeface="Wingdings" pitchFamily="2" charset="2"/>
              </a:rPr>
              <a:t>nextElement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  return result;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}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400" dirty="0">
                <a:solidFill>
                  <a:schemeClr val="bg1"/>
                </a:solidFill>
                <a:sym typeface="Wingdings" pitchFamily="2" charset="2"/>
              </a:rPr>
              <a:t>reduce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([5, 10, 20], (</a:t>
            </a:r>
            <a:r>
              <a:rPr lang="en-US" sz="2400" dirty="0" err="1">
                <a:solidFill>
                  <a:schemeClr val="tx1"/>
                </a:solidFill>
                <a:sym typeface="Wingdings" pitchFamily="2" charset="2"/>
              </a:rPr>
              <a:t>a,b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) =&gt; a </a:t>
            </a:r>
            <a:r>
              <a:rPr lang="en-US" sz="2400" dirty="0">
                <a:solidFill>
                  <a:schemeClr val="bg1"/>
                </a:solidFill>
                <a:sym typeface="Wingdings" pitchFamily="2" charset="2"/>
              </a:rPr>
              <a:t>+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 b); </a:t>
            </a:r>
            <a:r>
              <a:rPr lang="en-US" sz="2400" i="1" dirty="0">
                <a:solidFill>
                  <a:schemeClr val="accent2"/>
                </a:solidFill>
                <a:sym typeface="Wingdings" pitchFamily="2" charset="2"/>
              </a:rPr>
              <a:t>// 35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400" dirty="0">
                <a:solidFill>
                  <a:schemeClr val="bg1"/>
                </a:solidFill>
                <a:sym typeface="Wingdings" pitchFamily="2" charset="2"/>
              </a:rPr>
              <a:t>reduce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([5, 10, 20], (</a:t>
            </a:r>
            <a:r>
              <a:rPr lang="en-US" sz="2400" dirty="0" err="1">
                <a:solidFill>
                  <a:schemeClr val="tx1"/>
                </a:solidFill>
                <a:sym typeface="Wingdings" pitchFamily="2" charset="2"/>
              </a:rPr>
              <a:t>a,b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) =&gt; a </a:t>
            </a:r>
            <a:r>
              <a:rPr lang="en-US" sz="2400" dirty="0">
                <a:solidFill>
                  <a:schemeClr val="bg1"/>
                </a:solidFill>
                <a:sym typeface="Wingdings" pitchFamily="2" charset="2"/>
              </a:rPr>
              <a:t>*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 b); </a:t>
            </a:r>
            <a:r>
              <a:rPr lang="en-US" sz="2400" i="1" dirty="0">
                <a:solidFill>
                  <a:schemeClr val="accent2"/>
                </a:solidFill>
                <a:sym typeface="Wingdings" pitchFamily="2" charset="2"/>
              </a:rPr>
              <a:t>// 1000</a:t>
            </a:r>
          </a:p>
        </p:txBody>
      </p:sp>
      <p:sp>
        <p:nvSpPr>
          <p:cNvPr id="3" name="Правоъгълник 2"/>
          <p:cNvSpPr/>
          <p:nvPr/>
        </p:nvSpPr>
        <p:spPr>
          <a:xfrm>
            <a:off x="323461" y="1212979"/>
            <a:ext cx="1168503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Wingdings" pitchFamily="2" charset="2"/>
              <a:buChar char="§"/>
            </a:pPr>
            <a:r>
              <a:rPr lang="en-US" sz="3200" dirty="0"/>
              <a:t>A </a:t>
            </a:r>
            <a:r>
              <a:rPr lang="en-US" sz="3200" b="1" dirty="0">
                <a:solidFill>
                  <a:schemeClr val="bg1"/>
                </a:solidFill>
              </a:rPr>
              <a:t>reducer</a:t>
            </a:r>
            <a:r>
              <a:rPr lang="en-US" sz="3200" dirty="0"/>
              <a:t> applies a function over a sequence of elements to produce a single result, a.k.a. </a:t>
            </a:r>
            <a:r>
              <a:rPr lang="en-US" sz="3200" b="1" dirty="0">
                <a:solidFill>
                  <a:schemeClr val="bg1"/>
                </a:solidFill>
              </a:rPr>
              <a:t>aggregate function</a:t>
            </a:r>
            <a:r>
              <a:rPr lang="bg-BG" sz="3200" b="1" dirty="0">
                <a:solidFill>
                  <a:schemeClr val="bg1"/>
                </a:solidFill>
              </a:rPr>
              <a:t> </a:t>
            </a:r>
            <a:r>
              <a:rPr lang="bg-BG" sz="3200" dirty="0"/>
              <a:t>(</a:t>
            </a:r>
            <a:r>
              <a:rPr lang="en-US" sz="3200" dirty="0"/>
              <a:t>e.g. </a:t>
            </a:r>
            <a:r>
              <a:rPr lang="en-US" sz="3200" b="1" dirty="0">
                <a:solidFill>
                  <a:schemeClr val="bg1"/>
                </a:solidFill>
              </a:rPr>
              <a:t>sum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</a:rPr>
              <a:t>max</a:t>
            </a:r>
            <a:r>
              <a:rPr lang="en-US" sz="3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89455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Aggregates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855305" y="3317636"/>
            <a:ext cx="746449" cy="215710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buClr>
                <a:srgbClr val="F2B254"/>
              </a:buClr>
              <a:buSzPct val="100000"/>
            </a:pP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2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3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10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5</a:t>
            </a:r>
          </a:p>
        </p:txBody>
      </p:sp>
      <p:sp>
        <p:nvSpPr>
          <p:cNvPr id="3" name="Правоъгълник 2"/>
          <p:cNvSpPr/>
          <p:nvPr/>
        </p:nvSpPr>
        <p:spPr>
          <a:xfrm>
            <a:off x="323461" y="1212979"/>
            <a:ext cx="1168503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itchFamily="2" charset="2"/>
              <a:buChar char="§"/>
            </a:pPr>
            <a:r>
              <a:rPr lang="en-US" sz="3200" dirty="0"/>
              <a:t>You are given an array of </a:t>
            </a:r>
            <a:r>
              <a:rPr lang="en-US" sz="3200" dirty="0" smtClean="0"/>
              <a:t>numbers</a:t>
            </a:r>
          </a:p>
          <a:p>
            <a:pPr marL="914400" lvl="1" indent="-457200">
              <a:buFont typeface="Wingdings" pitchFamily="2" charset="2"/>
              <a:buChar char="§"/>
            </a:pPr>
            <a:r>
              <a:rPr lang="en-US" sz="3200" dirty="0" smtClean="0"/>
              <a:t>Using </a:t>
            </a:r>
            <a:r>
              <a:rPr lang="en-US" sz="3200" dirty="0"/>
              <a:t>a </a:t>
            </a:r>
            <a:r>
              <a:rPr lang="en-US" sz="3200" b="1" dirty="0">
                <a:solidFill>
                  <a:schemeClr val="bg1"/>
                </a:solidFill>
              </a:rPr>
              <a:t>reducer</a:t>
            </a:r>
            <a:r>
              <a:rPr lang="en-US" sz="3200" dirty="0"/>
              <a:t> function, print its: </a:t>
            </a:r>
            <a:r>
              <a:rPr lang="en-US" sz="3200" b="1" dirty="0">
                <a:solidFill>
                  <a:schemeClr val="bg1"/>
                </a:solidFill>
              </a:rPr>
              <a:t>sum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</a:rPr>
              <a:t>min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</a:rPr>
              <a:t>max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</a:rPr>
              <a:t>product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</a:rPr>
              <a:t>join</a:t>
            </a:r>
          </a:p>
        </p:txBody>
      </p:sp>
      <p:sp>
        <p:nvSpPr>
          <p:cNvPr id="2" name="Стрелка надясно 1"/>
          <p:cNvSpPr/>
          <p:nvPr/>
        </p:nvSpPr>
        <p:spPr bwMode="auto">
          <a:xfrm>
            <a:off x="1979644" y="4209575"/>
            <a:ext cx="662473" cy="37322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929811" y="3056026"/>
            <a:ext cx="2617237" cy="268032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buClr>
                <a:srgbClr val="F2B254"/>
              </a:buClr>
              <a:buSzPct val="100000"/>
            </a:pP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Sum = 20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Min = 2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Max = 10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Product = 300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Join = 23105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6273279" y="2871360"/>
            <a:ext cx="746449" cy="304965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buClr>
                <a:srgbClr val="F2B254"/>
              </a:buClr>
              <a:buSzPct val="100000"/>
            </a:pP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5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-3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20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7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0.5</a:t>
            </a:r>
          </a:p>
        </p:txBody>
      </p:sp>
      <p:sp>
        <p:nvSpPr>
          <p:cNvPr id="10" name="Стрелка надясно 9"/>
          <p:cNvSpPr/>
          <p:nvPr/>
        </p:nvSpPr>
        <p:spPr bwMode="auto">
          <a:xfrm>
            <a:off x="7352522" y="4209575"/>
            <a:ext cx="662473" cy="37322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8326014" y="2869414"/>
            <a:ext cx="3063553" cy="268032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buClr>
                <a:srgbClr val="F2B254"/>
              </a:buClr>
              <a:buSzPct val="100000"/>
            </a:pP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Sum = 29.5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Min = -3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Max = 20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Product = -1050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Join = 5-32070.5</a:t>
            </a:r>
          </a:p>
        </p:txBody>
      </p:sp>
    </p:spTree>
    <p:extLst>
      <p:ext uri="{BB962C8B-B14F-4D97-AF65-F5344CB8AC3E}">
        <p14:creationId xmlns:p14="http://schemas.microsoft.com/office/powerpoint/2010/main" val="1639274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4791</TotalTime>
  <Words>2308</Words>
  <Application>Microsoft Office PowerPoint</Application>
  <PresentationFormat>По избор</PresentationFormat>
  <Paragraphs>485</Paragraphs>
  <Slides>45</Slides>
  <Notes>12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45</vt:i4>
      </vt:variant>
    </vt:vector>
  </HeadingPairs>
  <TitlesOfParts>
    <vt:vector size="46" baseType="lpstr">
      <vt:lpstr>1_SoftUni3_1</vt:lpstr>
      <vt:lpstr>Advanced Functions</vt:lpstr>
      <vt:lpstr>Table of Content</vt:lpstr>
      <vt:lpstr>Have a Question?</vt:lpstr>
      <vt:lpstr>Презентация на PowerPoint</vt:lpstr>
      <vt:lpstr>First-Class Functions in JS</vt:lpstr>
      <vt:lpstr>Function Declarations in JS</vt:lpstr>
      <vt:lpstr>Higher-Order Functions </vt:lpstr>
      <vt:lpstr>Example: Reducer Function</vt:lpstr>
      <vt:lpstr>Problem: Aggregates</vt:lpstr>
      <vt:lpstr>Solution: Aggregates</vt:lpstr>
      <vt:lpstr>Solution: Aggregates</vt:lpstr>
      <vt:lpstr>Partial Application</vt:lpstr>
      <vt:lpstr>Problem: Currency Format</vt:lpstr>
      <vt:lpstr>Solution: Currency Format</vt:lpstr>
      <vt:lpstr>Function Properties</vt:lpstr>
      <vt:lpstr>Презентация на PowerPoint</vt:lpstr>
      <vt:lpstr>What is IIFE?</vt:lpstr>
      <vt:lpstr>IIFE: The Problem</vt:lpstr>
      <vt:lpstr>IIFE: The Problem (2)</vt:lpstr>
      <vt:lpstr>IIFE: The Solution</vt:lpstr>
      <vt:lpstr>Functions Returning Functions</vt:lpstr>
      <vt:lpstr>Problem: String Command Processor</vt:lpstr>
      <vt:lpstr>Solution: String Command Processor</vt:lpstr>
      <vt:lpstr>Презентация на PowerPoint</vt:lpstr>
      <vt:lpstr>What is Function Context?</vt:lpstr>
      <vt:lpstr>The Function Context</vt:lpstr>
      <vt:lpstr>The Function Context with Object</vt:lpstr>
      <vt:lpstr>The Function Context for Objects</vt:lpstr>
      <vt:lpstr>The Function Context with Inner Function</vt:lpstr>
      <vt:lpstr>The Function Context with Arrow Function</vt:lpstr>
      <vt:lpstr>The Function Context for DOM Events</vt:lpstr>
      <vt:lpstr>Changing the Context: Call and Apply</vt:lpstr>
      <vt:lpstr>Problem: Max Number in Array</vt:lpstr>
      <vt:lpstr>Changing the Context: Bind</vt:lpstr>
      <vt:lpstr>Problem: Next Article</vt:lpstr>
      <vt:lpstr>Problem: Next Article (2)</vt:lpstr>
      <vt:lpstr>Problem: Next Article (2)</vt:lpstr>
      <vt:lpstr>Solution: Next Article</vt:lpstr>
      <vt:lpstr>Презентация на PowerPoint</vt:lpstr>
      <vt:lpstr>Summary</vt:lpstr>
      <vt:lpstr>Презентация на PowerPoint</vt:lpstr>
      <vt:lpstr>SoftUni Diamond Partners</vt:lpstr>
      <vt:lpstr>SoftUni Organizational Partners</vt:lpstr>
      <vt:lpstr>Trainings @ Software University (SoftUni)</vt:lpstr>
      <vt:lpstr>License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First-Class Functions in JS</dc:title>
  <dc:creator>Alen Paunov</dc:creator>
  <cp:keywords>JS, JavaScript, programming, course, SoftUni, Software University</cp:keywords>
  <cp:lastModifiedBy>Tanya Staneva</cp:lastModifiedBy>
  <cp:revision>148</cp:revision>
  <dcterms:created xsi:type="dcterms:W3CDTF">2018-05-23T13:08:44Z</dcterms:created>
  <dcterms:modified xsi:type="dcterms:W3CDTF">2018-09-18T11:56:48Z</dcterms:modified>
  <cp:category>JS, JavaScript, front-end, ES6, ES2015, ES2016, ES2017, Web development, computer programming, programming</cp:category>
</cp:coreProperties>
</file>