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492" r:id="rId4"/>
    <p:sldId id="493" r:id="rId5"/>
    <p:sldId id="406" r:id="rId6"/>
    <p:sldId id="544" r:id="rId7"/>
    <p:sldId id="49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43" r:id="rId31"/>
    <p:sldId id="542" r:id="rId32"/>
    <p:sldId id="567" r:id="rId33"/>
    <p:sldId id="568" r:id="rId34"/>
    <p:sldId id="569" r:id="rId35"/>
    <p:sldId id="570" r:id="rId36"/>
    <p:sldId id="5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 and Classes in JS" id="{BC4A3995-4CED-4320-A673-95328C9C809D}">
          <p14:sldIdLst>
            <p14:sldId id="493"/>
            <p14:sldId id="406"/>
            <p14:sldId id="544"/>
            <p14:sldId id="49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Accessor Properties" id="{594AB961-ED05-4BC7-A187-BC6D53CAF2F3}">
          <p14:sldIdLst>
            <p14:sldId id="551"/>
            <p14:sldId id="552"/>
            <p14:sldId id="553"/>
          </p14:sldIdLst>
        </p14:section>
        <p14:section name="Static Members" id="{282F31C5-9498-4068-9FD5-73A184B6B9A4}">
          <p14:sldIdLst>
            <p14:sldId id="554"/>
            <p14:sldId id="555"/>
          </p14:sldIdLst>
        </p14:section>
        <p14:section name="Legacy Classes" id="{1C463FFD-F1BE-411A-BC4E-1C5A9B6C6D7F}">
          <p14:sldIdLst>
            <p14:sldId id="556"/>
            <p14:sldId id="557"/>
            <p14:sldId id="558"/>
          </p14:sldIdLst>
        </p14:section>
        <p14:section name="Protecting Class Data" id="{DB3D5380-8106-42FC-99B1-DDCB71F6D0F5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43"/>
          </p14:sldIdLst>
        </p14:section>
        <p14:section name="Conclusion" id="{10E03AB1-9AA8-4E86-9A64-D741901E50A2}">
          <p14:sldIdLst>
            <p14:sldId id="542"/>
            <p14:sldId id="567"/>
            <p14:sldId id="568"/>
            <p14:sldId id="569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-326" y="-86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4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6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179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80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081/js-advanced-october-20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://codexio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6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1.gif"/><Relationship Id="rId5" Type="http://schemas.openxmlformats.org/officeDocument/2006/relationships/image" Target="../media/image68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http://codexio.bg/" TargetMode="External"/><Relationship Id="rId9" Type="http://schemas.openxmlformats.org/officeDocument/2006/relationships/image" Target="../media/image7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6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Classes, Constructors,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Classes and Class Members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727406" y="2566292"/>
            <a:ext cx="4737188" cy="2563906"/>
            <a:chOff x="6551612" y="3921617"/>
            <a:chExt cx="4724400" cy="2491578"/>
          </a:xfrm>
        </p:grpSpPr>
        <p:pic>
          <p:nvPicPr>
            <p:cNvPr id="13" name="Picture 4" descr="C:\Documents\Courses\OOP\OOP Images\b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612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7309194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81547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34980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17" name="Picture 3" descr="C:\Documents\Courses\OOP\OOP Images\objects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416513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742612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3301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Person</a:t>
            </a:r>
            <a:r>
              <a:rPr lang="en-US" sz="3200" dirty="0"/>
              <a:t> to hold </a:t>
            </a:r>
            <a:r>
              <a:rPr lang="en-US" sz="3200" b="1" noProof="1">
                <a:solidFill>
                  <a:schemeClr val="bg1"/>
                </a:solidFill>
              </a:rPr>
              <a:t>firstName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lastName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age</a:t>
            </a:r>
            <a:r>
              <a:rPr lang="en-US" sz="3200" dirty="0"/>
              <a:t> + </a:t>
            </a:r>
            <a:r>
              <a:rPr lang="en-US" sz="3200" b="1" noProof="1">
                <a:solidFill>
                  <a:schemeClr val="bg1"/>
                </a:solidFill>
              </a:rPr>
              <a:t>email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000" dirty="0"/>
              <a:t> method to print the person in this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3200" dirty="0" smtClean="0"/>
              <a:t>Write a function </a:t>
            </a:r>
            <a:r>
              <a:rPr lang="en-US" sz="32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getPersons()</a:t>
            </a:r>
            <a:r>
              <a:rPr lang="en-US" sz="3200" dirty="0" smtClean="0"/>
              <a:t> to return an array of the following persons: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66482" y="2575193"/>
            <a:ext cx="9059037" cy="587441"/>
          </a:xfrm>
        </p:spPr>
        <p:txBody>
          <a:bodyPr/>
          <a:lstStyle/>
          <a:p>
            <a:r>
              <a:rPr lang="pt-BR" sz="2400" dirty="0">
                <a:solidFill>
                  <a:schemeClr val="tx1"/>
                </a:solidFill>
              </a:rPr>
              <a:t>{</a:t>
            </a:r>
            <a:r>
              <a:rPr lang="pt-BR" sz="2400" i="1" dirty="0">
                <a:solidFill>
                  <a:schemeClr val="tx1"/>
                </a:solidFill>
              </a:rPr>
              <a:t>firstName</a:t>
            </a:r>
            <a:r>
              <a:rPr lang="pt-BR" sz="2400" dirty="0">
                <a:solidFill>
                  <a:schemeClr val="tx1"/>
                </a:solidFill>
              </a:rPr>
              <a:t>} {</a:t>
            </a:r>
            <a:r>
              <a:rPr lang="pt-BR" sz="2400" i="1" dirty="0">
                <a:solidFill>
                  <a:schemeClr val="tx1"/>
                </a:solidFill>
              </a:rPr>
              <a:t>lastName</a:t>
            </a:r>
            <a:r>
              <a:rPr lang="pt-BR" sz="2400" dirty="0">
                <a:solidFill>
                  <a:schemeClr val="tx1"/>
                </a:solidFill>
              </a:rPr>
              <a:t>} (age: {</a:t>
            </a:r>
            <a:r>
              <a:rPr lang="pt-BR" sz="2400" i="1" dirty="0">
                <a:solidFill>
                  <a:schemeClr val="tx1"/>
                </a:solidFill>
              </a:rPr>
              <a:t>age</a:t>
            </a:r>
            <a:r>
              <a:rPr lang="pt-BR" sz="2400" dirty="0">
                <a:solidFill>
                  <a:schemeClr val="tx1"/>
                </a:solidFill>
              </a:rPr>
              <a:t>}, </a:t>
            </a:r>
            <a:r>
              <a:rPr lang="en-US" sz="2400" dirty="0">
                <a:solidFill>
                  <a:schemeClr val="tx1"/>
                </a:solidFill>
              </a:rPr>
              <a:t>email</a:t>
            </a:r>
            <a:r>
              <a:rPr lang="pt-BR" sz="2400" dirty="0">
                <a:solidFill>
                  <a:schemeClr val="tx1"/>
                </a:solidFill>
              </a:rPr>
              <a:t>: {</a:t>
            </a:r>
            <a:r>
              <a:rPr lang="pt-BR" sz="2400" i="1" dirty="0">
                <a:solidFill>
                  <a:schemeClr val="tx1"/>
                </a:solidFill>
              </a:rPr>
              <a:t>email</a:t>
            </a:r>
            <a:r>
              <a:rPr lang="pt-BR" sz="2400" dirty="0" smtClean="0">
                <a:solidFill>
                  <a:schemeClr val="tx1"/>
                </a:solidFill>
              </a:rPr>
              <a:t>})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66828"/>
              </p:ext>
            </p:extLst>
          </p:nvPr>
        </p:nvGraphicFramePr>
        <p:xfrm>
          <a:off x="3126749" y="4267203"/>
          <a:ext cx="6289041" cy="22844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33855">
                  <a:extLst>
                    <a:ext uri="{9D8B030D-6E8A-4147-A177-3AD203B41FA5}">
                      <a16:colId xmlns:a16="http://schemas.microsoft.com/office/drawing/2014/main" xmlns="" val="1927571903"/>
                    </a:ext>
                  </a:extLst>
                </a:gridCol>
                <a:gridCol w="1594739">
                  <a:extLst>
                    <a:ext uri="{9D8B030D-6E8A-4147-A177-3AD203B41FA5}">
                      <a16:colId xmlns:a16="http://schemas.microsoft.com/office/drawing/2014/main" xmlns="" val="4254615490"/>
                    </a:ext>
                  </a:extLst>
                </a:gridCol>
                <a:gridCol w="748729">
                  <a:extLst>
                    <a:ext uri="{9D8B030D-6E8A-4147-A177-3AD203B41FA5}">
                      <a16:colId xmlns:a16="http://schemas.microsoft.com/office/drawing/2014/main" xmlns="" val="678313436"/>
                    </a:ext>
                  </a:extLst>
                </a:gridCol>
                <a:gridCol w="2311718">
                  <a:extLst>
                    <a:ext uri="{9D8B030D-6E8A-4147-A177-3AD203B41FA5}">
                      <a16:colId xmlns:a16="http://schemas.microsoft.com/office/drawing/2014/main" xmlns="" val="268249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First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Last Name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99161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Maria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Petrova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mp@yahoo.com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382659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SoftUni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363406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Stephan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Nikolov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25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endParaRPr lang="en-US" noProof="1">
                        <a:effectLst/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9477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Peter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Kolev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effectLst/>
                        </a:rPr>
                        <a:t>24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ptr@gmail.com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xmlns="" val="137783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getPersons()</a:t>
            </a:r>
            <a:r>
              <a:rPr lang="en-US" dirty="0"/>
              <a:t> function should work like this: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Persons – Output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2420" y="2016701"/>
            <a:ext cx="6623987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getPersons()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.join(", "));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5323" y="3504107"/>
            <a:ext cx="9698180" cy="169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Maria Petrova (age: 22, email: mp@yahoo.com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8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SoftUni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 (age: undefined, email: undefined)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Stephan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Nikolov (age: 25, email: undefined)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Peter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Kolev (age: 24, email: ptr@gmail.com)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940424" y="2915919"/>
            <a:ext cx="304800" cy="381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53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706" y="1198880"/>
            <a:ext cx="10813414" cy="5035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(firstName, lastName, age, email)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[this.firstName, this.lastName, this.age, this.email] = [firstName, lastName, age, email];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`${this.firstName} ${this.lastName} (age: ${this.age}, email: ${this.email})`;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188804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59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getPersons()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4" y="1286908"/>
            <a:ext cx="10820398" cy="4765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getPersons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Person { …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('Maria', 'Petrova', 22, 'mp@yahoo.com'),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('SoftUni'),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('Stephan', 'Nikolov', 25),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Person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('Peter', 'Kolev', 24, 'ptr@gmail.com'),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07568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943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65037" y="2091506"/>
            <a:ext cx="3256378" cy="1094754"/>
            <a:chOff x="1565098" y="1568778"/>
            <a:chExt cx="5533286" cy="18602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r="17298" b="78906"/>
            <a:stretch/>
          </p:blipFill>
          <p:spPr>
            <a:xfrm>
              <a:off x="1565098" y="1568778"/>
              <a:ext cx="5531821" cy="610807"/>
            </a:xfrm>
            <a:prstGeom prst="roundRect">
              <a:avLst>
                <a:gd name="adj" fmla="val 1165"/>
              </a:avLst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/>
            <a:srcRect t="37168" r="17276" b="19859"/>
            <a:stretch/>
          </p:blipFill>
          <p:spPr>
            <a:xfrm>
              <a:off x="1565098" y="2184661"/>
              <a:ext cx="5533286" cy="1244339"/>
            </a:xfrm>
            <a:prstGeom prst="roundRect">
              <a:avLst>
                <a:gd name="adj" fmla="val 1165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2087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11736" y="1133156"/>
            <a:ext cx="8205262" cy="52888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Circle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constructor(radius)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 this.radius = 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diameter() { return 2 * this.radius;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diameter(diameter)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this.radius = diameter / 2;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Math.PI * this.radius * this.radius;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0405" y="1649575"/>
            <a:ext cx="1871111" cy="1006638"/>
          </a:xfrm>
          <a:prstGeom prst="wedgeRoundRectCallout">
            <a:avLst>
              <a:gd name="adj1" fmla="val 55340"/>
              <a:gd name="adj2" fmla="val 26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Property </a:t>
            </a:r>
            <a:r>
              <a:rPr lang="en-US" sz="2800" b="1" dirty="0">
                <a:solidFill>
                  <a:schemeClr val="bg1"/>
                </a:solidFill>
              </a:rPr>
              <a:t>getter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32716" y="2759869"/>
            <a:ext cx="1828800" cy="990600"/>
          </a:xfrm>
          <a:prstGeom prst="wedgeRoundRectCallout">
            <a:avLst>
              <a:gd name="adj1" fmla="val 57720"/>
              <a:gd name="adj2" fmla="val -25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Property </a:t>
            </a:r>
            <a:r>
              <a:rPr lang="en-US" sz="2800" b="1" dirty="0">
                <a:solidFill>
                  <a:schemeClr val="bg1"/>
                </a:solidFill>
              </a:rPr>
              <a:t>setter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617299" y="3745289"/>
            <a:ext cx="4431997" cy="634781"/>
          </a:xfrm>
          <a:prstGeom prst="wedgeRoundRectCallout">
            <a:avLst>
              <a:gd name="adj1" fmla="val -35903"/>
              <a:gd name="adj2" fmla="val 63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Read-only</a:t>
            </a:r>
            <a:r>
              <a:rPr lang="en-US" sz="2800" b="1" dirty="0">
                <a:solidFill>
                  <a:srgbClr val="FFFFFF"/>
                </a:solidFill>
              </a:rPr>
              <a:t> property "area"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828675" y="2786475"/>
            <a:ext cx="4166559" cy="1917628"/>
          </a:xfrm>
          <a:prstGeom prst="wedgeRoundRectCallout">
            <a:avLst>
              <a:gd name="adj1" fmla="val -41749"/>
              <a:gd name="adj2" fmla="val 11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Circle will hold </a:t>
            </a:r>
            <a:r>
              <a:rPr lang="en-US" sz="2800" b="1" dirty="0">
                <a:solidFill>
                  <a:schemeClr val="bg1"/>
                </a:solidFill>
              </a:rPr>
              <a:t>property</a:t>
            </a:r>
            <a:r>
              <a:rPr lang="en-US" sz="2800" b="1" dirty="0">
                <a:solidFill>
                  <a:srgbClr val="FFFFFF"/>
                </a:solidFill>
              </a:rPr>
              <a:t> "radius" + </a:t>
            </a:r>
            <a:r>
              <a:rPr lang="en-US" sz="2800" b="1" dirty="0">
                <a:solidFill>
                  <a:schemeClr val="bg1"/>
                </a:solidFill>
              </a:rPr>
              <a:t>accessor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rgbClr val="FFFFFF"/>
                </a:solidFill>
              </a:rPr>
              <a:t> "diameter" and "area"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4534" y="1295400"/>
            <a:ext cx="1082039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Circle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4534" y="4240201"/>
            <a:ext cx="1082039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1.6;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console.log(`Radius: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radius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console.log(`Diameter: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diameter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1.6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console.log(`Area: ${c.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}`);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2.0106192982974678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62" y="1342226"/>
            <a:ext cx="3604662" cy="1560459"/>
          </a:xfrm>
          <a:prstGeom prst="roundRect">
            <a:avLst>
              <a:gd name="adj" fmla="val 178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22038"/>
          <a:stretch/>
        </p:blipFill>
        <p:spPr>
          <a:xfrm>
            <a:off x="8220278" y="4077405"/>
            <a:ext cx="3600014" cy="1240705"/>
          </a:xfrm>
          <a:prstGeom prst="roundRect">
            <a:avLst>
              <a:gd name="adj" fmla="val 178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7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108" y="2255428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5396" b="1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6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tatic function (){}</a:t>
            </a:r>
            <a:endParaRPr lang="bg-BG" sz="3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05649"/>
            <a:ext cx="10667998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Point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(x, 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this.x = 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this.y =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distance(a, b)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const dx = a.x - b.x;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const dy = a.y - b.y;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Math.sqrt(dx*dx + dy*dy);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6470" y="1105649"/>
            <a:ext cx="4791942" cy="21514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p1 = new Point(5,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p2 = new Point(10, 10);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Point.distance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(p1, p2));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005" y="607568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3121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Legacy Classes</a:t>
            </a:r>
            <a:r>
              <a:rPr lang="bg-BG" dirty="0"/>
              <a:t> </a:t>
            </a:r>
            <a:r>
              <a:rPr lang="en-US" dirty="0"/>
              <a:t>in JS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2" y="1369535"/>
            <a:ext cx="2586387" cy="27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Objects and Classes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Defining Classes in JS</a:t>
            </a:r>
          </a:p>
          <a:p>
            <a:pPr marL="720725" lvl="1" indent="-365125">
              <a:lnSpc>
                <a:spcPct val="120000"/>
              </a:lnSpc>
            </a:pPr>
            <a:r>
              <a:rPr lang="en-US" dirty="0"/>
              <a:t>Constructors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Accessor Properties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Legacy Classes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Protecting Class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Before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(ES6), classes were composed manually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Classes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6" y="1910571"/>
            <a:ext cx="10518776" cy="4236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.area = function 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Rectangle(3, 5);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2634" y="1711628"/>
            <a:ext cx="3424378" cy="1021903"/>
          </a:xfrm>
          <a:prstGeom prst="wedgeRoundRectCallout">
            <a:avLst>
              <a:gd name="adj1" fmla="val -64836"/>
              <a:gd name="adj2" fmla="val -1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 defines class data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840412" y="2922314"/>
            <a:ext cx="4445000" cy="968979"/>
          </a:xfrm>
          <a:prstGeom prst="wedgeRoundRectCallout">
            <a:avLst>
              <a:gd name="adj1" fmla="val -61953"/>
              <a:gd name="adj2" fmla="val 604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(methods) is later attached to the prototype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47012" y="4917752"/>
            <a:ext cx="3155100" cy="1005349"/>
          </a:xfrm>
          <a:prstGeom prst="wedgeRoundRectCallout">
            <a:avLst>
              <a:gd name="adj1" fmla="val -69090"/>
              <a:gd name="adj2" fmla="val 38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Instantiation works the same way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8612" y="6166629"/>
            <a:ext cx="9144000" cy="565521"/>
          </a:xfrm>
          <a:prstGeom prst="rect">
            <a:avLst/>
          </a:prstGeom>
          <a:noFill/>
          <a:ln w="12700">
            <a:noFill/>
          </a:ln>
        </p:spPr>
        <p:txBody>
          <a:bodyPr wrap="square" lIns="144000" tIns="72000" rIns="144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pt-BR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the New Syntax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7594" y="1165417"/>
            <a:ext cx="7361778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area()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4564" y="5348614"/>
            <a:ext cx="694874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Rectangle.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.area = function()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44564" y="3207375"/>
            <a:ext cx="64674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height)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</a:t>
            </a:r>
            <a:r>
              <a:rPr lang="pt-BR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endParaRPr lang="pt-BR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rrow: Bent 10"/>
          <p:cNvSpPr/>
          <p:nvPr/>
        </p:nvSpPr>
        <p:spPr>
          <a:xfrm rot="10800000" flipH="1">
            <a:off x="3481945" y="3414076"/>
            <a:ext cx="762001" cy="762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Bent 11"/>
          <p:cNvSpPr/>
          <p:nvPr/>
        </p:nvSpPr>
        <p:spPr>
          <a:xfrm rot="10800000" flipH="1">
            <a:off x="3450194" y="5390169"/>
            <a:ext cx="762000" cy="762000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Protecting Class Data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Keeping the Class State Correct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2" descr="http://cdn1.iconfinder.com/data/icons/BRILLIANT/database/png/400/object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35179" y="1421675"/>
            <a:ext cx="3102029" cy="240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Резултат с изображение за protec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79" y="1333837"/>
            <a:ext cx="1541338" cy="15413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Class Data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61070"/>
            <a:ext cx="106679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Cat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(name, age)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Object.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freeze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4" y="4675697"/>
            <a:ext cx="1066799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new Cat('Garfield', 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c.name = 'Tom';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c.sex = 'M';   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console.log(c);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Cat { name: 'Garfield', age: 5 }</a:t>
            </a:r>
            <a:endParaRPr lang="pt-BR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352208"/>
            <a:ext cx="3886200" cy="259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40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Inextensible Class Data 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151643"/>
            <a:ext cx="10667998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Cat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constructor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(name, age)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Object.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(this);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4656843"/>
            <a:ext cx="1066799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 = new Cat('Garfield', 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c.name = 'Tom';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c.sex = 'M';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not working (Error in strict mode)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console.log(c);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Cat { name: 'Tom', age: 5 }</a:t>
            </a:r>
            <a:endParaRPr lang="pt-BR" sz="2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447744"/>
            <a:ext cx="3886200" cy="23997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6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Write a function that returns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and a </a:t>
            </a:r>
            <a:r>
              <a:rPr lang="en-US" noProof="1"/>
              <a:t>enum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: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Suits</a:t>
            </a:r>
            <a:r>
              <a:rPr lang="en-US" dirty="0"/>
              <a:t> is an object with keys 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SPADES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HEARTS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DIAMONDS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CLUBS</a:t>
            </a:r>
            <a:r>
              <a:rPr lang="en-US" dirty="0"/>
              <a:t>] and corresponding values [</a:t>
            </a:r>
            <a:r>
              <a:rPr lang="en-US" dirty="0">
                <a:solidFill>
                  <a:schemeClr val="bg1"/>
                </a:solidFill>
              </a:rPr>
              <a:t>♠, ♥, ♦, ♣</a:t>
            </a:r>
            <a:r>
              <a:rPr lang="en-US" dirty="0"/>
              <a:t>]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Card</a:t>
            </a:r>
            <a:r>
              <a:rPr lang="en-US" dirty="0"/>
              <a:t> class should hold a </a:t>
            </a:r>
            <a:r>
              <a:rPr lang="en-US" b="1" dirty="0">
                <a:solidFill>
                  <a:schemeClr val="bg1"/>
                </a:solidFill>
              </a:rPr>
              <a:t>Face</a:t>
            </a:r>
            <a:r>
              <a:rPr lang="en-US" dirty="0"/>
              <a:t> 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Face</a:t>
            </a:r>
            <a:r>
              <a:rPr lang="en-US" dirty="0"/>
              <a:t> must be in [</a:t>
            </a:r>
            <a:r>
              <a:rPr lang="en-US" b="1" dirty="0">
                <a:solidFill>
                  <a:schemeClr val="bg1"/>
                </a:solidFill>
              </a:rPr>
              <a:t>2, 3, 4, 5, 6, 7, 8, 9, 10, J, Q, K, A</a:t>
            </a:r>
            <a:r>
              <a:rPr lang="en-US" dirty="0"/>
              <a:t>]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Suit</a:t>
            </a:r>
            <a:r>
              <a:rPr lang="en-US" dirty="0"/>
              <a:t> must be a value from </a:t>
            </a:r>
            <a:r>
              <a:rPr lang="en-US" b="1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Card.toString()</a:t>
            </a:r>
            <a:r>
              <a:rPr lang="en-US" dirty="0"/>
              <a:t> should return the card as text,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K♦</a:t>
            </a:r>
          </a:p>
          <a:p>
            <a:pPr marL="1066419" lvl="1" indent="-45720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 an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Card</a:t>
            </a:r>
            <a:r>
              <a:rPr lang="en-US" dirty="0"/>
              <a:t> (e.g. </a:t>
            </a:r>
            <a:r>
              <a:rPr lang="en-US" b="1" dirty="0">
                <a:solidFill>
                  <a:schemeClr val="bg1"/>
                </a:solidFill>
              </a:rPr>
              <a:t>-1</a:t>
            </a:r>
            <a:r>
              <a:rPr lang="en-US" dirty="0">
                <a:solidFill>
                  <a:schemeClr val="bg1"/>
                </a:solidFill>
              </a:rPr>
              <a:t>♥</a:t>
            </a:r>
            <a:r>
              <a:rPr lang="en-US" dirty="0"/>
              <a:t>) should throw an </a:t>
            </a:r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Cards – Sample Output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3" y="1219200"/>
            <a:ext cx="107329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(function() { … } () 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Suits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.Suites;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defineCards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.Card;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689" y="2936240"/>
            <a:ext cx="863184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console.log('' + card);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8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Q♦</a:t>
            </a:r>
            <a:endParaRPr lang="en-US" sz="2398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6657" y="4194128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Suits.DIAMONDS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6657" y="4985082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Suits.Pesho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657" y="5781917"/>
            <a:ext cx="862102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card = new Card("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",'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hearts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285411" y="3156155"/>
            <a:ext cx="120793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85412" y="4194128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85412" y="4985082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85411" y="5781917"/>
            <a:ext cx="120793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</a:p>
        </p:txBody>
      </p:sp>
      <p:sp>
        <p:nvSpPr>
          <p:cNvPr id="15" name="Arrow: Right 2"/>
          <p:cNvSpPr/>
          <p:nvPr/>
        </p:nvSpPr>
        <p:spPr>
          <a:xfrm>
            <a:off x="9594532" y="3288973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>
            <a:off x="9594532" y="4326946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24"/>
          <p:cNvSpPr/>
          <p:nvPr/>
        </p:nvSpPr>
        <p:spPr>
          <a:xfrm>
            <a:off x="9594532" y="5117900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25"/>
          <p:cNvSpPr/>
          <p:nvPr/>
        </p:nvSpPr>
        <p:spPr>
          <a:xfrm>
            <a:off x="9594532" y="5914735"/>
            <a:ext cx="525889" cy="3322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7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Create Cards Function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958" y="1096971"/>
            <a:ext cx="10390909" cy="5389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CLUBS: "\u2663", 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♣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DIAMONDS: "\u2666",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♦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HEARTS: "\u2665",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♥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SPADES: "\u2660"   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♠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Faces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['2', '3', '4', '5', '6', '7', '8', '9', '10', 'J', 'Q', 'K', 'A'];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 …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return {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Suits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}())</a:t>
            </a:r>
          </a:p>
        </p:txBody>
      </p:sp>
    </p:spTree>
    <p:extLst>
      <p:ext uri="{BB962C8B-B14F-4D97-AF65-F5344CB8AC3E}">
        <p14:creationId xmlns:p14="http://schemas.microsoft.com/office/powerpoint/2010/main" val="29818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3536" y="1218416"/>
            <a:ext cx="10744200" cy="5066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(face, suit)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this.suit = suit;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this.face = face;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face() { return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._face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face(face)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(!Faces.includes(face))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("Invalid card face: " + face);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._face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face;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79136" y="1377507"/>
            <a:ext cx="3886200" cy="1981201"/>
          </a:xfrm>
          <a:prstGeom prst="wedgeRoundRectCallout">
            <a:avLst>
              <a:gd name="adj1" fmla="val -67314"/>
              <a:gd name="adj2" fmla="val 52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different identifier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this._face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avoid infinite recursion: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suit()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row: Curved Right 6"/>
          <p:cNvSpPr/>
          <p:nvPr/>
        </p:nvSpPr>
        <p:spPr>
          <a:xfrm>
            <a:off x="638840" y="2714853"/>
            <a:ext cx="993454" cy="1530240"/>
          </a:xfrm>
          <a:custGeom>
            <a:avLst/>
            <a:gdLst>
              <a:gd name="connsiteX0" fmla="*/ 0 w 685800"/>
              <a:gd name="connsiteY0" fmla="*/ 671513 h 1600200"/>
              <a:gd name="connsiteX1" fmla="*/ 514350 w 685800"/>
              <a:gd name="connsiteY1" fmla="*/ 1321703 h 1600200"/>
              <a:gd name="connsiteX2" fmla="*/ 514350 w 685800"/>
              <a:gd name="connsiteY2" fmla="*/ 1235977 h 1600200"/>
              <a:gd name="connsiteX3" fmla="*/ 685800 w 685800"/>
              <a:gd name="connsiteY3" fmla="*/ 1428750 h 1600200"/>
              <a:gd name="connsiteX4" fmla="*/ 514350 w 685800"/>
              <a:gd name="connsiteY4" fmla="*/ 1578877 h 1600200"/>
              <a:gd name="connsiteX5" fmla="*/ 514350 w 685800"/>
              <a:gd name="connsiteY5" fmla="*/ 1493152 h 1600200"/>
              <a:gd name="connsiteX6" fmla="*/ 0 w 685800"/>
              <a:gd name="connsiteY6" fmla="*/ 842962 h 1600200"/>
              <a:gd name="connsiteX7" fmla="*/ 0 w 685800"/>
              <a:gd name="connsiteY7" fmla="*/ 671513 h 1600200"/>
              <a:gd name="connsiteX0" fmla="*/ 685800 w 685800"/>
              <a:gd name="connsiteY0" fmla="*/ 171450 h 1600200"/>
              <a:gd name="connsiteX1" fmla="*/ 5611 w 685800"/>
              <a:gd name="connsiteY1" fmla="*/ 757238 h 1600200"/>
              <a:gd name="connsiteX2" fmla="*/ 176212 w 685800"/>
              <a:gd name="connsiteY2" fmla="*/ 222117 h 1600200"/>
              <a:gd name="connsiteX3" fmla="*/ 685800 w 685800"/>
              <a:gd name="connsiteY3" fmla="*/ -1 h 1600200"/>
              <a:gd name="connsiteX4" fmla="*/ 685800 w 685800"/>
              <a:gd name="connsiteY4" fmla="*/ 171450 h 1600200"/>
              <a:gd name="connsiteX0" fmla="*/ 0 w 685800"/>
              <a:gd name="connsiteY0" fmla="*/ 671513 h 1600200"/>
              <a:gd name="connsiteX1" fmla="*/ 514350 w 685800"/>
              <a:gd name="connsiteY1" fmla="*/ 1321703 h 1600200"/>
              <a:gd name="connsiteX2" fmla="*/ 514350 w 685800"/>
              <a:gd name="connsiteY2" fmla="*/ 1235977 h 1600200"/>
              <a:gd name="connsiteX3" fmla="*/ 685800 w 685800"/>
              <a:gd name="connsiteY3" fmla="*/ 1428750 h 1600200"/>
              <a:gd name="connsiteX4" fmla="*/ 514350 w 685800"/>
              <a:gd name="connsiteY4" fmla="*/ 1578877 h 1600200"/>
              <a:gd name="connsiteX5" fmla="*/ 514350 w 685800"/>
              <a:gd name="connsiteY5" fmla="*/ 1493152 h 1600200"/>
              <a:gd name="connsiteX6" fmla="*/ 0 w 685800"/>
              <a:gd name="connsiteY6" fmla="*/ 842962 h 1600200"/>
              <a:gd name="connsiteX7" fmla="*/ 0 w 685800"/>
              <a:gd name="connsiteY7" fmla="*/ 671513 h 1600200"/>
              <a:gd name="connsiteX8" fmla="*/ 685800 w 685800"/>
              <a:gd name="connsiteY8" fmla="*/ 0 h 1600200"/>
              <a:gd name="connsiteX9" fmla="*/ 685800 w 685800"/>
              <a:gd name="connsiteY9" fmla="*/ 171450 h 1600200"/>
              <a:gd name="connsiteX10" fmla="*/ 5611 w 685800"/>
              <a:gd name="connsiteY10" fmla="*/ 757238 h 1600200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0" fmla="*/ 685804 w 977634"/>
              <a:gd name="connsiteY0" fmla="*/ 171451 h 1578878"/>
              <a:gd name="connsiteX1" fmla="*/ 5615 w 977634"/>
              <a:gd name="connsiteY1" fmla="*/ 757239 h 1578878"/>
              <a:gd name="connsiteX2" fmla="*/ 176216 w 977634"/>
              <a:gd name="connsiteY2" fmla="*/ 222118 h 1578878"/>
              <a:gd name="connsiteX3" fmla="*/ 685804 w 977634"/>
              <a:gd name="connsiteY3" fmla="*/ 0 h 1578878"/>
              <a:gd name="connsiteX4" fmla="*/ 685804 w 977634"/>
              <a:gd name="connsiteY4" fmla="*/ 171451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8" fmla="*/ 685804 w 977634"/>
              <a:gd name="connsiteY8" fmla="*/ 1 h 1578878"/>
              <a:gd name="connsiteX9" fmla="*/ 977634 w 977634"/>
              <a:gd name="connsiteY9" fmla="*/ 220089 h 1578878"/>
              <a:gd name="connsiteX10" fmla="*/ 5615 w 977634"/>
              <a:gd name="connsiteY10" fmla="*/ 757239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0" fmla="*/ 685804 w 977634"/>
              <a:gd name="connsiteY0" fmla="*/ 171451 h 1578878"/>
              <a:gd name="connsiteX1" fmla="*/ 5615 w 977634"/>
              <a:gd name="connsiteY1" fmla="*/ 757239 h 1578878"/>
              <a:gd name="connsiteX2" fmla="*/ 176216 w 977634"/>
              <a:gd name="connsiteY2" fmla="*/ 222118 h 1578878"/>
              <a:gd name="connsiteX3" fmla="*/ 685804 w 977634"/>
              <a:gd name="connsiteY3" fmla="*/ 0 h 1578878"/>
              <a:gd name="connsiteX4" fmla="*/ 685804 w 977634"/>
              <a:gd name="connsiteY4" fmla="*/ 171451 h 1578878"/>
              <a:gd name="connsiteX0" fmla="*/ 4 w 977634"/>
              <a:gd name="connsiteY0" fmla="*/ 671514 h 1578878"/>
              <a:gd name="connsiteX1" fmla="*/ 514354 w 977634"/>
              <a:gd name="connsiteY1" fmla="*/ 1321704 h 1578878"/>
              <a:gd name="connsiteX2" fmla="*/ 514354 w 977634"/>
              <a:gd name="connsiteY2" fmla="*/ 1235978 h 1578878"/>
              <a:gd name="connsiteX3" fmla="*/ 685804 w 977634"/>
              <a:gd name="connsiteY3" fmla="*/ 1428751 h 1578878"/>
              <a:gd name="connsiteX4" fmla="*/ 514354 w 977634"/>
              <a:gd name="connsiteY4" fmla="*/ 1578878 h 1578878"/>
              <a:gd name="connsiteX5" fmla="*/ 514354 w 977634"/>
              <a:gd name="connsiteY5" fmla="*/ 1493153 h 1578878"/>
              <a:gd name="connsiteX6" fmla="*/ 4 w 977634"/>
              <a:gd name="connsiteY6" fmla="*/ 842963 h 1578878"/>
              <a:gd name="connsiteX7" fmla="*/ 4 w 977634"/>
              <a:gd name="connsiteY7" fmla="*/ 671514 h 1578878"/>
              <a:gd name="connsiteX8" fmla="*/ 977634 w 977634"/>
              <a:gd name="connsiteY8" fmla="*/ 19456 h 1578878"/>
              <a:gd name="connsiteX9" fmla="*/ 977634 w 977634"/>
              <a:gd name="connsiteY9" fmla="*/ 220089 h 1578878"/>
              <a:gd name="connsiteX10" fmla="*/ 5615 w 977634"/>
              <a:gd name="connsiteY10" fmla="*/ 757239 h 1578878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0" fmla="*/ 685804 w 987362"/>
              <a:gd name="connsiteY0" fmla="*/ 151995 h 1559422"/>
              <a:gd name="connsiteX1" fmla="*/ 5615 w 987362"/>
              <a:gd name="connsiteY1" fmla="*/ 737783 h 1559422"/>
              <a:gd name="connsiteX2" fmla="*/ 176216 w 987362"/>
              <a:gd name="connsiteY2" fmla="*/ 202662 h 1559422"/>
              <a:gd name="connsiteX3" fmla="*/ 987362 w 987362"/>
              <a:gd name="connsiteY3" fmla="*/ 29182 h 1559422"/>
              <a:gd name="connsiteX4" fmla="*/ 685804 w 987362"/>
              <a:gd name="connsiteY4" fmla="*/ 151995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8" fmla="*/ 977634 w 987362"/>
              <a:gd name="connsiteY8" fmla="*/ 0 h 1559422"/>
              <a:gd name="connsiteX9" fmla="*/ 977634 w 987362"/>
              <a:gd name="connsiteY9" fmla="*/ 200633 h 1559422"/>
              <a:gd name="connsiteX10" fmla="*/ 5615 w 987362"/>
              <a:gd name="connsiteY10" fmla="*/ 737783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0" fmla="*/ 977634 w 987362"/>
              <a:gd name="connsiteY0" fmla="*/ 200634 h 1559422"/>
              <a:gd name="connsiteX1" fmla="*/ 5615 w 987362"/>
              <a:gd name="connsiteY1" fmla="*/ 737783 h 1559422"/>
              <a:gd name="connsiteX2" fmla="*/ 176216 w 987362"/>
              <a:gd name="connsiteY2" fmla="*/ 202662 h 1559422"/>
              <a:gd name="connsiteX3" fmla="*/ 987362 w 987362"/>
              <a:gd name="connsiteY3" fmla="*/ 29182 h 1559422"/>
              <a:gd name="connsiteX4" fmla="*/ 977634 w 987362"/>
              <a:gd name="connsiteY4" fmla="*/ 200634 h 1559422"/>
              <a:gd name="connsiteX0" fmla="*/ 4 w 987362"/>
              <a:gd name="connsiteY0" fmla="*/ 652058 h 1559422"/>
              <a:gd name="connsiteX1" fmla="*/ 514354 w 987362"/>
              <a:gd name="connsiteY1" fmla="*/ 1302248 h 1559422"/>
              <a:gd name="connsiteX2" fmla="*/ 514354 w 987362"/>
              <a:gd name="connsiteY2" fmla="*/ 1216522 h 1559422"/>
              <a:gd name="connsiteX3" fmla="*/ 685804 w 987362"/>
              <a:gd name="connsiteY3" fmla="*/ 1409295 h 1559422"/>
              <a:gd name="connsiteX4" fmla="*/ 514354 w 987362"/>
              <a:gd name="connsiteY4" fmla="*/ 1559422 h 1559422"/>
              <a:gd name="connsiteX5" fmla="*/ 514354 w 987362"/>
              <a:gd name="connsiteY5" fmla="*/ 1473697 h 1559422"/>
              <a:gd name="connsiteX6" fmla="*/ 4 w 987362"/>
              <a:gd name="connsiteY6" fmla="*/ 823507 h 1559422"/>
              <a:gd name="connsiteX7" fmla="*/ 4 w 987362"/>
              <a:gd name="connsiteY7" fmla="*/ 652058 h 1559422"/>
              <a:gd name="connsiteX8" fmla="*/ 977634 w 987362"/>
              <a:gd name="connsiteY8" fmla="*/ 0 h 1559422"/>
              <a:gd name="connsiteX9" fmla="*/ 977634 w 987362"/>
              <a:gd name="connsiteY9" fmla="*/ 200633 h 1559422"/>
              <a:gd name="connsiteX10" fmla="*/ 5615 w 987362"/>
              <a:gd name="connsiteY10" fmla="*/ 737783 h 1559422"/>
              <a:gd name="connsiteX0" fmla="*/ 0 w 987358"/>
              <a:gd name="connsiteY0" fmla="*/ 652058 h 1559422"/>
              <a:gd name="connsiteX1" fmla="*/ 514350 w 987358"/>
              <a:gd name="connsiteY1" fmla="*/ 1302248 h 1559422"/>
              <a:gd name="connsiteX2" fmla="*/ 514350 w 987358"/>
              <a:gd name="connsiteY2" fmla="*/ 1216522 h 1559422"/>
              <a:gd name="connsiteX3" fmla="*/ 685800 w 987358"/>
              <a:gd name="connsiteY3" fmla="*/ 1409295 h 1559422"/>
              <a:gd name="connsiteX4" fmla="*/ 514350 w 987358"/>
              <a:gd name="connsiteY4" fmla="*/ 1559422 h 1559422"/>
              <a:gd name="connsiteX5" fmla="*/ 514350 w 987358"/>
              <a:gd name="connsiteY5" fmla="*/ 1473697 h 1559422"/>
              <a:gd name="connsiteX6" fmla="*/ 0 w 987358"/>
              <a:gd name="connsiteY6" fmla="*/ 823507 h 1559422"/>
              <a:gd name="connsiteX7" fmla="*/ 0 w 987358"/>
              <a:gd name="connsiteY7" fmla="*/ 652058 h 1559422"/>
              <a:gd name="connsiteX0" fmla="*/ 977630 w 987358"/>
              <a:gd name="connsiteY0" fmla="*/ 200634 h 1559422"/>
              <a:gd name="connsiteX1" fmla="*/ 5611 w 987358"/>
              <a:gd name="connsiteY1" fmla="*/ 737783 h 1559422"/>
              <a:gd name="connsiteX2" fmla="*/ 234578 w 987358"/>
              <a:gd name="connsiteY2" fmla="*/ 270756 h 1559422"/>
              <a:gd name="connsiteX3" fmla="*/ 987358 w 987358"/>
              <a:gd name="connsiteY3" fmla="*/ 29182 h 1559422"/>
              <a:gd name="connsiteX4" fmla="*/ 977630 w 987358"/>
              <a:gd name="connsiteY4" fmla="*/ 200634 h 1559422"/>
              <a:gd name="connsiteX0" fmla="*/ 0 w 987358"/>
              <a:gd name="connsiteY0" fmla="*/ 652058 h 1559422"/>
              <a:gd name="connsiteX1" fmla="*/ 514350 w 987358"/>
              <a:gd name="connsiteY1" fmla="*/ 1302248 h 1559422"/>
              <a:gd name="connsiteX2" fmla="*/ 514350 w 987358"/>
              <a:gd name="connsiteY2" fmla="*/ 1216522 h 1559422"/>
              <a:gd name="connsiteX3" fmla="*/ 685800 w 987358"/>
              <a:gd name="connsiteY3" fmla="*/ 1409295 h 1559422"/>
              <a:gd name="connsiteX4" fmla="*/ 514350 w 987358"/>
              <a:gd name="connsiteY4" fmla="*/ 1559422 h 1559422"/>
              <a:gd name="connsiteX5" fmla="*/ 514350 w 987358"/>
              <a:gd name="connsiteY5" fmla="*/ 1473697 h 1559422"/>
              <a:gd name="connsiteX6" fmla="*/ 0 w 987358"/>
              <a:gd name="connsiteY6" fmla="*/ 823507 h 1559422"/>
              <a:gd name="connsiteX7" fmla="*/ 0 w 987358"/>
              <a:gd name="connsiteY7" fmla="*/ 652058 h 1559422"/>
              <a:gd name="connsiteX8" fmla="*/ 977630 w 987358"/>
              <a:gd name="connsiteY8" fmla="*/ 0 h 1559422"/>
              <a:gd name="connsiteX9" fmla="*/ 977630 w 987358"/>
              <a:gd name="connsiteY9" fmla="*/ 200633 h 1559422"/>
              <a:gd name="connsiteX10" fmla="*/ 5611 w 987358"/>
              <a:gd name="connsiteY10" fmla="*/ 737783 h 1559422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5611 w 987358"/>
              <a:gd name="connsiteY10" fmla="*/ 718328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25067 w 987358"/>
              <a:gd name="connsiteY10" fmla="*/ 718328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34578 w 987358"/>
              <a:gd name="connsiteY2" fmla="*/ 25130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0" fmla="*/ 977630 w 987358"/>
              <a:gd name="connsiteY0" fmla="*/ 181179 h 1539967"/>
              <a:gd name="connsiteX1" fmla="*/ 5611 w 987358"/>
              <a:gd name="connsiteY1" fmla="*/ 718328 h 1539967"/>
              <a:gd name="connsiteX2" fmla="*/ 277250 w 987358"/>
              <a:gd name="connsiteY2" fmla="*/ 220821 h 1539967"/>
              <a:gd name="connsiteX3" fmla="*/ 987358 w 987358"/>
              <a:gd name="connsiteY3" fmla="*/ 9727 h 1539967"/>
              <a:gd name="connsiteX4" fmla="*/ 977630 w 987358"/>
              <a:gd name="connsiteY4" fmla="*/ 181179 h 1539967"/>
              <a:gd name="connsiteX0" fmla="*/ 0 w 987358"/>
              <a:gd name="connsiteY0" fmla="*/ 632603 h 1539967"/>
              <a:gd name="connsiteX1" fmla="*/ 514350 w 987358"/>
              <a:gd name="connsiteY1" fmla="*/ 1282793 h 1539967"/>
              <a:gd name="connsiteX2" fmla="*/ 514350 w 987358"/>
              <a:gd name="connsiteY2" fmla="*/ 1197067 h 1539967"/>
              <a:gd name="connsiteX3" fmla="*/ 685800 w 987358"/>
              <a:gd name="connsiteY3" fmla="*/ 1389840 h 1539967"/>
              <a:gd name="connsiteX4" fmla="*/ 514350 w 987358"/>
              <a:gd name="connsiteY4" fmla="*/ 1539967 h 1539967"/>
              <a:gd name="connsiteX5" fmla="*/ 514350 w 987358"/>
              <a:gd name="connsiteY5" fmla="*/ 1454242 h 1539967"/>
              <a:gd name="connsiteX6" fmla="*/ 0 w 987358"/>
              <a:gd name="connsiteY6" fmla="*/ 804052 h 1539967"/>
              <a:gd name="connsiteX7" fmla="*/ 0 w 987358"/>
              <a:gd name="connsiteY7" fmla="*/ 632603 h 1539967"/>
              <a:gd name="connsiteX8" fmla="*/ 977630 w 987358"/>
              <a:gd name="connsiteY8" fmla="*/ 0 h 1539967"/>
              <a:gd name="connsiteX9" fmla="*/ 977630 w 987358"/>
              <a:gd name="connsiteY9" fmla="*/ 181178 h 1539967"/>
              <a:gd name="connsiteX10" fmla="*/ 34794 w 987358"/>
              <a:gd name="connsiteY10" fmla="*/ 698873 h 1539967"/>
              <a:gd name="connsiteX0" fmla="*/ 2766 w 990124"/>
              <a:gd name="connsiteY0" fmla="*/ 632603 h 1539967"/>
              <a:gd name="connsiteX1" fmla="*/ 517116 w 990124"/>
              <a:gd name="connsiteY1" fmla="*/ 1282793 h 1539967"/>
              <a:gd name="connsiteX2" fmla="*/ 517116 w 990124"/>
              <a:gd name="connsiteY2" fmla="*/ 1197067 h 1539967"/>
              <a:gd name="connsiteX3" fmla="*/ 688566 w 990124"/>
              <a:gd name="connsiteY3" fmla="*/ 1389840 h 1539967"/>
              <a:gd name="connsiteX4" fmla="*/ 517116 w 990124"/>
              <a:gd name="connsiteY4" fmla="*/ 1539967 h 1539967"/>
              <a:gd name="connsiteX5" fmla="*/ 517116 w 990124"/>
              <a:gd name="connsiteY5" fmla="*/ 1454242 h 1539967"/>
              <a:gd name="connsiteX6" fmla="*/ 2766 w 990124"/>
              <a:gd name="connsiteY6" fmla="*/ 804052 h 1539967"/>
              <a:gd name="connsiteX7" fmla="*/ 2766 w 990124"/>
              <a:gd name="connsiteY7" fmla="*/ 632603 h 1539967"/>
              <a:gd name="connsiteX0" fmla="*/ 980396 w 990124"/>
              <a:gd name="connsiteY0" fmla="*/ 181179 h 1539967"/>
              <a:gd name="connsiteX1" fmla="*/ 8377 w 990124"/>
              <a:gd name="connsiteY1" fmla="*/ 718328 h 1539967"/>
              <a:gd name="connsiteX2" fmla="*/ 145904 w 990124"/>
              <a:gd name="connsiteY2" fmla="*/ 342741 h 1539967"/>
              <a:gd name="connsiteX3" fmla="*/ 990124 w 990124"/>
              <a:gd name="connsiteY3" fmla="*/ 9727 h 1539967"/>
              <a:gd name="connsiteX4" fmla="*/ 980396 w 990124"/>
              <a:gd name="connsiteY4" fmla="*/ 181179 h 1539967"/>
              <a:gd name="connsiteX0" fmla="*/ 2766 w 990124"/>
              <a:gd name="connsiteY0" fmla="*/ 632603 h 1539967"/>
              <a:gd name="connsiteX1" fmla="*/ 517116 w 990124"/>
              <a:gd name="connsiteY1" fmla="*/ 1282793 h 1539967"/>
              <a:gd name="connsiteX2" fmla="*/ 517116 w 990124"/>
              <a:gd name="connsiteY2" fmla="*/ 1197067 h 1539967"/>
              <a:gd name="connsiteX3" fmla="*/ 688566 w 990124"/>
              <a:gd name="connsiteY3" fmla="*/ 1389840 h 1539967"/>
              <a:gd name="connsiteX4" fmla="*/ 517116 w 990124"/>
              <a:gd name="connsiteY4" fmla="*/ 1539967 h 1539967"/>
              <a:gd name="connsiteX5" fmla="*/ 517116 w 990124"/>
              <a:gd name="connsiteY5" fmla="*/ 1454242 h 1539967"/>
              <a:gd name="connsiteX6" fmla="*/ 2766 w 990124"/>
              <a:gd name="connsiteY6" fmla="*/ 804052 h 1539967"/>
              <a:gd name="connsiteX7" fmla="*/ 2766 w 990124"/>
              <a:gd name="connsiteY7" fmla="*/ 632603 h 1539967"/>
              <a:gd name="connsiteX8" fmla="*/ 980396 w 990124"/>
              <a:gd name="connsiteY8" fmla="*/ 0 h 1539967"/>
              <a:gd name="connsiteX9" fmla="*/ 980396 w 990124"/>
              <a:gd name="connsiteY9" fmla="*/ 181178 h 1539967"/>
              <a:gd name="connsiteX10" fmla="*/ 37560 w 990124"/>
              <a:gd name="connsiteY10" fmla="*/ 698873 h 1539967"/>
              <a:gd name="connsiteX0" fmla="*/ 1011 w 988369"/>
              <a:gd name="connsiteY0" fmla="*/ 632603 h 1539967"/>
              <a:gd name="connsiteX1" fmla="*/ 515361 w 988369"/>
              <a:gd name="connsiteY1" fmla="*/ 1282793 h 1539967"/>
              <a:gd name="connsiteX2" fmla="*/ 515361 w 988369"/>
              <a:gd name="connsiteY2" fmla="*/ 1197067 h 1539967"/>
              <a:gd name="connsiteX3" fmla="*/ 686811 w 988369"/>
              <a:gd name="connsiteY3" fmla="*/ 1389840 h 1539967"/>
              <a:gd name="connsiteX4" fmla="*/ 515361 w 988369"/>
              <a:gd name="connsiteY4" fmla="*/ 1539967 h 1539967"/>
              <a:gd name="connsiteX5" fmla="*/ 515361 w 988369"/>
              <a:gd name="connsiteY5" fmla="*/ 1454242 h 1539967"/>
              <a:gd name="connsiteX6" fmla="*/ 1011 w 988369"/>
              <a:gd name="connsiteY6" fmla="*/ 804052 h 1539967"/>
              <a:gd name="connsiteX7" fmla="*/ 1011 w 988369"/>
              <a:gd name="connsiteY7" fmla="*/ 632603 h 1539967"/>
              <a:gd name="connsiteX0" fmla="*/ 978641 w 988369"/>
              <a:gd name="connsiteY0" fmla="*/ 181179 h 1539967"/>
              <a:gd name="connsiteX1" fmla="*/ 6622 w 988369"/>
              <a:gd name="connsiteY1" fmla="*/ 718328 h 1539967"/>
              <a:gd name="connsiteX2" fmla="*/ 162437 w 988369"/>
              <a:gd name="connsiteY2" fmla="*/ 330549 h 1539967"/>
              <a:gd name="connsiteX3" fmla="*/ 988369 w 988369"/>
              <a:gd name="connsiteY3" fmla="*/ 9727 h 1539967"/>
              <a:gd name="connsiteX4" fmla="*/ 978641 w 988369"/>
              <a:gd name="connsiteY4" fmla="*/ 181179 h 1539967"/>
              <a:gd name="connsiteX0" fmla="*/ 1011 w 988369"/>
              <a:gd name="connsiteY0" fmla="*/ 632603 h 1539967"/>
              <a:gd name="connsiteX1" fmla="*/ 515361 w 988369"/>
              <a:gd name="connsiteY1" fmla="*/ 1282793 h 1539967"/>
              <a:gd name="connsiteX2" fmla="*/ 515361 w 988369"/>
              <a:gd name="connsiteY2" fmla="*/ 1197067 h 1539967"/>
              <a:gd name="connsiteX3" fmla="*/ 686811 w 988369"/>
              <a:gd name="connsiteY3" fmla="*/ 1389840 h 1539967"/>
              <a:gd name="connsiteX4" fmla="*/ 515361 w 988369"/>
              <a:gd name="connsiteY4" fmla="*/ 1539967 h 1539967"/>
              <a:gd name="connsiteX5" fmla="*/ 515361 w 988369"/>
              <a:gd name="connsiteY5" fmla="*/ 1454242 h 1539967"/>
              <a:gd name="connsiteX6" fmla="*/ 1011 w 988369"/>
              <a:gd name="connsiteY6" fmla="*/ 804052 h 1539967"/>
              <a:gd name="connsiteX7" fmla="*/ 1011 w 988369"/>
              <a:gd name="connsiteY7" fmla="*/ 632603 h 1539967"/>
              <a:gd name="connsiteX8" fmla="*/ 978641 w 988369"/>
              <a:gd name="connsiteY8" fmla="*/ 0 h 1539967"/>
              <a:gd name="connsiteX9" fmla="*/ 978641 w 988369"/>
              <a:gd name="connsiteY9" fmla="*/ 181178 h 1539967"/>
              <a:gd name="connsiteX10" fmla="*/ 35805 w 988369"/>
              <a:gd name="connsiteY10" fmla="*/ 698873 h 1539967"/>
              <a:gd name="connsiteX0" fmla="*/ 161 w 987519"/>
              <a:gd name="connsiteY0" fmla="*/ 632603 h 1539967"/>
              <a:gd name="connsiteX1" fmla="*/ 514511 w 987519"/>
              <a:gd name="connsiteY1" fmla="*/ 1282793 h 1539967"/>
              <a:gd name="connsiteX2" fmla="*/ 514511 w 987519"/>
              <a:gd name="connsiteY2" fmla="*/ 1197067 h 1539967"/>
              <a:gd name="connsiteX3" fmla="*/ 685961 w 987519"/>
              <a:gd name="connsiteY3" fmla="*/ 1389840 h 1539967"/>
              <a:gd name="connsiteX4" fmla="*/ 514511 w 987519"/>
              <a:gd name="connsiteY4" fmla="*/ 1539967 h 1539967"/>
              <a:gd name="connsiteX5" fmla="*/ 514511 w 987519"/>
              <a:gd name="connsiteY5" fmla="*/ 1454242 h 1539967"/>
              <a:gd name="connsiteX6" fmla="*/ 161 w 987519"/>
              <a:gd name="connsiteY6" fmla="*/ 804052 h 1539967"/>
              <a:gd name="connsiteX7" fmla="*/ 161 w 987519"/>
              <a:gd name="connsiteY7" fmla="*/ 632603 h 1539967"/>
              <a:gd name="connsiteX0" fmla="*/ 977791 w 987519"/>
              <a:gd name="connsiteY0" fmla="*/ 181179 h 1539967"/>
              <a:gd name="connsiteX1" fmla="*/ 5772 w 987519"/>
              <a:gd name="connsiteY1" fmla="*/ 718328 h 1539967"/>
              <a:gd name="connsiteX2" fmla="*/ 173779 w 987519"/>
              <a:gd name="connsiteY2" fmla="*/ 281781 h 1539967"/>
              <a:gd name="connsiteX3" fmla="*/ 987519 w 987519"/>
              <a:gd name="connsiteY3" fmla="*/ 9727 h 1539967"/>
              <a:gd name="connsiteX4" fmla="*/ 977791 w 987519"/>
              <a:gd name="connsiteY4" fmla="*/ 181179 h 1539967"/>
              <a:gd name="connsiteX0" fmla="*/ 161 w 987519"/>
              <a:gd name="connsiteY0" fmla="*/ 632603 h 1539967"/>
              <a:gd name="connsiteX1" fmla="*/ 514511 w 987519"/>
              <a:gd name="connsiteY1" fmla="*/ 1282793 h 1539967"/>
              <a:gd name="connsiteX2" fmla="*/ 514511 w 987519"/>
              <a:gd name="connsiteY2" fmla="*/ 1197067 h 1539967"/>
              <a:gd name="connsiteX3" fmla="*/ 685961 w 987519"/>
              <a:gd name="connsiteY3" fmla="*/ 1389840 h 1539967"/>
              <a:gd name="connsiteX4" fmla="*/ 514511 w 987519"/>
              <a:gd name="connsiteY4" fmla="*/ 1539967 h 1539967"/>
              <a:gd name="connsiteX5" fmla="*/ 514511 w 987519"/>
              <a:gd name="connsiteY5" fmla="*/ 1454242 h 1539967"/>
              <a:gd name="connsiteX6" fmla="*/ 161 w 987519"/>
              <a:gd name="connsiteY6" fmla="*/ 804052 h 1539967"/>
              <a:gd name="connsiteX7" fmla="*/ 161 w 987519"/>
              <a:gd name="connsiteY7" fmla="*/ 632603 h 1539967"/>
              <a:gd name="connsiteX8" fmla="*/ 977791 w 987519"/>
              <a:gd name="connsiteY8" fmla="*/ 0 h 1539967"/>
              <a:gd name="connsiteX9" fmla="*/ 977791 w 987519"/>
              <a:gd name="connsiteY9" fmla="*/ 181178 h 1539967"/>
              <a:gd name="connsiteX10" fmla="*/ 34955 w 987519"/>
              <a:gd name="connsiteY10" fmla="*/ 698873 h 1539967"/>
              <a:gd name="connsiteX0" fmla="*/ 161 w 987519"/>
              <a:gd name="connsiteY0" fmla="*/ 644795 h 1552159"/>
              <a:gd name="connsiteX1" fmla="*/ 514511 w 987519"/>
              <a:gd name="connsiteY1" fmla="*/ 1294985 h 1552159"/>
              <a:gd name="connsiteX2" fmla="*/ 514511 w 987519"/>
              <a:gd name="connsiteY2" fmla="*/ 1209259 h 1552159"/>
              <a:gd name="connsiteX3" fmla="*/ 685961 w 987519"/>
              <a:gd name="connsiteY3" fmla="*/ 1402032 h 1552159"/>
              <a:gd name="connsiteX4" fmla="*/ 514511 w 987519"/>
              <a:gd name="connsiteY4" fmla="*/ 1552159 h 1552159"/>
              <a:gd name="connsiteX5" fmla="*/ 514511 w 987519"/>
              <a:gd name="connsiteY5" fmla="*/ 1466434 h 1552159"/>
              <a:gd name="connsiteX6" fmla="*/ 161 w 987519"/>
              <a:gd name="connsiteY6" fmla="*/ 816244 h 1552159"/>
              <a:gd name="connsiteX7" fmla="*/ 161 w 987519"/>
              <a:gd name="connsiteY7" fmla="*/ 644795 h 1552159"/>
              <a:gd name="connsiteX0" fmla="*/ 977791 w 987519"/>
              <a:gd name="connsiteY0" fmla="*/ 193371 h 1552159"/>
              <a:gd name="connsiteX1" fmla="*/ 5772 w 987519"/>
              <a:gd name="connsiteY1" fmla="*/ 730520 h 1552159"/>
              <a:gd name="connsiteX2" fmla="*/ 173779 w 987519"/>
              <a:gd name="connsiteY2" fmla="*/ 293973 h 1552159"/>
              <a:gd name="connsiteX3" fmla="*/ 987519 w 987519"/>
              <a:gd name="connsiteY3" fmla="*/ 21919 h 1552159"/>
              <a:gd name="connsiteX4" fmla="*/ 977791 w 987519"/>
              <a:gd name="connsiteY4" fmla="*/ 193371 h 1552159"/>
              <a:gd name="connsiteX0" fmla="*/ 161 w 987519"/>
              <a:gd name="connsiteY0" fmla="*/ 644795 h 1552159"/>
              <a:gd name="connsiteX1" fmla="*/ 514511 w 987519"/>
              <a:gd name="connsiteY1" fmla="*/ 1294985 h 1552159"/>
              <a:gd name="connsiteX2" fmla="*/ 514511 w 987519"/>
              <a:gd name="connsiteY2" fmla="*/ 1209259 h 1552159"/>
              <a:gd name="connsiteX3" fmla="*/ 685961 w 987519"/>
              <a:gd name="connsiteY3" fmla="*/ 1402032 h 1552159"/>
              <a:gd name="connsiteX4" fmla="*/ 514511 w 987519"/>
              <a:gd name="connsiteY4" fmla="*/ 1552159 h 1552159"/>
              <a:gd name="connsiteX5" fmla="*/ 514511 w 987519"/>
              <a:gd name="connsiteY5" fmla="*/ 1466434 h 1552159"/>
              <a:gd name="connsiteX6" fmla="*/ 161 w 987519"/>
              <a:gd name="connsiteY6" fmla="*/ 816244 h 1552159"/>
              <a:gd name="connsiteX7" fmla="*/ 161 w 987519"/>
              <a:gd name="connsiteY7" fmla="*/ 644795 h 1552159"/>
              <a:gd name="connsiteX8" fmla="*/ 977791 w 987519"/>
              <a:gd name="connsiteY8" fmla="*/ 0 h 1552159"/>
              <a:gd name="connsiteX9" fmla="*/ 977791 w 987519"/>
              <a:gd name="connsiteY9" fmla="*/ 193370 h 1552159"/>
              <a:gd name="connsiteX10" fmla="*/ 34955 w 987519"/>
              <a:gd name="connsiteY10" fmla="*/ 711065 h 1552159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0" fmla="*/ 977791 w 987519"/>
              <a:gd name="connsiteY0" fmla="*/ 171452 h 1530240"/>
              <a:gd name="connsiteX1" fmla="*/ 5772 w 987519"/>
              <a:gd name="connsiteY1" fmla="*/ 708601 h 1530240"/>
              <a:gd name="connsiteX2" fmla="*/ 173779 w 987519"/>
              <a:gd name="connsiteY2" fmla="*/ 272054 h 1530240"/>
              <a:gd name="connsiteX3" fmla="*/ 987519 w 987519"/>
              <a:gd name="connsiteY3" fmla="*/ 0 h 1530240"/>
              <a:gd name="connsiteX4" fmla="*/ 977791 w 987519"/>
              <a:gd name="connsiteY4" fmla="*/ 171452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8" fmla="*/ 965599 w 987519"/>
              <a:gd name="connsiteY8" fmla="*/ 2465 h 1530240"/>
              <a:gd name="connsiteX9" fmla="*/ 977791 w 987519"/>
              <a:gd name="connsiteY9" fmla="*/ 171451 h 1530240"/>
              <a:gd name="connsiteX10" fmla="*/ 34955 w 987519"/>
              <a:gd name="connsiteY10" fmla="*/ 689146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0" fmla="*/ 977791 w 987519"/>
              <a:gd name="connsiteY0" fmla="*/ 171452 h 1530240"/>
              <a:gd name="connsiteX1" fmla="*/ 5772 w 987519"/>
              <a:gd name="connsiteY1" fmla="*/ 708601 h 1530240"/>
              <a:gd name="connsiteX2" fmla="*/ 173779 w 987519"/>
              <a:gd name="connsiteY2" fmla="*/ 272054 h 1530240"/>
              <a:gd name="connsiteX3" fmla="*/ 987519 w 987519"/>
              <a:gd name="connsiteY3" fmla="*/ 0 h 1530240"/>
              <a:gd name="connsiteX4" fmla="*/ 977791 w 987519"/>
              <a:gd name="connsiteY4" fmla="*/ 171452 h 1530240"/>
              <a:gd name="connsiteX0" fmla="*/ 161 w 987519"/>
              <a:gd name="connsiteY0" fmla="*/ 622876 h 1530240"/>
              <a:gd name="connsiteX1" fmla="*/ 514511 w 987519"/>
              <a:gd name="connsiteY1" fmla="*/ 1273066 h 1530240"/>
              <a:gd name="connsiteX2" fmla="*/ 514511 w 987519"/>
              <a:gd name="connsiteY2" fmla="*/ 1187340 h 1530240"/>
              <a:gd name="connsiteX3" fmla="*/ 685961 w 987519"/>
              <a:gd name="connsiteY3" fmla="*/ 1380113 h 1530240"/>
              <a:gd name="connsiteX4" fmla="*/ 514511 w 987519"/>
              <a:gd name="connsiteY4" fmla="*/ 1530240 h 1530240"/>
              <a:gd name="connsiteX5" fmla="*/ 514511 w 987519"/>
              <a:gd name="connsiteY5" fmla="*/ 1444515 h 1530240"/>
              <a:gd name="connsiteX6" fmla="*/ 161 w 987519"/>
              <a:gd name="connsiteY6" fmla="*/ 794325 h 1530240"/>
              <a:gd name="connsiteX7" fmla="*/ 161 w 987519"/>
              <a:gd name="connsiteY7" fmla="*/ 622876 h 1530240"/>
              <a:gd name="connsiteX8" fmla="*/ 965599 w 987519"/>
              <a:gd name="connsiteY8" fmla="*/ 2465 h 1530240"/>
              <a:gd name="connsiteX9" fmla="*/ 977791 w 987519"/>
              <a:gd name="connsiteY9" fmla="*/ 171451 h 1530240"/>
              <a:gd name="connsiteX10" fmla="*/ 16667 w 987519"/>
              <a:gd name="connsiteY10" fmla="*/ 689146 h 1530240"/>
              <a:gd name="connsiteX0" fmla="*/ 18288 w 1005646"/>
              <a:gd name="connsiteY0" fmla="*/ 622876 h 1530240"/>
              <a:gd name="connsiteX1" fmla="*/ 532638 w 1005646"/>
              <a:gd name="connsiteY1" fmla="*/ 1273066 h 1530240"/>
              <a:gd name="connsiteX2" fmla="*/ 532638 w 1005646"/>
              <a:gd name="connsiteY2" fmla="*/ 1187340 h 1530240"/>
              <a:gd name="connsiteX3" fmla="*/ 704088 w 1005646"/>
              <a:gd name="connsiteY3" fmla="*/ 1380113 h 1530240"/>
              <a:gd name="connsiteX4" fmla="*/ 532638 w 1005646"/>
              <a:gd name="connsiteY4" fmla="*/ 1530240 h 1530240"/>
              <a:gd name="connsiteX5" fmla="*/ 532638 w 1005646"/>
              <a:gd name="connsiteY5" fmla="*/ 1444515 h 1530240"/>
              <a:gd name="connsiteX6" fmla="*/ 18288 w 1005646"/>
              <a:gd name="connsiteY6" fmla="*/ 794325 h 1530240"/>
              <a:gd name="connsiteX7" fmla="*/ 18288 w 1005646"/>
              <a:gd name="connsiteY7" fmla="*/ 622876 h 1530240"/>
              <a:gd name="connsiteX0" fmla="*/ 995918 w 1005646"/>
              <a:gd name="connsiteY0" fmla="*/ 171452 h 1530240"/>
              <a:gd name="connsiteX1" fmla="*/ 23899 w 1005646"/>
              <a:gd name="connsiteY1" fmla="*/ 708601 h 1530240"/>
              <a:gd name="connsiteX2" fmla="*/ 191906 w 1005646"/>
              <a:gd name="connsiteY2" fmla="*/ 272054 h 1530240"/>
              <a:gd name="connsiteX3" fmla="*/ 1005646 w 1005646"/>
              <a:gd name="connsiteY3" fmla="*/ 0 h 1530240"/>
              <a:gd name="connsiteX4" fmla="*/ 995918 w 1005646"/>
              <a:gd name="connsiteY4" fmla="*/ 171452 h 1530240"/>
              <a:gd name="connsiteX0" fmla="*/ 18288 w 1005646"/>
              <a:gd name="connsiteY0" fmla="*/ 622876 h 1530240"/>
              <a:gd name="connsiteX1" fmla="*/ 532638 w 1005646"/>
              <a:gd name="connsiteY1" fmla="*/ 1273066 h 1530240"/>
              <a:gd name="connsiteX2" fmla="*/ 532638 w 1005646"/>
              <a:gd name="connsiteY2" fmla="*/ 1187340 h 1530240"/>
              <a:gd name="connsiteX3" fmla="*/ 704088 w 1005646"/>
              <a:gd name="connsiteY3" fmla="*/ 1380113 h 1530240"/>
              <a:gd name="connsiteX4" fmla="*/ 532638 w 1005646"/>
              <a:gd name="connsiteY4" fmla="*/ 1530240 h 1530240"/>
              <a:gd name="connsiteX5" fmla="*/ 532638 w 1005646"/>
              <a:gd name="connsiteY5" fmla="*/ 1444515 h 1530240"/>
              <a:gd name="connsiteX6" fmla="*/ 0 w 1005646"/>
              <a:gd name="connsiteY6" fmla="*/ 757749 h 1530240"/>
              <a:gd name="connsiteX7" fmla="*/ 18288 w 1005646"/>
              <a:gd name="connsiteY7" fmla="*/ 622876 h 1530240"/>
              <a:gd name="connsiteX8" fmla="*/ 983726 w 1005646"/>
              <a:gd name="connsiteY8" fmla="*/ 2465 h 1530240"/>
              <a:gd name="connsiteX9" fmla="*/ 995918 w 1005646"/>
              <a:gd name="connsiteY9" fmla="*/ 171451 h 1530240"/>
              <a:gd name="connsiteX10" fmla="*/ 34794 w 1005646"/>
              <a:gd name="connsiteY10" fmla="*/ 68914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22602 w 993454"/>
              <a:gd name="connsiteY10" fmla="*/ 68914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3740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7205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9237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6096 w 993454"/>
              <a:gd name="connsiteY6" fmla="*/ 794325 h 1530240"/>
              <a:gd name="connsiteX7" fmla="*/ 6096 w 993454"/>
              <a:gd name="connsiteY7" fmla="*/ 622876 h 1530240"/>
              <a:gd name="connsiteX0" fmla="*/ 983726 w 993454"/>
              <a:gd name="connsiteY0" fmla="*/ 171452 h 1530240"/>
              <a:gd name="connsiteX1" fmla="*/ 11707 w 993454"/>
              <a:gd name="connsiteY1" fmla="*/ 708601 h 1530240"/>
              <a:gd name="connsiteX2" fmla="*/ 179714 w 993454"/>
              <a:gd name="connsiteY2" fmla="*/ 287294 h 1530240"/>
              <a:gd name="connsiteX3" fmla="*/ 993454 w 993454"/>
              <a:gd name="connsiteY3" fmla="*/ 0 h 1530240"/>
              <a:gd name="connsiteX4" fmla="*/ 983726 w 993454"/>
              <a:gd name="connsiteY4" fmla="*/ 171452 h 1530240"/>
              <a:gd name="connsiteX0" fmla="*/ 6096 w 993454"/>
              <a:gd name="connsiteY0" fmla="*/ 622876 h 1530240"/>
              <a:gd name="connsiteX1" fmla="*/ 520446 w 993454"/>
              <a:gd name="connsiteY1" fmla="*/ 1273066 h 1530240"/>
              <a:gd name="connsiteX2" fmla="*/ 520446 w 993454"/>
              <a:gd name="connsiteY2" fmla="*/ 1187340 h 1530240"/>
              <a:gd name="connsiteX3" fmla="*/ 691896 w 993454"/>
              <a:gd name="connsiteY3" fmla="*/ 1380113 h 1530240"/>
              <a:gd name="connsiteX4" fmla="*/ 520446 w 993454"/>
              <a:gd name="connsiteY4" fmla="*/ 1530240 h 1530240"/>
              <a:gd name="connsiteX5" fmla="*/ 520446 w 993454"/>
              <a:gd name="connsiteY5" fmla="*/ 1444515 h 1530240"/>
              <a:gd name="connsiteX6" fmla="*/ 0 w 993454"/>
              <a:gd name="connsiteY6" fmla="*/ 757749 h 1530240"/>
              <a:gd name="connsiteX7" fmla="*/ 6096 w 993454"/>
              <a:gd name="connsiteY7" fmla="*/ 622876 h 1530240"/>
              <a:gd name="connsiteX8" fmla="*/ 971534 w 993454"/>
              <a:gd name="connsiteY8" fmla="*/ 2465 h 1530240"/>
              <a:gd name="connsiteX9" fmla="*/ 983726 w 993454"/>
              <a:gd name="connsiteY9" fmla="*/ 171451 h 1530240"/>
              <a:gd name="connsiteX10" fmla="*/ 12442 w 993454"/>
              <a:gd name="connsiteY10" fmla="*/ 729786 h 15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3454" h="1530240" stroke="0" extrusionOk="0">
                <a:moveTo>
                  <a:pt x="6096" y="622876"/>
                </a:moveTo>
                <a:cubicBezTo>
                  <a:pt x="6096" y="929085"/>
                  <a:pt x="217653" y="1196513"/>
                  <a:pt x="520446" y="1273066"/>
                </a:cubicBezTo>
                <a:lnTo>
                  <a:pt x="520446" y="1187340"/>
                </a:lnTo>
                <a:lnTo>
                  <a:pt x="691896" y="1380113"/>
                </a:lnTo>
                <a:lnTo>
                  <a:pt x="520446" y="1530240"/>
                </a:lnTo>
                <a:lnTo>
                  <a:pt x="520446" y="1444515"/>
                </a:lnTo>
                <a:cubicBezTo>
                  <a:pt x="217653" y="1367963"/>
                  <a:pt x="6096" y="1100534"/>
                  <a:pt x="6096" y="794325"/>
                </a:cubicBezTo>
                <a:lnTo>
                  <a:pt x="6096" y="622876"/>
                </a:lnTo>
                <a:close/>
              </a:path>
              <a:path w="993454" h="1530240" fill="darkenLess" stroke="0" extrusionOk="0">
                <a:moveTo>
                  <a:pt x="983726" y="171452"/>
                </a:moveTo>
                <a:cubicBezTo>
                  <a:pt x="638816" y="171452"/>
                  <a:pt x="55738" y="373639"/>
                  <a:pt x="11707" y="708601"/>
                </a:cubicBezTo>
                <a:cubicBezTo>
                  <a:pt x="-13820" y="514404"/>
                  <a:pt x="45892" y="432784"/>
                  <a:pt x="179714" y="287294"/>
                </a:cubicBezTo>
                <a:cubicBezTo>
                  <a:pt x="281825" y="138284"/>
                  <a:pt x="799124" y="0"/>
                  <a:pt x="993454" y="0"/>
                </a:cubicBezTo>
                <a:lnTo>
                  <a:pt x="983726" y="171452"/>
                </a:lnTo>
                <a:close/>
              </a:path>
              <a:path w="993454" h="1530240" fill="none" extrusionOk="0">
                <a:moveTo>
                  <a:pt x="6096" y="622876"/>
                </a:moveTo>
                <a:cubicBezTo>
                  <a:pt x="6096" y="929085"/>
                  <a:pt x="217653" y="1196513"/>
                  <a:pt x="520446" y="1273066"/>
                </a:cubicBezTo>
                <a:lnTo>
                  <a:pt x="520446" y="1187340"/>
                </a:lnTo>
                <a:lnTo>
                  <a:pt x="691896" y="1380113"/>
                </a:lnTo>
                <a:lnTo>
                  <a:pt x="520446" y="1530240"/>
                </a:lnTo>
                <a:lnTo>
                  <a:pt x="520446" y="1444515"/>
                </a:lnTo>
                <a:cubicBezTo>
                  <a:pt x="217653" y="1367963"/>
                  <a:pt x="0" y="1063958"/>
                  <a:pt x="0" y="757749"/>
                </a:cubicBezTo>
                <a:lnTo>
                  <a:pt x="6096" y="622876"/>
                </a:lnTo>
                <a:cubicBezTo>
                  <a:pt x="6096" y="252010"/>
                  <a:pt x="592777" y="2465"/>
                  <a:pt x="971534" y="2465"/>
                </a:cubicBezTo>
                <a:lnTo>
                  <a:pt x="983726" y="171451"/>
                </a:lnTo>
                <a:cubicBezTo>
                  <a:pt x="638816" y="171451"/>
                  <a:pt x="30922" y="391193"/>
                  <a:pt x="12442" y="729786"/>
                </a:cubicBezTo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3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Card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34635"/>
            <a:ext cx="10744200" cy="48668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…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suit() { return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._suit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}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suit(suit) {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if (!Object.keys(Suits).map(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k =&gt; Suits[k]).includes(suit))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Error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("Invalid card suite: " + suit);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this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._suit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suit;</a:t>
            </a:r>
            <a:b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return `${this.face}${this.suit}`;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817" y="6172200"/>
            <a:ext cx="105568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Check your solution here: </a:t>
            </a:r>
            <a:r>
              <a:rPr lang="en-US" sz="2600" dirty="0">
                <a:hlinkClick r:id="rId2"/>
              </a:rPr>
              <a:t>https://judge.softuni.bg/Contests/336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2043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51685" y="18319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Classes provide structure for </a:t>
            </a:r>
            <a:r>
              <a:rPr lang="en-US" sz="3200" dirty="0" smtClean="0">
                <a:solidFill>
                  <a:schemeClr val="bg2"/>
                </a:solidFill>
              </a:rPr>
              <a:t>objects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>
                <a:solidFill>
                  <a:schemeClr val="bg2"/>
                </a:solidFill>
              </a:rPr>
              <a:t>Classes may define methods</a:t>
            </a:r>
            <a:r>
              <a:rPr lang="en-US" sz="3200" dirty="0" smtClean="0">
                <a:solidFill>
                  <a:schemeClr val="bg2"/>
                </a:solidFill>
              </a:rPr>
              <a:t>:</a:t>
            </a:r>
          </a:p>
          <a:p>
            <a:pPr>
              <a:spcBef>
                <a:spcPts val="1800"/>
              </a:spcBef>
            </a:pPr>
            <a:endParaRPr lang="en-US" sz="3200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Classes may define accessor properties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Getters and setters: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36960" y="3336774"/>
            <a:ext cx="3269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toString() { … 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9637" y="5424876"/>
            <a:ext cx="4648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get area() { return … }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https://softuni.bg/trainings/2081/js-advanced-october-2018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16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3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Defining and Using Classes in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29" y="1626909"/>
            <a:ext cx="2831167" cy="21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Creating a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lang="en-US" dirty="0"/>
              <a:t>" object in JS: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0594" y="2372030"/>
            <a:ext cx="2833048" cy="1977952"/>
            <a:chOff x="9294812" y="2136848"/>
            <a:chExt cx="2133600" cy="1977952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9294812" y="2136848"/>
              <a:ext cx="2133600" cy="60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'red'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5758483" y="2321368"/>
            <a:ext cx="2141179" cy="525922"/>
          </a:xfrm>
          <a:prstGeom prst="wedgeRoundRectCallout">
            <a:avLst>
              <a:gd name="adj1" fmla="val -64179"/>
              <a:gd name="adj2" fmla="val 3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5758482" y="3061089"/>
            <a:ext cx="2141180" cy="954730"/>
          </a:xfrm>
          <a:prstGeom prst="wedgeRoundRectCallout">
            <a:avLst>
              <a:gd name="adj1" fmla="val -62418"/>
              <a:gd name="adj2" fmla="val 19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8279" y="5541833"/>
            <a:ext cx="860158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width: 5, height: 4, color: 'red'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50" y="2321368"/>
            <a:ext cx="3150382" cy="1983154"/>
          </a:xfrm>
          <a:prstGeom prst="roundRect">
            <a:avLst>
              <a:gd name="adj" fmla="val 391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163797" cy="5276048"/>
          </a:xfrm>
        </p:spPr>
        <p:txBody>
          <a:bodyPr>
            <a:normAutofit fontScale="925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objects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calcArea()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resize(ratio)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r>
              <a:rPr lang="en-US" dirty="0"/>
              <a:t>Example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</a:p>
          <a:p>
            <a:r>
              <a:rPr lang="en-US" dirty="0"/>
              <a:t>Example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redRect</a:t>
            </a:r>
            <a:r>
              <a:rPr lang="en-US" dirty="0"/>
              <a:t>,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blueRect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30417" y="1240691"/>
            <a:ext cx="10210798" cy="5293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height, color)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= width;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 = 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.color = color;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redRect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(4, 5, 'red');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blueRect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(8, 3, 'blue');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console.log(redRect, blueRect);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00" y="1380425"/>
            <a:ext cx="2615712" cy="1524000"/>
          </a:xfrm>
          <a:prstGeom prst="roundRect">
            <a:avLst>
              <a:gd name="adj" fmla="val 262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700" y="3074657"/>
            <a:ext cx="2618912" cy="1524000"/>
          </a:xfrm>
          <a:prstGeom prst="roundRect">
            <a:avLst>
              <a:gd name="adj" fmla="val 262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12" y="3886826"/>
            <a:ext cx="6511638" cy="711831"/>
          </a:xfrm>
          <a:prstGeom prst="roundRect">
            <a:avLst>
              <a:gd name="adj" fmla="val 510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5165889" y="1135897"/>
            <a:ext cx="2662706" cy="737881"/>
          </a:xfrm>
          <a:prstGeom prst="wedgeRoundRectCallout">
            <a:avLst>
              <a:gd name="adj1" fmla="val -61892"/>
              <a:gd name="adj2" fmla="val 53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constructor</a:t>
            </a:r>
            <a:r>
              <a:rPr lang="en-US" sz="2400" b="1" dirty="0">
                <a:solidFill>
                  <a:srgbClr val="FFFFFF"/>
                </a:solidFill>
              </a:rPr>
              <a:t> defines class 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6928701" y="5944151"/>
            <a:ext cx="2206714" cy="733537"/>
          </a:xfrm>
          <a:prstGeom prst="wedgeRoundRectCallout">
            <a:avLst>
              <a:gd name="adj1" fmla="val -32140"/>
              <a:gd name="adj2" fmla="val -635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Holding Data + Methods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95641" y="1344381"/>
            <a:ext cx="7872181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(width, height, color)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[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.width,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.height,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.color]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[width, height, color];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.width *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.height;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peech Bubble: Rectangle with Corners Rounded 2">
            <a:extLst>
              <a:ext uri="{FF2B5EF4-FFF2-40B4-BE49-F238E27FC236}">
                <a16:creationId xmlns:a16="http://schemas.microsoft.com/office/drawing/2014/main" xmlns="" id="{8CE4F6D8-CF77-430A-9BAA-84FC26F903D8}"/>
              </a:ext>
            </a:extLst>
          </p:cNvPr>
          <p:cNvSpPr/>
          <p:nvPr/>
        </p:nvSpPr>
        <p:spPr bwMode="auto">
          <a:xfrm>
            <a:off x="8446422" y="3393191"/>
            <a:ext cx="2860670" cy="1281295"/>
          </a:xfrm>
          <a:prstGeom prst="wedgeRoundRectCallout">
            <a:avLst>
              <a:gd name="adj1" fmla="val -60244"/>
              <a:gd name="adj2" fmla="val -225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 perform operations over the class data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5387" y="5004679"/>
            <a:ext cx="6642443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let rect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Rectangle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(4, 5, 'red');</a:t>
            </a:r>
            <a:endParaRPr lang="bg-BG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console.log(rect.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calcArea()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pt-BR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005" y="620502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79868" y="2206002"/>
            <a:ext cx="2286000" cy="3256704"/>
            <a:chOff x="455612" y="2077297"/>
            <a:chExt cx="2375848" cy="3256704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color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calcArea()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resize(…)</a:t>
              </a: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363608" y="4087952"/>
            <a:ext cx="2293060" cy="1033751"/>
          </a:xfrm>
          <a:prstGeom prst="wedgeRoundRectCallout">
            <a:avLst>
              <a:gd name="adj1" fmla="val -64478"/>
              <a:gd name="adj2" fmla="val 18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b="1" dirty="0">
                <a:solidFill>
                  <a:srgbClr val="FFFFFF"/>
                </a:solidFill>
              </a:rPr>
              <a:t> (methods)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868" y="1086374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363608" y="2871527"/>
            <a:ext cx="2293059" cy="1081048"/>
          </a:xfrm>
          <a:prstGeom prst="wedgeRoundRectCallout">
            <a:avLst>
              <a:gd name="adj1" fmla="val -63215"/>
              <a:gd name="adj2" fmla="val 17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b="1" dirty="0">
                <a:solidFill>
                  <a:srgbClr val="FFFFFF"/>
                </a:solidFill>
              </a:rPr>
              <a:t> (properties)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117829" y="1926031"/>
            <a:ext cx="3047999" cy="2045020"/>
            <a:chOff x="9294812" y="1741724"/>
            <a:chExt cx="2133600" cy="2045020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 smtClean="0">
                  <a:latin typeface="Consolas" panose="020B0609020204030204" pitchFamily="49" charset="0"/>
                </a:rPr>
                <a:t>object</a:t>
              </a:r>
              <a:br>
                <a:rPr lang="en-US" sz="2800" noProof="1" smtClean="0">
                  <a:latin typeface="Consolas" panose="020B0609020204030204" pitchFamily="49" charset="0"/>
                </a:rPr>
              </a:b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rect1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04354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4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17829" y="4148154"/>
            <a:ext cx="3047999" cy="1979273"/>
            <a:chOff x="9294812" y="1741724"/>
            <a:chExt cx="2133600" cy="1979273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rect2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777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width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8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height = </a:t>
              </a:r>
              <a:r>
                <a:rPr lang="en-US" sz="2800" b="1" noProof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3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0470627" y="1583227"/>
            <a:ext cx="1524001" cy="995628"/>
          </a:xfrm>
          <a:prstGeom prst="wedgeRoundRectCallout">
            <a:avLst>
              <a:gd name="adj1" fmla="val -74313"/>
              <a:gd name="adj2" fmla="val 21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470627" y="2802427"/>
            <a:ext cx="1524001" cy="995628"/>
          </a:xfrm>
          <a:prstGeom prst="wedgeRoundRectCallout">
            <a:avLst>
              <a:gd name="adj1" fmla="val -78643"/>
              <a:gd name="adj2" fmla="val -19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0470627" y="3867355"/>
            <a:ext cx="1524001" cy="995628"/>
          </a:xfrm>
          <a:prstGeom prst="wedgeRoundRectCallout">
            <a:avLst>
              <a:gd name="adj1" fmla="val -75550"/>
              <a:gd name="adj2" fmla="val 20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0470627" y="5086555"/>
            <a:ext cx="1524001" cy="995628"/>
          </a:xfrm>
          <a:prstGeom prst="wedgeRoundRectCallout">
            <a:avLst>
              <a:gd name="adj1" fmla="val -75550"/>
              <a:gd name="adj2" fmla="val -21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Object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94028" y="1086374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3289950" y="2065393"/>
            <a:ext cx="2366717" cy="685458"/>
          </a:xfrm>
          <a:prstGeom prst="wedgeRoundRectCallout">
            <a:avLst>
              <a:gd name="adj1" fmla="val -61858"/>
              <a:gd name="adj2" fmla="val 377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1583</Words>
  <Application>Microsoft Office PowerPoint</Application>
  <PresentationFormat>По избор</PresentationFormat>
  <Paragraphs>363</Paragraphs>
  <Slides>36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1_SoftUni3_1</vt:lpstr>
      <vt:lpstr>Classes and Class Members</vt:lpstr>
      <vt:lpstr>Table of Content</vt:lpstr>
      <vt:lpstr>Have a Question?</vt:lpstr>
      <vt:lpstr>Презентация на PowerPoint</vt:lpstr>
      <vt:lpstr>Objects</vt:lpstr>
      <vt:lpstr>Classes</vt:lpstr>
      <vt:lpstr>Defining Classes in JS</vt:lpstr>
      <vt:lpstr>Classes Holding Data + Methods</vt:lpstr>
      <vt:lpstr>Classes vs. Objects</vt:lpstr>
      <vt:lpstr>Problem: Persons</vt:lpstr>
      <vt:lpstr>Problem: Persons – Output</vt:lpstr>
      <vt:lpstr>Solution: Person Class</vt:lpstr>
      <vt:lpstr>Solution: getPersons() Function</vt:lpstr>
      <vt:lpstr>Презентация на PowerPoint</vt:lpstr>
      <vt:lpstr>Accessor Properties</vt:lpstr>
      <vt:lpstr>Accessor Properties in Action</vt:lpstr>
      <vt:lpstr>Презентация на PowerPoint</vt:lpstr>
      <vt:lpstr>Static Methods</vt:lpstr>
      <vt:lpstr>Презентация на PowerPoint</vt:lpstr>
      <vt:lpstr>Legacy Classes</vt:lpstr>
      <vt:lpstr>Comparison with the New Syntax</vt:lpstr>
      <vt:lpstr>Презентация на PowerPoint</vt:lpstr>
      <vt:lpstr>Read Only Class Data</vt:lpstr>
      <vt:lpstr>Inextensible Class Data </vt:lpstr>
      <vt:lpstr>Problem: Cards</vt:lpstr>
      <vt:lpstr>Problem: Cards – Sample Output</vt:lpstr>
      <vt:lpstr>Solution: Create Cards Function</vt:lpstr>
      <vt:lpstr>Solution: Class Card</vt:lpstr>
      <vt:lpstr>Solution: Class Card (2)</vt:lpstr>
      <vt:lpstr>Презентация на PowerPoint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Tanya Staneva</cp:lastModifiedBy>
  <cp:revision>149</cp:revision>
  <dcterms:created xsi:type="dcterms:W3CDTF">2018-05-23T13:08:44Z</dcterms:created>
  <dcterms:modified xsi:type="dcterms:W3CDTF">2018-09-18T07:05:12Z</dcterms:modified>
</cp:coreProperties>
</file>