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94" r:id="rId3"/>
    <p:sldId id="548" r:id="rId4"/>
    <p:sldId id="495" r:id="rId5"/>
    <p:sldId id="582" r:id="rId6"/>
    <p:sldId id="514" r:id="rId7"/>
    <p:sldId id="515" r:id="rId8"/>
    <p:sldId id="554" r:id="rId9"/>
    <p:sldId id="556" r:id="rId10"/>
    <p:sldId id="572" r:id="rId11"/>
    <p:sldId id="557" r:id="rId12"/>
    <p:sldId id="558" r:id="rId13"/>
    <p:sldId id="583" r:id="rId14"/>
    <p:sldId id="587" r:id="rId15"/>
    <p:sldId id="555" r:id="rId16"/>
    <p:sldId id="559" r:id="rId17"/>
    <p:sldId id="569" r:id="rId18"/>
    <p:sldId id="560" r:id="rId19"/>
    <p:sldId id="561" r:id="rId20"/>
    <p:sldId id="562" r:id="rId21"/>
    <p:sldId id="565" r:id="rId22"/>
    <p:sldId id="584" r:id="rId23"/>
    <p:sldId id="588" r:id="rId24"/>
    <p:sldId id="566" r:id="rId25"/>
    <p:sldId id="567" r:id="rId26"/>
    <p:sldId id="573" r:id="rId27"/>
    <p:sldId id="568" r:id="rId28"/>
    <p:sldId id="570" r:id="rId29"/>
    <p:sldId id="571" r:id="rId30"/>
    <p:sldId id="575" r:id="rId31"/>
    <p:sldId id="576" r:id="rId32"/>
    <p:sldId id="577" r:id="rId33"/>
    <p:sldId id="586" r:id="rId34"/>
    <p:sldId id="579" r:id="rId35"/>
    <p:sldId id="585" r:id="rId36"/>
    <p:sldId id="580" r:id="rId37"/>
    <p:sldId id="581" r:id="rId38"/>
    <p:sldId id="547" r:id="rId39"/>
    <p:sldId id="549" r:id="rId40"/>
    <p:sldId id="550" r:id="rId41"/>
    <p:sldId id="551" r:id="rId42"/>
    <p:sldId id="552" r:id="rId43"/>
    <p:sldId id="553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548"/>
            <p14:sldId id="495"/>
          </p14:sldIdLst>
        </p14:section>
        <p14:section name="JS Syntax" id="{F5DE2825-A34C-4400-8861-D4EB30A223B2}">
          <p14:sldIdLst>
            <p14:sldId id="582"/>
            <p14:sldId id="514"/>
            <p14:sldId id="515"/>
            <p14:sldId id="554"/>
            <p14:sldId id="556"/>
            <p14:sldId id="572"/>
            <p14:sldId id="557"/>
            <p14:sldId id="558"/>
            <p14:sldId id="583"/>
            <p14:sldId id="587"/>
            <p14:sldId id="555"/>
            <p14:sldId id="559"/>
            <p14:sldId id="569"/>
            <p14:sldId id="560"/>
            <p14:sldId id="561"/>
            <p14:sldId id="562"/>
            <p14:sldId id="565"/>
            <p14:sldId id="584"/>
            <p14:sldId id="588"/>
            <p14:sldId id="566"/>
            <p14:sldId id="567"/>
            <p14:sldId id="573"/>
            <p14:sldId id="568"/>
          </p14:sldIdLst>
        </p14:section>
        <p14:section name="JavaScript Operators" id="{7AE6A839-8CBD-4A4A-BE72-C23075BCC547}">
          <p14:sldIdLst>
            <p14:sldId id="570"/>
            <p14:sldId id="571"/>
            <p14:sldId id="575"/>
            <p14:sldId id="576"/>
            <p14:sldId id="577"/>
            <p14:sldId id="586"/>
            <p14:sldId id="579"/>
            <p14:sldId id="585"/>
            <p14:sldId id="580"/>
          </p14:sldIdLst>
        </p14:section>
        <p14:section name="Conclusion" id="{A981CCA3-1C38-4EEF-BF0D-6C182B2F8F65}">
          <p14:sldIdLst>
            <p14:sldId id="581"/>
            <p14:sldId id="547"/>
            <p14:sldId id="549"/>
            <p14:sldId id="550"/>
            <p14:sldId id="551"/>
            <p14:sldId id="552"/>
            <p14:sldId id="55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33" autoAdjust="0"/>
  </p:normalViewPr>
  <p:slideViewPr>
    <p:cSldViewPr>
      <p:cViewPr>
        <p:scale>
          <a:sx n="98" d="100"/>
          <a:sy n="98" d="100"/>
        </p:scale>
        <p:origin x="-72" y="10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69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3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2.gif"/><Relationship Id="rId5" Type="http://schemas.openxmlformats.org/officeDocument/2006/relationships/image" Target="../media/image4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1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JS </a:t>
            </a:r>
            <a:r>
              <a:rPr lang="en-US" dirty="0" smtClean="0"/>
              <a:t>Syntax</a:t>
            </a:r>
            <a:r>
              <a:rPr lang="bg-BG" dirty="0" smtClean="0"/>
              <a:t> </a:t>
            </a:r>
            <a:r>
              <a:rPr lang="en-US" dirty="0" smtClean="0"/>
              <a:t>and JS Operators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 and Operators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5873" y="6221876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243" y="4966129"/>
            <a:ext cx="2950749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55812" y="2261076"/>
            <a:ext cx="3000923" cy="30325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39552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pPr marL="1142571" lvl="1" indent="-457200"/>
            <a:r>
              <a:rPr lang="en-US" sz="3200" dirty="0"/>
              <a:t>Object Literals: list of zero or more </a:t>
            </a:r>
            <a:r>
              <a:rPr lang="en-US" sz="3200" b="1" dirty="0">
                <a:solidFill>
                  <a:schemeClr val="bg1"/>
                </a:solidFill>
              </a:rPr>
              <a:t>pairs</a:t>
            </a:r>
            <a:r>
              <a:rPr lang="en-US" sz="3200" dirty="0"/>
              <a:t> of property names </a:t>
            </a:r>
          </a:p>
          <a:p>
            <a:pPr marL="685371" lvl="1" indent="0">
              <a:buNone/>
            </a:pPr>
            <a:r>
              <a:rPr lang="en-US" sz="3200" dirty="0" smtClean="0"/>
              <a:t>	and </a:t>
            </a:r>
            <a:r>
              <a:rPr lang="en-US" sz="3200" dirty="0"/>
              <a:t>associated values of an object, enclosed in curly braces (</a:t>
            </a:r>
            <a:r>
              <a:rPr lang="en-US" sz="3200" b="1" dirty="0">
                <a:solidFill>
                  <a:schemeClr val="bg1"/>
                </a:solidFill>
              </a:rPr>
              <a:t>{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</a:t>
            </a:r>
            <a:r>
              <a:rPr lang="en-US" dirty="0" smtClean="0"/>
              <a:t>Values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448951" y="2590800"/>
            <a:ext cx="11307898" cy="35790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04038">
              <a:lnSpc>
                <a:spcPct val="13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latin typeface="Consolas" panose="020B0609020204030204" pitchFamily="49" charset="0"/>
              </a:rPr>
              <a:t>car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type: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Infiniti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</a:rPr>
              <a:t>model: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QX80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</a:rPr>
              <a:t>color: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blue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304038">
              <a:lnSpc>
                <a:spcPct val="13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carType = </a:t>
            </a:r>
            <a:r>
              <a:rPr lang="en-US" sz="2400" b="1" dirty="0" smtClean="0">
                <a:latin typeface="Consolas" panose="020B0609020204030204" pitchFamily="49" charset="0"/>
              </a:rPr>
              <a:t>car.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latin typeface="Consolas" panose="020B0609020204030204" pitchFamily="49" charset="0"/>
              </a:rPr>
              <a:t>carType = car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 smtClean="0">
                <a:latin typeface="Consolas" panose="020B0609020204030204" pitchFamily="49" charset="0"/>
              </a:rPr>
              <a:t>;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Access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property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car.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2018;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car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2018; </a:t>
            </a:r>
            <a:r>
              <a:rPr lang="en-US" sz="2400" b="1" dirty="0" smtClean="0">
                <a:latin typeface="Consolas" panose="020B0609020204030204" pitchFamily="49" charset="0"/>
              </a:rPr>
              <a:t>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Add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new property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car.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black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car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black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; 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Correct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existing property</a:t>
            </a:r>
          </a:p>
        </p:txBody>
      </p:sp>
    </p:spTree>
    <p:extLst>
      <p:ext uri="{BB962C8B-B14F-4D97-AF65-F5344CB8AC3E}">
        <p14:creationId xmlns:p14="http://schemas.microsoft.com/office/powerpoint/2010/main" val="2925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96125"/>
            <a:ext cx="11815016" cy="550991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3400" dirty="0" smtClean="0">
                <a:latin typeface="+mj-lt"/>
              </a:rPr>
              <a:t>RegExp Literals: </a:t>
            </a:r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pattern</a:t>
            </a:r>
            <a:r>
              <a:rPr lang="en-US" sz="3400" dirty="0" smtClean="0">
                <a:latin typeface="+mj-lt"/>
              </a:rPr>
              <a:t> enclosed between slashes (</a:t>
            </a:r>
            <a:r>
              <a:rPr lang="en-US" sz="3400" dirty="0" smtClean="0">
                <a:solidFill>
                  <a:schemeClr val="bg1"/>
                </a:solidFill>
                <a:latin typeface="+mj-lt"/>
              </a:rPr>
              <a:t>/ /</a:t>
            </a:r>
            <a:r>
              <a:rPr lang="en-US" sz="3400" dirty="0" smtClean="0">
                <a:latin typeface="+mj-lt"/>
              </a:rPr>
              <a:t>).</a:t>
            </a:r>
          </a:p>
          <a:p>
            <a:pPr marL="1218438" lvl="2" indent="0">
              <a:lnSpc>
                <a:spcPct val="100000"/>
              </a:lnSpc>
              <a:buNone/>
            </a:pPr>
            <a:endParaRPr lang="en-US" sz="3200" dirty="0" smtClean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400" dirty="0" smtClean="0">
                <a:latin typeface="+mj-lt"/>
              </a:rPr>
              <a:t>String Literals: </a:t>
            </a:r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immutable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>
                <a:latin typeface="+mj-lt"/>
              </a:rPr>
              <a:t>sequences of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Unicode</a:t>
            </a:r>
            <a:r>
              <a:rPr lang="en-US" sz="3400" dirty="0">
                <a:latin typeface="+mj-lt"/>
              </a:rPr>
              <a:t> characters </a:t>
            </a:r>
            <a:endParaRPr lang="en-US" sz="3400" dirty="0" smtClean="0">
              <a:latin typeface="+mj-lt"/>
            </a:endParaRPr>
          </a:p>
          <a:p>
            <a:pPr lvl="2">
              <a:lnSpc>
                <a:spcPct val="100000"/>
              </a:lnSpc>
            </a:pPr>
            <a:endParaRPr lang="en-US" sz="3200" dirty="0">
              <a:latin typeface="+mj-lt"/>
            </a:endParaRPr>
          </a:p>
          <a:p>
            <a:pPr lvl="2">
              <a:lnSpc>
                <a:spcPct val="100000"/>
              </a:lnSpc>
            </a:pPr>
            <a:endParaRPr lang="en-US" sz="3200" dirty="0">
              <a:latin typeface="+mj-lt"/>
            </a:endParaRPr>
          </a:p>
          <a:p>
            <a:pPr marL="1218438" lvl="2" indent="0">
              <a:lnSpc>
                <a:spcPct val="100000"/>
              </a:lnSpc>
              <a:buNone/>
            </a:pPr>
            <a:endParaRPr lang="en-US" sz="3200" dirty="0" smtClean="0">
              <a:latin typeface="+mj-lt"/>
            </a:endParaRPr>
          </a:p>
          <a:p>
            <a:pPr marL="1218438" lvl="2" indent="0">
              <a:lnSpc>
                <a:spcPct val="100000"/>
              </a:lnSpc>
              <a:buNone/>
            </a:pPr>
            <a:endParaRPr lang="en-US" sz="3200" dirty="0" smtClean="0">
              <a:latin typeface="+mj-lt"/>
            </a:endParaRPr>
          </a:p>
          <a:p>
            <a:pPr marL="685371" lvl="1" indent="0">
              <a:lnSpc>
                <a:spcPct val="100000"/>
              </a:lnSpc>
              <a:buNone/>
            </a:pPr>
            <a:endParaRPr lang="en-US" sz="3400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</a:t>
            </a:r>
            <a:r>
              <a:rPr lang="en-US" dirty="0" smtClean="0"/>
              <a:t>Values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912812" y="1828253"/>
            <a:ext cx="96358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04038"/>
            <a:r>
              <a:rPr lang="en-US" sz="2400" b="1" dirty="0">
                <a:latin typeface="Consolas" panose="020B0609020204030204" pitchFamily="49" charset="0"/>
              </a:rPr>
              <a:t>let pattern = /[A-</a:t>
            </a:r>
            <a:r>
              <a:rPr lang="en-US" sz="2400" b="1" dirty="0" err="1">
                <a:latin typeface="Consolas" panose="020B0609020204030204" pitchFamily="49" charset="0"/>
              </a:rPr>
              <a:t>Za</a:t>
            </a:r>
            <a:r>
              <a:rPr lang="en-US" sz="2400" b="1" dirty="0">
                <a:latin typeface="Consolas" panose="020B0609020204030204" pitchFamily="49" charset="0"/>
              </a:rPr>
              <a:t>-z]+/;</a:t>
            </a: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909636" y="3047821"/>
            <a:ext cx="9639026" cy="295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04038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hello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apple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</a:rPr>
              <a:t>123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</a:rPr>
              <a:t>I </a:t>
            </a:r>
            <a:r>
              <a:rPr lang="en-US" sz="2400" b="1" dirty="0">
                <a:latin typeface="Consolas" panose="020B0609020204030204" pitchFamily="49" charset="0"/>
              </a:rPr>
              <a:t>like my </a:t>
            </a:r>
            <a:r>
              <a:rPr lang="en-US" sz="2400" b="1" dirty="0" smtClean="0">
                <a:latin typeface="Consolas" panose="020B0609020204030204" pitchFamily="49" charset="0"/>
              </a:rPr>
              <a:t>car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 smtClean="0">
                <a:latin typeface="Consolas" panose="020B0609020204030204" pitchFamily="49" charset="0"/>
              </a:rPr>
              <a:t> </a:t>
            </a:r>
          </a:p>
          <a:p>
            <a:pPr marL="304038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l</a:t>
            </a:r>
            <a:r>
              <a:rPr lang="en-US" sz="2400" b="1" noProof="1" smtClean="0">
                <a:latin typeface="Consolas" panose="020B0609020204030204" pitchFamily="49" charset="0"/>
              </a:rPr>
              <a:t>et str 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Infiniti QX80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304038">
              <a:lnSpc>
                <a:spcPct val="9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smtClean="0">
                <a:latin typeface="Consolas" panose="020B0609020204030204" pitchFamily="49" charset="0"/>
                <a:sym typeface="Consolas"/>
              </a:rPr>
              <a:t>str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GB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 smtClean="0">
                <a:latin typeface="Consolas" panose="020B0609020204030204" pitchFamily="49" charset="0"/>
              </a:rPr>
              <a:t>);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13</a:t>
            </a:r>
          </a:p>
          <a:p>
            <a:pPr marL="304038">
              <a:lnSpc>
                <a:spcPct val="9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str</a:t>
            </a:r>
            <a:r>
              <a:rPr lang="en-US" sz="2400" b="1" dirty="0" smtClean="0">
                <a:latin typeface="Consolas" panose="020B0609020204030204" pitchFamily="49" charset="0"/>
              </a:rPr>
              <a:t>[0])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</a:t>
            </a:r>
          </a:p>
          <a:p>
            <a:pPr marL="304038">
              <a:lnSpc>
                <a:spcPct val="90000"/>
              </a:lnSpc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Beware: no error, but str stays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unchanged!</a:t>
            </a:r>
          </a:p>
          <a:p>
            <a:pPr marL="304038">
              <a:lnSpc>
                <a:spcPct val="90000"/>
              </a:lnSpc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console.log(str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Infiniti QX80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console.log(str[20]);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undefined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304038">
              <a:lnSpc>
                <a:spcPct val="90000"/>
              </a:lnSpc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25" y="6099076"/>
            <a:ext cx="9944967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371" lvl="1" indent="0">
              <a:lnSpc>
                <a:spcPct val="100000"/>
              </a:lnSpc>
              <a:buNone/>
            </a:pPr>
            <a:r>
              <a:rPr lang="en-US" sz="3400" dirty="0"/>
              <a:t>JavaScript special characters: </a:t>
            </a:r>
            <a:r>
              <a:rPr lang="en-US" sz="3400" b="1" dirty="0">
                <a:solidFill>
                  <a:schemeClr val="bg1"/>
                </a:solidFill>
              </a:rPr>
              <a:t>\b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\n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\t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\v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\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\</a:t>
            </a:r>
            <a:r>
              <a:rPr lang="en-US" sz="3400" b="1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"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\\</a:t>
            </a:r>
            <a:r>
              <a:rPr lang="en-US" sz="3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2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You are given three strings argument</a:t>
            </a:r>
          </a:p>
          <a:p>
            <a:pPr lvl="1"/>
            <a:r>
              <a:rPr lang="en-US" sz="3200" dirty="0" smtClean="0"/>
              <a:t>Print the sum of strings length and average length round down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String length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478832" y="2530757"/>
            <a:ext cx="11238059" cy="4175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unction solve(arr1, arr2, arr3){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let sumLength;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averageLength;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firstArgLength = arr1.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secondArgLength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arr2.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thirdArgLength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arr3.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sumLength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firstArgLength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secondArgLength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+ thirdArgLength;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averageLength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(sumLength/3);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</a:t>
            </a:r>
            <a:r>
              <a:rPr lang="en-US" dirty="0" smtClean="0"/>
              <a:t>length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8"/>
          <p:cNvSpPr txBox="1">
            <a:spLocks noGrp="1"/>
          </p:cNvSpPr>
          <p:nvPr>
            <p:ph type="body" sz="quarter" idx="10"/>
          </p:nvPr>
        </p:nvSpPr>
        <p:spPr>
          <a:xfrm>
            <a:off x="229098" y="1304611"/>
            <a:ext cx="681845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unction solve(arr1, arr2, arr3){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console.log(sumLength);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console.log(averageLength);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23156" y="2923269"/>
            <a:ext cx="4724401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400" b="1" noProof="1" smtClean="0">
                <a:latin typeface="Consolas" panose="020B0609020204030204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pasta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 smtClean="0">
                <a:latin typeface="Consolas" panose="020B0609020204030204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 smtClean="0">
                <a:latin typeface="Consolas" panose="020B0609020204030204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22.3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3581400"/>
            <a:ext cx="5943598" cy="2732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авоъгълник 11"/>
          <p:cNvSpPr/>
          <p:nvPr/>
        </p:nvSpPr>
        <p:spPr>
          <a:xfrm>
            <a:off x="1793059" y="6488668"/>
            <a:ext cx="754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6618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Variable values </a:t>
            </a:r>
            <a:r>
              <a:rPr lang="en-US" sz="3200" dirty="0" smtClean="0"/>
              <a:t>– variables are used to </a:t>
            </a:r>
            <a:r>
              <a:rPr lang="en-US" sz="3200" b="1" dirty="0" smtClean="0">
                <a:solidFill>
                  <a:schemeClr val="bg1"/>
                </a:solidFill>
              </a:rPr>
              <a:t>store</a:t>
            </a:r>
            <a:r>
              <a:rPr lang="en-US" sz="3200" dirty="0" smtClean="0"/>
              <a:t> data values.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 smtClean="0"/>
              <a:t>JavaScript uses </a:t>
            </a:r>
            <a:r>
              <a:rPr lang="en-US" sz="3200" b="1" dirty="0" smtClean="0">
                <a:solidFill>
                  <a:schemeClr val="bg1"/>
                </a:solidFill>
              </a:rPr>
              <a:t>let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const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var</a:t>
            </a:r>
            <a:r>
              <a:rPr lang="en-US" sz="3200" dirty="0" smtClean="0"/>
              <a:t> keywords to declare variables: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let – for </a:t>
            </a:r>
            <a:r>
              <a:rPr lang="en-US" sz="3200" b="1" dirty="0" smtClean="0">
                <a:solidFill>
                  <a:schemeClr val="bg1"/>
                </a:solidFill>
              </a:rPr>
              <a:t>reassign</a:t>
            </a:r>
            <a:r>
              <a:rPr lang="en-US" sz="3200" dirty="0" smtClean="0"/>
              <a:t> a variable: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r>
              <a:rPr lang="en-US" sz="3200" dirty="0"/>
              <a:t>const - once assigned, constants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/>
              <a:t> be modified</a:t>
            </a:r>
            <a:r>
              <a:rPr lang="en-US" sz="3200" dirty="0" smtClean="0"/>
              <a:t>: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r>
              <a:rPr lang="en-US" sz="3200" dirty="0" smtClean="0"/>
              <a:t>var </a:t>
            </a:r>
            <a:r>
              <a:rPr lang="en-US" sz="3200" dirty="0"/>
              <a:t>-  a keyword which defines a variable globally regardless of </a:t>
            </a:r>
            <a:endParaRPr lang="en-US" sz="3200" dirty="0" smtClean="0"/>
          </a:p>
          <a:p>
            <a:pPr marL="609219" lvl="1" indent="0">
              <a:lnSpc>
                <a:spcPct val="80000"/>
              </a:lnSpc>
              <a:buNone/>
            </a:pPr>
            <a:r>
              <a:rPr lang="en-US" sz="3200" dirty="0" smtClean="0"/>
              <a:t>block </a:t>
            </a:r>
            <a:r>
              <a:rPr lang="en-US" sz="3200" dirty="0"/>
              <a:t>scope. </a:t>
            </a:r>
            <a:r>
              <a:rPr lang="en-US" sz="3200" b="1" dirty="0">
                <a:solidFill>
                  <a:schemeClr val="bg1"/>
                </a:solidFill>
              </a:rPr>
              <a:t>Do not use var in your code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929566" y="2170515"/>
            <a:ext cx="5609972" cy="12153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 name 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George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Maria</a:t>
            </a:r>
            <a:r>
              <a:rPr lang="en-US" sz="2400" b="1" dirty="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console.log(name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Maria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07290" y="4027061"/>
            <a:ext cx="1098114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onst</a:t>
            </a:r>
            <a:r>
              <a:rPr lang="en-US" sz="2400" b="1" dirty="0" smtClean="0">
                <a:latin typeface="Consolas" panose="020B0609020204030204" pitchFamily="49" charset="0"/>
              </a:rPr>
              <a:t> name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George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Maria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endParaRPr lang="en-US" sz="2400" b="1" dirty="0" smtClean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console.log(name)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Assignment to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constant variable.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Arithmetic operators: they take </a:t>
            </a:r>
            <a:r>
              <a:rPr lang="en-US" sz="3200" dirty="0"/>
              <a:t>numerical values (either literals or variables) as their operands and returns a single numerical value</a:t>
            </a:r>
            <a:endParaRPr lang="en-US" sz="3200" dirty="0" smtClean="0"/>
          </a:p>
          <a:p>
            <a:pPr lvl="1"/>
            <a:r>
              <a:rPr lang="en-US" sz="3200" dirty="0" smtClean="0"/>
              <a:t>Addition (</a:t>
            </a:r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r>
              <a:rPr lang="en-US" sz="3200" dirty="0" smtClean="0"/>
              <a:t>)</a:t>
            </a:r>
          </a:p>
          <a:p>
            <a:pPr lvl="1"/>
            <a:r>
              <a:rPr lang="en-GB" sz="3200" dirty="0"/>
              <a:t>S</a:t>
            </a:r>
            <a:r>
              <a:rPr lang="en-GB" sz="3200" dirty="0" smtClean="0"/>
              <a:t>ubtraction</a:t>
            </a:r>
            <a:r>
              <a:rPr lang="en-GB" sz="3200" dirty="0"/>
              <a:t> </a:t>
            </a:r>
            <a:r>
              <a:rPr lang="en-US" sz="3200" dirty="0" smtClean="0"/>
              <a:t>(</a:t>
            </a:r>
            <a:r>
              <a:rPr lang="en-US" sz="3200" b="1" dirty="0" smtClean="0">
                <a:solidFill>
                  <a:schemeClr val="bg1"/>
                </a:solidFill>
              </a:rPr>
              <a:t>-</a:t>
            </a:r>
            <a:r>
              <a:rPr lang="en-US" sz="3200" dirty="0" smtClean="0"/>
              <a:t>)</a:t>
            </a:r>
          </a:p>
          <a:p>
            <a:pPr lvl="1"/>
            <a:r>
              <a:rPr lang="en-GB" sz="3200" dirty="0" smtClean="0"/>
              <a:t>Multiplication</a:t>
            </a:r>
            <a:r>
              <a:rPr lang="en-GB" sz="3200" dirty="0"/>
              <a:t> </a:t>
            </a:r>
            <a:r>
              <a:rPr lang="en-GB" sz="3200" dirty="0" smtClean="0"/>
              <a:t>(</a:t>
            </a:r>
            <a:r>
              <a:rPr lang="en-GB" sz="3200" b="1" dirty="0" smtClean="0">
                <a:solidFill>
                  <a:schemeClr val="bg1"/>
                </a:solidFill>
              </a:rPr>
              <a:t>*</a:t>
            </a:r>
            <a:r>
              <a:rPr lang="en-GB" sz="3200" dirty="0" smtClean="0"/>
              <a:t>)</a:t>
            </a:r>
          </a:p>
          <a:p>
            <a:pPr lvl="1"/>
            <a:r>
              <a:rPr lang="en-GB" sz="3200" dirty="0" smtClean="0"/>
              <a:t>Division</a:t>
            </a:r>
            <a:r>
              <a:rPr lang="en-GB" sz="3200" dirty="0"/>
              <a:t> </a:t>
            </a:r>
            <a:r>
              <a:rPr lang="en-GB" sz="3200" dirty="0" smtClean="0"/>
              <a:t>(</a:t>
            </a:r>
            <a:r>
              <a:rPr lang="en-GB" sz="3200" b="1" dirty="0" smtClean="0">
                <a:solidFill>
                  <a:schemeClr val="bg1"/>
                </a:solidFill>
              </a:rPr>
              <a:t>/</a:t>
            </a:r>
            <a:r>
              <a:rPr lang="en-GB" sz="3200" dirty="0" smtClean="0"/>
              <a:t>)</a:t>
            </a:r>
          </a:p>
          <a:p>
            <a:pPr lvl="1"/>
            <a:r>
              <a:rPr lang="en-GB" sz="3200" dirty="0" smtClean="0"/>
              <a:t>Remainder (</a:t>
            </a:r>
            <a:r>
              <a:rPr lang="en-GB" sz="3200" b="1" dirty="0" smtClean="0">
                <a:solidFill>
                  <a:schemeClr val="bg1"/>
                </a:solidFill>
              </a:rPr>
              <a:t>%</a:t>
            </a:r>
            <a:r>
              <a:rPr lang="en-GB" sz="3200" dirty="0" smtClean="0"/>
              <a:t>)</a:t>
            </a:r>
          </a:p>
          <a:p>
            <a:pPr lvl="1"/>
            <a:r>
              <a:rPr lang="en-GB" sz="3200" dirty="0" smtClean="0"/>
              <a:t>Exponentiation (</a:t>
            </a:r>
            <a:r>
              <a:rPr lang="en-GB" sz="3200" b="1" dirty="0" smtClean="0">
                <a:solidFill>
                  <a:schemeClr val="bg1"/>
                </a:solidFill>
              </a:rPr>
              <a:t>**</a:t>
            </a:r>
            <a:r>
              <a:rPr lang="en-GB" sz="3200" dirty="0" smtClean="0"/>
              <a:t>)</a:t>
            </a:r>
          </a:p>
          <a:p>
            <a:pPr marL="609219" lvl="1" indent="0">
              <a:buNone/>
            </a:pPr>
            <a:endParaRPr lang="en-US" sz="3200" dirty="0"/>
          </a:p>
          <a:p>
            <a:pPr marL="609219" lvl="1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5732498" y="2438400"/>
            <a:ext cx="5868000" cy="36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c;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+ b;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20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- b;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* b;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75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</a:t>
            </a:r>
            <a:r>
              <a:rPr lang="en-US" sz="2400" b="1" dirty="0" smtClean="0">
                <a:latin typeface="Consolas" panose="020B0609020204030204" pitchFamily="49" charset="0"/>
              </a:rPr>
              <a:t>/ b;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 = a </a:t>
            </a:r>
            <a:r>
              <a:rPr lang="en-US" sz="2400" b="1" dirty="0" smtClean="0">
                <a:latin typeface="Consolas" panose="020B0609020204030204" pitchFamily="49" charset="0"/>
              </a:rPr>
              <a:t>% b</a:t>
            </a:r>
            <a:r>
              <a:rPr lang="en-US" sz="2400" b="1" dirty="0">
                <a:latin typeface="Consolas" panose="020B0609020204030204" pitchFamily="49" charset="0"/>
              </a:rPr>
              <a:t>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c = a ** b;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759375</a:t>
            </a:r>
          </a:p>
          <a:p>
            <a:pPr marL="609219" lvl="1" indent="0">
              <a:buNone/>
            </a:pPr>
            <a:endParaRPr lang="en-US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Arithmetic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Текстов контейнер 4"/>
          <p:cNvSpPr txBox="1">
            <a:spLocks noGrp="1"/>
          </p:cNvSpPr>
          <p:nvPr>
            <p:ph type="body" sz="quarter" idx="10"/>
          </p:nvPr>
        </p:nvSpPr>
        <p:spPr>
          <a:xfrm>
            <a:off x="177092" y="1385790"/>
            <a:ext cx="11815018" cy="49785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console.log(3 + 4 - 2);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 (add / subtract 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numbers)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/ 0);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 (divide by zero)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console.log(Infinity / Infinity);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 (wrong division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console.log(Math.round(7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console.log(Math.ceil(7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console.log(Math.floor(7 / 3));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console.log(7 % 3);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remainder of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console.log(5.3 % 3);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2.3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remainder of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a = 5; console.log(++a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prefixed ++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console.log(a++);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it-IT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postfix ++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44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Assignment operators:</a:t>
            </a:r>
            <a:r>
              <a:rPr lang="bg-BG" sz="3200" dirty="0" smtClean="0"/>
              <a:t> </a:t>
            </a:r>
            <a:r>
              <a:rPr lang="en-US" sz="3200" dirty="0" smtClean="0"/>
              <a:t>they </a:t>
            </a:r>
            <a:r>
              <a:rPr lang="en-US" sz="3200" b="1" dirty="0" smtClean="0">
                <a:solidFill>
                  <a:schemeClr val="bg1"/>
                </a:solidFill>
              </a:rPr>
              <a:t>assign</a:t>
            </a:r>
            <a:r>
              <a:rPr lang="en-US" sz="3200" dirty="0" smtClean="0"/>
              <a:t> a value to its left operand based in the value of its right operand.</a:t>
            </a:r>
          </a:p>
          <a:p>
            <a:endParaRPr lang="en-US" sz="3200" dirty="0" smtClean="0"/>
          </a:p>
          <a:p>
            <a:pPr marL="609219" lvl="1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1373462" y="2398140"/>
            <a:ext cx="94488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latin typeface="Consolas" panose="020B0609020204030204" pitchFamily="49" charset="0"/>
              </a:rPr>
              <a:t> = b;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Assign the value of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to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console.log(a);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</a:t>
            </a:r>
            <a:r>
              <a:rPr lang="en-US" sz="2400" b="1" dirty="0" smtClean="0">
                <a:latin typeface="Consolas" panose="020B0609020204030204" pitchFamily="49" charset="0"/>
              </a:rPr>
              <a:t>onsole.log(b);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"/>
          <p:cNvSpPr txBox="1"/>
          <p:nvPr/>
        </p:nvSpPr>
        <p:spPr>
          <a:xfrm>
            <a:off x="1373462" y="4641271"/>
            <a:ext cx="94488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b = a;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Assign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the value of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en-US" sz="24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console.log(a);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15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</a:t>
            </a:r>
            <a:r>
              <a:rPr lang="en-US" sz="2400" b="1" dirty="0" smtClean="0">
                <a:latin typeface="Consolas" panose="020B0609020204030204" pitchFamily="49" charset="0"/>
              </a:rPr>
              <a:t>onsole.log(b);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15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609219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68764"/>
              </p:ext>
            </p:extLst>
          </p:nvPr>
        </p:nvGraphicFramePr>
        <p:xfrm>
          <a:off x="891768" y="1575126"/>
          <a:ext cx="9850844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0570"/>
                <a:gridCol w="2756674"/>
                <a:gridCol w="2133600"/>
              </a:tblGrid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Name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Shorthand operator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Meaning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y 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Addition 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+=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+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Subtraction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-=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-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Multiplication 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*=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*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Division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/=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/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Remainder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</a:t>
                      </a:r>
                      <a:r>
                        <a:rPr lang="en-GB" sz="2400" u="none" strike="noStrike" dirty="0">
                          <a:effectLst/>
                        </a:rPr>
                        <a:t> %=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 %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Exponentiation assignment 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**=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 x </a:t>
                      </a:r>
                      <a:r>
                        <a:rPr lang="en-GB" sz="2400" u="none" strike="noStrike" dirty="0">
                          <a:effectLst/>
                        </a:rPr>
                        <a:t>= x **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dirty="0" smtClean="0"/>
              <a:t>In JavaScript there are two major syntactic categories: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Statements are "</a:t>
            </a:r>
            <a:r>
              <a:rPr lang="en-US" sz="3200" b="1" dirty="0" smtClean="0">
                <a:solidFill>
                  <a:schemeClr val="bg1"/>
                </a:solidFill>
              </a:rPr>
              <a:t>commands</a:t>
            </a:r>
            <a:r>
              <a:rPr lang="en-US" sz="3200" dirty="0"/>
              <a:t>" to be </a:t>
            </a:r>
            <a:r>
              <a:rPr lang="en-US" sz="3200" dirty="0" smtClean="0"/>
              <a:t>executed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</a:t>
            </a:r>
            <a:r>
              <a:rPr lang="en-US" sz="3200" dirty="0" smtClean="0"/>
              <a:t>f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  <a:p>
            <a:pPr lvl="1">
              <a:lnSpc>
                <a:spcPct val="90000"/>
              </a:lnSpc>
            </a:pP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en-US" sz="3200" dirty="0" smtClean="0"/>
              <a:t>else if</a:t>
            </a:r>
            <a:endParaRPr lang="en-US" sz="3200" dirty="0"/>
          </a:p>
          <a:p>
            <a:pPr lvl="1"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lnSpc>
                <a:spcPct val="9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Syntactic Categories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2543310" y="2329209"/>
            <a:ext cx="6903902" cy="170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 % 2 === 0)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2543310" y="4339650"/>
            <a:ext cx="6903902" cy="23663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 % 2 === 0)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console.log("Odd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7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400" dirty="0" smtClean="0"/>
              <a:t>for</a:t>
            </a:r>
          </a:p>
          <a:p>
            <a:pPr lvl="1"/>
            <a:endParaRPr lang="en-US" sz="3400" dirty="0"/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switch</a:t>
            </a:r>
            <a:endParaRPr lang="en-US" sz="3400" dirty="0"/>
          </a:p>
          <a:p>
            <a:pPr lvl="1"/>
            <a:endParaRPr lang="en-US" sz="3400" dirty="0" smtClean="0"/>
          </a:p>
          <a:p>
            <a:endParaRPr lang="en-US" sz="3600" dirty="0"/>
          </a:p>
          <a:p>
            <a:endParaRPr lang="en-US" dirty="0" smtClean="0"/>
          </a:p>
          <a:p>
            <a:pPr marL="609219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2704440" y="1196121"/>
            <a:ext cx="885896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 = 0; i &lt;=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++){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console.log(i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	;	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4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				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2704440" y="3009521"/>
            <a:ext cx="885896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day =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3;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(day)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1: console.log('Monday');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2: console.log('Tuesday');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3: console.log('Wednesday');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7: console.log('Sunday');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console.log('Error!');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Make the required arithmetic operation between two numbers and an arithmetic operator you take from the input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Math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1674812" y="2343330"/>
            <a:ext cx="9314514" cy="4514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solve(num1, num2, operator){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switch (operator){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case</a:t>
            </a:r>
            <a:r>
              <a:rPr lang="en-US" sz="2400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+': result = num1 +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 num2;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%'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% num2;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**'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**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console.log(result)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468673" y="6406578"/>
            <a:ext cx="352065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solve(5, 6, 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 smtClean="0">
                <a:latin typeface="Consolas" panose="020B0609020204030204" pitchFamily="49" charset="0"/>
              </a:rPr>
              <a:t>+'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авоъгълник 11"/>
          <p:cNvSpPr/>
          <p:nvPr/>
        </p:nvSpPr>
        <p:spPr>
          <a:xfrm>
            <a:off x="1171034" y="6498055"/>
            <a:ext cx="754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Calculate the </a:t>
            </a:r>
            <a:r>
              <a:rPr lang="en-US" sz="3200" dirty="0"/>
              <a:t>sum of all numbers from n to </a:t>
            </a:r>
            <a:r>
              <a:rPr lang="en-US" sz="3200" dirty="0" smtClean="0"/>
              <a:t>m</a:t>
            </a:r>
            <a:endParaRPr lang="bg-BG" sz="32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Sum of Numbers N...M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Правоъгълник 11"/>
          <p:cNvSpPr/>
          <p:nvPr/>
        </p:nvSpPr>
        <p:spPr>
          <a:xfrm>
            <a:off x="1827212" y="6363437"/>
            <a:ext cx="754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608012" y="1867281"/>
            <a:ext cx="931451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solve(n, m){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let num1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let num2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(m);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for (let i = num1; i &lt;= num2; i++){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result+=i;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01873" y="5324440"/>
            <a:ext cx="352065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solve(1, 5)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863" y="2302812"/>
            <a:ext cx="4048125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9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 smtClean="0"/>
              <a:t>while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r>
              <a:rPr lang="en-US" sz="3200" dirty="0"/>
              <a:t>d</a:t>
            </a:r>
            <a:r>
              <a:rPr lang="en-US" sz="3200" dirty="0" smtClean="0"/>
              <a:t>o-while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 marL="609219" lvl="1" indent="0">
              <a:lnSpc>
                <a:spcPct val="80000"/>
              </a:lnSpc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lnSpc>
                <a:spcPct val="8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19784" y="1672421"/>
            <a:ext cx="1074361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1; 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(count &lt; 1024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console.log(count *= 2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2 4 8 16 32 64 128 256 512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en-US" sz="24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819784" y="3796658"/>
            <a:ext cx="1074361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s = "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ho";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console.log(s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	 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ho hoho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hohohoho hohohohohohohoho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 = s + s;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(s.length &lt; 20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>
              <a:lnSpc>
                <a:spcPct val="6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</a:t>
            </a:r>
            <a:r>
              <a:rPr lang="en-US" sz="3200" dirty="0" smtClean="0"/>
              <a:t>loop</a:t>
            </a:r>
          </a:p>
          <a:p>
            <a:pPr lvl="1">
              <a:lnSpc>
                <a:spcPct val="60000"/>
              </a:lnSpc>
              <a:buClr>
                <a:schemeClr val="tx1"/>
              </a:buClr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… </a:t>
            </a:r>
            <a:r>
              <a:rPr lang="en-US" sz="3200" b="1" dirty="0" smtClean="0">
                <a:solidFill>
                  <a:schemeClr val="bg1"/>
                </a:solidFill>
              </a:rPr>
              <a:t>of</a:t>
            </a:r>
            <a:r>
              <a:rPr lang="en-US" sz="3200" dirty="0" smtClean="0"/>
              <a:t> </a:t>
            </a:r>
            <a:r>
              <a:rPr lang="en-US" sz="3200" dirty="0"/>
              <a:t>loop</a:t>
            </a:r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 lvl="1">
              <a:lnSpc>
                <a:spcPct val="60000"/>
              </a:lnSpc>
            </a:pPr>
            <a:endParaRPr lang="en-US" sz="3200" dirty="0" smtClean="0"/>
          </a:p>
          <a:p>
            <a:pPr>
              <a:lnSpc>
                <a:spcPct val="60000"/>
              </a:lnSpc>
            </a:pPr>
            <a:endParaRPr lang="en-US" sz="3200" dirty="0"/>
          </a:p>
          <a:p>
            <a:pPr>
              <a:lnSpc>
                <a:spcPct val="60000"/>
              </a:lnSpc>
            </a:pPr>
            <a:endParaRPr lang="en-US" sz="3200" dirty="0" smtClean="0"/>
          </a:p>
          <a:p>
            <a:pPr marL="609219" lvl="1" indent="0">
              <a:lnSpc>
                <a:spcPct val="60000"/>
              </a:lnSpc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lnSpc>
                <a:spcPct val="6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36612" y="1700237"/>
            <a:ext cx="1072678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it-IT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index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it-IT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nums</a:t>
            </a:r>
            <a:r>
              <a:rPr lang="it-IT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it-IT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console.log(index</a:t>
            </a:r>
            <a:r>
              <a:rPr lang="it-IT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it-IT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loops through the indices (keys), not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values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Текстово поле 1"/>
          <p:cNvSpPr txBox="1"/>
          <p:nvPr/>
        </p:nvSpPr>
        <p:spPr>
          <a:xfrm>
            <a:off x="836612" y="4269118"/>
            <a:ext cx="1072678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it-IT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value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it-IT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nums</a:t>
            </a:r>
            <a:r>
              <a:rPr lang="it-IT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it-IT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console.log(value</a:t>
            </a:r>
            <a:r>
              <a:rPr lang="it-IT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it-IT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 10 15 20 maria true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loops through the values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 smtClean="0"/>
              <a:t>debugger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variable </a:t>
            </a:r>
            <a:r>
              <a:rPr lang="en-US" sz="3200" dirty="0"/>
              <a:t>declaration - Creating a variable in JavaScript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marL="609219" lvl="1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1055418" y="1843343"/>
            <a:ext cx="94488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GB" sz="2400" b="1" dirty="0" smtClean="0">
                <a:latin typeface="Consolas" panose="020B0609020204030204" pitchFamily="49" charset="0"/>
              </a:rPr>
              <a:t>let</a:t>
            </a:r>
            <a:r>
              <a:rPr lang="en-GB" sz="2400" b="1" dirty="0">
                <a:latin typeface="Consolas" panose="020B0609020204030204" pitchFamily="49" charset="0"/>
              </a:rPr>
              <a:t> x = 15 * 5;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debugger</a:t>
            </a:r>
            <a:r>
              <a:rPr lang="en-GB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GB" sz="2400" b="1" dirty="0" smtClean="0">
                <a:latin typeface="Consolas" panose="020B0609020204030204" pitchFamily="49" charset="0"/>
              </a:rPr>
              <a:t>		</a:t>
            </a:r>
            <a:r>
              <a:rPr lang="en-GB" sz="2400" b="1" dirty="0">
                <a:latin typeface="Consolas" panose="020B0609020204030204" pitchFamily="49" charset="0"/>
              </a:rPr>
              <a:t/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 smtClean="0">
                <a:latin typeface="Consolas" panose="020B0609020204030204" pitchFamily="49" charset="0"/>
              </a:rPr>
              <a:t>console.log(x);</a:t>
            </a:r>
            <a:r>
              <a:rPr lang="en-GB" sz="2400" dirty="0" smtClean="0">
                <a:latin typeface="Consolas" panose="020B0609020204030204" pitchFamily="49" charset="0"/>
              </a:rPr>
              <a:t>		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027218" y="1981749"/>
            <a:ext cx="6477000" cy="160329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219" lvl="1" indent="0">
              <a:lnSpc>
                <a:spcPct val="90000"/>
              </a:lnSpc>
              <a:buNone/>
            </a:pPr>
            <a:r>
              <a:rPr lang="en-GB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With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the debugger turned on, </a:t>
            </a:r>
            <a:endParaRPr lang="en-US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this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code should stop executing </a:t>
            </a:r>
            <a:endParaRPr lang="en-US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before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it executes the third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line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1055418" y="4586291"/>
            <a:ext cx="9448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400" b="1" dirty="0" smtClean="0">
                <a:latin typeface="Consolas" panose="020B0609020204030204" pitchFamily="49" charset="0"/>
              </a:rPr>
              <a:t>let x = 5;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x stores the value 5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</a:t>
            </a:r>
            <a:r>
              <a:rPr lang="en-US" sz="2400" b="1" dirty="0" smtClean="0">
                <a:latin typeface="Consolas" panose="020B0609020204030204" pitchFamily="49" charset="0"/>
              </a:rPr>
              <a:t>et y = 14.5;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y stored the value 14.5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201066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 smtClean="0"/>
              <a:t>Expression </a:t>
            </a:r>
            <a:r>
              <a:rPr lang="en-US" sz="3200" dirty="0"/>
              <a:t>is any valid unit of code that resolves to a </a:t>
            </a:r>
            <a:r>
              <a:rPr lang="en-US" sz="3200" dirty="0" smtClean="0"/>
              <a:t>value:</a:t>
            </a:r>
          </a:p>
          <a:p>
            <a:pPr lvl="2">
              <a:lnSpc>
                <a:spcPct val="80000"/>
              </a:lnSpc>
            </a:pPr>
            <a:r>
              <a:rPr lang="en-US" sz="3200" dirty="0"/>
              <a:t>w</a:t>
            </a:r>
            <a:r>
              <a:rPr lang="en-US" sz="3200" dirty="0" smtClean="0"/>
              <a:t>ith </a:t>
            </a:r>
            <a:r>
              <a:rPr lang="en-US" sz="3200" b="1" dirty="0" smtClean="0">
                <a:solidFill>
                  <a:schemeClr val="bg1"/>
                </a:solidFill>
              </a:rPr>
              <a:t>side</a:t>
            </a:r>
            <a:r>
              <a:rPr lang="en-US" sz="3200" dirty="0" smtClean="0"/>
              <a:t> effects:</a:t>
            </a:r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2">
              <a:lnSpc>
                <a:spcPct val="80000"/>
              </a:lnSpc>
            </a:pPr>
            <a:endParaRPr lang="en-US" sz="3200" dirty="0" smtClean="0"/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2">
              <a:lnSpc>
                <a:spcPct val="80000"/>
              </a:lnSpc>
            </a:pPr>
            <a:r>
              <a:rPr lang="en-US" sz="3200" dirty="0"/>
              <a:t>w</a:t>
            </a:r>
            <a:r>
              <a:rPr lang="en-US" sz="3200" dirty="0" smtClean="0"/>
              <a:t>ith </a:t>
            </a:r>
            <a:r>
              <a:rPr lang="en-US" sz="3200" b="1" dirty="0" smtClean="0">
                <a:solidFill>
                  <a:schemeClr val="bg1"/>
                </a:solidFill>
              </a:rPr>
              <a:t>resolve</a:t>
            </a:r>
            <a:r>
              <a:rPr lang="en-US" sz="3200" dirty="0" smtClean="0"/>
              <a:t> effects:</a:t>
            </a:r>
            <a:endParaRPr lang="en-US" sz="3200" dirty="0"/>
          </a:p>
          <a:p>
            <a:pPr lvl="2">
              <a:lnSpc>
                <a:spcPct val="80000"/>
              </a:lnSpc>
            </a:pPr>
            <a:endParaRPr lang="en-US" sz="3200" dirty="0" smtClean="0"/>
          </a:p>
          <a:p>
            <a:pPr marL="609219" lvl="1" indent="0">
              <a:lnSpc>
                <a:spcPct val="80000"/>
              </a:lnSpc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1191088" y="4344854"/>
            <a:ext cx="10187671" cy="21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</a:t>
            </a:r>
            <a:r>
              <a:rPr lang="en-US" sz="2400" b="1" dirty="0" smtClean="0">
                <a:latin typeface="Consolas" panose="020B0609020204030204" pitchFamily="49" charset="0"/>
              </a:rPr>
              <a:t>et assignedVariable = 2; 	 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This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is a statement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assignedVariable + 4;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</a:t>
            </a:r>
            <a:r>
              <a:rPr lang="en-US" sz="2400" b="1" dirty="0" smtClean="0">
                <a:latin typeface="Consolas" panose="020B0609020204030204" pitchFamily="49" charset="0"/>
              </a:rPr>
              <a:t>* 10;</a:t>
            </a:r>
            <a:r>
              <a:rPr lang="en-US" sz="2400" b="1" dirty="0">
                <a:latin typeface="Consolas" panose="020B0609020204030204" pitchFamily="49" charset="0"/>
              </a:rPr>
              <a:t>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</a:t>
            </a:r>
            <a:r>
              <a:rPr lang="en-US" sz="2400" b="1" dirty="0" smtClean="0">
                <a:latin typeface="Consolas" panose="020B0609020204030204" pitchFamily="49" charset="0"/>
              </a:rPr>
              <a:t>– 10;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console.log(assignedVariable</a:t>
            </a:r>
            <a:r>
              <a:rPr lang="en-US" sz="2400" b="1" dirty="0" smtClean="0">
                <a:latin typeface="Consolas" panose="020B0609020204030204" pitchFamily="49" charset="0"/>
              </a:rPr>
              <a:t>);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2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"/>
          <p:cNvSpPr txBox="1"/>
          <p:nvPr/>
        </p:nvSpPr>
        <p:spPr>
          <a:xfrm>
            <a:off x="1164541" y="2211736"/>
            <a:ext cx="10187671" cy="140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</a:t>
            </a:r>
            <a:r>
              <a:rPr lang="en-US" sz="2400" b="1" dirty="0" smtClean="0">
                <a:latin typeface="Consolas" panose="020B0609020204030204" pitchFamily="49" charset="0"/>
              </a:rPr>
              <a:t>et assignedVariable = 2;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This is a statement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assignedVariable = 5;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 smtClean="0">
                <a:latin typeface="Consolas" panose="020B0609020204030204" pitchFamily="49" charset="0"/>
              </a:rPr>
              <a:t>console.log(assignedVariable) 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JavaScript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490439"/>
            <a:ext cx="11423063" cy="499819"/>
          </a:xfrm>
        </p:spPr>
        <p:txBody>
          <a:bodyPr/>
          <a:lstStyle/>
          <a:p>
            <a:r>
              <a:rPr lang="de-DE" sz="4000" dirty="0" smtClean="0"/>
              <a:t>Comparison, Logical Operators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7" y="1524000"/>
            <a:ext cx="3251731" cy="21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812" y="1371600"/>
            <a:ext cx="11609388" cy="5349875"/>
          </a:xfrm>
        </p:spPr>
        <p:txBody>
          <a:bodyPr>
            <a:normAutofit/>
          </a:bodyPr>
          <a:lstStyle/>
          <a:p>
            <a:r>
              <a:rPr lang="en-US" sz="3200" dirty="0"/>
              <a:t>Comparison </a:t>
            </a:r>
            <a:r>
              <a:rPr lang="en-US" sz="3200" dirty="0" smtClean="0"/>
              <a:t>operators - compare </a:t>
            </a:r>
            <a:r>
              <a:rPr lang="en-US" sz="3200" dirty="0"/>
              <a:t>values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means </a:t>
            </a:r>
            <a:r>
              <a:rPr lang="en-US" sz="3200" dirty="0"/>
              <a:t>"equal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===</a:t>
            </a:r>
            <a:r>
              <a:rPr lang="en-US" sz="3200" dirty="0" smtClean="0"/>
              <a:t> </a:t>
            </a:r>
            <a:r>
              <a:rPr lang="en-US" sz="3200" dirty="0"/>
              <a:t>means "equal and of </a:t>
            </a:r>
            <a:r>
              <a:rPr lang="en-US" sz="3200" dirty="0" smtClean="0"/>
              <a:t>the </a:t>
            </a:r>
            <a:r>
              <a:rPr lang="en-US" sz="3200" dirty="0"/>
              <a:t>same type"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!=</a:t>
            </a:r>
            <a:r>
              <a:rPr lang="en-US" sz="3200" dirty="0" smtClean="0"/>
              <a:t> means "not equal </a:t>
            </a:r>
            <a:r>
              <a:rPr lang="en-US" sz="3200" dirty="0"/>
              <a:t>after type conversion"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!==</a:t>
            </a:r>
            <a:r>
              <a:rPr lang="en-US" sz="3200" dirty="0" smtClean="0"/>
              <a:t> means "not equal </a:t>
            </a:r>
            <a:r>
              <a:rPr lang="en-US" sz="3200" dirty="0"/>
              <a:t>and of the same type</a:t>
            </a:r>
            <a:r>
              <a:rPr lang="en-US" sz="3200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&gt; </a:t>
            </a:r>
            <a:r>
              <a:rPr lang="en-US" sz="3200" dirty="0"/>
              <a:t>means </a:t>
            </a:r>
            <a:r>
              <a:rPr lang="en-US" sz="3200" dirty="0" smtClean="0"/>
              <a:t>"greater than"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&lt; </a:t>
            </a:r>
            <a:r>
              <a:rPr lang="en-US" sz="3200" dirty="0"/>
              <a:t>means </a:t>
            </a:r>
            <a:r>
              <a:rPr lang="en-US" sz="3200" dirty="0" smtClean="0"/>
              <a:t>"less than"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 means "greater than or equal to"</a:t>
            </a:r>
          </a:p>
          <a:p>
            <a:pPr lvl="1">
              <a:lnSpc>
                <a:spcPct val="100000"/>
              </a:lnSpc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65212" y="2142959"/>
            <a:ext cx="9720959" cy="45577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et a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5;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et b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4;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console.log(3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"3");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"5.5");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		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[]);		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console.log(a ? b : 10);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356" y="1065741"/>
            <a:ext cx="118017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&lt;=</a:t>
            </a:r>
            <a:r>
              <a:rPr lang="en-US" sz="3200" dirty="0" smtClean="0"/>
              <a:t> </a:t>
            </a:r>
            <a:r>
              <a:rPr lang="en-US" sz="3200" dirty="0"/>
              <a:t>means </a:t>
            </a:r>
            <a:r>
              <a:rPr lang="en-US" sz="3200" dirty="0" smtClean="0"/>
              <a:t>"</a:t>
            </a:r>
            <a:r>
              <a:rPr lang="en-US" sz="3200" dirty="0"/>
              <a:t>less than or equal </a:t>
            </a:r>
            <a:r>
              <a:rPr lang="en-US" sz="3200" dirty="0" smtClean="0"/>
              <a:t>to“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?</a:t>
            </a:r>
            <a:r>
              <a:rPr lang="en-US" sz="3200" dirty="0" smtClean="0"/>
              <a:t> is ternary operator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19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70000"/>
              </a:lnSpc>
              <a:buFontTx/>
              <a:buAutoNum type="arabicPeriod"/>
            </a:pPr>
            <a:r>
              <a:rPr lang="en-US" sz="3200" dirty="0" smtClean="0"/>
              <a:t>JavaScript Syntax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Values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Literals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Variables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Syntactic Categories</a:t>
            </a:r>
          </a:p>
          <a:p>
            <a:pPr>
              <a:lnSpc>
                <a:spcPct val="70000"/>
              </a:lnSpc>
            </a:pPr>
            <a:r>
              <a:rPr lang="en-US" sz="3200" dirty="0" smtClean="0"/>
              <a:t>JavaScript 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Comparison 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Logical 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 smtClean="0"/>
              <a:t>Type Operators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Logical operators are used to determine the </a:t>
            </a:r>
            <a:r>
              <a:rPr lang="en-US" sz="3200" b="1" dirty="0">
                <a:solidFill>
                  <a:schemeClr val="bg1"/>
                </a:solidFill>
              </a:rPr>
              <a:t>logic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&amp;&amp; (</a:t>
            </a:r>
            <a:r>
              <a:rPr lang="en-US" sz="3200" b="1" dirty="0" smtClean="0">
                <a:solidFill>
                  <a:schemeClr val="bg1"/>
                </a:solidFill>
              </a:rPr>
              <a:t>logical and</a:t>
            </a:r>
            <a:r>
              <a:rPr lang="en-US" sz="3200" dirty="0" smtClean="0"/>
              <a:t>) -  </a:t>
            </a:r>
            <a:r>
              <a:rPr lang="en-US" sz="3200" dirty="0"/>
              <a:t>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</a:t>
            </a:r>
            <a:r>
              <a:rPr lang="en-US" sz="3200" dirty="0" smtClean="0"/>
              <a:t>: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 smtClean="0"/>
              <a:t>|| (</a:t>
            </a:r>
            <a:r>
              <a:rPr lang="en-US" sz="3200" b="1" dirty="0" smtClean="0">
                <a:solidFill>
                  <a:schemeClr val="bg1"/>
                </a:solidFill>
              </a:rPr>
              <a:t>logical or</a:t>
            </a:r>
            <a:r>
              <a:rPr lang="en-US" sz="3200" dirty="0" smtClean="0"/>
              <a:t>) - operators </a:t>
            </a:r>
            <a:r>
              <a:rPr lang="en-US" sz="3200" dirty="0"/>
              <a:t>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value: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 smtClean="0"/>
          </a:p>
          <a:p>
            <a:pPr marL="0" indent="0">
              <a:lnSpc>
                <a:spcPct val="80000"/>
              </a:lnSpc>
              <a:buNone/>
            </a:pPr>
            <a:endParaRPr lang="en-GB" sz="3200" dirty="0" smtClean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2590800"/>
            <a:ext cx="90678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'yes'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no'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25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yes';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'yes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4928883"/>
            <a:ext cx="90678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val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false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'hi'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val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false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null || NaN || undefined;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undifined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Закръглено правоъгълно изнесено означение 2"/>
          <p:cNvSpPr/>
          <p:nvPr/>
        </p:nvSpPr>
        <p:spPr bwMode="auto">
          <a:xfrm>
            <a:off x="9368851" y="2643187"/>
            <a:ext cx="2194550" cy="1090613"/>
          </a:xfrm>
          <a:prstGeom prst="wedgeRoundRectCallout">
            <a:avLst>
              <a:gd name="adj1" fmla="val -101215"/>
              <a:gd name="adj2" fmla="val 32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If all values are 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</a:rPr>
              <a:t>true</a:t>
            </a:r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, return the 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</a:rPr>
              <a:t>last</a:t>
            </a:r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 value</a:t>
            </a:r>
            <a:endParaRPr lang="bg-BG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Закръглено правоъгълно изнесено означение 2"/>
          <p:cNvSpPr/>
          <p:nvPr/>
        </p:nvSpPr>
        <p:spPr bwMode="auto">
          <a:xfrm>
            <a:off x="9699911" y="4645359"/>
            <a:ext cx="1957102" cy="1145841"/>
          </a:xfrm>
          <a:prstGeom prst="wedgeRoundRectCallout">
            <a:avLst>
              <a:gd name="adj1" fmla="val -91693"/>
              <a:gd name="adj2" fmla="val 47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If all values are 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</a:rPr>
              <a:t>false</a:t>
            </a:r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, return the 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</a:rPr>
              <a:t>last</a:t>
            </a:r>
            <a:r>
              <a:rPr lang="en-GB" sz="2000" b="1" dirty="0" smtClean="0">
                <a:solidFill>
                  <a:schemeClr val="bg2"/>
                </a:solidFill>
                <a:latin typeface="+mj-lt"/>
              </a:rPr>
              <a:t> value</a:t>
            </a:r>
            <a:endParaRPr lang="bg-BG" sz="20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GB" dirty="0" smtClean="0"/>
              <a:t>! (</a:t>
            </a:r>
            <a:r>
              <a:rPr lang="en-GB" b="1" dirty="0" smtClean="0">
                <a:solidFill>
                  <a:schemeClr val="bg1"/>
                </a:solidFill>
              </a:rPr>
              <a:t>logical not</a:t>
            </a:r>
            <a:r>
              <a:rPr lang="en-GB" dirty="0" smtClean="0"/>
              <a:t>) – convert the operand to Boolean type: </a:t>
            </a:r>
            <a:r>
              <a:rPr lang="en-GB" b="1" dirty="0" smtClean="0">
                <a:solidFill>
                  <a:schemeClr val="bg1"/>
                </a:solidFill>
              </a:rPr>
              <a:t>true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chemeClr val="bg1"/>
                </a:solidFill>
              </a:rPr>
              <a:t>false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Operators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05000"/>
            <a:ext cx="90678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!true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!false;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3828987"/>
            <a:ext cx="4572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r>
              <a:rPr lang="en-US" sz="3000" dirty="0"/>
              <a:t>Write a JS function that takes three number arguments as input and 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/>
              <a:t>find </a:t>
            </a:r>
            <a:r>
              <a:rPr lang="en-US" sz="3000" dirty="0"/>
              <a:t>the largest of them. 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Larger Number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1282175" y="2199471"/>
            <a:ext cx="9314514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solve(num1, num2, num3){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if(num1&gt;num2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num1&gt;num3){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result = num1;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 else if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num2&gt;num1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num2&gt;num3){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result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num2;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if(num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result =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console.log(`The largest number is ${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}.`)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65407" y="6045945"/>
            <a:ext cx="352065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solve(5, -3, 16)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авоъгълник 11"/>
          <p:cNvSpPr/>
          <p:nvPr/>
        </p:nvSpPr>
        <p:spPr>
          <a:xfrm>
            <a:off x="1598612" y="6458294"/>
            <a:ext cx="754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typeof</a:t>
            </a:r>
            <a:r>
              <a:rPr lang="en-US" dirty="0" smtClean="0"/>
              <a:t> operator returns a string indicating the type of 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4276" y="2286000"/>
            <a:ext cx="11477834" cy="42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val = 5; console.log(typeof(val));	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str = 'hello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 console.log(typeof(str));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obj = {name: 'Maria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age:18};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console.log(typeof(obj));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					// object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arr = [1, 2, 3]; console.log(typeof(arr));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// object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bool = true; console.log(typeof(bool));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Boolean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 = function(){};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console.log(typeof(func));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		// function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date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console.log(typeof(date));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object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console.log(typeof(notDeclaredVariable));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//undefined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Calculate the circle area if the input is a number. You need to check the type of the input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Circle Area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379412" y="2239316"/>
            <a:ext cx="100584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let inputType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=== 'number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(input, 2)*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console.log(result.toFixed(2));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console.log(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We can not calculate the circl	e area, 	because we receive a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inputType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}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496" y="6078041"/>
            <a:ext cx="3130830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solve(5)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авоъгълник 11"/>
          <p:cNvSpPr/>
          <p:nvPr/>
        </p:nvSpPr>
        <p:spPr>
          <a:xfrm>
            <a:off x="1963831" y="6425246"/>
            <a:ext cx="754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201066"/>
          </a:xfrm>
        </p:spPr>
        <p:txBody>
          <a:bodyPr/>
          <a:lstStyle/>
          <a:p>
            <a:r>
              <a:rPr lang="en-US" dirty="0" smtClean="0"/>
              <a:t>The instanceof operator returns true if the specified object in an instance of the specified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Instanceof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018" y="2514600"/>
            <a:ext cx="10697194" cy="285608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cars = ["Saab", "Volvo", "BMW</a:t>
            </a:r>
            <a:r>
              <a:rPr lang="en-US" sz="2400" b="1" dirty="0" smtClean="0">
                <a:latin typeface="Consolas" panose="020B0609020204030204" pitchFamily="49" charset="0"/>
              </a:rPr>
              <a:t>"];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console.log(cars</a:t>
            </a:r>
            <a:r>
              <a:rPr lang="en-US" sz="2400" b="1" dirty="0">
                <a:latin typeface="Consolas" panose="020B0609020204030204" pitchFamily="49" charset="0"/>
              </a:rPr>
              <a:t> instanceof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Returns true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console.log(cars</a:t>
            </a:r>
            <a:r>
              <a:rPr lang="en-US" sz="2400" b="1" dirty="0">
                <a:latin typeface="Consolas" panose="020B0609020204030204" pitchFamily="49" charset="0"/>
              </a:rPr>
              <a:t> instanceof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Returns true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console.log(cars</a:t>
            </a:r>
            <a:r>
              <a:rPr lang="en-US" sz="2400" b="1" dirty="0">
                <a:latin typeface="Consolas" panose="020B0609020204030204" pitchFamily="49" charset="0"/>
              </a:rPr>
              <a:t> instanceof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 smtClean="0">
                <a:latin typeface="Consolas" panose="020B0609020204030204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Returns false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console.log(cars</a:t>
            </a:r>
            <a:r>
              <a:rPr lang="en-US" sz="2400" b="1" dirty="0">
                <a:latin typeface="Consolas" panose="020B0609020204030204" pitchFamily="49" charset="0"/>
              </a:rPr>
              <a:t> instanceof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 smtClean="0">
                <a:latin typeface="Consolas" panose="020B0609020204030204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Returns false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JavaScript Syntax and Operators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chemeClr val="bg2"/>
                </a:solidFill>
              </a:rPr>
              <a:t>Basic JavaScript </a:t>
            </a:r>
            <a:r>
              <a:rPr lang="en-US" sz="2400" b="1" dirty="0">
                <a:solidFill>
                  <a:schemeClr val="bg2"/>
                </a:solidFill>
              </a:rPr>
              <a:t>syntax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Conditional statements in JS are like in all 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modern programming languages: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Classical conditionals: if-else, switch-case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Loops in JavaScript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Classical loops: while, do-while, for loops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Iterate over collection: for … in and for … of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Comparison operators - ==, ===, &gt;, &lt;, &gt;=, &lt;=, !=, !==, ?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Logical operators - &amp;&amp;, ||, </a:t>
            </a:r>
            <a:r>
              <a:rPr lang="en-US" sz="2400" b="1" dirty="0" smtClean="0">
                <a:solidFill>
                  <a:schemeClr val="bg2"/>
                </a:solidFill>
              </a:rPr>
              <a:t>!</a:t>
            </a:r>
          </a:p>
          <a:p>
            <a:r>
              <a:rPr lang="en-US" sz="2400" b="1" dirty="0" smtClean="0">
                <a:solidFill>
                  <a:schemeClr val="bg2"/>
                </a:solidFill>
              </a:rPr>
              <a:t>Typeof, instanceof</a:t>
            </a:r>
            <a:endParaRPr lang="en-US" sz="2400" b="1" dirty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pPr lvl="1"/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https://softuni.bg/trainings/2080/js-fundamentals-september-2018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954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Values, Literals, </a:t>
            </a:r>
            <a:r>
              <a:rPr lang="en-US" sz="4000" dirty="0" smtClean="0"/>
              <a:t>Variables, Operators, </a:t>
            </a:r>
            <a:r>
              <a:rPr lang="en-US" sz="4000" dirty="0"/>
              <a:t>Expressions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295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23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19200"/>
            <a:ext cx="11260188" cy="5410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JavaScript syntax refers to a set of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that </a:t>
            </a:r>
            <a:r>
              <a:rPr lang="en-US" sz="3200" dirty="0" smtClean="0"/>
              <a:t>determine </a:t>
            </a:r>
            <a:r>
              <a:rPr lang="en-US" sz="3200" dirty="0"/>
              <a:t>how the </a:t>
            </a:r>
            <a:r>
              <a:rPr lang="en-US" sz="3200" dirty="0" smtClean="0"/>
              <a:t>language will </a:t>
            </a:r>
            <a:r>
              <a:rPr lang="en-US" sz="3200" dirty="0"/>
              <a:t>be </a:t>
            </a:r>
            <a:r>
              <a:rPr lang="en-US" sz="3200" b="1" dirty="0">
                <a:solidFill>
                  <a:schemeClr val="bg1"/>
                </a:solidFill>
              </a:rPr>
              <a:t>written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/>
              <a:t>by the programmer) and </a:t>
            </a:r>
            <a:r>
              <a:rPr lang="en-US" sz="3200" b="1" dirty="0">
                <a:solidFill>
                  <a:schemeClr val="bg1"/>
                </a:solidFill>
              </a:rPr>
              <a:t>interpreted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bg-BG" sz="3200" dirty="0" smtClean="0"/>
              <a:t>(</a:t>
            </a:r>
            <a:r>
              <a:rPr lang="en-US" sz="3200" dirty="0" smtClean="0"/>
              <a:t>by the browser</a:t>
            </a:r>
            <a:r>
              <a:rPr lang="en-US" sz="3200" dirty="0"/>
              <a:t>). </a:t>
            </a:r>
            <a:endParaRPr lang="bg-BG" sz="3200" dirty="0" smtClean="0"/>
          </a:p>
        </p:txBody>
      </p:sp>
      <p:pic>
        <p:nvPicPr>
          <p:cNvPr id="7170" name="Picture 2" descr="D:\Desktop\logo-javascript-png-html-code-allows-to-embed-javascript-logo-in-your-website-5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074425"/>
            <a:ext cx="5049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ово поле 1"/>
          <p:cNvSpPr txBox="1"/>
          <p:nvPr/>
        </p:nvSpPr>
        <p:spPr>
          <a:xfrm>
            <a:off x="900219" y="3276600"/>
            <a:ext cx="808384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x, y;	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Declare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variables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x=5; y=6;	</a:t>
            </a:r>
            <a:r>
              <a:rPr lang="en-US" sz="2400" b="1" dirty="0" smtClean="0">
                <a:latin typeface="Consolas" panose="020B0609020204030204" pitchFamily="49" charset="0"/>
              </a:rPr>
              <a:t>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Assign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z = x + y ;	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Calculate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console.log(z)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Print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556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Code: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065212" y="2298496"/>
            <a:ext cx="4800600" cy="2756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b = 3;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 = 2;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sum = a + b + c;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>
              <a:latin typeface="Consolas" pitchFamily="49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578852"/>
            <a:ext cx="5384380" cy="419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3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0" y="1196129"/>
            <a:ext cx="11459182" cy="52010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Fixed values – literals.</a:t>
            </a:r>
          </a:p>
          <a:p>
            <a:pPr lvl="1"/>
            <a:r>
              <a:rPr lang="en-US" sz="3200" dirty="0" smtClean="0"/>
              <a:t>Array Literals:  list of zero or more </a:t>
            </a:r>
            <a:r>
              <a:rPr lang="en-US" sz="3200" b="1" dirty="0" smtClean="0">
                <a:solidFill>
                  <a:schemeClr val="bg1"/>
                </a:solidFill>
              </a:rPr>
              <a:t>array element</a:t>
            </a:r>
            <a:r>
              <a:rPr lang="en-US" sz="3200" dirty="0" smtClean="0"/>
              <a:t>, enclosed in square brackets (</a:t>
            </a:r>
            <a:r>
              <a:rPr lang="en-US" sz="3200" b="1" dirty="0" smtClean="0">
                <a:solidFill>
                  <a:schemeClr val="bg1"/>
                </a:solidFill>
              </a:rPr>
              <a:t>[ ]</a:t>
            </a:r>
            <a:r>
              <a:rPr lang="en-US" sz="3200" dirty="0" smtClean="0"/>
              <a:t>).</a:t>
            </a:r>
          </a:p>
          <a:p>
            <a:pPr lvl="1"/>
            <a:endParaRPr lang="en-US" sz="3200" dirty="0" smtClean="0"/>
          </a:p>
          <a:p>
            <a:pPr marL="609219" lvl="1" indent="0">
              <a:buNone/>
            </a:pPr>
            <a:r>
              <a:rPr lang="en-US" sz="3200" dirty="0" smtClean="0"/>
              <a:t>	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Fixed Values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303212" y="3022622"/>
            <a:ext cx="2703659" cy="728952"/>
          </a:xfrm>
          <a:prstGeom prst="wedgeRoundRectCallout">
            <a:avLst>
              <a:gd name="adj1" fmla="val 52560"/>
              <a:gd name="adj2" fmla="val 124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Square brackets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4942140" y="3060197"/>
            <a:ext cx="2703659" cy="728952"/>
          </a:xfrm>
          <a:prstGeom prst="wedgeRoundRectCallout">
            <a:avLst>
              <a:gd name="adj1" fmla="val -52082"/>
              <a:gd name="adj2" fmla="val 108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Array element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Текстово поле 1"/>
          <p:cNvSpPr txBox="1"/>
          <p:nvPr/>
        </p:nvSpPr>
        <p:spPr>
          <a:xfrm>
            <a:off x="912812" y="4063058"/>
            <a:ext cx="82296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cars 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Ford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BMW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latin typeface="Consolas" panose="020B0609020204030204" pitchFamily="49" charset="0"/>
              </a:rPr>
              <a:t>Peugeot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array</a:t>
            </a:r>
            <a:r>
              <a:rPr lang="en-GB" sz="2400" b="1" dirty="0"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cars.</a:t>
            </a:r>
            <a:r>
              <a:rPr lang="en-GB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 smtClean="0">
                <a:latin typeface="Consolas" panose="020B0609020204030204" pitchFamily="49" charset="0"/>
              </a:rPr>
              <a:t>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smtClean="0">
                <a:latin typeface="Consolas" panose="020B0609020204030204" pitchFamily="49" charset="0"/>
              </a:rPr>
              <a:t>secondCar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cars[1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 smtClean="0">
                <a:latin typeface="Consolas" panose="020B0609020204030204" pitchFamily="49" charset="0"/>
              </a:rPr>
              <a:t>;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BMW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661875"/>
          </a:xfrm>
        </p:spPr>
        <p:txBody>
          <a:bodyPr/>
          <a:lstStyle/>
          <a:p>
            <a:pPr lvl="1"/>
            <a:r>
              <a:rPr lang="en-US" dirty="0" smtClean="0"/>
              <a:t>Boolean Literals: two literal values – </a:t>
            </a:r>
            <a:r>
              <a:rPr lang="en-US" b="1" dirty="0" smtClean="0">
                <a:solidFill>
                  <a:schemeClr val="bg1"/>
                </a:solidFill>
              </a:rPr>
              <a:t>true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false</a:t>
            </a:r>
            <a:endParaRPr lang="bg-BG" dirty="0" smtClean="0"/>
          </a:p>
          <a:p>
            <a:pPr marL="1218438" lvl="2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</a:t>
            </a:r>
            <a:r>
              <a:rPr lang="en-US" dirty="0" smtClean="0"/>
              <a:t>Values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Текстово поле 1"/>
          <p:cNvSpPr txBox="1">
            <a:spLocks/>
          </p:cNvSpPr>
          <p:nvPr/>
        </p:nvSpPr>
        <p:spPr>
          <a:xfrm>
            <a:off x="989281" y="1981200"/>
            <a:ext cx="10217161" cy="428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 smtClean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{console.log(true)};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 smtClean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([]) {console.log(true)};	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null</a:t>
            </a:r>
            <a:r>
              <a:rPr lang="en-US" sz="2400" b="1" dirty="0" smtClean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 ||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null</a:t>
            </a:r>
            <a:r>
              <a:rPr lang="en-US" sz="2400" b="1" dirty="0" smtClean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 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!null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{console.log(true)}; 			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152019">
              <a:lnSpc>
                <a:spcPct val="90000"/>
              </a:lnSpc>
            </a:pP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>
                <a:latin typeface="+mj-lt"/>
              </a:rPr>
              <a:t>Integers: </a:t>
            </a:r>
          </a:p>
          <a:p>
            <a:pPr lvl="1"/>
            <a:endParaRPr lang="en-US" sz="3200" dirty="0" smtClean="0">
              <a:latin typeface="+mj-lt"/>
            </a:endParaRPr>
          </a:p>
          <a:p>
            <a:pPr lvl="1"/>
            <a:endParaRPr lang="en-US" sz="3200" dirty="0" smtClean="0">
              <a:latin typeface="+mj-lt"/>
            </a:endParaRPr>
          </a:p>
          <a:p>
            <a:pPr marL="1142571" lvl="1" indent="-457200"/>
            <a:endParaRPr lang="en-US" sz="3200" dirty="0" smtClean="0">
              <a:latin typeface="+mj-lt"/>
            </a:endParaRPr>
          </a:p>
          <a:p>
            <a:pPr marL="1142571" lvl="1" indent="-457200">
              <a:lnSpc>
                <a:spcPct val="90000"/>
              </a:lnSpc>
            </a:pPr>
            <a:r>
              <a:rPr lang="en-US" sz="3200" dirty="0" smtClean="0">
                <a:latin typeface="+mj-lt"/>
              </a:rPr>
              <a:t>Floating-points Literal can have the following parts: preceded by </a:t>
            </a:r>
            <a:r>
              <a:rPr lang="en-US" sz="3200" dirty="0" smtClean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dirty="0" smtClean="0">
                <a:latin typeface="+mj-lt"/>
              </a:rPr>
              <a:t> or </a:t>
            </a:r>
            <a:r>
              <a:rPr lang="en-US" sz="3200" dirty="0" smtClean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32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dirty="0" smtClean="0">
                <a:latin typeface="+mj-lt"/>
              </a:rPr>
              <a:t>; a decimal point (</a:t>
            </a:r>
            <a:r>
              <a:rPr lang="en-US" sz="3200" dirty="0" smtClean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3200" dirty="0" smtClean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3200" dirty="0" smtClean="0">
                <a:latin typeface="+mj-lt"/>
              </a:rPr>
              <a:t>); a fraction (another decimal number); an exponent.</a:t>
            </a:r>
          </a:p>
          <a:p>
            <a:pPr marL="685371" lvl="1" indent="0">
              <a:buNone/>
            </a:pPr>
            <a:endParaRPr lang="en-US" sz="3200" dirty="0" smtClean="0">
              <a:latin typeface="+mj-lt"/>
            </a:endParaRPr>
          </a:p>
          <a:p>
            <a:pPr marL="1218438" lvl="2" indent="0">
              <a:buNone/>
            </a:pPr>
            <a:endParaRPr lang="en-US" sz="3200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</a:t>
            </a:r>
            <a:r>
              <a:rPr lang="en-US" dirty="0" smtClean="0"/>
              <a:t>Values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992462" y="1828800"/>
            <a:ext cx="102108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400" b="1" dirty="0" smtClean="0">
                <a:latin typeface="Consolas" panose="020B0609020204030204" pitchFamily="49" charset="0"/>
              </a:rPr>
              <a:t>0, 16, -528 	</a:t>
            </a:r>
            <a:r>
              <a:rPr lang="en-US" sz="2400" b="1" dirty="0" smtClean="0">
                <a:latin typeface="Consolas" panose="020B0609020204030204" pitchFamily="49" charset="0"/>
              </a:rPr>
              <a:t> 		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GB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Decimal, base10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015, 0001, -0o77 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Octal, base8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0x1123, 0x00111, -0xF1A7 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Hexadecimal,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"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hex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"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or base16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0b11, 0b0011, -0b11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Binary, base2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"/>
          <p:cNvSpPr txBox="1"/>
          <p:nvPr/>
        </p:nvSpPr>
        <p:spPr>
          <a:xfrm>
            <a:off x="992462" y="5331365"/>
            <a:ext cx="10210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228171"/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latin typeface="Consolas" panose="020B0609020204030204" pitchFamily="49" charset="0"/>
              </a:rPr>
              <a:t>141854,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0.54875, -3.1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E+</a:t>
            </a:r>
            <a:r>
              <a:rPr lang="en-US" sz="2400" b="1" dirty="0">
                <a:latin typeface="Consolas" panose="020B0609020204030204" pitchFamily="49" charset="0"/>
              </a:rPr>
              <a:t>12, .1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e-</a:t>
            </a:r>
            <a:r>
              <a:rPr lang="en-US" sz="2400" b="1" dirty="0">
                <a:latin typeface="Consolas" panose="020B06090202040302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1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1850</Words>
  <Application>Microsoft Office PowerPoint</Application>
  <PresentationFormat>По избор</PresentationFormat>
  <Paragraphs>529</Paragraphs>
  <Slides>42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SoftUni3_1</vt:lpstr>
      <vt:lpstr>JavaScript Syntax and Operators</vt:lpstr>
      <vt:lpstr>Have a Question?</vt:lpstr>
      <vt:lpstr>Table of Content</vt:lpstr>
      <vt:lpstr>Презентация на PowerPoint</vt:lpstr>
      <vt:lpstr>JavaScript Syntax</vt:lpstr>
      <vt:lpstr>JavaScript Code: Example</vt:lpstr>
      <vt:lpstr>JavaScript Fixed Values</vt:lpstr>
      <vt:lpstr>JavaScript Fixed Values (2)</vt:lpstr>
      <vt:lpstr>JavaScript Fixed Values (2)</vt:lpstr>
      <vt:lpstr>JavaScript Fixed Values (3)</vt:lpstr>
      <vt:lpstr>JavaScript Fixed Values (4)</vt:lpstr>
      <vt:lpstr>Problem: String length</vt:lpstr>
      <vt:lpstr>Problem: String length (2)</vt:lpstr>
      <vt:lpstr>JavaScript Variable Values</vt:lpstr>
      <vt:lpstr>JavaScript Operators</vt:lpstr>
      <vt:lpstr>Arithmetic operators</vt:lpstr>
      <vt:lpstr>JavaScript Operators</vt:lpstr>
      <vt:lpstr>Compound assignment operators</vt:lpstr>
      <vt:lpstr>JavaScript Syntactic Categories</vt:lpstr>
      <vt:lpstr>Statements</vt:lpstr>
      <vt:lpstr>Problem: Math Operators</vt:lpstr>
      <vt:lpstr>Problem: Sum of Numbers N...M</vt:lpstr>
      <vt:lpstr>Statements (1)</vt:lpstr>
      <vt:lpstr>Statements (2)</vt:lpstr>
      <vt:lpstr>Statements (3)</vt:lpstr>
      <vt:lpstr>Expressions </vt:lpstr>
      <vt:lpstr>Презентация на PowerPoint</vt:lpstr>
      <vt:lpstr>Comparison Operators</vt:lpstr>
      <vt:lpstr>Comparison Operators (2)</vt:lpstr>
      <vt:lpstr>Logical Operators</vt:lpstr>
      <vt:lpstr>Logical Operators (2)</vt:lpstr>
      <vt:lpstr>Problem: Larger Number</vt:lpstr>
      <vt:lpstr>Typeof operator</vt:lpstr>
      <vt:lpstr>Problem: Circle Area</vt:lpstr>
      <vt:lpstr>Instanceof operator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Coding 101 Course</dc:subject>
  <dc:creator/>
  <cp:keywords>JS Fundamentals, Software University, SoftUni, programming, coding, software development, education, training, course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2018-10-17T15:06:22Z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