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5D45DA4-B8FF-41F0-AD04-1E8D7510B9C3}">
          <p14:sldIdLst>
            <p14:sldId id="257"/>
            <p14:sldId id="258"/>
            <p14:sldId id="259"/>
          </p14:sldIdLst>
        </p14:section>
        <p14:section name="Document Object Model (DOM)" id="{D6F9C81F-0F35-4793-BED3-188A6095ECB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Live Exercises" id="{084E80AE-1114-43B5-B9D6-AB398946EC38}">
          <p14:sldIdLst>
            <p14:sldId id="278"/>
          </p14:sldIdLst>
        </p14:section>
        <p14:section name="Browser Object Model (BOM)" id="{333F03CA-58BF-4153-8AF8-5F4F620FE8A6}">
          <p14:sldIdLst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Live Exercises" id="{414DE2C5-87B5-4DB8-8AA6-96739F528386}">
          <p14:sldIdLst>
            <p14:sldId id="291"/>
          </p14:sldIdLst>
        </p14:section>
        <p14:section name="Summary" id="{E2D5249D-9DD8-495B-B0A2-D64F682421C4}">
          <p14:sldIdLst>
            <p14:sldId id="292"/>
            <p14:sldId id="293"/>
            <p14:sldId id="294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8" d="100"/>
          <a:sy n="98" d="100"/>
        </p:scale>
        <p:origin x="-82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0AAB7-7072-4343-B3A4-CF3700DB8C56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A6635-F67C-405E-8520-BBFF440E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30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62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411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5775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5119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629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74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728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B614B24-AB8B-440D-8030-F6289119405A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EC5476-4C15-4955-9EB6-D1A9C59C1000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51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4B24-AB8B-440D-8030-F6289119405A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5476-4C15-4955-9EB6-D1A9C59C1000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51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4B24-AB8B-440D-8030-F6289119405A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5476-4C15-4955-9EB6-D1A9C59C100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xmlns="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xmlns="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xmlns="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xmlns="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xmlns="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xmlns="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8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xmlns="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xmlns="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xmlns="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xmlns="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xmlns="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xmlns="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3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5875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B614B24-AB8B-440D-8030-F6289119405A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7EC5476-4C15-4955-9EB6-D1A9C59C100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9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B614B24-AB8B-440D-8030-F6289119405A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EC5476-4C15-4955-9EB6-D1A9C59C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9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165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B614B24-AB8B-440D-8030-F6289119405A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7EC5476-4C15-4955-9EB6-D1A9C59C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4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B614B24-AB8B-440D-8030-F6289119405A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7EC5476-4C15-4955-9EB6-D1A9C59C100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5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B614B24-AB8B-440D-8030-F6289119405A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7EC5476-4C15-4955-9EB6-D1A9C59C100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3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337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3B614B24-AB8B-440D-8030-F6289119405A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EC5476-4C15-4955-9EB6-D1A9C59C1000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8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B614B24-AB8B-440D-8030-F6289119405A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7EC5476-4C15-4955-9EB6-D1A9C59C100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99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B614B24-AB8B-440D-8030-F6289119405A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7EC5476-4C15-4955-9EB6-D1A9C59C100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360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28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gif"/><Relationship Id="rId2" Type="http://schemas.openxmlformats.org/officeDocument/2006/relationships/hyperlink" Target="http://software.hixie.ch/utilities/js/live-dom-viewer/?saved=4275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328" TargetMode="External"/><Relationship Id="rId2" Type="http://schemas.openxmlformats.org/officeDocument/2006/relationships/image" Target="../media/image55.gi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28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hyperlink" Target="https://judge.softuni.bg/Contests/328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28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28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081/js-advanced-october-201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77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75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6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3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7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80.png"/><Relationship Id="rId10" Type="http://schemas.openxmlformats.org/officeDocument/2006/relationships/image" Target="../media/image74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72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81.jpe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85.gif"/><Relationship Id="rId5" Type="http://schemas.openxmlformats.org/officeDocument/2006/relationships/image" Target="../media/image82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8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DOM and BOM, Traverse DOM Tree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340279"/>
            <a:ext cx="2951518" cy="351754"/>
          </a:xfrm>
        </p:spPr>
        <p:txBody>
          <a:bodyPr/>
          <a:lstStyle/>
          <a:p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softuni.bg</a:t>
            </a:r>
            <a:endParaRPr lang="en-US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pic>
        <p:nvPicPr>
          <p:cNvPr id="10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900" y="3531362"/>
            <a:ext cx="1733916" cy="188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55" y="1919436"/>
            <a:ext cx="4561752" cy="322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9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Write a JS function to sum two numbers (fill the missing code)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Numbers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01440" y="1991708"/>
            <a:ext cx="10823576" cy="35463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num1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/&gt; +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num2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/&gt; =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sum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readonly="readonly" /&gt;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type="button" value="Calc"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calc()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/&gt;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&lt;script&gt;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 {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TODO: sum = num1 + num2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&lt;/script&gt;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961" y="4006154"/>
            <a:ext cx="4102055" cy="239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6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Numbers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66040" y="2102294"/>
            <a:ext cx="9456745" cy="26691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 {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let num1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num1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let num2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num2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let sum = Number(num1) + Number(num2);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sum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sum;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096000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https://judge.softuni.bg/Contests/328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18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API: Element Properties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15164" y="1571897"/>
            <a:ext cx="10558968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div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class="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big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"&gt;First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&gt;DIV&lt;/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div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5164" y="2580683"/>
            <a:ext cx="10558968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let div = document.getElementById('first');</a:t>
            </a:r>
            <a:endParaRPr lang="bg-BG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console.log(div.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);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first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console.log(div.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tagName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);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DIV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console.log(div.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className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);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big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console.log(div.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);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First DIV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console.log(div.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innerHTML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);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First &lt;b&gt;DIV&lt;/b&gt;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console.log(div.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outerHTML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);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&lt;div id="first"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class="big"&gt;First &lt;b&gt;DIV&lt;/b&gt;&lt;/div&gt;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588" y="3361582"/>
            <a:ext cx="2628900" cy="828675"/>
          </a:xfrm>
          <a:prstGeom prst="roundRect">
            <a:avLst>
              <a:gd name="adj" fmla="val 3754"/>
            </a:avLst>
          </a:prstGeom>
        </p:spPr>
      </p:pic>
    </p:spTree>
    <p:extLst>
      <p:ext uri="{BB962C8B-B14F-4D97-AF65-F5344CB8AC3E}">
        <p14:creationId xmlns:p14="http://schemas.microsoft.com/office/powerpoint/2010/main" val="206043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A HTML page holds a short text + link "</a:t>
            </a:r>
            <a:r>
              <a:rPr lang="en-US" sz="3200" b="1" i="1" dirty="0">
                <a:solidFill>
                  <a:schemeClr val="bg1"/>
                </a:solidFill>
              </a:rPr>
              <a:t>Read more …</a:t>
            </a:r>
            <a:r>
              <a:rPr lang="en-US" sz="3200" dirty="0"/>
              <a:t>"</a:t>
            </a:r>
          </a:p>
          <a:p>
            <a:pPr lvl="1"/>
            <a:r>
              <a:rPr lang="en-US" sz="3200" dirty="0"/>
              <a:t>Clicking on the link shows more text and hides the link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Show More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2741547"/>
            <a:ext cx="4286762" cy="3520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114" y="2740568"/>
            <a:ext cx="4287898" cy="352140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882868" y="4348872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22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Show More Text – HTML</a:t>
            </a: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7618412" y="4503921"/>
            <a:ext cx="4573588" cy="189687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See the DOM tree here: </a:t>
            </a:r>
            <a:r>
              <a:rPr lang="en-US" sz="3200" b="1" dirty="0" smtClean="0">
                <a:hlinkClick r:id="rId2"/>
              </a:rPr>
              <a:t>http://software.hixie.ch/utilities/js/live-dom-viewer/?saved=4275</a:t>
            </a:r>
            <a:endParaRPr lang="en-US" sz="3200" b="1" dirty="0" smtClean="0"/>
          </a:p>
          <a:p>
            <a:endParaRPr lang="en-US" sz="28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2037" y="1490437"/>
            <a:ext cx="6527495" cy="4742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Welcome to the "Show More Text Example".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&lt;a href="#"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more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 onclick= 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showText()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"&gt;Read more …&lt;/a&gt;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&lt;span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 style= 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display:none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"&gt;Welcome to …&lt;/span&gt;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TODO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pic>
        <p:nvPicPr>
          <p:cNvPr id="6" name="Picture 6" descr="http://gifmaker.me/files/download/home/20160619/22/CmWuWuiwxGTUxiTHLrJZnq/output_nYYOfx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26" y="1316266"/>
            <a:ext cx="362013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02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Show More Text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16005" y="1407586"/>
            <a:ext cx="10667998" cy="44346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Welcome to the "Show More Text Example". 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&lt;a href="#"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more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 onclick="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showText()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"&gt;Read more …&lt;/a&gt;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&lt;span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 style="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display:none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"&gt;Welcome to …&lt;/span&gt;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  .style.display = 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inline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more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  .style.display = 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none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pic>
        <p:nvPicPr>
          <p:cNvPr id="5" name="Picture 6" descr="http://gifmaker.me/files/download/home/20160619/22/CmWuWuiwxGTUxiTHLrJZnq/output_nYYOfx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162" y="2770597"/>
            <a:ext cx="36766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16005" y="6173824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3"/>
              </a:rPr>
              <a:t>https://judge.softuni.bg/Contests/328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0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95247" y="1256127"/>
            <a:ext cx="10736091" cy="5601873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CSS selectors </a:t>
            </a:r>
            <a:r>
              <a:rPr lang="en-US" sz="3200" dirty="0">
                <a:latin typeface="+mj-lt"/>
              </a:rPr>
              <a:t>are strings that follow CSS syntax for matching</a:t>
            </a:r>
          </a:p>
          <a:p>
            <a:pPr lvl="1"/>
            <a:r>
              <a:rPr lang="en-US" sz="3200" dirty="0">
                <a:latin typeface="+mj-lt"/>
              </a:rPr>
              <a:t>Works with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querySelector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and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querySelectorAll</a:t>
            </a:r>
          </a:p>
          <a:p>
            <a:pPr lvl="1"/>
            <a:r>
              <a:rPr lang="en-US" sz="3200" dirty="0">
                <a:latin typeface="+mj-lt"/>
              </a:rPr>
              <a:t>Base for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jQuery</a:t>
            </a:r>
            <a:r>
              <a:rPr lang="en-US" sz="3200" dirty="0">
                <a:latin typeface="+mj-lt"/>
              </a:rPr>
              <a:t> operations (helper library)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r>
              <a:rPr lang="en-US" sz="3200" dirty="0">
                <a:latin typeface="+mj-lt"/>
              </a:rPr>
              <a:t>They allow very fast and powerful element matching, e.g.: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+mj-lt"/>
              </a:rPr>
              <a:t>"#main"</a:t>
            </a:r>
            <a:r>
              <a:rPr lang="en-US" sz="3200" noProof="1">
                <a:latin typeface="+mj-lt"/>
              </a:rPr>
              <a:t> </a:t>
            </a:r>
            <a:r>
              <a:rPr lang="en-US" sz="3200" noProof="1">
                <a:latin typeface="+mj-lt"/>
                <a:sym typeface="Wingdings" panose="05000000000000000000" pitchFamily="2" charset="2"/>
              </a:rPr>
              <a:t> </a:t>
            </a:r>
            <a:r>
              <a:rPr lang="en-US" sz="3200" dirty="0">
                <a:latin typeface="+mj-lt"/>
              </a:rPr>
              <a:t>returns the element with ID "main"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"#content div"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 selects all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&lt;div&gt;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s inside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#content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.note, .alert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"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 all elements with class "note"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  <a:sym typeface="Wingdings" panose="05000000000000000000" pitchFamily="2" charset="2"/>
              </a:rPr>
              <a:t>or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"alert"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"input[name='login']"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&lt;input&gt;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with name "login"</a:t>
            </a:r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</p:spTree>
    <p:extLst>
      <p:ext uri="{BB962C8B-B14F-4D97-AF65-F5344CB8AC3E}">
        <p14:creationId xmlns:p14="http://schemas.microsoft.com/office/powerpoint/2010/main" val="420493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Collect the </a:t>
            </a:r>
            <a:r>
              <a:rPr lang="en-US" sz="3200" b="1" dirty="0">
                <a:solidFill>
                  <a:schemeClr val="bg1"/>
                </a:solidFill>
              </a:rPr>
              <a:t>list items </a:t>
            </a:r>
            <a:r>
              <a:rPr lang="en-US" sz="3200" dirty="0"/>
              <a:t>from given HTML list and append their </a:t>
            </a:r>
            <a:r>
              <a:rPr lang="en-US" sz="3200" b="1" dirty="0">
                <a:solidFill>
                  <a:schemeClr val="bg1"/>
                </a:solidFill>
              </a:rPr>
              <a:t>text</a:t>
            </a:r>
            <a:r>
              <a:rPr lang="en-US" sz="3200" dirty="0"/>
              <a:t> to given </a:t>
            </a:r>
            <a:r>
              <a:rPr lang="en-US" sz="3200" b="1" dirty="0">
                <a:solidFill>
                  <a:schemeClr val="bg1"/>
                </a:solidFill>
              </a:rPr>
              <a:t>text area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Collect List Items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2" y="2438400"/>
            <a:ext cx="4343400" cy="3924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12" y="2438400"/>
            <a:ext cx="4343400" cy="3924300"/>
          </a:xfrm>
          <a:prstGeom prst="rect">
            <a:avLst/>
          </a:prstGeom>
        </p:spPr>
      </p:pic>
      <p:sp>
        <p:nvSpPr>
          <p:cNvPr id="6" name="Arrow: Right 7"/>
          <p:cNvSpPr/>
          <p:nvPr/>
        </p:nvSpPr>
        <p:spPr>
          <a:xfrm>
            <a:off x="5899440" y="4261829"/>
            <a:ext cx="383449" cy="277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719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Collect List Items – HTML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86539" y="1591492"/>
            <a:ext cx="6172198" cy="445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&gt;first item&lt;/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&gt;second item&lt;/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&gt;third item&lt;/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textarea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textarea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&lt;button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extractText()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Extract Text&lt;/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145" y="1939900"/>
            <a:ext cx="4009590" cy="36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9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Collect List Items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099761" y="1642827"/>
            <a:ext cx="9989303" cy="38521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extractText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itemNodes =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document.querySelectorAll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("ul#items li");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textarea =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document.querySelector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("#result");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(let node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itemNodes)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textarea.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+= node.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6005" y="6154368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hlinkClick r:id="rId2"/>
              </a:rPr>
              <a:t>https://judge.softuni.bg/Contests/328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264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What is </a:t>
            </a:r>
            <a:r>
              <a:rPr lang="en-US" sz="3200" b="1" dirty="0">
                <a:solidFill>
                  <a:schemeClr val="bg1"/>
                </a:solidFill>
              </a:rPr>
              <a:t>DOM</a:t>
            </a:r>
            <a:r>
              <a:rPr lang="en-US" sz="3200" dirty="0"/>
              <a:t>?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Using the </a:t>
            </a:r>
            <a:r>
              <a:rPr lang="en-US" sz="3200" b="1" dirty="0">
                <a:solidFill>
                  <a:schemeClr val="bg1"/>
                </a:solidFill>
              </a:rPr>
              <a:t>DOM API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sz="3200" dirty="0"/>
              <a:t>Select Elements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What is </a:t>
            </a:r>
            <a:r>
              <a:rPr lang="en-US" sz="3200" b="1" dirty="0">
                <a:solidFill>
                  <a:schemeClr val="bg1"/>
                </a:solidFill>
              </a:rPr>
              <a:t>BOM</a:t>
            </a:r>
            <a:r>
              <a:rPr lang="bg-BG" sz="3200" dirty="0"/>
              <a:t>?</a:t>
            </a:r>
            <a:endParaRPr lang="en-US" sz="3200" dirty="0"/>
          </a:p>
          <a:p>
            <a:pPr marL="761946" lvl="1" indent="-457200">
              <a:lnSpc>
                <a:spcPct val="120000"/>
              </a:lnSpc>
            </a:pPr>
            <a:r>
              <a:rPr lang="en-US" sz="3200" dirty="0"/>
              <a:t>Using Timers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9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A HTML page holds a </a:t>
            </a:r>
            <a:r>
              <a:rPr lang="en-US" sz="3200" b="1" dirty="0">
                <a:solidFill>
                  <a:schemeClr val="bg1"/>
                </a:solidFill>
              </a:rPr>
              <a:t>table</a:t>
            </a:r>
            <a:r>
              <a:rPr lang="en-US" sz="3200" dirty="0"/>
              <a:t> with </a:t>
            </a:r>
            <a:r>
              <a:rPr lang="en-US" sz="3200" b="1" dirty="0">
                <a:solidFill>
                  <a:schemeClr val="bg1"/>
                </a:solidFill>
              </a:rPr>
              <a:t>rows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On button click, colorize in color "</a:t>
            </a:r>
            <a:r>
              <a:rPr lang="en-US" sz="3200" b="1" dirty="0">
                <a:solidFill>
                  <a:schemeClr val="bg1"/>
                </a:solidFill>
              </a:rPr>
              <a:t>teal</a:t>
            </a:r>
            <a:r>
              <a:rPr lang="en-US" sz="3200" dirty="0"/>
              <a:t>" all even rows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Colorize Table Rows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36614" y="2514600"/>
            <a:ext cx="10515598" cy="34458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border="1"&gt;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&gt;Name&lt;/th&gt;&lt;th&gt;Town&lt;/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&gt;Eve&lt;/td&gt;&lt;td&gt;Sofia&lt;/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&gt;Nick&lt;/td&gt;&lt;td&gt;Varna&lt;/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&gt;Didi&lt;/td&gt;&lt;td&gt;Ruse&lt;/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&gt;Tedy&lt;/td&gt;&lt;td&gt;Varna&lt;/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colorizeRows()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"&gt;Colorize&lt;/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6306" y="2514600"/>
            <a:ext cx="2705906" cy="289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7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Colorize Table Rows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949826" y="1622088"/>
            <a:ext cx="10515598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colorizeRows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rows = document.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("table tr");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index = 0;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(let row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rows)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index++;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(index % 2 == 0)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row.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style.background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"teal";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6005" y="6172200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https://judge.softuni.bg/Contests/328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7159" y="1622088"/>
            <a:ext cx="2868265" cy="302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3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Practice: Document Object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Exercises in Class (Lab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612" y="793509"/>
            <a:ext cx="3676207" cy="36762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165" y="635000"/>
            <a:ext cx="3121423" cy="38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4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Browser Object Model (BOM)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Built-In Browser </a:t>
            </a:r>
            <a:r>
              <a:rPr lang="en-US" dirty="0" smtClean="0"/>
              <a:t>Objects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822" y="736253"/>
            <a:ext cx="7143429" cy="396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1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Browsers expose some objects like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screen</a:t>
            </a:r>
            <a:r>
              <a:rPr lang="en-US" sz="3200" dirty="0"/>
              <a:t>, </a:t>
            </a:r>
            <a:r>
              <a:rPr lang="en-US" sz="3200" dirty="0" smtClean="0"/>
              <a:t>  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navigator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location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document</a:t>
            </a:r>
            <a:r>
              <a:rPr lang="en-US" sz="3200" dirty="0"/>
              <a:t>, …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Object Model (BOM)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608" y="2516778"/>
            <a:ext cx="5380585" cy="2876006"/>
          </a:xfrm>
          <a:prstGeom prst="rect">
            <a:avLst/>
          </a:prstGeom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2134051" y="2651559"/>
            <a:ext cx="4355358" cy="30988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console.dir(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window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console.dir(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navigator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console.dir(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screen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console.dir(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location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console.dir(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history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console.dir(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120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with BOM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23126" y="1314365"/>
            <a:ext cx="1078148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alert(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window.navigator.userAgent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23126" y="2233419"/>
            <a:ext cx="1078148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navigator.language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en-US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23126" y="3536872"/>
            <a:ext cx="1078148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screen.width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" x " +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screen.height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1920 x 1080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23126" y="4840325"/>
            <a:ext cx="1078148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document.location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"https://softuni.bg";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23126" y="5743669"/>
            <a:ext cx="1078148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history.back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412" y="1326688"/>
            <a:ext cx="4267200" cy="186690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6499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In JS we can start / stop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timers</a:t>
            </a:r>
            <a:r>
              <a:rPr lang="en-US" sz="3200" dirty="0"/>
              <a:t> (intervals</a:t>
            </a:r>
            <a:r>
              <a:rPr lang="en-US" sz="3200" dirty="0" smtClean="0"/>
              <a:t>)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/>
              <a:t>Remove (cancel) existing timer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SetInterval() / ClearInterval()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84907" y="1907513"/>
            <a:ext cx="10629086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intervalID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setInterval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console.log("1 sec. passed");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}, 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1000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);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cs typeface="Consolas" pitchFamily="49" charset="0"/>
              </a:rPr>
              <a:t>Delay = 1000 ms = 1 second</a:t>
            </a:r>
          </a:p>
        </p:txBody>
      </p:sp>
      <p:pic>
        <p:nvPicPr>
          <p:cNvPr id="5" name="Picture 4" descr="Резултат с изображение за timer icon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069" y="1987031"/>
            <a:ext cx="2275064" cy="227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784907" y="5311952"/>
            <a:ext cx="1062908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clearInterval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(intervalID);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cs typeface="Consolas" pitchFamily="49" charset="0"/>
              </a:rPr>
              <a:t>Stop the timer</a:t>
            </a:r>
          </a:p>
        </p:txBody>
      </p:sp>
    </p:spTree>
    <p:extLst>
      <p:ext uri="{BB962C8B-B14F-4D97-AF65-F5344CB8AC3E}">
        <p14:creationId xmlns:p14="http://schemas.microsoft.com/office/powerpoint/2010/main" val="306757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An HTML page contains an empty text </a:t>
            </a:r>
            <a:r>
              <a:rPr lang="en-US" sz="3200" b="1" dirty="0">
                <a:solidFill>
                  <a:schemeClr val="bg1"/>
                </a:solidFill>
              </a:rPr>
              <a:t>input</a:t>
            </a:r>
            <a:r>
              <a:rPr lang="en-US" sz="3200" dirty="0"/>
              <a:t> field</a:t>
            </a:r>
          </a:p>
          <a:p>
            <a:pPr lvl="1"/>
            <a:r>
              <a:rPr lang="en-US" sz="3200" dirty="0"/>
              <a:t>Implement the missing JS function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countdown(startTime)</a:t>
            </a:r>
          </a:p>
          <a:p>
            <a:pPr lvl="1"/>
            <a:r>
              <a:rPr lang="en-US" sz="3200" dirty="0"/>
              <a:t>It takes one </a:t>
            </a:r>
            <a:r>
              <a:rPr lang="en-US" sz="3200" b="1" dirty="0">
                <a:solidFill>
                  <a:schemeClr val="bg1"/>
                </a:solidFill>
              </a:rPr>
              <a:t>number parameter</a:t>
            </a:r>
            <a:r>
              <a:rPr lang="en-US" sz="3200" dirty="0"/>
              <a:t>, the starting time in seconds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Each second</a:t>
            </a:r>
            <a:r>
              <a:rPr lang="en-US" sz="3200" dirty="0"/>
              <a:t>, it ticks down and </a:t>
            </a:r>
            <a:r>
              <a:rPr lang="en-US" sz="3200" b="1" dirty="0">
                <a:solidFill>
                  <a:schemeClr val="bg1"/>
                </a:solidFill>
              </a:rPr>
              <a:t>displays the current time </a:t>
            </a:r>
            <a:r>
              <a:rPr lang="en-US" sz="3200" dirty="0"/>
              <a:t>in the </a:t>
            </a:r>
            <a:r>
              <a:rPr lang="en-US" sz="3200" dirty="0" smtClean="0"/>
              <a:t> input </a:t>
            </a:r>
            <a:r>
              <a:rPr lang="en-US" sz="3200" dirty="0"/>
              <a:t>field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Countdown Timer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103812" y="3901041"/>
            <a:ext cx="6447057" cy="25306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&lt;input type="text"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 style="border:3px solid blue; text-align:center; font-size:2em;" disabled="true"/&gt;</a:t>
            </a:r>
          </a:p>
          <a:p>
            <a:pPr marL="360363" lvl="1" indent="-360363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&lt;script&gt;window.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onload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function() {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countdown(600)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}&lt;/script&gt;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2" y="4512607"/>
            <a:ext cx="2847710" cy="191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0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Countdown Timer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79869" y="1476686"/>
            <a:ext cx="10629086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countdown(startTime)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time = startTime;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box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('time');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intervalID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setInterval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(decrement, 1000);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function decrement()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time--;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box.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Math.trunc(time / 60) +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    ':' + ("0" + (time % 60)).slice(-2);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52491" y="5242708"/>
            <a:ext cx="8456464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5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400" b="0" dirty="0">
                <a:solidFill>
                  <a:schemeClr val="tx1"/>
                </a:solidFill>
                <a:effectLst/>
                <a:latin typeface="+mn-lt"/>
              </a:rPr>
              <a:t>Check your solution here: </a:t>
            </a:r>
            <a:r>
              <a:rPr lang="en-US" sz="2400" dirty="0">
                <a:solidFill>
                  <a:schemeClr val="bg1"/>
                </a:solidFill>
                <a:effectLst/>
                <a:latin typeface="+mn-lt"/>
                <a:hlinkClick r:id="rId2"/>
              </a:rPr>
              <a:t>https://judge.softuni.bg/Contests/328</a:t>
            </a:r>
            <a:endParaRPr lang="en-US" sz="2400" dirty="0"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074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Extract all </a:t>
            </a:r>
            <a:r>
              <a:rPr lang="en-US" sz="3200" b="1" dirty="0">
                <a:solidFill>
                  <a:schemeClr val="bg1"/>
                </a:solidFill>
              </a:rPr>
              <a:t>parenthesized text </a:t>
            </a:r>
            <a:r>
              <a:rPr lang="en-US" sz="3200" dirty="0"/>
              <a:t>from a </a:t>
            </a:r>
            <a:r>
              <a:rPr lang="en-US" sz="3200" b="1" dirty="0">
                <a:solidFill>
                  <a:schemeClr val="bg1"/>
                </a:solidFill>
              </a:rPr>
              <a:t>target</a:t>
            </a:r>
            <a:r>
              <a:rPr lang="en-US" sz="3200" dirty="0"/>
              <a:t> paragraph</a:t>
            </a:r>
          </a:p>
          <a:p>
            <a:pPr lvl="1"/>
            <a:r>
              <a:rPr lang="en-US" sz="3200" dirty="0"/>
              <a:t>Your function will receive an element ID to parse</a:t>
            </a:r>
          </a:p>
          <a:p>
            <a:pPr lvl="1"/>
            <a:r>
              <a:rPr lang="en-US" sz="3200" dirty="0"/>
              <a:t>Return the result as string, joined by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"; "</a:t>
            </a:r>
            <a:r>
              <a:rPr lang="en-US" sz="3200" dirty="0"/>
              <a:t>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Extract Parenthesis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40" y="3377389"/>
            <a:ext cx="6375138" cy="3019802"/>
          </a:xfrm>
          <a:prstGeom prst="rect">
            <a:avLst/>
          </a:prstGeom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7710191" y="4256242"/>
            <a:ext cx="3358403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Bulgarian brandy;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alcoholic drink;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even apples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792" y="5698657"/>
            <a:ext cx="4861248" cy="520848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7" name="Arrow: Right 8"/>
          <p:cNvSpPr/>
          <p:nvPr/>
        </p:nvSpPr>
        <p:spPr>
          <a:xfrm>
            <a:off x="7126609" y="4501943"/>
            <a:ext cx="3810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10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88" y="1150939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 smtClean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#JSCORE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7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Sample HTML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Extract Parenthesis (2)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08012" y="1981200"/>
            <a:ext cx="10972800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&lt;p id="content"&gt;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Rakiya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Bulgarian brandy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is home-made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liquor (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alcoholic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drink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). It can be made of grapes, plums or other fruits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 apples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).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&lt;p id="holder"&gt;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Lorem ipsum dolor sit amet,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consectetur adipiscing elit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), sed do eiusmod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tempor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incididunt ut labore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et dolore magna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aliqua.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244142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Extract Parenthesis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16720" y="1231082"/>
            <a:ext cx="10972800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extract(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para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pattern = 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\(([^)]+)\)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/g;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result = [];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match = pattern.exec(para);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while(match)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result.push(match[1]);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match = pattern.exec(para);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result.join('; ');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3056" y="6032397"/>
            <a:ext cx="8456464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5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400" b="0" dirty="0">
                <a:solidFill>
                  <a:schemeClr val="tx1"/>
                </a:solidFill>
                <a:effectLst/>
                <a:latin typeface="+mn-lt"/>
              </a:rPr>
              <a:t>Check your solution here: </a:t>
            </a:r>
            <a:r>
              <a:rPr lang="en-US" sz="2400" dirty="0">
                <a:solidFill>
                  <a:schemeClr val="tx1"/>
                </a:solidFill>
                <a:effectLst/>
                <a:latin typeface="+mn-lt"/>
                <a:hlinkClick r:id="rId2"/>
              </a:rPr>
              <a:t>https://judge.softuni.bg/Contests/328</a:t>
            </a:r>
            <a:endParaRPr lang="en-US" sz="2400" dirty="0"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43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Find the </a:t>
            </a:r>
            <a:r>
              <a:rPr lang="en-US" sz="3200" b="1" dirty="0">
                <a:solidFill>
                  <a:schemeClr val="bg1"/>
                </a:solidFill>
              </a:rPr>
              <a:t>first table </a:t>
            </a:r>
            <a:r>
              <a:rPr lang="en-US" sz="3200" dirty="0"/>
              <a:t>and sum all values in the </a:t>
            </a:r>
            <a:r>
              <a:rPr lang="en-US" sz="3200" b="1" dirty="0">
                <a:solidFill>
                  <a:schemeClr val="bg1"/>
                </a:solidFill>
              </a:rPr>
              <a:t>last column</a:t>
            </a:r>
          </a:p>
          <a:p>
            <a:r>
              <a:rPr lang="en-US" sz="3200" dirty="0"/>
              <a:t>Display the result inside element with </a:t>
            </a:r>
            <a:r>
              <a:rPr lang="en-US" sz="3200" b="1" dirty="0">
                <a:solidFill>
                  <a:schemeClr val="bg1"/>
                </a:solidFill>
              </a:rPr>
              <a:t>ID</a:t>
            </a:r>
            <a:r>
              <a:rPr lang="en-US" sz="3200" dirty="0"/>
              <a:t> "</a:t>
            </a:r>
            <a:r>
              <a:rPr lang="en-US" sz="3200" b="1" dirty="0">
                <a:solidFill>
                  <a:schemeClr val="bg1"/>
                </a:solidFill>
              </a:rPr>
              <a:t>sum</a:t>
            </a:r>
            <a:r>
              <a:rPr lang="en-US" sz="3200" dirty="0"/>
              <a:t>"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322" y="2743200"/>
            <a:ext cx="3590925" cy="3644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446" y="2743200"/>
            <a:ext cx="3591057" cy="3644655"/>
          </a:xfrm>
          <a:prstGeom prst="rect">
            <a:avLst/>
          </a:prstGeom>
        </p:spPr>
      </p:pic>
      <p:sp>
        <p:nvSpPr>
          <p:cNvPr id="6" name="Arrow: Right 8"/>
          <p:cNvSpPr/>
          <p:nvPr/>
        </p:nvSpPr>
        <p:spPr>
          <a:xfrm>
            <a:off x="5826852" y="4146427"/>
            <a:ext cx="534988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8020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Sample HTML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Table (2)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08012" y="1905000"/>
            <a:ext cx="10972800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&lt;tbody&gt;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&lt;tr&gt;&lt;th&gt;Product&lt;/th&gt;&lt;th&gt;Cost&lt;/th&gt;&lt;/tr&gt;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&lt;tr&gt;&lt;td&gt;Beer&lt;/td&gt;   &lt;td&gt;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2.88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&lt;/td&gt;&lt;/tr&gt;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&lt;tr&gt;&lt;td&gt;Fries&lt;/td&gt;  &lt;td&gt;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2.15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&lt;/td&gt;&lt;/tr&gt;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&lt;tr&gt;&lt;td&gt;Burger&lt;/td&gt; &lt;td&gt;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4.59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&lt;/td&gt;&lt;/tr&gt;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&lt;tr&gt;&lt;td&gt;Total:&lt;/td&gt; &lt;td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"&gt;&lt;/td&gt;&lt;/tr&gt;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&lt;/tbody&gt;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&lt;/table&gt;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&lt;button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"&gt;Sum&lt;/button&gt;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87569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Table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90595" y="1680755"/>
            <a:ext cx="10972800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sum()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table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 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total = 0;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(let i = 1; i &lt; table.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i++)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cols = table[i].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children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cost = cols[cols.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- 1].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total += Number(cost);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total;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870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Practice: Document Object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Exercises in Class (Lab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612" y="793509"/>
            <a:ext cx="3676207" cy="36762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165" y="635000"/>
            <a:ext cx="3121423" cy="38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6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349651" y="1624496"/>
            <a:ext cx="8349446" cy="4798782"/>
            <a:chOff x="540767" y="1696736"/>
            <a:chExt cx="3675941" cy="4405146"/>
          </a:xfrm>
        </p:grpSpPr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636" y="1322712"/>
            <a:ext cx="8630747" cy="5300339"/>
            <a:chOff x="472011" y="1508786"/>
            <a:chExt cx="3799787" cy="4865561"/>
          </a:xfrm>
        </p:grpSpPr>
        <p:sp>
          <p:nvSpPr>
            <p:cNvPr id="14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 smtClea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 smtClea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 smtClea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r>
                <a:rPr lang="en-US" sz="2400" dirty="0"/>
                <a:t>Arrow functions ≈ short function syntax</a:t>
              </a: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5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6" name="Half Frame 15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536066" y="1398748"/>
            <a:ext cx="8223250" cy="557053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2"/>
                </a:solidFill>
              </a:rPr>
              <a:t>Browsers keep elements as DOM tree</a:t>
            </a:r>
          </a:p>
          <a:p>
            <a:r>
              <a:rPr lang="en-US" sz="3200" dirty="0">
                <a:solidFill>
                  <a:schemeClr val="bg2"/>
                </a:solidFill>
              </a:rPr>
              <a:t>Finding / modifying DOM elements:</a:t>
            </a:r>
          </a:p>
          <a:p>
            <a:endParaRPr lang="en-US" sz="3200" dirty="0">
              <a:solidFill>
                <a:schemeClr val="bg2"/>
              </a:solidFill>
            </a:endParaRPr>
          </a:p>
          <a:p>
            <a:endParaRPr lang="en-US" sz="3200" dirty="0">
              <a:solidFill>
                <a:schemeClr val="bg2"/>
              </a:solidFill>
            </a:endParaRPr>
          </a:p>
          <a:p>
            <a:endParaRPr lang="en-US" sz="3200" dirty="0">
              <a:solidFill>
                <a:schemeClr val="bg2"/>
              </a:solidFill>
            </a:endParaRPr>
          </a:p>
          <a:p>
            <a:r>
              <a:rPr lang="en-US" sz="3200" dirty="0">
                <a:solidFill>
                  <a:schemeClr val="bg2"/>
                </a:solidFill>
              </a:rPr>
              <a:t>Accessing content: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797" y="3307952"/>
            <a:ext cx="2883658" cy="3115326"/>
          </a:xfrm>
          <a:prstGeom prst="rect">
            <a:avLst/>
          </a:prstGeom>
        </p:spPr>
      </p:pic>
      <p:sp>
        <p:nvSpPr>
          <p:cNvPr id="17" name="Text Placeholder 5"/>
          <p:cNvSpPr txBox="1">
            <a:spLocks/>
          </p:cNvSpPr>
          <p:nvPr/>
        </p:nvSpPr>
        <p:spPr>
          <a:xfrm>
            <a:off x="840074" y="2693429"/>
            <a:ext cx="762000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let menu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('menu');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menu.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style.display</a:t>
            </a:r>
            <a:r>
              <a:rPr lang="en-US" sz="24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= 'none';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menu.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appendChild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document.createElement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('hr'));</a:t>
            </a: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840074" y="5320622"/>
            <a:ext cx="7620000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let text = 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=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"Hello, DOM!"</a:t>
            </a:r>
          </a:p>
        </p:txBody>
      </p:sp>
    </p:spTree>
    <p:extLst>
      <p:ext uri="{BB962C8B-B14F-4D97-AF65-F5344CB8AC3E}">
        <p14:creationId xmlns:p14="http://schemas.microsoft.com/office/powerpoint/2010/main" val="232749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>
                <a:hlinkClick r:id="rId3"/>
              </a:rPr>
              <a:t>https://softuni.bg/trainings/2081/js-advanced-october-2018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3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2569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11618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Traverse the DOM </a:t>
            </a:r>
            <a:r>
              <a:rPr lang="en-US" dirty="0" smtClean="0"/>
              <a:t>Tree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0" y="820728"/>
            <a:ext cx="6822003" cy="373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26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2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21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126490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What is </a:t>
            </a:r>
            <a:r>
              <a:rPr lang="en-US" sz="3200" b="1" dirty="0">
                <a:solidFill>
                  <a:schemeClr val="bg1"/>
                </a:solidFill>
              </a:rPr>
              <a:t>Document Object Model (DOM)</a:t>
            </a:r>
            <a:r>
              <a:rPr lang="en-US" sz="3200" dirty="0"/>
              <a:t>?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HTML documents in the browser are stored as </a:t>
            </a:r>
            <a:r>
              <a:rPr lang="en-US" sz="3200" dirty="0" smtClean="0"/>
              <a:t>            "</a:t>
            </a:r>
            <a:r>
              <a:rPr lang="en-US" sz="3200" b="1" dirty="0">
                <a:solidFill>
                  <a:schemeClr val="bg1"/>
                </a:solidFill>
              </a:rPr>
              <a:t>DOM tree</a:t>
            </a:r>
            <a:r>
              <a:rPr lang="en-US" sz="3200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Consists of </a:t>
            </a:r>
            <a:r>
              <a:rPr lang="en-US" sz="3200" b="1" dirty="0">
                <a:solidFill>
                  <a:schemeClr val="bg1"/>
                </a:solidFill>
              </a:rPr>
              <a:t>elements</a:t>
            </a:r>
            <a:r>
              <a:rPr lang="en-US" sz="3200" dirty="0"/>
              <a:t> with </a:t>
            </a:r>
            <a:r>
              <a:rPr lang="en-US" sz="3200" b="1" dirty="0">
                <a:solidFill>
                  <a:schemeClr val="bg1"/>
                </a:solidFill>
              </a:rPr>
              <a:t>child elements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Elements have </a:t>
            </a:r>
            <a:r>
              <a:rPr lang="en-US" sz="3200" b="1" dirty="0">
                <a:solidFill>
                  <a:schemeClr val="bg1"/>
                </a:solidFill>
              </a:rPr>
              <a:t>properties</a:t>
            </a:r>
            <a:r>
              <a:rPr lang="en-US" sz="3200" dirty="0"/>
              <a:t> (attribute + value) and </a:t>
            </a:r>
            <a:r>
              <a:rPr lang="en-US" sz="3200" dirty="0" smtClean="0"/>
              <a:t>         </a:t>
            </a:r>
            <a:r>
              <a:rPr lang="en-US" sz="3200" b="1" dirty="0" smtClean="0">
                <a:solidFill>
                  <a:schemeClr val="bg1"/>
                </a:solidFill>
              </a:rPr>
              <a:t>events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DOM API </a:t>
            </a:r>
            <a:r>
              <a:rPr lang="en-US" sz="3200" dirty="0"/>
              <a:t>allows search / modify the DOM tree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DOM?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313418" y="5505995"/>
            <a:ext cx="9025143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menu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('menu');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menu.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style.display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'none';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menu.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appendChild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document.createElement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('hr'));</a:t>
            </a:r>
          </a:p>
        </p:txBody>
      </p:sp>
    </p:spTree>
    <p:extLst>
      <p:ext uri="{BB962C8B-B14F-4D97-AF65-F5344CB8AC3E}">
        <p14:creationId xmlns:p14="http://schemas.microsoft.com/office/powerpoint/2010/main" val="226787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HTML Elements from DOM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3" y="1225647"/>
            <a:ext cx="10036163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Select a single element </a:t>
            </a:r>
            <a:r>
              <a:rPr lang="en-US" sz="3200" dirty="0">
                <a:sym typeface="Wingdings" panose="05000000000000000000" pitchFamily="2" charset="2"/>
              </a:rPr>
              <a:t> returns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HTMLElement</a:t>
            </a:r>
            <a:endParaRPr lang="en-US" sz="3200" b="1" noProof="1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sz="3200" dirty="0"/>
              <a:t>Select a collection of elements </a:t>
            </a:r>
            <a:r>
              <a:rPr lang="en-US" sz="3200" dirty="0">
                <a:sym typeface="Wingdings" panose="05000000000000000000" pitchFamily="2" charset="2"/>
              </a:rPr>
              <a:t> returns a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collection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sz="32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87030" y="1852749"/>
            <a:ext cx="9456330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let header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('header');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let nav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querySelector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('#main-nav');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let root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documentElement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94796" y="4280283"/>
            <a:ext cx="945633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let inputs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getElementsByTagName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('li');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let towns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getElementsByName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('towns[]');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let header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querySelectorAll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('#nav li');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let allLinks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links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7792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dirty="0"/>
              <a:t>The contents of HTML elements are stored in text nodes</a:t>
            </a:r>
          </a:p>
          <a:p>
            <a:pPr lvl="1"/>
            <a:r>
              <a:rPr lang="en-US" sz="3500" dirty="0" smtClean="0"/>
              <a:t>To access the contents of an element:</a:t>
            </a:r>
          </a:p>
          <a:p>
            <a:pPr lvl="1"/>
            <a:endParaRPr lang="en-US" sz="3200" dirty="0"/>
          </a:p>
          <a:p>
            <a:pPr lvl="1"/>
            <a:endParaRPr lang="en-US" sz="3200" dirty="0" smtClean="0"/>
          </a:p>
          <a:p>
            <a:pPr lvl="1"/>
            <a:endParaRPr lang="en-US" sz="3200" dirty="0" smtClean="0"/>
          </a:p>
          <a:p>
            <a:pPr marL="609219" lvl="1" indent="0">
              <a:buNone/>
            </a:pPr>
            <a:endParaRPr lang="en-US" sz="3200" dirty="0"/>
          </a:p>
          <a:p>
            <a:pPr lvl="1"/>
            <a:endParaRPr lang="en-US" sz="3200" dirty="0" smtClean="0"/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If the element has children, returns all text concatenated</a:t>
            </a:r>
          </a:p>
          <a:p>
            <a:pPr lvl="1"/>
            <a:endParaRPr lang="en-US" sz="3200" dirty="0" smtClean="0"/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 Text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91861" y="2543256"/>
            <a:ext cx="9405572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let element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('main');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let text = 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//This is JavaScript!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"Welcome to the DOM";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16271" y="3861333"/>
            <a:ext cx="11556751" cy="1648304"/>
            <a:chOff x="316037" y="4219096"/>
            <a:chExt cx="11556751" cy="164830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037" y="4219096"/>
              <a:ext cx="5213845" cy="164830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9412" y="4232109"/>
              <a:ext cx="5413376" cy="1622278"/>
            </a:xfrm>
            <a:prstGeom prst="rect">
              <a:avLst/>
            </a:prstGeom>
          </p:spPr>
        </p:pic>
        <p:sp>
          <p:nvSpPr>
            <p:cNvPr id="8" name="Arrow: Right 9"/>
            <p:cNvSpPr/>
            <p:nvPr/>
          </p:nvSpPr>
          <p:spPr>
            <a:xfrm>
              <a:off x="5766047" y="4662248"/>
              <a:ext cx="457200" cy="76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63815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To access raw HTML:</a:t>
            </a:r>
          </a:p>
          <a:p>
            <a:pPr>
              <a:spcBef>
                <a:spcPts val="28200"/>
              </a:spcBef>
            </a:pPr>
            <a:r>
              <a:rPr lang="en-US" sz="3200" dirty="0"/>
              <a:t>This will be parsed – beware of </a:t>
            </a:r>
            <a:r>
              <a:rPr lang="en-US" sz="3200" b="1" dirty="0">
                <a:solidFill>
                  <a:schemeClr val="bg1"/>
                </a:solidFill>
              </a:rPr>
              <a:t>XSS attacks</a:t>
            </a:r>
            <a:r>
              <a:rPr lang="en-US" sz="3200" dirty="0"/>
              <a:t>!</a:t>
            </a:r>
          </a:p>
          <a:p>
            <a:r>
              <a:rPr lang="en-US" sz="3200" dirty="0"/>
              <a:t>Changing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  <a:r>
              <a:rPr lang="en-US" sz="3200" dirty="0"/>
              <a:t> or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innerHTML</a:t>
            </a:r>
            <a:r>
              <a:rPr lang="en-US" sz="3200" dirty="0"/>
              <a:t> removes all child nodes</a:t>
            </a: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 HTML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13212" y="2591745"/>
            <a:ext cx="10372475" cy="2409825"/>
            <a:chOff x="316037" y="2774839"/>
            <a:chExt cx="10372475" cy="24098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037" y="3155600"/>
              <a:ext cx="5213845" cy="1648304"/>
            </a:xfrm>
            <a:prstGeom prst="rect">
              <a:avLst/>
            </a:prstGeom>
          </p:spPr>
        </p:pic>
        <p:sp>
          <p:nvSpPr>
            <p:cNvPr id="6" name="Arrow: Right 9"/>
            <p:cNvSpPr/>
            <p:nvPr/>
          </p:nvSpPr>
          <p:spPr>
            <a:xfrm>
              <a:off x="5766047" y="3584464"/>
              <a:ext cx="457200" cy="76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9412" y="2774839"/>
              <a:ext cx="4229100" cy="2409825"/>
            </a:xfrm>
            <a:prstGeom prst="rect">
              <a:avLst/>
            </a:prstGeom>
          </p:spPr>
        </p:pic>
      </p:grp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55699" y="1750394"/>
            <a:ext cx="8487502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innerHTML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"&lt;p&gt;Welcome to the DOM&lt;/p&gt;";</a:t>
            </a:r>
          </a:p>
        </p:txBody>
      </p:sp>
    </p:spTree>
    <p:extLst>
      <p:ext uri="{BB962C8B-B14F-4D97-AF65-F5344CB8AC3E}">
        <p14:creationId xmlns:p14="http://schemas.microsoft.com/office/powerpoint/2010/main" val="366649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values</a:t>
            </a:r>
            <a:r>
              <a:rPr lang="en-US" sz="3200" dirty="0"/>
              <a:t> of input elements are </a:t>
            </a:r>
            <a:r>
              <a:rPr lang="en-US" sz="3200" b="1" dirty="0">
                <a:solidFill>
                  <a:schemeClr val="bg1"/>
                </a:solidFill>
              </a:rPr>
              <a:t>string properties </a:t>
            </a:r>
            <a:r>
              <a:rPr lang="en-US" sz="3200" dirty="0"/>
              <a:t>on them: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 Values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19234" y="5055160"/>
            <a:ext cx="8897809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let element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('num1');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let num = Number(element.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56;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781" y="1905000"/>
            <a:ext cx="4438650" cy="2705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8761"/>
          <a:stretch/>
        </p:blipFill>
        <p:spPr>
          <a:xfrm>
            <a:off x="7193930" y="1852612"/>
            <a:ext cx="3223113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139</TotalTime>
  <Words>1978</Words>
  <Application>Microsoft Office PowerPoint</Application>
  <PresentationFormat>По избор</PresentationFormat>
  <Paragraphs>326</Paragraphs>
  <Slides>41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41</vt:i4>
      </vt:variant>
    </vt:vector>
  </HeadingPairs>
  <TitlesOfParts>
    <vt:vector size="42" baseType="lpstr">
      <vt:lpstr>1_SoftUni3_1</vt:lpstr>
      <vt:lpstr>Document Object Model</vt:lpstr>
      <vt:lpstr>Table of Contents</vt:lpstr>
      <vt:lpstr>Have a Question?</vt:lpstr>
      <vt:lpstr>Презентация на PowerPoint</vt:lpstr>
      <vt:lpstr>What is DOM?</vt:lpstr>
      <vt:lpstr>Selecting HTML Elements from DOM</vt:lpstr>
      <vt:lpstr>Accessing Element Text</vt:lpstr>
      <vt:lpstr>Accessing Element HTML</vt:lpstr>
      <vt:lpstr>Accessing Element Values</vt:lpstr>
      <vt:lpstr>Problem: Sum Numbers</vt:lpstr>
      <vt:lpstr>Solution: Sum Numbers</vt:lpstr>
      <vt:lpstr>DOM API: Element Properties</vt:lpstr>
      <vt:lpstr>Problem: Show More Text</vt:lpstr>
      <vt:lpstr>Problem: Show More Text – HTML</vt:lpstr>
      <vt:lpstr>Solution: Show More Text</vt:lpstr>
      <vt:lpstr>CSS Selectors</vt:lpstr>
      <vt:lpstr>Problem: Collect List Items</vt:lpstr>
      <vt:lpstr>Problem: Collect List Items – HTML</vt:lpstr>
      <vt:lpstr>Solution: Collect List Items</vt:lpstr>
      <vt:lpstr>Problem: Colorize Table Rows</vt:lpstr>
      <vt:lpstr>Solution: Colorize Table Rows</vt:lpstr>
      <vt:lpstr>Презентация на PowerPoint</vt:lpstr>
      <vt:lpstr>Презентация на PowerPoint</vt:lpstr>
      <vt:lpstr>Browser Object Model (BOM)</vt:lpstr>
      <vt:lpstr>Playing with BOM</vt:lpstr>
      <vt:lpstr>SetInterval() / ClearInterval()</vt:lpstr>
      <vt:lpstr>Problem: Countdown Timer</vt:lpstr>
      <vt:lpstr>Solution: Countdown Timer</vt:lpstr>
      <vt:lpstr>Problem: Extract Parenthesis</vt:lpstr>
      <vt:lpstr>Problem: Extract Parenthesis (2)</vt:lpstr>
      <vt:lpstr>Solution: Extract Parenthesis</vt:lpstr>
      <vt:lpstr>Problem: Sum Table</vt:lpstr>
      <vt:lpstr>Problem: Sum Table (2)</vt:lpstr>
      <vt:lpstr>Solution: Sum Table</vt:lpstr>
      <vt:lpstr>Презентация на PowerPoint</vt:lpstr>
      <vt:lpstr>Summary</vt:lpstr>
      <vt:lpstr>Презентация на PowerPoint</vt:lpstr>
      <vt:lpstr>SoftUni Diamond Partners</vt:lpstr>
      <vt:lpstr>SoftUni Organizational Partners</vt:lpstr>
      <vt:lpstr>Trainings @ Software University (SoftUni)</vt:lpstr>
      <vt:lpstr>License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Object Model</dc:title>
  <dc:creator>happy.bozanko@gmail.com</dc:creator>
  <cp:lastModifiedBy>Tanya Staneva</cp:lastModifiedBy>
  <cp:revision>44</cp:revision>
  <dcterms:created xsi:type="dcterms:W3CDTF">2018-09-17T21:54:17Z</dcterms:created>
  <dcterms:modified xsi:type="dcterms:W3CDTF">2018-09-19T11:29:39Z</dcterms:modified>
</cp:coreProperties>
</file>