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274" r:id="rId2"/>
    <p:sldId id="276" r:id="rId3"/>
    <p:sldId id="492" r:id="rId4"/>
    <p:sldId id="493" r:id="rId5"/>
    <p:sldId id="406" r:id="rId6"/>
    <p:sldId id="494" r:id="rId7"/>
    <p:sldId id="549" r:id="rId8"/>
    <p:sldId id="550" r:id="rId9"/>
    <p:sldId id="551" r:id="rId10"/>
    <p:sldId id="552" r:id="rId11"/>
    <p:sldId id="553" r:id="rId12"/>
    <p:sldId id="554" r:id="rId13"/>
    <p:sldId id="555" r:id="rId14"/>
    <p:sldId id="556" r:id="rId15"/>
    <p:sldId id="557" r:id="rId16"/>
    <p:sldId id="558" r:id="rId17"/>
    <p:sldId id="559" r:id="rId18"/>
    <p:sldId id="560" r:id="rId19"/>
    <p:sldId id="561" r:id="rId20"/>
    <p:sldId id="562" r:id="rId21"/>
    <p:sldId id="563" r:id="rId22"/>
    <p:sldId id="564" r:id="rId23"/>
    <p:sldId id="565" r:id="rId24"/>
    <p:sldId id="566" r:id="rId25"/>
    <p:sldId id="567" r:id="rId26"/>
    <p:sldId id="568" r:id="rId27"/>
    <p:sldId id="569" r:id="rId28"/>
    <p:sldId id="570" r:id="rId29"/>
    <p:sldId id="572" r:id="rId30"/>
    <p:sldId id="571" r:id="rId31"/>
    <p:sldId id="573" r:id="rId32"/>
    <p:sldId id="574" r:id="rId33"/>
    <p:sldId id="575" r:id="rId34"/>
    <p:sldId id="576" r:id="rId35"/>
    <p:sldId id="577" r:id="rId36"/>
    <p:sldId id="578" r:id="rId37"/>
    <p:sldId id="579" r:id="rId38"/>
    <p:sldId id="580" r:id="rId39"/>
    <p:sldId id="581" r:id="rId40"/>
    <p:sldId id="543" r:id="rId41"/>
    <p:sldId id="542" r:id="rId42"/>
    <p:sldId id="544" r:id="rId43"/>
    <p:sldId id="545" r:id="rId44"/>
    <p:sldId id="546" r:id="rId45"/>
    <p:sldId id="547" r:id="rId46"/>
    <p:sldId id="548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Object Composition" id="{BC4A3995-4CED-4320-A673-95328C9C809D}">
          <p14:sldIdLst>
            <p14:sldId id="493"/>
            <p14:sldId id="406"/>
            <p14:sldId id="494"/>
            <p14:sldId id="549"/>
            <p14:sldId id="550"/>
            <p14:sldId id="551"/>
            <p14:sldId id="552"/>
            <p14:sldId id="553"/>
          </p14:sldIdLst>
        </p14:section>
        <p14:section name="Clousures" id="{B092D9AA-879C-443E-B7CB-13F1D1771A9E}">
          <p14:sldIdLst>
            <p14:sldId id="554"/>
            <p14:sldId id="555"/>
            <p14:sldId id="556"/>
            <p14:sldId id="557"/>
            <p14:sldId id="558"/>
          </p14:sldIdLst>
        </p14:section>
        <p14:section name="Modules and Revealing Modules" id="{DA41E872-F0FC-4BAC-8669-067507534685}">
          <p14:sldIdLst>
            <p14:sldId id="559"/>
            <p14:sldId id="560"/>
            <p14:sldId id="561"/>
            <p14:sldId id="562"/>
            <p14:sldId id="563"/>
            <p14:sldId id="564"/>
            <p14:sldId id="565"/>
          </p14:sldIdLst>
        </p14:section>
        <p14:section name="Object Inheritance and Prototypes" id="{B058E496-C087-4F5C-8BD2-E2E8B5923C88}">
          <p14:sldIdLst>
            <p14:sldId id="566"/>
            <p14:sldId id="567"/>
            <p14:sldId id="568"/>
            <p14:sldId id="569"/>
            <p14:sldId id="570"/>
            <p14:sldId id="572"/>
            <p14:sldId id="571"/>
            <p14:sldId id="573"/>
          </p14:sldIdLst>
        </p14:section>
        <p14:section name="Objects Interacting with DOM" id="{DBD77F90-7D99-4EE9-A53F-EDC205415B51}">
          <p14:sldIdLst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43"/>
          </p14:sldIdLst>
        </p14:section>
        <p14:section name="Conclusion" id="{10E03AB1-9AA8-4E86-9A64-D741901E50A2}">
          <p14:sldIdLst>
            <p14:sldId id="542"/>
            <p14:sldId id="544"/>
            <p14:sldId id="545"/>
            <p14:sldId id="546"/>
            <p14:sldId id="547"/>
            <p14:sldId id="54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3" autoAdjust="0"/>
    <p:restoredTop sz="94620" autoAdjust="0"/>
  </p:normalViewPr>
  <p:slideViewPr>
    <p:cSldViewPr snapToGrid="0" showGuides="1">
      <p:cViewPr varScale="1">
        <p:scale>
          <a:sx n="89" d="100"/>
          <a:sy n="89" d="100"/>
        </p:scale>
        <p:origin x="-331" y="-62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18.9.2018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515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6631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2352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378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8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503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906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472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029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=""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=""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=""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=""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=""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=""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=""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=""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=""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=""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=""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=""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34" TargetMode="Externa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334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34" TargetMode="Externa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34" TargetMode="Externa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33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33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081/js-advanced-october-201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8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://codexio.bg/" TargetMode="External"/><Relationship Id="rId12" Type="http://schemas.openxmlformats.org/officeDocument/2006/relationships/image" Target="../media/image56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57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1.png"/><Relationship Id="rId10" Type="http://schemas.openxmlformats.org/officeDocument/2006/relationships/image" Target="../media/image55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3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62.jpe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66.gif"/><Relationship Id="rId5" Type="http://schemas.openxmlformats.org/officeDocument/2006/relationships/image" Target="../media/image63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http://codexio.bg/" TargetMode="External"/><Relationship Id="rId9" Type="http://schemas.openxmlformats.org/officeDocument/2006/relationships/image" Target="../media/image65.jpe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Closures, Revealing Module Pattern, </a:t>
            </a:r>
            <a:r>
              <a:rPr lang="bg-BG" b="1" dirty="0" smtClean="0"/>
              <a:t/>
            </a:r>
            <a:br>
              <a:rPr lang="bg-BG" b="1" dirty="0" smtClean="0"/>
            </a:br>
            <a:r>
              <a:rPr lang="en-US" b="1" dirty="0" smtClean="0"/>
              <a:t>Object </a:t>
            </a:r>
            <a:r>
              <a:rPr lang="en-US" b="1" dirty="0"/>
              <a:t>Inheritance, Prototypes</a:t>
            </a:r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Object Composition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8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6750" y="2668453"/>
            <a:ext cx="4151736" cy="2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Order Rectangles by Size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55792" y="1168583"/>
            <a:ext cx="10459610" cy="54964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function </a:t>
            </a:r>
            <a:r>
              <a:rPr lang="en-US" sz="2400" dirty="0" err="1">
                <a:solidFill>
                  <a:schemeClr val="tx1"/>
                </a:solidFill>
              </a:rPr>
              <a:t>createRect</a:t>
            </a:r>
            <a:r>
              <a:rPr lang="en-US" sz="2400" dirty="0">
                <a:solidFill>
                  <a:schemeClr val="tx1"/>
                </a:solidFill>
              </a:rPr>
              <a:t>(width, height)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let </a:t>
            </a:r>
            <a:r>
              <a:rPr lang="en-US" sz="2400" dirty="0" err="1">
                <a:solidFill>
                  <a:schemeClr val="bg1"/>
                </a:solidFill>
              </a:rPr>
              <a:t>rect</a:t>
            </a:r>
            <a:r>
              <a:rPr lang="en-US" sz="2400" dirty="0">
                <a:solidFill>
                  <a:schemeClr val="tx1"/>
                </a:solidFill>
              </a:rPr>
              <a:t> =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width</a:t>
            </a:r>
            <a:r>
              <a:rPr lang="en-US" sz="2400" dirty="0">
                <a:solidFill>
                  <a:schemeClr val="tx1"/>
                </a:solidFill>
              </a:rPr>
              <a:t>: width,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height</a:t>
            </a:r>
            <a:r>
              <a:rPr lang="en-US" sz="2400" dirty="0">
                <a:solidFill>
                  <a:schemeClr val="tx1"/>
                </a:solidFill>
              </a:rPr>
              <a:t>: height,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area</a:t>
            </a:r>
            <a:r>
              <a:rPr lang="en-US" sz="2400" dirty="0">
                <a:solidFill>
                  <a:schemeClr val="tx1"/>
                </a:solidFill>
              </a:rPr>
              <a:t>: () =&gt; </a:t>
            </a:r>
            <a:r>
              <a:rPr lang="en-US" sz="2400" dirty="0" err="1">
                <a:solidFill>
                  <a:schemeClr val="bg1"/>
                </a:solidFill>
              </a:rPr>
              <a:t>rect</a:t>
            </a:r>
            <a:r>
              <a:rPr lang="en-US" sz="2400" dirty="0" err="1">
                <a:solidFill>
                  <a:schemeClr val="tx1"/>
                </a:solidFill>
              </a:rPr>
              <a:t>.width</a:t>
            </a:r>
            <a:r>
              <a:rPr lang="en-US" sz="2400" dirty="0">
                <a:solidFill>
                  <a:schemeClr val="tx1"/>
                </a:solidFill>
              </a:rPr>
              <a:t> * </a:t>
            </a:r>
            <a:r>
              <a:rPr lang="en-US" sz="2400" dirty="0" err="1">
                <a:solidFill>
                  <a:schemeClr val="bg1"/>
                </a:solidFill>
              </a:rPr>
              <a:t>rect</a:t>
            </a:r>
            <a:r>
              <a:rPr lang="en-US" sz="2400" dirty="0" err="1">
                <a:solidFill>
                  <a:schemeClr val="tx1"/>
                </a:solidFill>
              </a:rPr>
              <a:t>.height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compareTo</a:t>
            </a:r>
            <a:r>
              <a:rPr lang="en-US" sz="2400" dirty="0">
                <a:solidFill>
                  <a:schemeClr val="tx1"/>
                </a:solidFill>
              </a:rPr>
              <a:t>: function(other)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    let result = </a:t>
            </a:r>
            <a:r>
              <a:rPr lang="en-US" sz="2400" dirty="0" err="1">
                <a:solidFill>
                  <a:schemeClr val="bg1"/>
                </a:solidFill>
              </a:rPr>
              <a:t>other</a:t>
            </a:r>
            <a:r>
              <a:rPr lang="en-US" sz="2400" dirty="0" err="1">
                <a:solidFill>
                  <a:schemeClr val="tx1"/>
                </a:solidFill>
              </a:rPr>
              <a:t>.area</a:t>
            </a:r>
            <a:r>
              <a:rPr lang="en-US" sz="2400" dirty="0">
                <a:solidFill>
                  <a:schemeClr val="tx1"/>
                </a:solidFill>
              </a:rPr>
              <a:t>() - </a:t>
            </a:r>
            <a:r>
              <a:rPr lang="en-US" sz="2400" dirty="0" err="1">
                <a:solidFill>
                  <a:schemeClr val="bg1"/>
                </a:solidFill>
              </a:rPr>
              <a:t>rect</a:t>
            </a:r>
            <a:r>
              <a:rPr lang="en-US" sz="2400" dirty="0" err="1">
                <a:solidFill>
                  <a:schemeClr val="tx1"/>
                </a:solidFill>
              </a:rPr>
              <a:t>.area</a:t>
            </a:r>
            <a:r>
              <a:rPr lang="en-US" sz="2400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    return result || (</a:t>
            </a:r>
            <a:r>
              <a:rPr lang="en-US" sz="2400" dirty="0" err="1">
                <a:solidFill>
                  <a:schemeClr val="bg1"/>
                </a:solidFill>
              </a:rPr>
              <a:t>other</a:t>
            </a:r>
            <a:r>
              <a:rPr lang="en-US" sz="2400" dirty="0" err="1">
                <a:solidFill>
                  <a:schemeClr val="tx1"/>
                </a:solidFill>
              </a:rPr>
              <a:t>.width</a:t>
            </a:r>
            <a:r>
              <a:rPr lang="en-US" sz="2400" dirty="0">
                <a:solidFill>
                  <a:schemeClr val="tx1"/>
                </a:solidFill>
              </a:rPr>
              <a:t> - </a:t>
            </a:r>
            <a:r>
              <a:rPr lang="en-US" sz="2400" dirty="0" err="1">
                <a:solidFill>
                  <a:schemeClr val="bg1"/>
                </a:solidFill>
              </a:rPr>
              <a:t>rect</a:t>
            </a:r>
            <a:r>
              <a:rPr lang="en-US" sz="2400" dirty="0" err="1">
                <a:solidFill>
                  <a:schemeClr val="tx1"/>
                </a:solidFill>
              </a:rPr>
              <a:t>.width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};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return </a:t>
            </a:r>
            <a:r>
              <a:rPr lang="en-US" sz="2400" dirty="0" err="1">
                <a:solidFill>
                  <a:schemeClr val="bg1"/>
                </a:solidFill>
              </a:rPr>
              <a:t>rect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105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Order Rectangles by Size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55792" y="1168583"/>
            <a:ext cx="1045961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function </a:t>
            </a:r>
            <a:r>
              <a:rPr lang="en-US" sz="2400" dirty="0" err="1">
                <a:solidFill>
                  <a:schemeClr val="bg1"/>
                </a:solidFill>
              </a:rPr>
              <a:t>orderRects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rectsData</a:t>
            </a:r>
            <a:r>
              <a:rPr lang="en-US" sz="2400" dirty="0">
                <a:solidFill>
                  <a:schemeClr val="tx1"/>
                </a:solidFill>
              </a:rPr>
              <a:t>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let </a:t>
            </a:r>
            <a:r>
              <a:rPr lang="en-US" sz="2400" dirty="0" err="1">
                <a:solidFill>
                  <a:schemeClr val="tx1"/>
                </a:solidFill>
              </a:rPr>
              <a:t>rects</a:t>
            </a:r>
            <a:r>
              <a:rPr lang="en-US" sz="2400" dirty="0">
                <a:solidFill>
                  <a:schemeClr val="tx1"/>
                </a:solidFill>
              </a:rPr>
              <a:t> = [];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for (let [</a:t>
            </a:r>
            <a:r>
              <a:rPr lang="en-US" sz="2400" dirty="0">
                <a:solidFill>
                  <a:schemeClr val="bg1"/>
                </a:solidFill>
              </a:rPr>
              <a:t>width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height</a:t>
            </a:r>
            <a:r>
              <a:rPr lang="en-US" sz="2400" dirty="0">
                <a:solidFill>
                  <a:schemeClr val="tx1"/>
                </a:solidFill>
              </a:rPr>
              <a:t>] of </a:t>
            </a:r>
            <a:r>
              <a:rPr lang="en-US" sz="2400" dirty="0" err="1">
                <a:solidFill>
                  <a:schemeClr val="tx1"/>
                </a:solidFill>
              </a:rPr>
              <a:t>rectsData</a:t>
            </a:r>
            <a:r>
              <a:rPr lang="en-US" sz="2400" dirty="0">
                <a:solidFill>
                  <a:schemeClr val="tx1"/>
                </a:solidFill>
              </a:rPr>
              <a:t>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let </a:t>
            </a:r>
            <a:r>
              <a:rPr lang="en-US" sz="2400" dirty="0" err="1">
                <a:solidFill>
                  <a:schemeClr val="tx1"/>
                </a:solidFill>
              </a:rPr>
              <a:t>rect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 err="1">
                <a:solidFill>
                  <a:schemeClr val="bg1"/>
                </a:solidFill>
              </a:rPr>
              <a:t>createRect</a:t>
            </a:r>
            <a:r>
              <a:rPr lang="en-US" sz="2400" dirty="0">
                <a:solidFill>
                  <a:schemeClr val="tx1"/>
                </a:solidFill>
              </a:rPr>
              <a:t>(width, height);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tx1"/>
                </a:solidFill>
              </a:rPr>
              <a:t>rects.push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rect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rects.</a:t>
            </a:r>
            <a:r>
              <a:rPr lang="en-US" sz="2400" dirty="0" err="1">
                <a:solidFill>
                  <a:schemeClr val="bg1"/>
                </a:solidFill>
              </a:rPr>
              <a:t>sort</a:t>
            </a:r>
            <a:r>
              <a:rPr lang="en-US" sz="2400" dirty="0">
                <a:solidFill>
                  <a:schemeClr val="tx1"/>
                </a:solidFill>
              </a:rPr>
              <a:t>((</a:t>
            </a:r>
            <a:r>
              <a:rPr lang="en-US" sz="2400" dirty="0" err="1">
                <a:solidFill>
                  <a:schemeClr val="tx1"/>
                </a:solidFill>
              </a:rPr>
              <a:t>a,b</a:t>
            </a:r>
            <a:r>
              <a:rPr lang="en-US" sz="2400" dirty="0">
                <a:solidFill>
                  <a:schemeClr val="tx1"/>
                </a:solidFill>
              </a:rPr>
              <a:t>) =&gt; </a:t>
            </a:r>
            <a:r>
              <a:rPr lang="en-US" sz="2400" dirty="0" err="1">
                <a:solidFill>
                  <a:schemeClr val="tx1"/>
                </a:solidFill>
              </a:rPr>
              <a:t>a.</a:t>
            </a:r>
            <a:r>
              <a:rPr lang="en-US" sz="2400" dirty="0" err="1">
                <a:solidFill>
                  <a:schemeClr val="bg1"/>
                </a:solidFill>
              </a:rPr>
              <a:t>compareTo</a:t>
            </a:r>
            <a:r>
              <a:rPr lang="en-US" sz="2400" dirty="0">
                <a:solidFill>
                  <a:schemeClr val="tx1"/>
                </a:solidFill>
              </a:rPr>
              <a:t>(b));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return </a:t>
            </a:r>
            <a:r>
              <a:rPr lang="en-US" sz="2400" dirty="0" err="1">
                <a:solidFill>
                  <a:schemeClr val="tx1"/>
                </a:solidFill>
              </a:rPr>
              <a:t>rects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16005" y="6167735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https://judge.softuni.bg/Contests/334</a:t>
            </a:r>
            <a:endParaRPr lang="en-US" dirty="0"/>
          </a:p>
        </p:txBody>
      </p:sp>
      <p:sp>
        <p:nvSpPr>
          <p:cNvPr id="7" name="Rectangle 7"/>
          <p:cNvSpPr/>
          <p:nvPr/>
        </p:nvSpPr>
        <p:spPr>
          <a:xfrm>
            <a:off x="1749356" y="5480121"/>
            <a:ext cx="946604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orderRects([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[3, 4]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[5, 3]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[3, 4]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[3, 5]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[12, 1]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404064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Closures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Enclosing Object State in a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3" name="Group 53"/>
          <p:cNvGrpSpPr/>
          <p:nvPr/>
        </p:nvGrpSpPr>
        <p:grpSpPr>
          <a:xfrm>
            <a:off x="1446212" y="1371600"/>
            <a:ext cx="9220200" cy="2743200"/>
            <a:chOff x="1522412" y="1295400"/>
            <a:chExt cx="9220200" cy="2743200"/>
          </a:xfrm>
          <a:solidFill>
            <a:schemeClr val="tx1"/>
          </a:solidFill>
        </p:grpSpPr>
        <p:sp>
          <p:nvSpPr>
            <p:cNvPr id="14" name="Rectangle: Rounded Corners 1"/>
            <p:cNvSpPr/>
            <p:nvPr/>
          </p:nvSpPr>
          <p:spPr>
            <a:xfrm>
              <a:off x="4636884" y="1295400"/>
              <a:ext cx="3124200" cy="2743200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traight Arrow Connector 7"/>
            <p:cNvCxnSpPr/>
            <p:nvPr/>
          </p:nvCxnSpPr>
          <p:spPr>
            <a:xfrm flipH="1" flipV="1">
              <a:off x="5865812" y="2286000"/>
              <a:ext cx="152400" cy="637972"/>
            </a:xfrm>
            <a:prstGeom prst="straightConnector1">
              <a:avLst/>
            </a:prstGeom>
            <a:grpFill/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8"/>
            <p:cNvCxnSpPr/>
            <p:nvPr/>
          </p:nvCxnSpPr>
          <p:spPr>
            <a:xfrm flipH="1">
              <a:off x="6399211" y="2286000"/>
              <a:ext cx="76201" cy="637972"/>
            </a:xfrm>
            <a:prstGeom prst="straightConnector1">
              <a:avLst/>
            </a:prstGeom>
            <a:grpFill/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24"/>
            <p:cNvGrpSpPr/>
            <p:nvPr/>
          </p:nvGrpSpPr>
          <p:grpSpPr>
            <a:xfrm>
              <a:off x="1522412" y="2286000"/>
              <a:ext cx="2371862" cy="762000"/>
              <a:chOff x="445950" y="2286000"/>
              <a:chExt cx="2371862" cy="762000"/>
            </a:xfrm>
            <a:grpFill/>
          </p:grpSpPr>
          <p:sp>
            <p:nvSpPr>
              <p:cNvPr id="27" name="Rectangle: Rounded Corners 22"/>
              <p:cNvSpPr/>
              <p:nvPr/>
            </p:nvSpPr>
            <p:spPr>
              <a:xfrm>
                <a:off x="445950" y="2286000"/>
                <a:ext cx="2371862" cy="762000"/>
              </a:xfrm>
              <a:prstGeom prst="roundRect">
                <a:avLst>
                  <a:gd name="adj" fmla="val 50000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function</a:t>
                </a:r>
              </a:p>
            </p:txBody>
          </p:sp>
          <p:sp>
            <p:nvSpPr>
              <p:cNvPr id="28" name="Oval 23"/>
              <p:cNvSpPr/>
              <p:nvPr/>
            </p:nvSpPr>
            <p:spPr>
              <a:xfrm>
                <a:off x="2227668" y="2524328"/>
                <a:ext cx="304800" cy="3048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18" name="Straight Arrow Connector 26"/>
            <p:cNvCxnSpPr>
              <a:stCxn id="28" idx="6"/>
              <a:endCxn id="14" idx="1"/>
            </p:cNvCxnSpPr>
            <p:nvPr/>
          </p:nvCxnSpPr>
          <p:spPr>
            <a:xfrm flipV="1">
              <a:off x="3608930" y="2667000"/>
              <a:ext cx="1027954" cy="9728"/>
            </a:xfrm>
            <a:prstGeom prst="straightConnector1">
              <a:avLst/>
            </a:prstGeom>
            <a:grpFill/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29"/>
            <p:cNvCxnSpPr>
              <a:stCxn id="26" idx="6"/>
              <a:endCxn id="20" idx="1"/>
            </p:cNvCxnSpPr>
            <p:nvPr/>
          </p:nvCxnSpPr>
          <p:spPr>
            <a:xfrm>
              <a:off x="7122300" y="3304972"/>
              <a:ext cx="1334312" cy="0"/>
            </a:xfrm>
            <a:prstGeom prst="straightConnector1">
              <a:avLst/>
            </a:prstGeom>
            <a:grpFill/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: Rounded Corners 34"/>
            <p:cNvSpPr/>
            <p:nvPr/>
          </p:nvSpPr>
          <p:spPr>
            <a:xfrm>
              <a:off x="8456612" y="2923972"/>
              <a:ext cx="2286000" cy="762000"/>
            </a:xfrm>
            <a:prstGeom prst="roundRect">
              <a:avLst>
                <a:gd name="adj" fmla="val 50000"/>
              </a:avLst>
            </a:prstGeom>
            <a:grp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function</a:t>
              </a:r>
            </a:p>
          </p:txBody>
        </p:sp>
        <p:sp>
          <p:nvSpPr>
            <p:cNvPr id="21" name="Rectangle: Rounded Corners 2"/>
            <p:cNvSpPr/>
            <p:nvPr/>
          </p:nvSpPr>
          <p:spPr>
            <a:xfrm>
              <a:off x="5027612" y="1600200"/>
              <a:ext cx="1695724" cy="685800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counter</a:t>
              </a:r>
            </a:p>
          </p:txBody>
        </p:sp>
        <p:grpSp>
          <p:nvGrpSpPr>
            <p:cNvPr id="22" name="Group 25"/>
            <p:cNvGrpSpPr/>
            <p:nvPr/>
          </p:nvGrpSpPr>
          <p:grpSpPr>
            <a:xfrm>
              <a:off x="5064900" y="2923972"/>
              <a:ext cx="2286000" cy="762000"/>
              <a:chOff x="4531500" y="2923972"/>
              <a:chExt cx="2286000" cy="762000"/>
            </a:xfrm>
            <a:grpFill/>
          </p:grpSpPr>
          <p:sp>
            <p:nvSpPr>
              <p:cNvPr id="25" name="Rectangle: Rounded Corners 3"/>
              <p:cNvSpPr/>
              <p:nvPr/>
            </p:nvSpPr>
            <p:spPr>
              <a:xfrm>
                <a:off x="4531500" y="2923972"/>
                <a:ext cx="2286000" cy="762000"/>
              </a:xfrm>
              <a:prstGeom prst="roundRect">
                <a:avLst>
                  <a:gd name="adj" fmla="val 50000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function</a:t>
                </a:r>
              </a:p>
            </p:txBody>
          </p:sp>
          <p:sp>
            <p:nvSpPr>
              <p:cNvPr id="26" name="Oval 21"/>
              <p:cNvSpPr/>
              <p:nvPr/>
            </p:nvSpPr>
            <p:spPr>
              <a:xfrm>
                <a:off x="6284100" y="3152572"/>
                <a:ext cx="304800" cy="3048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3" name="Rectangle: Rounded Corners 40"/>
            <p:cNvSpPr/>
            <p:nvPr/>
          </p:nvSpPr>
          <p:spPr>
            <a:xfrm>
              <a:off x="6723336" y="1600200"/>
              <a:ext cx="627564" cy="685800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24" name="Oval 45"/>
            <p:cNvSpPr/>
            <p:nvPr/>
          </p:nvSpPr>
          <p:spPr>
            <a:xfrm>
              <a:off x="10191380" y="3162300"/>
              <a:ext cx="304800" cy="3048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832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Closure?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1"/>
            <a:ext cx="10189195" cy="58128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Closure</a:t>
            </a:r>
            <a:r>
              <a:rPr lang="en-US" sz="3200" dirty="0"/>
              <a:t> == </a:t>
            </a:r>
            <a:r>
              <a:rPr lang="en-US" sz="3200" b="1" dirty="0">
                <a:solidFill>
                  <a:schemeClr val="bg1"/>
                </a:solidFill>
              </a:rPr>
              <a:t>state</a:t>
            </a:r>
            <a:r>
              <a:rPr lang="en-US" sz="3200" dirty="0"/>
              <a:t> maintained (closed) inside a function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Hidden from the outside world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Example: counter with closures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55658" y="2911717"/>
            <a:ext cx="5086319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function </a:t>
            </a:r>
            <a:r>
              <a:rPr lang="en-US" sz="2400" dirty="0" err="1">
                <a:solidFill>
                  <a:schemeClr val="bg1"/>
                </a:solidFill>
              </a:rPr>
              <a:t>counterClosure</a:t>
            </a:r>
            <a:r>
              <a:rPr lang="en-US" sz="2400" dirty="0">
                <a:solidFill>
                  <a:schemeClr val="tx1"/>
                </a:solidFill>
              </a:rPr>
              <a:t>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let counter = 0;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function </a:t>
            </a:r>
            <a:r>
              <a:rPr lang="en-US" sz="2400" dirty="0" err="1">
                <a:solidFill>
                  <a:schemeClr val="bg1"/>
                </a:solidFill>
              </a:rPr>
              <a:t>getNextCount</a:t>
            </a:r>
            <a:r>
              <a:rPr lang="en-US" sz="2400" dirty="0">
                <a:solidFill>
                  <a:schemeClr val="tx1"/>
                </a:solidFill>
              </a:rPr>
              <a:t>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console.log(++counter);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};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return </a:t>
            </a:r>
            <a:r>
              <a:rPr lang="en-US" sz="2400" dirty="0" err="1">
                <a:solidFill>
                  <a:schemeClr val="bg1"/>
                </a:solidFill>
              </a:rPr>
              <a:t>getNextCount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333861" y="2911717"/>
            <a:ext cx="3993502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 count 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counterClosure</a:t>
            </a:r>
            <a:r>
              <a:rPr lang="en-US" sz="2400" dirty="0">
                <a:solidFill>
                  <a:schemeClr val="tx1"/>
                </a:solidFill>
              </a:rPr>
              <a:t>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count(); </a:t>
            </a:r>
            <a:r>
              <a:rPr lang="en-US" sz="2400" i="1" dirty="0">
                <a:solidFill>
                  <a:schemeClr val="accent2"/>
                </a:solidFill>
              </a:rPr>
              <a:t>// 1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count(); </a:t>
            </a:r>
            <a:r>
              <a:rPr lang="en-US" sz="2400" i="1" dirty="0">
                <a:solidFill>
                  <a:schemeClr val="accent2"/>
                </a:solidFill>
              </a:rPr>
              <a:t>// 2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count(); </a:t>
            </a:r>
            <a:r>
              <a:rPr lang="en-US" sz="2400" i="1" dirty="0">
                <a:solidFill>
                  <a:schemeClr val="accent2"/>
                </a:solidFill>
              </a:rPr>
              <a:t>// 3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count(); </a:t>
            </a:r>
            <a:r>
              <a:rPr lang="en-US" sz="2400" i="1" dirty="0">
                <a:solidFill>
                  <a:schemeClr val="accent2"/>
                </a:solidFill>
              </a:rPr>
              <a:t>// 4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count(); </a:t>
            </a:r>
            <a:r>
              <a:rPr lang="en-US" sz="2400" i="1" dirty="0">
                <a:solidFill>
                  <a:schemeClr val="accent2"/>
                </a:solidFill>
              </a:rPr>
              <a:t>// 5</a:t>
            </a:r>
          </a:p>
        </p:txBody>
      </p:sp>
    </p:spTree>
    <p:extLst>
      <p:ext uri="{BB962C8B-B14F-4D97-AF65-F5344CB8AC3E}">
        <p14:creationId xmlns:p14="http://schemas.microsoft.com/office/powerpoint/2010/main" val="400829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 – Shorter Syntax with IIFE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55792" y="1345871"/>
            <a:ext cx="5038518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 counter = 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function()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let </a:t>
            </a:r>
            <a:r>
              <a:rPr lang="en-US" sz="2400" dirty="0" err="1">
                <a:solidFill>
                  <a:schemeClr val="tx1"/>
                </a:solidFill>
              </a:rPr>
              <a:t>num</a:t>
            </a:r>
            <a:r>
              <a:rPr lang="en-US" sz="2400" dirty="0">
                <a:solidFill>
                  <a:schemeClr val="tx1"/>
                </a:solidFill>
              </a:rPr>
              <a:t> = 0;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return function()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console.log(++</a:t>
            </a:r>
            <a:r>
              <a:rPr lang="en-US" sz="2400" dirty="0" err="1">
                <a:solidFill>
                  <a:schemeClr val="tx1"/>
                </a:solidFill>
              </a:rPr>
              <a:t>num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};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  <a:r>
              <a:rPr lang="en-US" sz="2400" dirty="0">
                <a:solidFill>
                  <a:schemeClr val="bg1"/>
                </a:solidFill>
              </a:rPr>
              <a:t>)()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counter(); </a:t>
            </a:r>
            <a:r>
              <a:rPr lang="en-US" sz="2400" i="1" dirty="0">
                <a:solidFill>
                  <a:schemeClr val="accent2"/>
                </a:solidFill>
              </a:rPr>
              <a:t>// 1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counter(); </a:t>
            </a:r>
            <a:r>
              <a:rPr lang="en-US" sz="2400" i="1" dirty="0">
                <a:solidFill>
                  <a:schemeClr val="accent2"/>
                </a:solidFill>
              </a:rPr>
              <a:t>// 2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counter(); </a:t>
            </a:r>
            <a:r>
              <a:rPr lang="en-US" sz="2400" i="1" dirty="0">
                <a:solidFill>
                  <a:schemeClr val="accent2"/>
                </a:solidFill>
              </a:rPr>
              <a:t>// 3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665179" y="1345871"/>
            <a:ext cx="5038518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 counter = 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() =&gt;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let </a:t>
            </a:r>
            <a:r>
              <a:rPr lang="en-US" sz="2400" dirty="0" err="1">
                <a:solidFill>
                  <a:schemeClr val="tx1"/>
                </a:solidFill>
              </a:rPr>
              <a:t>num</a:t>
            </a:r>
            <a:r>
              <a:rPr lang="en-US" sz="2400" dirty="0">
                <a:solidFill>
                  <a:schemeClr val="tx1"/>
                </a:solidFill>
              </a:rPr>
              <a:t> = 0;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return () =&gt; 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console.log(++</a:t>
            </a:r>
            <a:r>
              <a:rPr lang="en-US" sz="2400" dirty="0" err="1">
                <a:solidFill>
                  <a:schemeClr val="tx1"/>
                </a:solidFill>
              </a:rPr>
              <a:t>num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  <a:r>
              <a:rPr lang="en-US" sz="2400" dirty="0">
                <a:solidFill>
                  <a:schemeClr val="bg1"/>
                </a:solidFill>
              </a:rPr>
              <a:t>)()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counter(); </a:t>
            </a:r>
            <a:r>
              <a:rPr lang="en-US" sz="2400" i="1" dirty="0">
                <a:solidFill>
                  <a:schemeClr val="accent2"/>
                </a:solidFill>
              </a:rPr>
              <a:t>// 1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counter(); </a:t>
            </a:r>
            <a:r>
              <a:rPr lang="en-US" sz="2400" i="1" dirty="0">
                <a:solidFill>
                  <a:schemeClr val="accent2"/>
                </a:solidFill>
              </a:rPr>
              <a:t>// 2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counter(); </a:t>
            </a:r>
            <a:r>
              <a:rPr lang="en-US" sz="2400" i="1" dirty="0">
                <a:solidFill>
                  <a:schemeClr val="accent2"/>
                </a:solidFill>
              </a:rPr>
              <a:t>// 3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counter(); </a:t>
            </a:r>
            <a:r>
              <a:rPr lang="en-US" sz="2400" i="1" dirty="0">
                <a:solidFill>
                  <a:schemeClr val="accent2"/>
                </a:solidFill>
              </a:rPr>
              <a:t>// 4</a:t>
            </a:r>
          </a:p>
        </p:txBody>
      </p:sp>
    </p:spTree>
    <p:extLst>
      <p:ext uri="{BB962C8B-B14F-4D97-AF65-F5344CB8AC3E}">
        <p14:creationId xmlns:p14="http://schemas.microsoft.com/office/powerpoint/2010/main" val="102145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6571" y="1166498"/>
            <a:ext cx="11625943" cy="5476898"/>
          </a:xfrm>
        </p:spPr>
        <p:txBody>
          <a:bodyPr>
            <a:normAutofit/>
          </a:bodyPr>
          <a:lstStyle/>
          <a:p>
            <a:r>
              <a:rPr lang="en-US" sz="3200" dirty="0"/>
              <a:t>Using closures write a JS function that returns the next </a:t>
            </a:r>
            <a:r>
              <a:rPr lang="en-US" sz="3200" b="1" dirty="0">
                <a:solidFill>
                  <a:schemeClr val="bg1"/>
                </a:solidFill>
              </a:rPr>
              <a:t>Fibonacci</a:t>
            </a:r>
            <a:r>
              <a:rPr lang="en-US" sz="3200" dirty="0"/>
              <a:t> number, each time </a:t>
            </a:r>
            <a:r>
              <a:rPr lang="en-US" sz="3200" dirty="0" smtClean="0"/>
              <a:t>it's </a:t>
            </a:r>
            <a:r>
              <a:rPr lang="en-US" sz="3200" dirty="0"/>
              <a:t>called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Fibonacci with Closures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345106" y="3449666"/>
            <a:ext cx="706004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x3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091415" y="2862353"/>
            <a:ext cx="706004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x4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7797294" y="2275040"/>
            <a:ext cx="706004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x5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345106" y="4871030"/>
            <a:ext cx="706004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Стрелка надолу 1"/>
          <p:cNvSpPr/>
          <p:nvPr/>
        </p:nvSpPr>
        <p:spPr bwMode="auto">
          <a:xfrm>
            <a:off x="2519265" y="4254759"/>
            <a:ext cx="363894" cy="4385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Стрелка надолу 13"/>
          <p:cNvSpPr/>
          <p:nvPr/>
        </p:nvSpPr>
        <p:spPr bwMode="auto">
          <a:xfrm>
            <a:off x="5262470" y="3847322"/>
            <a:ext cx="363894" cy="4385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Стрелка надолу 14"/>
          <p:cNvSpPr/>
          <p:nvPr/>
        </p:nvSpPr>
        <p:spPr bwMode="auto">
          <a:xfrm>
            <a:off x="7968349" y="3156009"/>
            <a:ext cx="363894" cy="4385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5091415" y="4474028"/>
            <a:ext cx="706004" cy="21565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7797294" y="3903308"/>
            <a:ext cx="706004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0224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 animBg="1"/>
      <p:bldP spid="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Fibonacci with Closures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1150" y="1177915"/>
            <a:ext cx="6204857" cy="52232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8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function </a:t>
            </a:r>
            <a:r>
              <a:rPr lang="en-US" sz="2400" dirty="0" err="1">
                <a:solidFill>
                  <a:schemeClr val="tx1"/>
                </a:solidFill>
              </a:rPr>
              <a:t>getFibonator</a:t>
            </a:r>
            <a:r>
              <a:rPr lang="en-US" sz="2400" dirty="0">
                <a:solidFill>
                  <a:schemeClr val="tx1"/>
                </a:solidFill>
              </a:rPr>
              <a:t>() {</a:t>
            </a:r>
          </a:p>
          <a:p>
            <a:pPr>
              <a:lnSpc>
                <a:spcPct val="8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let f0 = 0, f1 = 1;</a:t>
            </a:r>
          </a:p>
          <a:p>
            <a:pPr>
              <a:lnSpc>
                <a:spcPct val="8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return</a:t>
            </a:r>
            <a:r>
              <a:rPr lang="en-US" sz="2400" dirty="0">
                <a:solidFill>
                  <a:schemeClr val="tx1"/>
                </a:solidFill>
              </a:rPr>
              <a:t> function() {</a:t>
            </a:r>
          </a:p>
          <a:p>
            <a:pPr>
              <a:lnSpc>
                <a:spcPct val="8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  let f2 = f0 + f1;</a:t>
            </a:r>
          </a:p>
          <a:p>
            <a:pPr>
              <a:lnSpc>
                <a:spcPct val="8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  f0 = f1;</a:t>
            </a:r>
          </a:p>
          <a:p>
            <a:pPr>
              <a:lnSpc>
                <a:spcPct val="8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  f1 = f2;</a:t>
            </a:r>
          </a:p>
          <a:p>
            <a:pPr>
              <a:lnSpc>
                <a:spcPct val="8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  return f1;</a:t>
            </a:r>
          </a:p>
          <a:p>
            <a:pPr>
              <a:lnSpc>
                <a:spcPct val="8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};</a:t>
            </a:r>
          </a:p>
          <a:p>
            <a:pPr>
              <a:lnSpc>
                <a:spcPct val="8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}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8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let fib = </a:t>
            </a:r>
            <a:r>
              <a:rPr lang="en-US" sz="2400" dirty="0" err="1">
                <a:solidFill>
                  <a:schemeClr val="tx1"/>
                </a:solidFill>
              </a:rPr>
              <a:t>getFibonator</a:t>
            </a:r>
            <a:r>
              <a:rPr lang="en-US" sz="2400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8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fib(); </a:t>
            </a:r>
            <a:r>
              <a:rPr lang="en-US" sz="2400" i="1" dirty="0">
                <a:solidFill>
                  <a:schemeClr val="accent2"/>
                </a:solidFill>
              </a:rPr>
              <a:t>// 1</a:t>
            </a:r>
          </a:p>
          <a:p>
            <a:pPr>
              <a:lnSpc>
                <a:spcPct val="8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fib(); </a:t>
            </a:r>
            <a:r>
              <a:rPr lang="en-US" sz="2400" i="1" dirty="0">
                <a:solidFill>
                  <a:schemeClr val="accent2"/>
                </a:solidFill>
              </a:rPr>
              <a:t>// 1</a:t>
            </a:r>
          </a:p>
          <a:p>
            <a:pPr>
              <a:lnSpc>
                <a:spcPct val="8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fib(); </a:t>
            </a:r>
            <a:r>
              <a:rPr lang="en-US" sz="2400" i="1" dirty="0">
                <a:solidFill>
                  <a:schemeClr val="accent2"/>
                </a:solidFill>
              </a:rPr>
              <a:t>// 2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275" y="1421612"/>
            <a:ext cx="4059665" cy="48851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816005" y="6384959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https://judge.softuni.bg/Contests/334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07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5109" y="4704824"/>
            <a:ext cx="10961783" cy="1509364"/>
          </a:xfrm>
        </p:spPr>
        <p:txBody>
          <a:bodyPr/>
          <a:lstStyle/>
          <a:p>
            <a:r>
              <a:rPr lang="en-US" dirty="0"/>
              <a:t>Module and Revealing</a:t>
            </a:r>
            <a:br>
              <a:rPr lang="en-US" dirty="0"/>
            </a:br>
            <a:r>
              <a:rPr lang="en-US" dirty="0"/>
              <a:t>Module Patterns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29" name="Group 33"/>
          <p:cNvGrpSpPr/>
          <p:nvPr/>
        </p:nvGrpSpPr>
        <p:grpSpPr>
          <a:xfrm>
            <a:off x="1324151" y="954058"/>
            <a:ext cx="9462702" cy="3442577"/>
            <a:chOff x="1464772" y="960455"/>
            <a:chExt cx="9462702" cy="3442577"/>
          </a:xfrm>
          <a:solidFill>
            <a:schemeClr val="tx1"/>
          </a:solidFill>
        </p:grpSpPr>
        <p:sp>
          <p:nvSpPr>
            <p:cNvPr id="30" name="Rectangle: Rounded Corners 6"/>
            <p:cNvSpPr/>
            <p:nvPr/>
          </p:nvSpPr>
          <p:spPr>
            <a:xfrm>
              <a:off x="4560684" y="960455"/>
              <a:ext cx="3124200" cy="3114153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3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closure</a:t>
              </a:r>
            </a:p>
          </p:txBody>
        </p:sp>
        <p:cxnSp>
          <p:nvCxnSpPr>
            <p:cNvPr id="31" name="Straight Arrow Connector 7"/>
            <p:cNvCxnSpPr/>
            <p:nvPr/>
          </p:nvCxnSpPr>
          <p:spPr>
            <a:xfrm flipH="1" flipV="1">
              <a:off x="5789612" y="2362200"/>
              <a:ext cx="152400" cy="637972"/>
            </a:xfrm>
            <a:prstGeom prst="straightConnector1">
              <a:avLst/>
            </a:prstGeom>
            <a:grpFill/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8"/>
            <p:cNvCxnSpPr/>
            <p:nvPr/>
          </p:nvCxnSpPr>
          <p:spPr>
            <a:xfrm flipH="1">
              <a:off x="6323011" y="2362200"/>
              <a:ext cx="76201" cy="637972"/>
            </a:xfrm>
            <a:prstGeom prst="straightConnector1">
              <a:avLst/>
            </a:prstGeom>
            <a:grpFill/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9"/>
            <p:cNvGrpSpPr/>
            <p:nvPr/>
          </p:nvGrpSpPr>
          <p:grpSpPr>
            <a:xfrm>
              <a:off x="1464772" y="2133600"/>
              <a:ext cx="2371862" cy="762000"/>
              <a:chOff x="464510" y="2057400"/>
              <a:chExt cx="2371862" cy="762000"/>
            </a:xfrm>
            <a:grpFill/>
          </p:grpSpPr>
          <p:sp>
            <p:nvSpPr>
              <p:cNvPr id="43" name="Rectangle: Rounded Corners 19"/>
              <p:cNvSpPr/>
              <p:nvPr/>
            </p:nvSpPr>
            <p:spPr>
              <a:xfrm>
                <a:off x="464510" y="2057400"/>
                <a:ext cx="2371862" cy="762000"/>
              </a:xfrm>
              <a:prstGeom prst="roundRect">
                <a:avLst>
                  <a:gd name="adj" fmla="val 50000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function</a:t>
                </a:r>
              </a:p>
            </p:txBody>
          </p:sp>
          <p:sp>
            <p:nvSpPr>
              <p:cNvPr id="44" name="Oval 20"/>
              <p:cNvSpPr/>
              <p:nvPr/>
            </p:nvSpPr>
            <p:spPr>
              <a:xfrm>
                <a:off x="2246228" y="2295728"/>
                <a:ext cx="304800" cy="3048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34" name="Straight Arrow Connector 10"/>
            <p:cNvCxnSpPr>
              <a:stCxn id="44" idx="6"/>
              <a:endCxn id="30" idx="1"/>
            </p:cNvCxnSpPr>
            <p:nvPr/>
          </p:nvCxnSpPr>
          <p:spPr>
            <a:xfrm flipV="1">
              <a:off x="3551290" y="2517532"/>
              <a:ext cx="1009394" cy="6796"/>
            </a:xfrm>
            <a:prstGeom prst="straightConnector1">
              <a:avLst/>
            </a:prstGeom>
            <a:grpFill/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11"/>
            <p:cNvCxnSpPr>
              <a:stCxn id="42" idx="6"/>
              <a:endCxn id="36" idx="1"/>
            </p:cNvCxnSpPr>
            <p:nvPr/>
          </p:nvCxnSpPr>
          <p:spPr>
            <a:xfrm>
              <a:off x="7188773" y="3381172"/>
              <a:ext cx="1147901" cy="272"/>
            </a:xfrm>
            <a:prstGeom prst="straightConnector1">
              <a:avLst/>
            </a:prstGeom>
            <a:grpFill/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: Rounded Corners 12"/>
            <p:cNvSpPr/>
            <p:nvPr/>
          </p:nvSpPr>
          <p:spPr>
            <a:xfrm>
              <a:off x="8336674" y="2359856"/>
              <a:ext cx="2590800" cy="2043176"/>
            </a:xfrm>
            <a:prstGeom prst="roundRect">
              <a:avLst>
                <a:gd name="adj" fmla="val 4203"/>
              </a:avLst>
            </a:prstGeom>
            <a:grp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object</a:t>
              </a:r>
            </a:p>
            <a:p>
              <a:pPr marL="534988" indent="-360363">
                <a:lnSpc>
                  <a:spcPct val="95000"/>
                </a:lnSpc>
                <a:buClr>
                  <a:schemeClr val="bg2"/>
                </a:buClr>
                <a:buFont typeface="Wingdings" panose="05000000000000000000" pitchFamily="2" charset="2"/>
                <a:buChar char="§"/>
              </a:pPr>
              <a:r>
                <a:rPr lang="en-US" sz="3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increase()</a:t>
              </a:r>
            </a:p>
            <a:p>
              <a:pPr marL="534988" indent="-360363">
                <a:lnSpc>
                  <a:spcPct val="95000"/>
                </a:lnSpc>
                <a:buClr>
                  <a:schemeClr val="bg2"/>
                </a:buClr>
                <a:buFont typeface="Wingdings" panose="05000000000000000000" pitchFamily="2" charset="2"/>
                <a:buChar char="§"/>
              </a:pPr>
              <a:r>
                <a:rPr lang="en-US" sz="3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decrease()</a:t>
              </a:r>
            </a:p>
            <a:p>
              <a:pPr marL="534988" indent="-360363">
                <a:lnSpc>
                  <a:spcPct val="95000"/>
                </a:lnSpc>
                <a:buClr>
                  <a:schemeClr val="bg2"/>
                </a:buClr>
                <a:buFont typeface="Wingdings" panose="05000000000000000000" pitchFamily="2" charset="2"/>
                <a:buChar char="§"/>
              </a:pPr>
              <a:r>
                <a:rPr lang="en-US" sz="3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value()</a:t>
              </a:r>
            </a:p>
          </p:txBody>
        </p:sp>
        <p:sp>
          <p:nvSpPr>
            <p:cNvPr id="37" name="Rectangle: Rounded Corners 13"/>
            <p:cNvSpPr/>
            <p:nvPr/>
          </p:nvSpPr>
          <p:spPr>
            <a:xfrm>
              <a:off x="4951412" y="1656944"/>
              <a:ext cx="1695724" cy="685800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counter</a:t>
              </a:r>
            </a:p>
          </p:txBody>
        </p:sp>
        <p:grpSp>
          <p:nvGrpSpPr>
            <p:cNvPr id="38" name="Group 14"/>
            <p:cNvGrpSpPr/>
            <p:nvPr/>
          </p:nvGrpSpPr>
          <p:grpSpPr>
            <a:xfrm>
              <a:off x="4873588" y="3000172"/>
              <a:ext cx="2516224" cy="762000"/>
              <a:chOff x="4416388" y="2923972"/>
              <a:chExt cx="2516224" cy="762000"/>
            </a:xfrm>
            <a:grpFill/>
          </p:grpSpPr>
          <p:sp>
            <p:nvSpPr>
              <p:cNvPr id="41" name="Rectangle: Rounded Corners 17"/>
              <p:cNvSpPr/>
              <p:nvPr/>
            </p:nvSpPr>
            <p:spPr>
              <a:xfrm>
                <a:off x="4416388" y="2923972"/>
                <a:ext cx="2516224" cy="762000"/>
              </a:xfrm>
              <a:prstGeom prst="roundRect">
                <a:avLst>
                  <a:gd name="adj" fmla="val 50000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object </a:t>
                </a:r>
                <a:r>
                  <a:rPr lang="en-US" sz="32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{</a:t>
                </a:r>
                <a:r>
                  <a:rPr lang="en-US" sz="32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32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}</a:t>
                </a:r>
              </a:p>
            </p:txBody>
          </p:sp>
          <p:sp>
            <p:nvSpPr>
              <p:cNvPr id="42" name="Oval 18"/>
              <p:cNvSpPr/>
              <p:nvPr/>
            </p:nvSpPr>
            <p:spPr>
              <a:xfrm>
                <a:off x="6426773" y="3152572"/>
                <a:ext cx="304800" cy="3048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9" name="Rectangle: Rounded Corners 15"/>
            <p:cNvSpPr/>
            <p:nvPr/>
          </p:nvSpPr>
          <p:spPr>
            <a:xfrm>
              <a:off x="6647136" y="1656944"/>
              <a:ext cx="627564" cy="685800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</a:p>
          </p:txBody>
        </p:sp>
        <p:cxnSp>
          <p:nvCxnSpPr>
            <p:cNvPr id="40" name="Straight Arrow Connector 24"/>
            <p:cNvCxnSpPr>
              <a:stCxn id="36" idx="0"/>
              <a:endCxn id="39" idx="3"/>
            </p:cNvCxnSpPr>
            <p:nvPr/>
          </p:nvCxnSpPr>
          <p:spPr>
            <a:xfrm rot="16200000" flipV="1">
              <a:off x="8273381" y="1001163"/>
              <a:ext cx="360012" cy="2357374"/>
            </a:xfrm>
            <a:prstGeom prst="bentConnector2">
              <a:avLst/>
            </a:prstGeom>
            <a:grpFill/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559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"Module" Pattern (with Object Literal)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1150" y="1177915"/>
            <a:ext cx="10478262" cy="53964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let </a:t>
            </a:r>
            <a:r>
              <a:rPr lang="en-US" sz="2400" dirty="0" err="1">
                <a:solidFill>
                  <a:schemeClr val="tx1"/>
                </a:solidFill>
              </a:rPr>
              <a:t>moduleObj</a:t>
            </a:r>
            <a:r>
              <a:rPr lang="en-US" sz="2400" dirty="0">
                <a:solidFill>
                  <a:schemeClr val="tx1"/>
                </a:solidFill>
              </a:rPr>
              <a:t> = {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count</a:t>
            </a:r>
            <a:r>
              <a:rPr lang="en-US" sz="2400" dirty="0">
                <a:solidFill>
                  <a:schemeClr val="tx1"/>
                </a:solidFill>
              </a:rPr>
              <a:t>: 0, </a:t>
            </a:r>
            <a:r>
              <a:rPr lang="en-US" sz="2400" i="1" dirty="0">
                <a:solidFill>
                  <a:schemeClr val="accent2"/>
                </a:solidFill>
              </a:rPr>
              <a:t>// public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increase</a:t>
            </a:r>
            <a:r>
              <a:rPr lang="en-US" sz="2400" dirty="0">
                <a:solidFill>
                  <a:schemeClr val="tx1"/>
                </a:solidFill>
              </a:rPr>
              <a:t>: function(</a:t>
            </a:r>
            <a:r>
              <a:rPr lang="en-US" sz="2400" dirty="0" err="1">
                <a:solidFill>
                  <a:schemeClr val="tx1"/>
                </a:solidFill>
              </a:rPr>
              <a:t>num</a:t>
            </a:r>
            <a:r>
              <a:rPr lang="en-US" sz="2400" dirty="0">
                <a:solidFill>
                  <a:schemeClr val="tx1"/>
                </a:solidFill>
              </a:rPr>
              <a:t>) { return </a:t>
            </a:r>
            <a:r>
              <a:rPr lang="en-US" sz="2400" dirty="0" err="1">
                <a:solidFill>
                  <a:schemeClr val="bg1"/>
                </a:solidFill>
              </a:rPr>
              <a:t>this</a:t>
            </a:r>
            <a:r>
              <a:rPr lang="en-US" sz="2400" dirty="0" err="1">
                <a:solidFill>
                  <a:schemeClr val="tx1"/>
                </a:solidFill>
              </a:rPr>
              <a:t>.count</a:t>
            </a:r>
            <a:r>
              <a:rPr lang="en-US" sz="2400" dirty="0">
                <a:solidFill>
                  <a:schemeClr val="tx1"/>
                </a:solidFill>
              </a:rPr>
              <a:t> += </a:t>
            </a:r>
            <a:r>
              <a:rPr lang="en-US" sz="2400" dirty="0" err="1">
                <a:solidFill>
                  <a:schemeClr val="tx1"/>
                </a:solidFill>
              </a:rPr>
              <a:t>num</a:t>
            </a:r>
            <a:r>
              <a:rPr lang="en-US" sz="2400" dirty="0">
                <a:solidFill>
                  <a:schemeClr val="tx1"/>
                </a:solidFill>
              </a:rPr>
              <a:t> },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decrease</a:t>
            </a:r>
            <a:r>
              <a:rPr lang="en-US" sz="2400" dirty="0">
                <a:solidFill>
                  <a:schemeClr val="tx1"/>
                </a:solidFill>
              </a:rPr>
              <a:t>: function(</a:t>
            </a:r>
            <a:r>
              <a:rPr lang="en-US" sz="2400" dirty="0" err="1">
                <a:solidFill>
                  <a:schemeClr val="tx1"/>
                </a:solidFill>
              </a:rPr>
              <a:t>num</a:t>
            </a:r>
            <a:r>
              <a:rPr lang="en-US" sz="2400" dirty="0">
                <a:solidFill>
                  <a:schemeClr val="tx1"/>
                </a:solidFill>
              </a:rPr>
              <a:t>) { return </a:t>
            </a:r>
            <a:r>
              <a:rPr lang="en-US" sz="2400" dirty="0" err="1">
                <a:solidFill>
                  <a:schemeClr val="bg1"/>
                </a:solidFill>
              </a:rPr>
              <a:t>this</a:t>
            </a:r>
            <a:r>
              <a:rPr lang="en-US" sz="2400" dirty="0" err="1">
                <a:solidFill>
                  <a:schemeClr val="tx1"/>
                </a:solidFill>
              </a:rPr>
              <a:t>.count</a:t>
            </a:r>
            <a:r>
              <a:rPr lang="en-US" sz="2400" dirty="0">
                <a:solidFill>
                  <a:schemeClr val="tx1"/>
                </a:solidFill>
              </a:rPr>
              <a:t> -= </a:t>
            </a:r>
            <a:r>
              <a:rPr lang="en-US" sz="2400" dirty="0" err="1">
                <a:solidFill>
                  <a:schemeClr val="tx1"/>
                </a:solidFill>
              </a:rPr>
              <a:t>num</a:t>
            </a:r>
            <a:r>
              <a:rPr lang="en-US" sz="2400" dirty="0">
                <a:solidFill>
                  <a:schemeClr val="tx1"/>
                </a:solidFill>
              </a:rPr>
              <a:t> },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value</a:t>
            </a:r>
            <a:r>
              <a:rPr lang="en-US" sz="2400" dirty="0">
                <a:solidFill>
                  <a:schemeClr val="tx1"/>
                </a:solidFill>
              </a:rPr>
              <a:t>: function() { return </a:t>
            </a:r>
            <a:r>
              <a:rPr lang="en-US" sz="2400" dirty="0" err="1">
                <a:solidFill>
                  <a:schemeClr val="bg1"/>
                </a:solidFill>
              </a:rPr>
              <a:t>this</a:t>
            </a:r>
            <a:r>
              <a:rPr lang="en-US" sz="2400" dirty="0" err="1">
                <a:solidFill>
                  <a:schemeClr val="tx1"/>
                </a:solidFill>
              </a:rPr>
              <a:t>.count</a:t>
            </a:r>
            <a:r>
              <a:rPr lang="en-US" sz="2400" dirty="0">
                <a:solidFill>
                  <a:schemeClr val="tx1"/>
                </a:solidFill>
              </a:rPr>
              <a:t> }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};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moduleObj.</a:t>
            </a:r>
            <a:r>
              <a:rPr lang="en-US" sz="2400" dirty="0" err="1">
                <a:solidFill>
                  <a:schemeClr val="bg1"/>
                </a:solidFill>
              </a:rPr>
              <a:t>count</a:t>
            </a:r>
            <a:r>
              <a:rPr lang="en-US" sz="2400" dirty="0">
                <a:solidFill>
                  <a:schemeClr val="tx1"/>
                </a:solidFill>
              </a:rPr>
              <a:t> = 2;</a:t>
            </a:r>
            <a:r>
              <a:rPr lang="bg-BG" sz="2400" dirty="0">
                <a:solidFill>
                  <a:schemeClr val="tx1"/>
                </a:solidFill>
              </a:rPr>
              <a:t> </a:t>
            </a:r>
            <a:r>
              <a:rPr lang="bg-BG" sz="2400" i="1" dirty="0">
                <a:solidFill>
                  <a:schemeClr val="accent2"/>
                </a:solidFill>
              </a:rPr>
              <a:t>// </a:t>
            </a:r>
            <a:r>
              <a:rPr lang="en-US" sz="2400" i="1" dirty="0">
                <a:solidFill>
                  <a:schemeClr val="accent2"/>
                </a:solidFill>
              </a:rPr>
              <a:t>the counter is accessible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moduleObj.</a:t>
            </a:r>
            <a:r>
              <a:rPr lang="en-US" sz="2400" dirty="0" err="1">
                <a:solidFill>
                  <a:schemeClr val="bg1"/>
                </a:solidFill>
              </a:rPr>
              <a:t>value</a:t>
            </a:r>
            <a:r>
              <a:rPr lang="en-US" sz="2400" dirty="0">
                <a:solidFill>
                  <a:schemeClr val="tx1"/>
                </a:solidFill>
              </a:rPr>
              <a:t>()); </a:t>
            </a:r>
            <a:r>
              <a:rPr lang="en-US" sz="2400" i="1" dirty="0">
                <a:solidFill>
                  <a:schemeClr val="accent2"/>
                </a:solidFill>
              </a:rPr>
              <a:t>// 2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moduleObj.</a:t>
            </a:r>
            <a:r>
              <a:rPr lang="en-US" sz="2400" dirty="0" err="1">
                <a:solidFill>
                  <a:schemeClr val="bg1"/>
                </a:solidFill>
              </a:rPr>
              <a:t>increase</a:t>
            </a:r>
            <a:r>
              <a:rPr lang="en-US" sz="2400" dirty="0">
                <a:solidFill>
                  <a:schemeClr val="tx1"/>
                </a:solidFill>
              </a:rPr>
              <a:t>(5)); </a:t>
            </a:r>
            <a:r>
              <a:rPr lang="en-US" sz="2400" i="1" dirty="0">
                <a:solidFill>
                  <a:schemeClr val="accent2"/>
                </a:solidFill>
              </a:rPr>
              <a:t>// 7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moduleObj.</a:t>
            </a:r>
            <a:r>
              <a:rPr lang="en-US" sz="2400" dirty="0" err="1">
                <a:solidFill>
                  <a:schemeClr val="bg1"/>
                </a:solidFill>
              </a:rPr>
              <a:t>decrease</a:t>
            </a:r>
            <a:r>
              <a:rPr lang="en-US" sz="2400" dirty="0">
                <a:solidFill>
                  <a:schemeClr val="tx1"/>
                </a:solidFill>
              </a:rPr>
              <a:t>(1)); </a:t>
            </a:r>
            <a:r>
              <a:rPr lang="en-US" sz="2400" i="1" dirty="0">
                <a:solidFill>
                  <a:schemeClr val="accent2"/>
                </a:solidFill>
              </a:rPr>
              <a:t>// 6</a:t>
            </a:r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40813" y="4596045"/>
            <a:ext cx="1990177" cy="203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8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"Module" Pattern (with Closure)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19877" y="1177915"/>
            <a:ext cx="11355355" cy="54928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let module = 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function() {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  let count = 0; </a:t>
            </a:r>
            <a:r>
              <a:rPr lang="en-US" sz="2400" i="1" dirty="0">
                <a:solidFill>
                  <a:schemeClr val="accent2"/>
                </a:solidFill>
              </a:rPr>
              <a:t>// private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  return {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increase</a:t>
            </a:r>
            <a:r>
              <a:rPr lang="en-US" sz="2400" dirty="0">
                <a:solidFill>
                  <a:schemeClr val="tx1"/>
                </a:solidFill>
              </a:rPr>
              <a:t>: (</a:t>
            </a:r>
            <a:r>
              <a:rPr lang="en-US" sz="2400" dirty="0" err="1">
                <a:solidFill>
                  <a:schemeClr val="tx1"/>
                </a:solidFill>
              </a:rPr>
              <a:t>num</a:t>
            </a:r>
            <a:r>
              <a:rPr lang="en-US" sz="2400" dirty="0">
                <a:solidFill>
                  <a:schemeClr val="tx1"/>
                </a:solidFill>
              </a:rPr>
              <a:t>) =&gt; count += </a:t>
            </a:r>
            <a:r>
              <a:rPr lang="en-US" sz="2400" dirty="0" err="1">
                <a:solidFill>
                  <a:schemeClr val="tx1"/>
                </a:solidFill>
              </a:rPr>
              <a:t>num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decrease</a:t>
            </a:r>
            <a:r>
              <a:rPr lang="en-US" sz="2400" dirty="0">
                <a:solidFill>
                  <a:schemeClr val="tx1"/>
                </a:solidFill>
              </a:rPr>
              <a:t>: (</a:t>
            </a:r>
            <a:r>
              <a:rPr lang="en-US" sz="2400" dirty="0" err="1">
                <a:solidFill>
                  <a:schemeClr val="tx1"/>
                </a:solidFill>
              </a:rPr>
              <a:t>num</a:t>
            </a:r>
            <a:r>
              <a:rPr lang="en-US" sz="2400" dirty="0">
                <a:solidFill>
                  <a:schemeClr val="tx1"/>
                </a:solidFill>
              </a:rPr>
              <a:t>) =&gt; count -= </a:t>
            </a:r>
            <a:r>
              <a:rPr lang="en-US" sz="2400" dirty="0" err="1">
                <a:solidFill>
                  <a:schemeClr val="tx1"/>
                </a:solidFill>
              </a:rPr>
              <a:t>num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value</a:t>
            </a:r>
            <a:r>
              <a:rPr lang="en-US" sz="2400" dirty="0">
                <a:solidFill>
                  <a:schemeClr val="tx1"/>
                </a:solidFill>
              </a:rPr>
              <a:t>: () =&gt; count,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  };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  <a:r>
              <a:rPr lang="en-US" sz="2400" dirty="0">
                <a:solidFill>
                  <a:schemeClr val="bg1"/>
                </a:solidFill>
              </a:rPr>
              <a:t>)()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95000"/>
              </a:lnSpc>
              <a:spcBef>
                <a:spcPts val="1200"/>
              </a:spcBef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module.</a:t>
            </a:r>
            <a:r>
              <a:rPr lang="en-US" sz="2400" dirty="0" err="1">
                <a:solidFill>
                  <a:schemeClr val="bg1"/>
                </a:solidFill>
              </a:rPr>
              <a:t>value</a:t>
            </a:r>
            <a:r>
              <a:rPr lang="en-US" sz="2400" dirty="0">
                <a:solidFill>
                  <a:schemeClr val="tx1"/>
                </a:solidFill>
              </a:rPr>
              <a:t>()); </a:t>
            </a:r>
            <a:r>
              <a:rPr lang="en-US" sz="2400" i="1" dirty="0">
                <a:solidFill>
                  <a:schemeClr val="accent2"/>
                </a:solidFill>
              </a:rPr>
              <a:t>// 0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module.</a:t>
            </a:r>
            <a:r>
              <a:rPr lang="en-US" sz="2400" dirty="0" err="1">
                <a:solidFill>
                  <a:schemeClr val="bg1"/>
                </a:solidFill>
              </a:rPr>
              <a:t>increase</a:t>
            </a:r>
            <a:r>
              <a:rPr lang="en-US" sz="2400" dirty="0">
                <a:solidFill>
                  <a:schemeClr val="tx1"/>
                </a:solidFill>
              </a:rPr>
              <a:t>(5)); </a:t>
            </a:r>
            <a:r>
              <a:rPr lang="en-US" sz="2400" i="1" dirty="0">
                <a:solidFill>
                  <a:schemeClr val="accent2"/>
                </a:solidFill>
              </a:rPr>
              <a:t>// 5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module.</a:t>
            </a:r>
            <a:r>
              <a:rPr lang="en-US" sz="2400" dirty="0" err="1">
                <a:solidFill>
                  <a:schemeClr val="bg1"/>
                </a:solidFill>
              </a:rPr>
              <a:t>decrease</a:t>
            </a:r>
            <a:r>
              <a:rPr lang="en-US" sz="2400" dirty="0">
                <a:solidFill>
                  <a:schemeClr val="tx1"/>
                </a:solidFill>
              </a:rPr>
              <a:t>(2)); </a:t>
            </a:r>
            <a:r>
              <a:rPr lang="en-US" sz="2400" i="1" dirty="0">
                <a:solidFill>
                  <a:schemeClr val="accent2"/>
                </a:solidFill>
              </a:rPr>
              <a:t>// 3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module.</a:t>
            </a:r>
            <a:r>
              <a:rPr lang="en-US" sz="2400" dirty="0" err="1">
                <a:solidFill>
                  <a:schemeClr val="bg1"/>
                </a:solidFill>
              </a:rPr>
              <a:t>count</a:t>
            </a:r>
            <a:r>
              <a:rPr lang="en-US" sz="2400" dirty="0">
                <a:solidFill>
                  <a:schemeClr val="tx1"/>
                </a:solidFill>
              </a:rPr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 undefined (not accessible)</a:t>
            </a:r>
          </a:p>
        </p:txBody>
      </p:sp>
      <p:pic>
        <p:nvPicPr>
          <p:cNvPr id="7" name="Picture 5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28697" y="1268591"/>
            <a:ext cx="4254256" cy="162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0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</a:t>
            </a:r>
            <a:r>
              <a:rPr lang="en-US" dirty="0" smtClean="0"/>
              <a:t>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182463" cy="4986467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Object Composition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Closures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Module and </a:t>
            </a:r>
            <a:r>
              <a:rPr lang="en-US" sz="3200" dirty="0" smtClean="0"/>
              <a:t>Revealing</a:t>
            </a:r>
            <a:r>
              <a:rPr lang="bg-BG" sz="3000" dirty="0" smtClean="0"/>
              <a:t> </a:t>
            </a:r>
            <a:r>
              <a:rPr lang="en-US" sz="3000" dirty="0" smtClean="0"/>
              <a:t>Module </a:t>
            </a:r>
            <a:r>
              <a:rPr lang="en-US" sz="3000" dirty="0"/>
              <a:t>Patterns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Object Inheritance </a:t>
            </a:r>
            <a:r>
              <a:rPr lang="en-US" sz="3200" dirty="0" smtClean="0"/>
              <a:t>and Prototype </a:t>
            </a:r>
            <a:r>
              <a:rPr lang="en-US" sz="3200" dirty="0"/>
              <a:t>Chain</a:t>
            </a:r>
            <a:endParaRPr lang="bg-BG" sz="32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Objects Interacting with </a:t>
            </a:r>
            <a:r>
              <a:rPr lang="en-US" sz="3200" dirty="0" smtClean="0"/>
              <a:t>DOM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"Revealing Module" Pattern (with Closure)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19877" y="1177915"/>
            <a:ext cx="11625943" cy="54928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let </a:t>
            </a:r>
            <a:r>
              <a:rPr lang="en-US" sz="2400" dirty="0" err="1">
                <a:solidFill>
                  <a:schemeClr val="tx1"/>
                </a:solidFill>
              </a:rPr>
              <a:t>revModule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function() {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bg-BG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let count = 0; </a:t>
            </a:r>
            <a:r>
              <a:rPr lang="en-US" sz="2400" i="1" dirty="0">
                <a:solidFill>
                  <a:schemeClr val="accent2"/>
                </a:solidFill>
              </a:rPr>
              <a:t>// private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bg-BG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function </a:t>
            </a:r>
            <a:r>
              <a:rPr lang="en-US" sz="2400" dirty="0">
                <a:solidFill>
                  <a:schemeClr val="bg1"/>
                </a:solidFill>
              </a:rPr>
              <a:t>change</a:t>
            </a:r>
            <a:r>
              <a:rPr lang="en-US" sz="2400" dirty="0">
                <a:solidFill>
                  <a:schemeClr val="tx1"/>
                </a:solidFill>
              </a:rPr>
              <a:t>(amount) { return count += amount; }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bg-BG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function </a:t>
            </a:r>
            <a:r>
              <a:rPr lang="en-US" sz="2400" dirty="0">
                <a:solidFill>
                  <a:schemeClr val="bg1"/>
                </a:solidFill>
              </a:rPr>
              <a:t>increase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num</a:t>
            </a:r>
            <a:r>
              <a:rPr lang="en-US" sz="2400" dirty="0">
                <a:solidFill>
                  <a:schemeClr val="tx1"/>
                </a:solidFill>
              </a:rPr>
              <a:t>) { return change(</a:t>
            </a:r>
            <a:r>
              <a:rPr lang="en-US" sz="2400" dirty="0" err="1">
                <a:solidFill>
                  <a:schemeClr val="tx1"/>
                </a:solidFill>
              </a:rPr>
              <a:t>num</a:t>
            </a:r>
            <a:r>
              <a:rPr lang="en-US" sz="2400" dirty="0">
                <a:solidFill>
                  <a:schemeClr val="tx1"/>
                </a:solidFill>
              </a:rPr>
              <a:t>); }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  function </a:t>
            </a:r>
            <a:r>
              <a:rPr lang="en-US" sz="2400" dirty="0">
                <a:solidFill>
                  <a:schemeClr val="bg1"/>
                </a:solidFill>
              </a:rPr>
              <a:t>decrease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num</a:t>
            </a:r>
            <a:r>
              <a:rPr lang="en-US" sz="2400" dirty="0">
                <a:solidFill>
                  <a:schemeClr val="tx1"/>
                </a:solidFill>
              </a:rPr>
              <a:t>) { return change(-</a:t>
            </a:r>
            <a:r>
              <a:rPr lang="en-US" sz="2400" dirty="0" err="1">
                <a:solidFill>
                  <a:schemeClr val="tx1"/>
                </a:solidFill>
              </a:rPr>
              <a:t>num</a:t>
            </a:r>
            <a:r>
              <a:rPr lang="en-US" sz="2400" dirty="0">
                <a:solidFill>
                  <a:schemeClr val="tx1"/>
                </a:solidFill>
              </a:rPr>
              <a:t>); }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  function </a:t>
            </a:r>
            <a:r>
              <a:rPr lang="en-US" sz="2400" dirty="0">
                <a:solidFill>
                  <a:schemeClr val="bg1"/>
                </a:solidFill>
              </a:rPr>
              <a:t>value</a:t>
            </a:r>
            <a:r>
              <a:rPr lang="en-US" sz="2400" dirty="0">
                <a:solidFill>
                  <a:schemeClr val="tx1"/>
                </a:solidFill>
              </a:rPr>
              <a:t>() { return count; }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  return { </a:t>
            </a:r>
            <a:r>
              <a:rPr lang="en-US" sz="2400" dirty="0">
                <a:solidFill>
                  <a:schemeClr val="bg1"/>
                </a:solidFill>
              </a:rPr>
              <a:t>increase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decrease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value</a:t>
            </a:r>
            <a:r>
              <a:rPr lang="en-US" sz="2400" dirty="0">
                <a:solidFill>
                  <a:schemeClr val="tx1"/>
                </a:solidFill>
              </a:rPr>
              <a:t> };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  <a:r>
              <a:rPr lang="en-US" sz="2400" dirty="0">
                <a:solidFill>
                  <a:schemeClr val="bg1"/>
                </a:solidFill>
              </a:rPr>
              <a:t>)()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95000"/>
              </a:lnSpc>
              <a:spcBef>
                <a:spcPts val="1200"/>
              </a:spcBef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revModule.</a:t>
            </a:r>
            <a:r>
              <a:rPr lang="en-US" sz="2400" dirty="0" err="1">
                <a:solidFill>
                  <a:schemeClr val="bg1"/>
                </a:solidFill>
              </a:rPr>
              <a:t>value</a:t>
            </a:r>
            <a:r>
              <a:rPr lang="en-US" sz="2400" dirty="0">
                <a:solidFill>
                  <a:schemeClr val="tx1"/>
                </a:solidFill>
              </a:rPr>
              <a:t>()); </a:t>
            </a:r>
            <a:r>
              <a:rPr lang="en-US" sz="2400" i="1" dirty="0">
                <a:solidFill>
                  <a:schemeClr val="accent2"/>
                </a:solidFill>
              </a:rPr>
              <a:t>// 0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revModule.</a:t>
            </a:r>
            <a:r>
              <a:rPr lang="en-US" sz="2400" dirty="0" err="1">
                <a:solidFill>
                  <a:schemeClr val="bg1"/>
                </a:solidFill>
              </a:rPr>
              <a:t>increase</a:t>
            </a:r>
            <a:r>
              <a:rPr lang="en-US" sz="2400" dirty="0">
                <a:solidFill>
                  <a:schemeClr val="tx1"/>
                </a:solidFill>
              </a:rPr>
              <a:t>(5)); </a:t>
            </a:r>
            <a:r>
              <a:rPr lang="en-US" sz="2400" i="1" dirty="0">
                <a:solidFill>
                  <a:schemeClr val="accent2"/>
                </a:solidFill>
              </a:rPr>
              <a:t>// 5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revModule.</a:t>
            </a:r>
            <a:r>
              <a:rPr lang="en-US" sz="2400" dirty="0" err="1">
                <a:solidFill>
                  <a:schemeClr val="bg1"/>
                </a:solidFill>
              </a:rPr>
              <a:t>decrease</a:t>
            </a:r>
            <a:r>
              <a:rPr lang="en-US" sz="2400" dirty="0">
                <a:solidFill>
                  <a:schemeClr val="tx1"/>
                </a:solidFill>
              </a:rPr>
              <a:t>(2)); </a:t>
            </a:r>
            <a:r>
              <a:rPr lang="en-US" sz="2400" i="1" dirty="0">
                <a:solidFill>
                  <a:schemeClr val="accent2"/>
                </a:solidFill>
              </a:rPr>
              <a:t>// 3</a:t>
            </a:r>
            <a:endParaRPr lang="bg-BG" sz="2400" i="1" dirty="0">
              <a:solidFill>
                <a:schemeClr val="accent2"/>
              </a:solidFill>
            </a:endParaRP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module.</a:t>
            </a:r>
            <a:r>
              <a:rPr lang="en-US" sz="2400" dirty="0" err="1">
                <a:solidFill>
                  <a:schemeClr val="bg1"/>
                </a:solidFill>
              </a:rPr>
              <a:t>count</a:t>
            </a:r>
            <a:r>
              <a:rPr lang="en-US" sz="2400" dirty="0">
                <a:solidFill>
                  <a:schemeClr val="tx1"/>
                </a:solidFill>
              </a:rPr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 undefined (not accessible)</a:t>
            </a:r>
          </a:p>
        </p:txBody>
      </p:sp>
      <p:pic>
        <p:nvPicPr>
          <p:cNvPr id="8" name="Picture 2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48819" y="3760237"/>
            <a:ext cx="4508575" cy="172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0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12" y="1175242"/>
            <a:ext cx="11775233" cy="5476898"/>
          </a:xfrm>
        </p:spPr>
        <p:txBody>
          <a:bodyPr>
            <a:normAutofit/>
          </a:bodyPr>
          <a:lstStyle/>
          <a:p>
            <a:r>
              <a:rPr lang="en-US" sz="3200" dirty="0"/>
              <a:t>Using a </a:t>
            </a:r>
            <a:r>
              <a:rPr lang="en-US" sz="3200" b="1" dirty="0">
                <a:solidFill>
                  <a:schemeClr val="bg1"/>
                </a:solidFill>
              </a:rPr>
              <a:t>closure</a:t>
            </a:r>
            <a:r>
              <a:rPr lang="en-US" sz="3200" dirty="0"/>
              <a:t> (IIFE holding a state inside it) implement a 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en-US" sz="3200" dirty="0" smtClean="0"/>
              <a:t>command </a:t>
            </a:r>
            <a:r>
              <a:rPr lang="en-US" sz="3200" dirty="0"/>
              <a:t>execution engine to </a:t>
            </a:r>
            <a:r>
              <a:rPr lang="en-US" sz="3200" b="1" dirty="0">
                <a:solidFill>
                  <a:schemeClr val="bg1"/>
                </a:solidFill>
              </a:rPr>
              <a:t>process list commands </a:t>
            </a:r>
            <a:r>
              <a:rPr lang="en-US" sz="3200" dirty="0"/>
              <a:t>like </a:t>
            </a:r>
            <a:r>
              <a:rPr lang="bg-BG" sz="3200" dirty="0" smtClean="0"/>
              <a:t/>
            </a:r>
            <a:br>
              <a:rPr lang="bg-BG" sz="3200" dirty="0" smtClean="0"/>
            </a:br>
            <a:r>
              <a:rPr lang="en-US" sz="3200" dirty="0" smtClean="0"/>
              <a:t>shown </a:t>
            </a:r>
            <a:r>
              <a:rPr lang="en-US" sz="3200" dirty="0"/>
              <a:t>below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Processor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486532" y="2689747"/>
            <a:ext cx="2957805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add hello</a:t>
            </a:r>
          </a:p>
          <a:p>
            <a:r>
              <a:rPr lang="en-US" sz="2400" dirty="0">
                <a:solidFill>
                  <a:schemeClr val="tx1"/>
                </a:solidFill>
              </a:rPr>
              <a:t>add again</a:t>
            </a:r>
          </a:p>
          <a:p>
            <a:r>
              <a:rPr lang="en-US" sz="2400" dirty="0">
                <a:solidFill>
                  <a:schemeClr val="tx1"/>
                </a:solidFill>
              </a:rPr>
              <a:t>remove hello</a:t>
            </a:r>
          </a:p>
          <a:p>
            <a:r>
              <a:rPr lang="en-US" sz="2400" dirty="0">
                <a:solidFill>
                  <a:schemeClr val="tx1"/>
                </a:solidFill>
              </a:rPr>
              <a:t>add again</a:t>
            </a:r>
          </a:p>
          <a:p>
            <a:r>
              <a:rPr lang="en-US" sz="2400" dirty="0">
                <a:solidFill>
                  <a:schemeClr val="tx1"/>
                </a:solidFill>
              </a:rPr>
              <a:t>print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901541" y="2689747"/>
            <a:ext cx="278674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 smtClean="0">
                <a:solidFill>
                  <a:schemeClr val="tx1"/>
                </a:solidFill>
              </a:rPr>
              <a:t>hello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901540" y="3450844"/>
            <a:ext cx="278674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hello, again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901539" y="4190685"/>
            <a:ext cx="278674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again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6901538" y="4930526"/>
            <a:ext cx="278674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again, again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901537" y="5670367"/>
            <a:ext cx="278674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again, again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3486532" y="5672288"/>
            <a:ext cx="295780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again, again</a:t>
            </a:r>
          </a:p>
        </p:txBody>
      </p:sp>
    </p:spTree>
    <p:extLst>
      <p:ext uri="{BB962C8B-B14F-4D97-AF65-F5344CB8AC3E}">
        <p14:creationId xmlns:p14="http://schemas.microsoft.com/office/powerpoint/2010/main" val="189744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Processor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82351" y="1551411"/>
            <a:ext cx="10179698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 </a:t>
            </a:r>
            <a:r>
              <a:rPr lang="en-US" sz="2400" dirty="0" err="1">
                <a:solidFill>
                  <a:schemeClr val="tx1"/>
                </a:solidFill>
              </a:rPr>
              <a:t>commandProcessor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function()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let list = [];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return</a:t>
            </a:r>
            <a:r>
              <a:rPr lang="en-US" sz="2400" dirty="0">
                <a:solidFill>
                  <a:schemeClr val="tx1"/>
                </a:solidFill>
              </a:rPr>
              <a:t>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: (</a:t>
            </a:r>
            <a:r>
              <a:rPr lang="en-US" sz="2400" dirty="0" err="1">
                <a:solidFill>
                  <a:schemeClr val="tx1"/>
                </a:solidFill>
              </a:rPr>
              <a:t>newItem</a:t>
            </a:r>
            <a:r>
              <a:rPr lang="en-US" sz="2400" dirty="0">
                <a:solidFill>
                  <a:schemeClr val="tx1"/>
                </a:solidFill>
              </a:rPr>
              <a:t>) =&gt; </a:t>
            </a:r>
            <a:r>
              <a:rPr lang="en-US" sz="2400" dirty="0" err="1">
                <a:solidFill>
                  <a:schemeClr val="tx1"/>
                </a:solidFill>
              </a:rPr>
              <a:t>list.push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newItem</a:t>
            </a:r>
            <a:r>
              <a:rPr lang="en-US" sz="2400" dirty="0">
                <a:solidFill>
                  <a:schemeClr val="tx1"/>
                </a:solidFill>
              </a:rPr>
              <a:t>),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remove</a:t>
            </a:r>
            <a:r>
              <a:rPr lang="en-US" sz="2400" dirty="0">
                <a:solidFill>
                  <a:schemeClr val="tx1"/>
                </a:solidFill>
              </a:rPr>
              <a:t>: (item) =&gt; </a:t>
            </a:r>
            <a:r>
              <a:rPr lang="en-US" sz="2400" dirty="0" smtClean="0">
                <a:solidFill>
                  <a:schemeClr val="tx1"/>
                </a:solidFill>
              </a:rPr>
              <a:t>list </a:t>
            </a:r>
            <a:r>
              <a:rPr lang="en-US" sz="2400" dirty="0">
                <a:solidFill>
                  <a:schemeClr val="tx1"/>
                </a:solidFill>
              </a:rPr>
              <a:t>= </a:t>
            </a:r>
            <a:r>
              <a:rPr lang="en-US" sz="2400" dirty="0" err="1">
                <a:solidFill>
                  <a:schemeClr val="tx1"/>
                </a:solidFill>
              </a:rPr>
              <a:t>list.filter</a:t>
            </a:r>
            <a:r>
              <a:rPr lang="en-US" sz="2400" dirty="0">
                <a:solidFill>
                  <a:schemeClr val="tx1"/>
                </a:solidFill>
              </a:rPr>
              <a:t>(x =&gt; x != item),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print</a:t>
            </a:r>
            <a:r>
              <a:rPr lang="en-US" sz="2400" dirty="0">
                <a:solidFill>
                  <a:schemeClr val="tx1"/>
                </a:solidFill>
              </a:rPr>
              <a:t>: () =&gt; console.log(list)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  <a:r>
              <a:rPr lang="en-US" sz="2400" dirty="0">
                <a:solidFill>
                  <a:schemeClr val="bg1"/>
                </a:solidFill>
              </a:rPr>
              <a:t>)()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8316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Processor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82351" y="1290154"/>
            <a:ext cx="10179698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function </a:t>
            </a:r>
            <a:r>
              <a:rPr lang="en-US" sz="2400" dirty="0" err="1">
                <a:solidFill>
                  <a:schemeClr val="tx1"/>
                </a:solidFill>
              </a:rPr>
              <a:t>processCommands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commands</a:t>
            </a:r>
            <a:r>
              <a:rPr lang="en-US" sz="2400" dirty="0">
                <a:solidFill>
                  <a:schemeClr val="tx1"/>
                </a:solidFill>
              </a:rPr>
              <a:t>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let </a:t>
            </a:r>
            <a:r>
              <a:rPr lang="en-US" sz="2400" dirty="0" err="1">
                <a:solidFill>
                  <a:schemeClr val="tx1"/>
                </a:solidFill>
              </a:rPr>
              <a:t>commandProcessor</a:t>
            </a:r>
            <a:r>
              <a:rPr lang="en-US" sz="2400" dirty="0">
                <a:solidFill>
                  <a:schemeClr val="tx1"/>
                </a:solidFill>
              </a:rPr>
              <a:t> = (function(){ </a:t>
            </a:r>
            <a:r>
              <a:rPr lang="en-US" sz="2400" dirty="0">
                <a:solidFill>
                  <a:schemeClr val="bg1"/>
                </a:solidFill>
              </a:rPr>
              <a:t>…</a:t>
            </a:r>
            <a:r>
              <a:rPr lang="en-US" sz="2400" dirty="0">
                <a:solidFill>
                  <a:schemeClr val="tx1"/>
                </a:solidFill>
              </a:rPr>
              <a:t> })();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for</a:t>
            </a:r>
            <a:r>
              <a:rPr lang="en-US" sz="2400" dirty="0">
                <a:solidFill>
                  <a:schemeClr val="tx1"/>
                </a:solidFill>
              </a:rPr>
              <a:t> (let </a:t>
            </a:r>
            <a:r>
              <a:rPr lang="en-US" sz="2400" dirty="0" err="1">
                <a:solidFill>
                  <a:schemeClr val="tx1"/>
                </a:solidFill>
              </a:rPr>
              <a:t>cmd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of</a:t>
            </a:r>
            <a:r>
              <a:rPr lang="en-US" sz="2400" dirty="0">
                <a:solidFill>
                  <a:schemeClr val="tx1"/>
                </a:solidFill>
              </a:rPr>
              <a:t> commands)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let [</a:t>
            </a:r>
            <a:r>
              <a:rPr lang="en-US" sz="2400" dirty="0" err="1">
                <a:solidFill>
                  <a:schemeClr val="bg1"/>
                </a:solidFill>
              </a:rPr>
              <a:t>cmdName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arg</a:t>
            </a:r>
            <a:r>
              <a:rPr lang="en-US" sz="2400" dirty="0">
                <a:solidFill>
                  <a:schemeClr val="tx1"/>
                </a:solidFill>
              </a:rPr>
              <a:t>] = </a:t>
            </a:r>
            <a:r>
              <a:rPr lang="en-US" sz="2400" dirty="0" err="1">
                <a:solidFill>
                  <a:schemeClr val="tx1"/>
                </a:solidFill>
              </a:rPr>
              <a:t>cmd.split</a:t>
            </a:r>
            <a:r>
              <a:rPr lang="en-US" sz="2400" dirty="0">
                <a:solidFill>
                  <a:schemeClr val="tx1"/>
                </a:solidFill>
              </a:rPr>
              <a:t>(' ');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tx1"/>
                </a:solidFill>
              </a:rPr>
              <a:t>commandProcessor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bg1"/>
                </a:solidFill>
              </a:rPr>
              <a:t>cmdName</a:t>
            </a:r>
            <a:r>
              <a:rPr lang="en-US" sz="2400" dirty="0">
                <a:solidFill>
                  <a:schemeClr val="tx1"/>
                </a:solidFill>
              </a:rPr>
              <a:t>](</a:t>
            </a:r>
            <a:r>
              <a:rPr lang="en-US" sz="2400" dirty="0" err="1">
                <a:solidFill>
                  <a:schemeClr val="tx1"/>
                </a:solidFill>
              </a:rPr>
              <a:t>arg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82351" y="5221452"/>
            <a:ext cx="10179698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processCommands</a:t>
            </a:r>
            <a:r>
              <a:rPr lang="en-US" sz="2400" dirty="0">
                <a:solidFill>
                  <a:schemeClr val="tx1"/>
                </a:solidFill>
              </a:rPr>
              <a:t>(['</a:t>
            </a:r>
            <a:r>
              <a:rPr lang="en-US" sz="2400" dirty="0">
                <a:solidFill>
                  <a:schemeClr val="bg1"/>
                </a:solidFill>
              </a:rPr>
              <a:t>add hello</a:t>
            </a:r>
            <a:r>
              <a:rPr lang="en-US" sz="2400" dirty="0">
                <a:solidFill>
                  <a:schemeClr val="tx1"/>
                </a:solidFill>
              </a:rPr>
              <a:t>', '</a:t>
            </a:r>
            <a:r>
              <a:rPr lang="en-US" sz="2400" dirty="0">
                <a:solidFill>
                  <a:schemeClr val="bg1"/>
                </a:solidFill>
              </a:rPr>
              <a:t>add again</a:t>
            </a:r>
            <a:r>
              <a:rPr lang="en-US" sz="2400" dirty="0">
                <a:solidFill>
                  <a:schemeClr val="tx1"/>
                </a:solidFill>
              </a:rPr>
              <a:t>', '</a:t>
            </a:r>
            <a:r>
              <a:rPr lang="en-US" sz="2400" dirty="0">
                <a:solidFill>
                  <a:schemeClr val="bg1"/>
                </a:solidFill>
              </a:rPr>
              <a:t>remove hello</a:t>
            </a:r>
            <a:r>
              <a:rPr lang="en-US" sz="2400" dirty="0">
                <a:solidFill>
                  <a:schemeClr val="tx1"/>
                </a:solidFill>
              </a:rPr>
              <a:t>', '</a:t>
            </a:r>
            <a:r>
              <a:rPr lang="en-US" sz="2400" dirty="0">
                <a:solidFill>
                  <a:schemeClr val="bg1"/>
                </a:solidFill>
              </a:rPr>
              <a:t>add again</a:t>
            </a:r>
            <a:r>
              <a:rPr lang="en-US" sz="2400" dirty="0">
                <a:solidFill>
                  <a:schemeClr val="tx1"/>
                </a:solidFill>
              </a:rPr>
              <a:t>', '</a:t>
            </a:r>
            <a:r>
              <a:rPr lang="en-US" sz="2400" dirty="0">
                <a:solidFill>
                  <a:schemeClr val="bg1"/>
                </a:solidFill>
              </a:rPr>
              <a:t>print</a:t>
            </a:r>
            <a:r>
              <a:rPr lang="en-US" sz="2400" dirty="0">
                <a:solidFill>
                  <a:schemeClr val="tx1"/>
                </a:solidFill>
              </a:rPr>
              <a:t>']);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16005" y="6280501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77787" y="5600563"/>
            <a:ext cx="10961783" cy="977519"/>
          </a:xfrm>
        </p:spPr>
        <p:txBody>
          <a:bodyPr/>
          <a:lstStyle/>
          <a:p>
            <a:r>
              <a:rPr lang="en-US" dirty="0" smtClean="0"/>
              <a:t>Object Inheritance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20" name="Group 3"/>
          <p:cNvGrpSpPr/>
          <p:nvPr/>
        </p:nvGrpSpPr>
        <p:grpSpPr>
          <a:xfrm>
            <a:off x="3175501" y="148285"/>
            <a:ext cx="6185510" cy="5126936"/>
            <a:chOff x="1562230" y="914400"/>
            <a:chExt cx="6185510" cy="5126936"/>
          </a:xfrm>
          <a:solidFill>
            <a:schemeClr val="tx1"/>
          </a:solidFill>
        </p:grpSpPr>
        <p:grpSp>
          <p:nvGrpSpPr>
            <p:cNvPr id="21" name="Group 2"/>
            <p:cNvGrpSpPr/>
            <p:nvPr/>
          </p:nvGrpSpPr>
          <p:grpSpPr>
            <a:xfrm>
              <a:off x="2853597" y="914400"/>
              <a:ext cx="2943428" cy="2276272"/>
              <a:chOff x="4446384" y="1457528"/>
              <a:chExt cx="2943428" cy="2276272"/>
            </a:xfrm>
            <a:grpFill/>
          </p:grpSpPr>
          <p:sp>
            <p:nvSpPr>
              <p:cNvPr id="54" name="Rectangle: Rounded Corners 6"/>
              <p:cNvSpPr/>
              <p:nvPr/>
            </p:nvSpPr>
            <p:spPr>
              <a:xfrm>
                <a:off x="4446384" y="1457528"/>
                <a:ext cx="2943428" cy="2276272"/>
              </a:xfrm>
              <a:prstGeom prst="roundRect">
                <a:avLst>
                  <a:gd name="adj" fmla="val 5385"/>
                </a:avLst>
              </a:prstGeom>
              <a:grpFill/>
              <a:ln w="5715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5" name="Rectangle: Rounded Corners 13"/>
              <p:cNvSpPr/>
              <p:nvPr/>
            </p:nvSpPr>
            <p:spPr>
              <a:xfrm>
                <a:off x="4751388" y="2043720"/>
                <a:ext cx="1304316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brand</a:t>
                </a:r>
              </a:p>
            </p:txBody>
          </p:sp>
          <p:sp>
            <p:nvSpPr>
              <p:cNvPr id="56" name="Rectangle: Rounded Corners 15"/>
              <p:cNvSpPr/>
              <p:nvPr/>
            </p:nvSpPr>
            <p:spPr>
              <a:xfrm>
                <a:off x="6055704" y="2043720"/>
                <a:ext cx="1018972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BMW</a:t>
                </a:r>
              </a:p>
            </p:txBody>
          </p:sp>
          <p:sp>
            <p:nvSpPr>
              <p:cNvPr id="57" name="TextBox 1"/>
              <p:cNvSpPr txBox="1"/>
              <p:nvPr/>
            </p:nvSpPr>
            <p:spPr>
              <a:xfrm>
                <a:off x="4570412" y="1471006"/>
                <a:ext cx="1959191" cy="5232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b="1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fatherCar</a:t>
                </a:r>
              </a:p>
            </p:txBody>
          </p:sp>
          <p:sp>
            <p:nvSpPr>
              <p:cNvPr id="58" name="Rectangle: Rounded Corners 13"/>
              <p:cNvSpPr/>
              <p:nvPr/>
            </p:nvSpPr>
            <p:spPr>
              <a:xfrm>
                <a:off x="4751388" y="2500314"/>
                <a:ext cx="1307490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model</a:t>
                </a:r>
              </a:p>
            </p:txBody>
          </p:sp>
          <p:sp>
            <p:nvSpPr>
              <p:cNvPr id="59" name="Rectangle: Rounded Corners 15"/>
              <p:cNvSpPr/>
              <p:nvPr/>
            </p:nvSpPr>
            <p:spPr>
              <a:xfrm>
                <a:off x="6055704" y="2500314"/>
                <a:ext cx="1018972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X5</a:t>
                </a:r>
              </a:p>
            </p:txBody>
          </p:sp>
          <p:sp>
            <p:nvSpPr>
              <p:cNvPr id="60" name="Rectangle: Rounded Corners 13"/>
              <p:cNvSpPr/>
              <p:nvPr/>
            </p:nvSpPr>
            <p:spPr>
              <a:xfrm>
                <a:off x="4751388" y="2956908"/>
                <a:ext cx="1304316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color</a:t>
                </a:r>
              </a:p>
            </p:txBody>
          </p:sp>
          <p:sp>
            <p:nvSpPr>
              <p:cNvPr id="61" name="Rectangle: Rounded Corners 15"/>
              <p:cNvSpPr/>
              <p:nvPr/>
            </p:nvSpPr>
            <p:spPr>
              <a:xfrm>
                <a:off x="6055704" y="2956908"/>
                <a:ext cx="1018972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blue</a:t>
                </a:r>
              </a:p>
            </p:txBody>
          </p:sp>
        </p:grpSp>
        <p:grpSp>
          <p:nvGrpSpPr>
            <p:cNvPr id="22" name="Group 18"/>
            <p:cNvGrpSpPr/>
            <p:nvPr/>
          </p:nvGrpSpPr>
          <p:grpSpPr>
            <a:xfrm>
              <a:off x="1562230" y="4265749"/>
              <a:ext cx="2527910" cy="1775587"/>
              <a:chOff x="4446384" y="1457528"/>
              <a:chExt cx="2527910" cy="1775587"/>
            </a:xfrm>
            <a:grpFill/>
          </p:grpSpPr>
          <p:sp>
            <p:nvSpPr>
              <p:cNvPr id="48" name="Rectangle: Rounded Corners 6"/>
              <p:cNvSpPr/>
              <p:nvPr/>
            </p:nvSpPr>
            <p:spPr>
              <a:xfrm>
                <a:off x="4446384" y="1457528"/>
                <a:ext cx="2527910" cy="1775587"/>
              </a:xfrm>
              <a:prstGeom prst="roundRect">
                <a:avLst>
                  <a:gd name="adj" fmla="val 5385"/>
                </a:avLst>
              </a:prstGeom>
              <a:grpFill/>
              <a:ln w="5715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9" name="Rectangle: Rounded Corners 13"/>
              <p:cNvSpPr/>
              <p:nvPr/>
            </p:nvSpPr>
            <p:spPr>
              <a:xfrm>
                <a:off x="4751388" y="2043720"/>
                <a:ext cx="1179887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model</a:t>
                </a:r>
              </a:p>
            </p:txBody>
          </p:sp>
          <p:sp>
            <p:nvSpPr>
              <p:cNvPr id="50" name="Rectangle: Rounded Corners 15"/>
              <p:cNvSpPr/>
              <p:nvPr/>
            </p:nvSpPr>
            <p:spPr>
              <a:xfrm>
                <a:off x="5931275" y="2043720"/>
                <a:ext cx="741393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M4</a:t>
                </a:r>
              </a:p>
            </p:txBody>
          </p:sp>
          <p:sp>
            <p:nvSpPr>
              <p:cNvPr id="51" name="TextBox 22"/>
              <p:cNvSpPr txBox="1"/>
              <p:nvPr/>
            </p:nvSpPr>
            <p:spPr>
              <a:xfrm>
                <a:off x="4570412" y="1471006"/>
                <a:ext cx="1170513" cy="5232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b="1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myCar</a:t>
                </a:r>
              </a:p>
            </p:txBody>
          </p:sp>
          <p:sp>
            <p:nvSpPr>
              <p:cNvPr id="52" name="Rectangle: Rounded Corners 13"/>
              <p:cNvSpPr/>
              <p:nvPr/>
            </p:nvSpPr>
            <p:spPr>
              <a:xfrm>
                <a:off x="4751388" y="2500314"/>
                <a:ext cx="1182758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color</a:t>
                </a:r>
              </a:p>
            </p:txBody>
          </p:sp>
          <p:sp>
            <p:nvSpPr>
              <p:cNvPr id="53" name="Rectangle: Rounded Corners 15"/>
              <p:cNvSpPr/>
              <p:nvPr/>
            </p:nvSpPr>
            <p:spPr>
              <a:xfrm>
                <a:off x="5931275" y="2500314"/>
                <a:ext cx="741393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red</a:t>
                </a:r>
              </a:p>
            </p:txBody>
          </p:sp>
        </p:grpSp>
        <p:grpSp>
          <p:nvGrpSpPr>
            <p:cNvPr id="23" name="Group 27"/>
            <p:cNvGrpSpPr/>
            <p:nvPr/>
          </p:nvGrpSpPr>
          <p:grpSpPr>
            <a:xfrm>
              <a:off x="4597196" y="4265749"/>
              <a:ext cx="3150544" cy="1775587"/>
              <a:chOff x="4446384" y="1457528"/>
              <a:chExt cx="3150544" cy="1775587"/>
            </a:xfrm>
            <a:grpFill/>
          </p:grpSpPr>
          <p:sp>
            <p:nvSpPr>
              <p:cNvPr id="26" name="Rectangle: Rounded Corners 6"/>
              <p:cNvSpPr/>
              <p:nvPr/>
            </p:nvSpPr>
            <p:spPr>
              <a:xfrm>
                <a:off x="4446384" y="1457528"/>
                <a:ext cx="3150544" cy="1775587"/>
              </a:xfrm>
              <a:prstGeom prst="roundRect">
                <a:avLst>
                  <a:gd name="adj" fmla="val 5385"/>
                </a:avLst>
              </a:prstGeom>
              <a:grpFill/>
              <a:ln w="5715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Rectangle: Rounded Corners 13"/>
              <p:cNvSpPr/>
              <p:nvPr/>
            </p:nvSpPr>
            <p:spPr>
              <a:xfrm>
                <a:off x="4751388" y="2043720"/>
                <a:ext cx="1179887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model</a:t>
                </a:r>
              </a:p>
            </p:txBody>
          </p:sp>
          <p:sp>
            <p:nvSpPr>
              <p:cNvPr id="28" name="Rectangle: Rounded Corners 15"/>
              <p:cNvSpPr/>
              <p:nvPr/>
            </p:nvSpPr>
            <p:spPr>
              <a:xfrm>
                <a:off x="5931275" y="2043720"/>
                <a:ext cx="1348023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i3</a:t>
                </a:r>
              </a:p>
            </p:txBody>
          </p:sp>
          <p:sp>
            <p:nvSpPr>
              <p:cNvPr id="45" name="TextBox 31"/>
              <p:cNvSpPr txBox="1"/>
              <p:nvPr/>
            </p:nvSpPr>
            <p:spPr>
              <a:xfrm>
                <a:off x="4570412" y="1471006"/>
                <a:ext cx="1564852" cy="5232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b="1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workCar</a:t>
                </a:r>
              </a:p>
            </p:txBody>
          </p:sp>
          <p:sp>
            <p:nvSpPr>
              <p:cNvPr id="46" name="Rectangle: Rounded Corners 13"/>
              <p:cNvSpPr/>
              <p:nvPr/>
            </p:nvSpPr>
            <p:spPr>
              <a:xfrm>
                <a:off x="4751388" y="2500314"/>
                <a:ext cx="1182758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type</a:t>
                </a:r>
              </a:p>
            </p:txBody>
          </p:sp>
          <p:sp>
            <p:nvSpPr>
              <p:cNvPr id="47" name="Rectangle: Rounded Corners 15"/>
              <p:cNvSpPr/>
              <p:nvPr/>
            </p:nvSpPr>
            <p:spPr>
              <a:xfrm>
                <a:off x="5931275" y="2500314"/>
                <a:ext cx="1348023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electric</a:t>
                </a:r>
              </a:p>
            </p:txBody>
          </p:sp>
        </p:grpSp>
        <p:cxnSp>
          <p:nvCxnSpPr>
            <p:cNvPr id="24" name="Straight Arrow Connector 35"/>
            <p:cNvCxnSpPr>
              <a:stCxn id="48" idx="0"/>
              <a:endCxn id="54" idx="2"/>
            </p:cNvCxnSpPr>
            <p:nvPr/>
          </p:nvCxnSpPr>
          <p:spPr>
            <a:xfrm rot="5400000" flipH="1" flipV="1">
              <a:off x="3038210" y="2978648"/>
              <a:ext cx="1075077" cy="1499126"/>
            </a:xfrm>
            <a:prstGeom prst="bentConnector3">
              <a:avLst>
                <a:gd name="adj1" fmla="val 50000"/>
              </a:avLst>
            </a:prstGeom>
            <a:grpFill/>
            <a:ln w="50800">
              <a:solidFill>
                <a:schemeClr val="bg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Straight Arrow Connector 38"/>
            <p:cNvCxnSpPr>
              <a:stCxn id="26" idx="0"/>
              <a:endCxn id="54" idx="2"/>
            </p:cNvCxnSpPr>
            <p:nvPr/>
          </p:nvCxnSpPr>
          <p:spPr>
            <a:xfrm rot="16200000" flipV="1">
              <a:off x="4711352" y="2804632"/>
              <a:ext cx="1075077" cy="1847157"/>
            </a:xfrm>
            <a:prstGeom prst="bentConnector3">
              <a:avLst>
                <a:gd name="adj1" fmla="val 50000"/>
              </a:avLst>
            </a:prstGeom>
            <a:grpFill/>
            <a:ln w="50800">
              <a:solidFill>
                <a:schemeClr val="bg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04672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Inheritance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3936" y="1299494"/>
            <a:ext cx="7081933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fatherCar = {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brand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'BMW',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'X5',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'blue',</a:t>
            </a:r>
          </a:p>
          <a:p>
            <a:pPr marL="722313" lvl="1" indent="-7223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function() { return `[brand: ${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this.brand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}, model: ${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this.model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}, color: ${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this.color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}]`;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console.log('' + fatherCar);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3936" y="4484343"/>
            <a:ext cx="7081933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myCar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Object.create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(fatherCar);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myCar.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'M4';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myCar.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'red';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console.log('' + myCar);</a:t>
            </a:r>
          </a:p>
        </p:txBody>
      </p:sp>
      <p:sp>
        <p:nvSpPr>
          <p:cNvPr id="2" name="Закръглен правоъгълник 1"/>
          <p:cNvSpPr/>
          <p:nvPr/>
        </p:nvSpPr>
        <p:spPr bwMode="auto">
          <a:xfrm>
            <a:off x="5262460" y="5430413"/>
            <a:ext cx="3536302" cy="105435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Object.create()</a:t>
            </a:r>
            <a:r>
              <a:rPr lang="en-US" sz="2800" noProof="1">
                <a:solidFill>
                  <a:schemeClr val="bg1"/>
                </a:solidFill>
              </a:rPr>
              <a:t> </a:t>
            </a:r>
            <a:r>
              <a:rPr lang="en-US" sz="2800" noProof="1">
                <a:solidFill>
                  <a:srgbClr val="FFFFFF"/>
                </a:solidFill>
              </a:rPr>
              <a:t>inherits an object</a:t>
            </a:r>
            <a:endParaRPr lang="en-US" sz="2800" b="1" noProof="1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3" name="Group 7"/>
          <p:cNvGrpSpPr/>
          <p:nvPr/>
        </p:nvGrpSpPr>
        <p:grpSpPr>
          <a:xfrm>
            <a:off x="9002415" y="1347271"/>
            <a:ext cx="2943427" cy="2276272"/>
            <a:chOff x="4446384" y="1457528"/>
            <a:chExt cx="2943427" cy="2276272"/>
          </a:xfrm>
          <a:solidFill>
            <a:schemeClr val="tx1"/>
          </a:solidFill>
        </p:grpSpPr>
        <p:sp>
          <p:nvSpPr>
            <p:cNvPr id="14" name="Rectangle: Rounded Corners 6"/>
            <p:cNvSpPr/>
            <p:nvPr/>
          </p:nvSpPr>
          <p:spPr>
            <a:xfrm>
              <a:off x="4446384" y="1457528"/>
              <a:ext cx="2943427" cy="2276272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: Rounded Corners 13"/>
            <p:cNvSpPr/>
            <p:nvPr/>
          </p:nvSpPr>
          <p:spPr>
            <a:xfrm>
              <a:off x="4751388" y="2043720"/>
              <a:ext cx="1304316" cy="456594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brand</a:t>
              </a:r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6055704" y="2043720"/>
              <a:ext cx="1018972" cy="456594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BMW</a:t>
              </a:r>
            </a:p>
          </p:txBody>
        </p:sp>
        <p:sp>
          <p:nvSpPr>
            <p:cNvPr id="17" name="TextBox 11"/>
            <p:cNvSpPr txBox="1"/>
            <p:nvPr/>
          </p:nvSpPr>
          <p:spPr>
            <a:xfrm>
              <a:off x="4570412" y="1471006"/>
              <a:ext cx="1959191" cy="5232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fatherCar</a:t>
              </a:r>
            </a:p>
          </p:txBody>
        </p:sp>
        <p:sp>
          <p:nvSpPr>
            <p:cNvPr id="18" name="Rectangle: Rounded Corners 13"/>
            <p:cNvSpPr/>
            <p:nvPr/>
          </p:nvSpPr>
          <p:spPr>
            <a:xfrm>
              <a:off x="4751388" y="2500314"/>
              <a:ext cx="1307490" cy="456594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model</a:t>
              </a:r>
            </a:p>
          </p:txBody>
        </p:sp>
        <p:sp>
          <p:nvSpPr>
            <p:cNvPr id="19" name="Rectangle: Rounded Corners 15"/>
            <p:cNvSpPr/>
            <p:nvPr/>
          </p:nvSpPr>
          <p:spPr>
            <a:xfrm>
              <a:off x="6055704" y="2500314"/>
              <a:ext cx="1018972" cy="456594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X5</a:t>
              </a:r>
            </a:p>
          </p:txBody>
        </p:sp>
        <p:sp>
          <p:nvSpPr>
            <p:cNvPr id="20" name="Rectangle: Rounded Corners 13"/>
            <p:cNvSpPr/>
            <p:nvPr/>
          </p:nvSpPr>
          <p:spPr>
            <a:xfrm>
              <a:off x="4751388" y="2956908"/>
              <a:ext cx="1304316" cy="456594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color</a:t>
              </a:r>
            </a:p>
          </p:txBody>
        </p:sp>
        <p:sp>
          <p:nvSpPr>
            <p:cNvPr id="21" name="Rectangle: Rounded Corners 15"/>
            <p:cNvSpPr/>
            <p:nvPr/>
          </p:nvSpPr>
          <p:spPr>
            <a:xfrm>
              <a:off x="6055704" y="2956908"/>
              <a:ext cx="1018972" cy="456594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blue</a:t>
              </a:r>
            </a:p>
          </p:txBody>
        </p:sp>
      </p:grpSp>
      <p:grpSp>
        <p:nvGrpSpPr>
          <p:cNvPr id="3" name="Групиране 2"/>
          <p:cNvGrpSpPr/>
          <p:nvPr/>
        </p:nvGrpSpPr>
        <p:grpSpPr>
          <a:xfrm>
            <a:off x="9002415" y="3623543"/>
            <a:ext cx="2943427" cy="2556237"/>
            <a:chOff x="9002415" y="3623543"/>
            <a:chExt cx="2943427" cy="2556237"/>
          </a:xfrm>
          <a:solidFill>
            <a:schemeClr val="tx1"/>
          </a:solidFill>
        </p:grpSpPr>
        <p:grpSp>
          <p:nvGrpSpPr>
            <p:cNvPr id="8" name="Group 2"/>
            <p:cNvGrpSpPr/>
            <p:nvPr/>
          </p:nvGrpSpPr>
          <p:grpSpPr>
            <a:xfrm>
              <a:off x="9002415" y="3623543"/>
              <a:ext cx="2943427" cy="2556237"/>
              <a:chOff x="8713585" y="3615963"/>
              <a:chExt cx="2943427" cy="2556237"/>
            </a:xfrm>
            <a:grpFill/>
          </p:grpSpPr>
          <p:sp>
            <p:nvSpPr>
              <p:cNvPr id="9" name="Rectangle: Rounded Corners 6"/>
              <p:cNvSpPr/>
              <p:nvPr/>
            </p:nvSpPr>
            <p:spPr>
              <a:xfrm>
                <a:off x="8713585" y="4396613"/>
                <a:ext cx="2943427" cy="1775587"/>
              </a:xfrm>
              <a:prstGeom prst="roundRect">
                <a:avLst>
                  <a:gd name="adj" fmla="val 5385"/>
                </a:avLst>
              </a:prstGeom>
              <a:grpFill/>
              <a:ln w="5715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20"/>
              <p:cNvSpPr txBox="1"/>
              <p:nvPr/>
            </p:nvSpPr>
            <p:spPr>
              <a:xfrm>
                <a:off x="8858000" y="4410091"/>
                <a:ext cx="1170513" cy="5232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b="1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myCar</a:t>
                </a:r>
              </a:p>
            </p:txBody>
          </p:sp>
          <p:cxnSp>
            <p:nvCxnSpPr>
              <p:cNvPr id="11" name="Straight Arrow Connector 35"/>
              <p:cNvCxnSpPr>
                <a:stCxn id="9" idx="0"/>
                <a:endCxn id="14" idx="2"/>
              </p:cNvCxnSpPr>
              <p:nvPr/>
            </p:nvCxnSpPr>
            <p:spPr>
              <a:xfrm flipV="1">
                <a:off x="10185299" y="3615963"/>
                <a:ext cx="0" cy="780650"/>
              </a:xfrm>
              <a:prstGeom prst="straightConnector1">
                <a:avLst/>
              </a:prstGeom>
              <a:grpFill/>
              <a:ln w="50800">
                <a:solidFill>
                  <a:schemeClr val="bg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2" name="Group 6"/>
            <p:cNvGrpSpPr/>
            <p:nvPr/>
          </p:nvGrpSpPr>
          <p:grpSpPr>
            <a:xfrm>
              <a:off x="9355586" y="5044404"/>
              <a:ext cx="2237084" cy="913188"/>
              <a:chOff x="9068723" y="4982805"/>
              <a:chExt cx="2237084" cy="913188"/>
            </a:xfrm>
            <a:grpFill/>
          </p:grpSpPr>
          <p:sp>
            <p:nvSpPr>
              <p:cNvPr id="23" name="Rectangle: Rounded Corners 13"/>
              <p:cNvSpPr/>
              <p:nvPr/>
            </p:nvSpPr>
            <p:spPr>
              <a:xfrm>
                <a:off x="9068723" y="4982805"/>
                <a:ext cx="1373827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model</a:t>
                </a:r>
              </a:p>
            </p:txBody>
          </p:sp>
          <p:sp>
            <p:nvSpPr>
              <p:cNvPr id="24" name="Rectangle: Rounded Corners 15"/>
              <p:cNvSpPr/>
              <p:nvPr/>
            </p:nvSpPr>
            <p:spPr>
              <a:xfrm>
                <a:off x="10442550" y="4982805"/>
                <a:ext cx="863257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M4</a:t>
                </a:r>
              </a:p>
            </p:txBody>
          </p:sp>
          <p:sp>
            <p:nvSpPr>
              <p:cNvPr id="25" name="Rectangle: Rounded Corners 13"/>
              <p:cNvSpPr/>
              <p:nvPr/>
            </p:nvSpPr>
            <p:spPr>
              <a:xfrm>
                <a:off x="9068723" y="5439399"/>
                <a:ext cx="1377170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color</a:t>
                </a:r>
              </a:p>
            </p:txBody>
          </p:sp>
          <p:sp>
            <p:nvSpPr>
              <p:cNvPr id="26" name="Rectangle: Rounded Corners 15"/>
              <p:cNvSpPr/>
              <p:nvPr/>
            </p:nvSpPr>
            <p:spPr>
              <a:xfrm>
                <a:off x="10442550" y="5439399"/>
                <a:ext cx="863257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92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 smtClean="0"/>
              <a:t>Inheritance</a:t>
            </a:r>
            <a:r>
              <a:rPr lang="bg-BG" dirty="0" smtClean="0"/>
              <a:t>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01218" y="1815331"/>
            <a:ext cx="7147247" cy="41422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workCar =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Object.create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(fatherCar);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workCar.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'i3';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workCar.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'electric';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workCar.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function() {</a:t>
            </a:r>
          </a:p>
          <a:p>
            <a:pPr marL="722313" lvl="1" indent="-7223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`[brand: ${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this.brand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}, model: ${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this.model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}, color: ${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this.color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}, type: ${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this.type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}]`;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console.log('' + workCar);</a:t>
            </a:r>
          </a:p>
        </p:txBody>
      </p:sp>
      <p:grpSp>
        <p:nvGrpSpPr>
          <p:cNvPr id="31" name="Group 7"/>
          <p:cNvGrpSpPr/>
          <p:nvPr/>
        </p:nvGrpSpPr>
        <p:grpSpPr>
          <a:xfrm>
            <a:off x="8713585" y="1339691"/>
            <a:ext cx="2943427" cy="2276272"/>
            <a:chOff x="4446384" y="1457528"/>
            <a:chExt cx="2943427" cy="2276272"/>
          </a:xfrm>
          <a:solidFill>
            <a:schemeClr val="tx1"/>
          </a:solidFill>
        </p:grpSpPr>
        <p:sp>
          <p:nvSpPr>
            <p:cNvPr id="32" name="Rectangle: Rounded Corners 6"/>
            <p:cNvSpPr/>
            <p:nvPr/>
          </p:nvSpPr>
          <p:spPr>
            <a:xfrm>
              <a:off x="4446384" y="1457528"/>
              <a:ext cx="2943427" cy="2276272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Rectangle: Rounded Corners 13"/>
            <p:cNvSpPr/>
            <p:nvPr/>
          </p:nvSpPr>
          <p:spPr>
            <a:xfrm>
              <a:off x="4751388" y="2043720"/>
              <a:ext cx="1304316" cy="456594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brand</a:t>
              </a:r>
            </a:p>
          </p:txBody>
        </p:sp>
        <p:sp>
          <p:nvSpPr>
            <p:cNvPr id="34" name="Rectangle: Rounded Corners 15"/>
            <p:cNvSpPr/>
            <p:nvPr/>
          </p:nvSpPr>
          <p:spPr>
            <a:xfrm>
              <a:off x="6055704" y="2043720"/>
              <a:ext cx="1018972" cy="456594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BMW</a:t>
              </a:r>
            </a:p>
          </p:txBody>
        </p:sp>
        <p:sp>
          <p:nvSpPr>
            <p:cNvPr id="35" name="TextBox 11"/>
            <p:cNvSpPr txBox="1"/>
            <p:nvPr/>
          </p:nvSpPr>
          <p:spPr>
            <a:xfrm>
              <a:off x="4570412" y="1471006"/>
              <a:ext cx="1959191" cy="5232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fatherCar</a:t>
              </a:r>
            </a:p>
          </p:txBody>
        </p:sp>
        <p:sp>
          <p:nvSpPr>
            <p:cNvPr id="36" name="Rectangle: Rounded Corners 13"/>
            <p:cNvSpPr/>
            <p:nvPr/>
          </p:nvSpPr>
          <p:spPr>
            <a:xfrm>
              <a:off x="4751388" y="2500314"/>
              <a:ext cx="1307490" cy="456594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model</a:t>
              </a:r>
            </a:p>
          </p:txBody>
        </p:sp>
        <p:sp>
          <p:nvSpPr>
            <p:cNvPr id="37" name="Rectangle: Rounded Corners 15"/>
            <p:cNvSpPr/>
            <p:nvPr/>
          </p:nvSpPr>
          <p:spPr>
            <a:xfrm>
              <a:off x="6055704" y="2500314"/>
              <a:ext cx="1018972" cy="456594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X5</a:t>
              </a:r>
            </a:p>
          </p:txBody>
        </p:sp>
        <p:sp>
          <p:nvSpPr>
            <p:cNvPr id="38" name="Rectangle: Rounded Corners 13"/>
            <p:cNvSpPr/>
            <p:nvPr/>
          </p:nvSpPr>
          <p:spPr>
            <a:xfrm>
              <a:off x="4751388" y="2956908"/>
              <a:ext cx="1304316" cy="456594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color</a:t>
              </a:r>
            </a:p>
          </p:txBody>
        </p:sp>
        <p:sp>
          <p:nvSpPr>
            <p:cNvPr id="39" name="Rectangle: Rounded Corners 15"/>
            <p:cNvSpPr/>
            <p:nvPr/>
          </p:nvSpPr>
          <p:spPr>
            <a:xfrm>
              <a:off x="6055704" y="2956908"/>
              <a:ext cx="1018972" cy="456594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blue</a:t>
              </a:r>
            </a:p>
          </p:txBody>
        </p:sp>
      </p:grpSp>
      <p:grpSp>
        <p:nvGrpSpPr>
          <p:cNvPr id="7" name="Групиране 6"/>
          <p:cNvGrpSpPr/>
          <p:nvPr/>
        </p:nvGrpSpPr>
        <p:grpSpPr>
          <a:xfrm>
            <a:off x="8713585" y="3615963"/>
            <a:ext cx="2943428" cy="2588741"/>
            <a:chOff x="8713585" y="3615963"/>
            <a:chExt cx="2943428" cy="2588741"/>
          </a:xfrm>
          <a:solidFill>
            <a:schemeClr val="tx1"/>
          </a:solidFill>
        </p:grpSpPr>
        <p:grpSp>
          <p:nvGrpSpPr>
            <p:cNvPr id="27" name="Group 2"/>
            <p:cNvGrpSpPr/>
            <p:nvPr/>
          </p:nvGrpSpPr>
          <p:grpSpPr>
            <a:xfrm>
              <a:off x="8713585" y="3615963"/>
              <a:ext cx="2943428" cy="2588741"/>
              <a:chOff x="8713585" y="3615963"/>
              <a:chExt cx="2943428" cy="2588741"/>
            </a:xfrm>
            <a:grpFill/>
          </p:grpSpPr>
          <p:cxnSp>
            <p:nvCxnSpPr>
              <p:cNvPr id="28" name="Straight Arrow Connector 35"/>
              <p:cNvCxnSpPr>
                <a:endCxn id="32" idx="2"/>
              </p:cNvCxnSpPr>
              <p:nvPr/>
            </p:nvCxnSpPr>
            <p:spPr>
              <a:xfrm flipV="1">
                <a:off x="10185299" y="3615963"/>
                <a:ext cx="0" cy="780650"/>
              </a:xfrm>
              <a:prstGeom prst="straightConnector1">
                <a:avLst/>
              </a:prstGeom>
              <a:grpFill/>
              <a:ln w="50800">
                <a:solidFill>
                  <a:schemeClr val="bg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9" name="Rectangle: Rounded Corners 6"/>
              <p:cNvSpPr/>
              <p:nvPr/>
            </p:nvSpPr>
            <p:spPr>
              <a:xfrm>
                <a:off x="8713585" y="4429117"/>
                <a:ext cx="2943428" cy="1775587"/>
              </a:xfrm>
              <a:prstGeom prst="roundRect">
                <a:avLst>
                  <a:gd name="adj" fmla="val 5385"/>
                </a:avLst>
              </a:prstGeom>
              <a:grpFill/>
              <a:ln w="5715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TextBox 31"/>
              <p:cNvSpPr txBox="1"/>
              <p:nvPr/>
            </p:nvSpPr>
            <p:spPr>
              <a:xfrm>
                <a:off x="8806528" y="4442595"/>
                <a:ext cx="1564852" cy="5232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b="1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workCar</a:t>
                </a:r>
              </a:p>
            </p:txBody>
          </p:sp>
        </p:grpSp>
        <p:grpSp>
          <p:nvGrpSpPr>
            <p:cNvPr id="40" name="Group 5"/>
            <p:cNvGrpSpPr/>
            <p:nvPr/>
          </p:nvGrpSpPr>
          <p:grpSpPr>
            <a:xfrm>
              <a:off x="8913812" y="5015309"/>
              <a:ext cx="2527910" cy="913188"/>
              <a:chOff x="8913812" y="5015309"/>
              <a:chExt cx="2527910" cy="913188"/>
            </a:xfrm>
            <a:grpFill/>
          </p:grpSpPr>
          <p:sp>
            <p:nvSpPr>
              <p:cNvPr id="41" name="Rectangle: Rounded Corners 13"/>
              <p:cNvSpPr/>
              <p:nvPr/>
            </p:nvSpPr>
            <p:spPr>
              <a:xfrm>
                <a:off x="8913812" y="5015309"/>
                <a:ext cx="1179887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model</a:t>
                </a:r>
              </a:p>
            </p:txBody>
          </p:sp>
          <p:sp>
            <p:nvSpPr>
              <p:cNvPr id="42" name="Rectangle: Rounded Corners 15"/>
              <p:cNvSpPr/>
              <p:nvPr/>
            </p:nvSpPr>
            <p:spPr>
              <a:xfrm>
                <a:off x="10093699" y="5015309"/>
                <a:ext cx="1348023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i3</a:t>
                </a:r>
              </a:p>
            </p:txBody>
          </p:sp>
          <p:sp>
            <p:nvSpPr>
              <p:cNvPr id="43" name="Rectangle: Rounded Corners 13"/>
              <p:cNvSpPr/>
              <p:nvPr/>
            </p:nvSpPr>
            <p:spPr>
              <a:xfrm>
                <a:off x="8913812" y="5471903"/>
                <a:ext cx="1182758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type</a:t>
                </a:r>
              </a:p>
            </p:txBody>
          </p:sp>
          <p:sp>
            <p:nvSpPr>
              <p:cNvPr id="44" name="Rectangle: Rounded Corners 15"/>
              <p:cNvSpPr/>
              <p:nvPr/>
            </p:nvSpPr>
            <p:spPr>
              <a:xfrm>
                <a:off x="10093699" y="5471903"/>
                <a:ext cx="1348023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electric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106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Chain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24" name="Групиране 23"/>
          <p:cNvGrpSpPr/>
          <p:nvPr/>
        </p:nvGrpSpPr>
        <p:grpSpPr>
          <a:xfrm>
            <a:off x="1141412" y="1383936"/>
            <a:ext cx="9829800" cy="4904082"/>
            <a:chOff x="1141412" y="1383936"/>
            <a:chExt cx="9829800" cy="4904082"/>
          </a:xfrm>
          <a:solidFill>
            <a:schemeClr val="tx1"/>
          </a:solidFill>
        </p:grpSpPr>
        <p:grpSp>
          <p:nvGrpSpPr>
            <p:cNvPr id="25" name="Group 61"/>
            <p:cNvGrpSpPr/>
            <p:nvPr/>
          </p:nvGrpSpPr>
          <p:grpSpPr>
            <a:xfrm>
              <a:off x="7820668" y="1383936"/>
              <a:ext cx="3150544" cy="2259253"/>
              <a:chOff x="798204" y="3243286"/>
              <a:chExt cx="2527910" cy="2259253"/>
            </a:xfrm>
            <a:grpFill/>
          </p:grpSpPr>
          <p:sp>
            <p:nvSpPr>
              <p:cNvPr id="70" name="Rectangle: Rounded Corners 6"/>
              <p:cNvSpPr/>
              <p:nvPr/>
            </p:nvSpPr>
            <p:spPr>
              <a:xfrm>
                <a:off x="798204" y="3243286"/>
                <a:ext cx="2527910" cy="2259253"/>
              </a:xfrm>
              <a:prstGeom prst="roundRect">
                <a:avLst>
                  <a:gd name="adj" fmla="val 5385"/>
                </a:avLst>
              </a:prstGeom>
              <a:grpFill/>
              <a:ln w="5715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1" name="Rectangle: Rounded Corners 13"/>
              <p:cNvSpPr/>
              <p:nvPr/>
            </p:nvSpPr>
            <p:spPr>
              <a:xfrm>
                <a:off x="1103208" y="3829478"/>
                <a:ext cx="1179887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model</a:t>
                </a:r>
              </a:p>
            </p:txBody>
          </p:sp>
          <p:sp>
            <p:nvSpPr>
              <p:cNvPr id="72" name="Rectangle: Rounded Corners 15"/>
              <p:cNvSpPr/>
              <p:nvPr/>
            </p:nvSpPr>
            <p:spPr>
              <a:xfrm>
                <a:off x="2283095" y="3829478"/>
                <a:ext cx="741393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M4</a:t>
                </a:r>
              </a:p>
            </p:txBody>
          </p:sp>
          <p:sp>
            <p:nvSpPr>
              <p:cNvPr id="73" name="TextBox 19"/>
              <p:cNvSpPr txBox="1"/>
              <p:nvPr/>
            </p:nvSpPr>
            <p:spPr>
              <a:xfrm>
                <a:off x="922232" y="3256764"/>
                <a:ext cx="939187" cy="5232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b="1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myCar</a:t>
                </a:r>
              </a:p>
            </p:txBody>
          </p:sp>
          <p:sp>
            <p:nvSpPr>
              <p:cNvPr id="74" name="Rectangle: Rounded Corners 13"/>
              <p:cNvSpPr/>
              <p:nvPr/>
            </p:nvSpPr>
            <p:spPr>
              <a:xfrm>
                <a:off x="1103208" y="4286072"/>
                <a:ext cx="1182758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color</a:t>
                </a:r>
              </a:p>
            </p:txBody>
          </p:sp>
          <p:sp>
            <p:nvSpPr>
              <p:cNvPr id="75" name="Rectangle: Rounded Corners 15"/>
              <p:cNvSpPr/>
              <p:nvPr/>
            </p:nvSpPr>
            <p:spPr>
              <a:xfrm>
                <a:off x="2283095" y="4286072"/>
                <a:ext cx="741393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red</a:t>
                </a:r>
              </a:p>
            </p:txBody>
          </p:sp>
          <p:sp>
            <p:nvSpPr>
              <p:cNvPr id="76" name="Rectangle 36"/>
              <p:cNvSpPr/>
              <p:nvPr/>
            </p:nvSpPr>
            <p:spPr>
              <a:xfrm>
                <a:off x="1481529" y="4777825"/>
                <a:ext cx="1178525" cy="5232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chemeClr val="bg2"/>
                    </a:solidFill>
                  </a:rPr>
                  <a:t>__</a:t>
                </a:r>
                <a:r>
                  <a:rPr lang="en-US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proto</a:t>
                </a:r>
                <a:r>
                  <a:rPr lang="en-US" b="1" dirty="0">
                    <a:solidFill>
                      <a:schemeClr val="bg2"/>
                    </a:solidFill>
                  </a:rPr>
                  <a:t>__</a:t>
                </a:r>
              </a:p>
            </p:txBody>
          </p:sp>
          <p:sp>
            <p:nvSpPr>
              <p:cNvPr id="77" name="Oval 37"/>
              <p:cNvSpPr/>
              <p:nvPr/>
            </p:nvSpPr>
            <p:spPr>
              <a:xfrm>
                <a:off x="1153908" y="4914141"/>
                <a:ext cx="245526" cy="306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6" name="Group 46"/>
            <p:cNvGrpSpPr/>
            <p:nvPr/>
          </p:nvGrpSpPr>
          <p:grpSpPr>
            <a:xfrm>
              <a:off x="3803084" y="1866841"/>
              <a:ext cx="2943428" cy="2681154"/>
              <a:chOff x="2409707" y="1052646"/>
              <a:chExt cx="2943428" cy="2681154"/>
            </a:xfrm>
            <a:grpFill/>
          </p:grpSpPr>
          <p:sp>
            <p:nvSpPr>
              <p:cNvPr id="60" name="Rectangle: Rounded Corners 22"/>
              <p:cNvSpPr/>
              <p:nvPr/>
            </p:nvSpPr>
            <p:spPr>
              <a:xfrm>
                <a:off x="2409707" y="1052646"/>
                <a:ext cx="2943428" cy="2681154"/>
              </a:xfrm>
              <a:prstGeom prst="roundRect">
                <a:avLst>
                  <a:gd name="adj" fmla="val 5385"/>
                </a:avLst>
              </a:prstGeom>
              <a:grpFill/>
              <a:ln w="5715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" name="Rectangle: Rounded Corners 13"/>
              <p:cNvSpPr/>
              <p:nvPr/>
            </p:nvSpPr>
            <p:spPr>
              <a:xfrm>
                <a:off x="2714711" y="1715038"/>
                <a:ext cx="1304316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brand</a:t>
                </a:r>
              </a:p>
            </p:txBody>
          </p:sp>
          <p:sp>
            <p:nvSpPr>
              <p:cNvPr id="62" name="Rectangle: Rounded Corners 15"/>
              <p:cNvSpPr/>
              <p:nvPr/>
            </p:nvSpPr>
            <p:spPr>
              <a:xfrm>
                <a:off x="4019027" y="1715038"/>
                <a:ext cx="1018972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BMW</a:t>
                </a:r>
              </a:p>
            </p:txBody>
          </p:sp>
          <p:sp>
            <p:nvSpPr>
              <p:cNvPr id="63" name="TextBox 25"/>
              <p:cNvSpPr txBox="1"/>
              <p:nvPr/>
            </p:nvSpPr>
            <p:spPr>
              <a:xfrm>
                <a:off x="2533735" y="1142324"/>
                <a:ext cx="1959191" cy="5232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b="1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fatherCar</a:t>
                </a:r>
              </a:p>
            </p:txBody>
          </p:sp>
          <p:sp>
            <p:nvSpPr>
              <p:cNvPr id="64" name="Rectangle: Rounded Corners 26"/>
              <p:cNvSpPr/>
              <p:nvPr/>
            </p:nvSpPr>
            <p:spPr>
              <a:xfrm>
                <a:off x="2714711" y="2171632"/>
                <a:ext cx="1307490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model</a:t>
                </a:r>
              </a:p>
            </p:txBody>
          </p:sp>
          <p:sp>
            <p:nvSpPr>
              <p:cNvPr id="65" name="Rectangle: Rounded Corners 15"/>
              <p:cNvSpPr/>
              <p:nvPr/>
            </p:nvSpPr>
            <p:spPr>
              <a:xfrm>
                <a:off x="4019027" y="2171632"/>
                <a:ext cx="1018972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X5</a:t>
                </a:r>
              </a:p>
            </p:txBody>
          </p:sp>
          <p:sp>
            <p:nvSpPr>
              <p:cNvPr id="66" name="Rectangle: Rounded Corners 13"/>
              <p:cNvSpPr/>
              <p:nvPr/>
            </p:nvSpPr>
            <p:spPr>
              <a:xfrm>
                <a:off x="2714711" y="2628226"/>
                <a:ext cx="1304316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color</a:t>
                </a:r>
              </a:p>
            </p:txBody>
          </p:sp>
          <p:sp>
            <p:nvSpPr>
              <p:cNvPr id="67" name="Rectangle: Rounded Corners 15"/>
              <p:cNvSpPr/>
              <p:nvPr/>
            </p:nvSpPr>
            <p:spPr>
              <a:xfrm>
                <a:off x="4019027" y="2628226"/>
                <a:ext cx="1018972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blue</a:t>
                </a:r>
              </a:p>
            </p:txBody>
          </p:sp>
          <p:sp>
            <p:nvSpPr>
              <p:cNvPr id="68" name="Oval 41"/>
              <p:cNvSpPr/>
              <p:nvPr/>
            </p:nvSpPr>
            <p:spPr>
              <a:xfrm>
                <a:off x="2989511" y="3231472"/>
                <a:ext cx="304800" cy="3048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9" name="Rectangle 42"/>
              <p:cNvSpPr/>
              <p:nvPr/>
            </p:nvSpPr>
            <p:spPr>
              <a:xfrm>
                <a:off x="3390607" y="3086912"/>
                <a:ext cx="1468800" cy="5232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chemeClr val="bg2"/>
                    </a:solidFill>
                  </a:rPr>
                  <a:t>__</a:t>
                </a:r>
                <a:r>
                  <a:rPr lang="en-US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proto</a:t>
                </a:r>
                <a:r>
                  <a:rPr lang="en-US" b="1" dirty="0">
                    <a:solidFill>
                      <a:schemeClr val="bg2"/>
                    </a:solidFill>
                  </a:rPr>
                  <a:t>__</a:t>
                </a:r>
              </a:p>
            </p:txBody>
          </p:sp>
        </p:grpSp>
        <p:grpSp>
          <p:nvGrpSpPr>
            <p:cNvPr id="45" name="Group 47"/>
            <p:cNvGrpSpPr/>
            <p:nvPr/>
          </p:nvGrpSpPr>
          <p:grpSpPr>
            <a:xfrm>
              <a:off x="1141412" y="2871790"/>
              <a:ext cx="1763404" cy="684667"/>
              <a:chOff x="2409707" y="1052646"/>
              <a:chExt cx="1600200" cy="684667"/>
            </a:xfrm>
            <a:grpFill/>
          </p:grpSpPr>
          <p:sp>
            <p:nvSpPr>
              <p:cNvPr id="58" name="Rectangle: Rounded Corners 48"/>
              <p:cNvSpPr/>
              <p:nvPr/>
            </p:nvSpPr>
            <p:spPr>
              <a:xfrm>
                <a:off x="2409707" y="1052646"/>
                <a:ext cx="1600200" cy="684667"/>
              </a:xfrm>
              <a:prstGeom prst="roundRect">
                <a:avLst>
                  <a:gd name="adj" fmla="val 5385"/>
                </a:avLst>
              </a:prstGeom>
              <a:grpFill/>
              <a:ln w="5715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9" name="TextBox 51"/>
              <p:cNvSpPr txBox="1"/>
              <p:nvPr/>
            </p:nvSpPr>
            <p:spPr>
              <a:xfrm>
                <a:off x="2597025" y="1142324"/>
                <a:ext cx="1241102" cy="5232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b="1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Object</a:t>
                </a:r>
              </a:p>
            </p:txBody>
          </p:sp>
        </p:grpSp>
        <p:cxnSp>
          <p:nvCxnSpPr>
            <p:cNvPr id="46" name="Straight Arrow Connector 35"/>
            <p:cNvCxnSpPr>
              <a:stCxn id="68" idx="2"/>
              <a:endCxn id="58" idx="2"/>
            </p:cNvCxnSpPr>
            <p:nvPr/>
          </p:nvCxnSpPr>
          <p:spPr>
            <a:xfrm rot="10800000">
              <a:off x="2023114" y="3556457"/>
              <a:ext cx="2359774" cy="641610"/>
            </a:xfrm>
            <a:prstGeom prst="bentConnector2">
              <a:avLst/>
            </a:prstGeom>
            <a:grpFill/>
            <a:ln w="50800">
              <a:solidFill>
                <a:schemeClr val="bg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47" name="Group 64"/>
            <p:cNvGrpSpPr/>
            <p:nvPr/>
          </p:nvGrpSpPr>
          <p:grpSpPr>
            <a:xfrm>
              <a:off x="7820668" y="4028765"/>
              <a:ext cx="3150544" cy="2259253"/>
              <a:chOff x="4153306" y="4265749"/>
              <a:chExt cx="3150544" cy="2259253"/>
            </a:xfrm>
            <a:grpFill/>
          </p:grpSpPr>
          <p:sp>
            <p:nvSpPr>
              <p:cNvPr id="50" name="Rectangle: Rounded Corners 6"/>
              <p:cNvSpPr/>
              <p:nvPr/>
            </p:nvSpPr>
            <p:spPr>
              <a:xfrm>
                <a:off x="4153306" y="4265749"/>
                <a:ext cx="3150544" cy="2259253"/>
              </a:xfrm>
              <a:prstGeom prst="roundRect">
                <a:avLst>
                  <a:gd name="adj" fmla="val 5385"/>
                </a:avLst>
              </a:prstGeom>
              <a:grpFill/>
              <a:ln w="5715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1" name="Rectangle: Rounded Corners 13"/>
              <p:cNvSpPr/>
              <p:nvPr/>
            </p:nvSpPr>
            <p:spPr>
              <a:xfrm>
                <a:off x="4458310" y="4851941"/>
                <a:ext cx="1179887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model</a:t>
                </a:r>
              </a:p>
            </p:txBody>
          </p:sp>
          <p:sp>
            <p:nvSpPr>
              <p:cNvPr id="52" name="Rectangle: Rounded Corners 15"/>
              <p:cNvSpPr/>
              <p:nvPr/>
            </p:nvSpPr>
            <p:spPr>
              <a:xfrm>
                <a:off x="5638197" y="4851941"/>
                <a:ext cx="1348023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i3</a:t>
                </a:r>
              </a:p>
            </p:txBody>
          </p:sp>
          <p:sp>
            <p:nvSpPr>
              <p:cNvPr id="53" name="TextBox 13"/>
              <p:cNvSpPr txBox="1"/>
              <p:nvPr/>
            </p:nvSpPr>
            <p:spPr>
              <a:xfrm>
                <a:off x="4277334" y="4279227"/>
                <a:ext cx="1564852" cy="5232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b="1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workCar</a:t>
                </a:r>
              </a:p>
            </p:txBody>
          </p:sp>
          <p:sp>
            <p:nvSpPr>
              <p:cNvPr id="54" name="Rectangle: Rounded Corners 13"/>
              <p:cNvSpPr/>
              <p:nvPr/>
            </p:nvSpPr>
            <p:spPr>
              <a:xfrm>
                <a:off x="4458310" y="5308535"/>
                <a:ext cx="1182758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type</a:t>
                </a:r>
              </a:p>
            </p:txBody>
          </p:sp>
          <p:sp>
            <p:nvSpPr>
              <p:cNvPr id="55" name="Rectangle: Rounded Corners 15"/>
              <p:cNvSpPr/>
              <p:nvPr/>
            </p:nvSpPr>
            <p:spPr>
              <a:xfrm>
                <a:off x="5638197" y="5308535"/>
                <a:ext cx="1348023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electric</a:t>
                </a:r>
              </a:p>
            </p:txBody>
          </p:sp>
          <p:sp>
            <p:nvSpPr>
              <p:cNvPr id="56" name="Rectangle 62"/>
              <p:cNvSpPr/>
              <p:nvPr/>
            </p:nvSpPr>
            <p:spPr>
              <a:xfrm>
                <a:off x="5060350" y="5813328"/>
                <a:ext cx="1468800" cy="5232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chemeClr val="bg2"/>
                    </a:solidFill>
                  </a:rPr>
                  <a:t>__</a:t>
                </a:r>
                <a:r>
                  <a:rPr lang="en-US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proto</a:t>
                </a:r>
                <a:r>
                  <a:rPr lang="en-US" b="1" dirty="0">
                    <a:solidFill>
                      <a:schemeClr val="bg2"/>
                    </a:solidFill>
                  </a:rPr>
                  <a:t>__</a:t>
                </a:r>
              </a:p>
            </p:txBody>
          </p:sp>
          <p:sp>
            <p:nvSpPr>
              <p:cNvPr id="57" name="Oval 63"/>
              <p:cNvSpPr/>
              <p:nvPr/>
            </p:nvSpPr>
            <p:spPr>
              <a:xfrm>
                <a:off x="4604666" y="5949644"/>
                <a:ext cx="304800" cy="3048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48" name="Straight Arrow Connector 35"/>
            <p:cNvCxnSpPr>
              <a:stCxn id="77" idx="2"/>
              <a:endCxn id="60" idx="3"/>
            </p:cNvCxnSpPr>
            <p:nvPr/>
          </p:nvCxnSpPr>
          <p:spPr>
            <a:xfrm flipH="1" flipV="1">
              <a:off x="6746512" y="3207418"/>
              <a:ext cx="1517471" cy="373"/>
            </a:xfrm>
            <a:prstGeom prst="straightConnector1">
              <a:avLst/>
            </a:prstGeom>
            <a:grpFill/>
            <a:ln w="50800">
              <a:solidFill>
                <a:schemeClr val="bg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Straight Arrow Connector 35"/>
            <p:cNvCxnSpPr>
              <a:stCxn id="57" idx="2"/>
              <a:endCxn id="60" idx="2"/>
            </p:cNvCxnSpPr>
            <p:nvPr/>
          </p:nvCxnSpPr>
          <p:spPr>
            <a:xfrm rot="10800000">
              <a:off x="5274798" y="4547996"/>
              <a:ext cx="2997230" cy="1317065"/>
            </a:xfrm>
            <a:prstGeom prst="bentConnector2">
              <a:avLst/>
            </a:prstGeom>
            <a:grpFill/>
            <a:ln w="50800">
              <a:solidFill>
                <a:schemeClr val="bg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45953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Chain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Objects have </a:t>
            </a:r>
            <a:r>
              <a:rPr lang="en-US" sz="3200" b="1" dirty="0" smtClean="0">
                <a:solidFill>
                  <a:schemeClr val="bg1"/>
                </a:solidFill>
              </a:rPr>
              <a:t>prototype</a:t>
            </a:r>
            <a:r>
              <a:rPr lang="en-US" sz="3200" b="1" dirty="0" smtClean="0"/>
              <a:t> </a:t>
            </a:r>
            <a:r>
              <a:rPr lang="en-US" sz="3200" dirty="0" smtClean="0"/>
              <a:t>(a parent object)</a:t>
            </a:r>
          </a:p>
          <a:p>
            <a:pPr lvl="1"/>
            <a:r>
              <a:rPr lang="en-US" sz="3200" dirty="0" smtClean="0"/>
              <a:t>Prototypes form a </a:t>
            </a:r>
            <a:r>
              <a:rPr lang="en-US" sz="3200" b="1" dirty="0" smtClean="0">
                <a:solidFill>
                  <a:schemeClr val="bg1"/>
                </a:solidFill>
              </a:rPr>
              <a:t>prototype chain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pPr lvl="1">
              <a:spcBef>
                <a:spcPts val="2400"/>
              </a:spcBef>
            </a:pPr>
            <a:r>
              <a:rPr lang="en-US" sz="3200" dirty="0" smtClean="0"/>
              <a:t>If a property is not found in the object itself, it is searched in the parent objects (in the prototype chain)</a:t>
            </a:r>
          </a:p>
          <a:p>
            <a:endParaRPr lang="en-US" sz="3200" dirty="0"/>
          </a:p>
        </p:txBody>
      </p:sp>
      <p:sp>
        <p:nvSpPr>
          <p:cNvPr id="41" name="Text Placeholder 5"/>
          <p:cNvSpPr txBox="1">
            <a:spLocks/>
          </p:cNvSpPr>
          <p:nvPr/>
        </p:nvSpPr>
        <p:spPr>
          <a:xfrm>
            <a:off x="912812" y="2647466"/>
            <a:ext cx="10797106" cy="17723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Object.getPrototypeOf(fatherCar);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Object {}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Object.getPrototypeOf(myCar);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Object {brand: "BMW", model: "X5", color: "blue"}</a:t>
            </a:r>
          </a:p>
        </p:txBody>
      </p:sp>
    </p:spTree>
    <p:extLst>
      <p:ext uri="{BB962C8B-B14F-4D97-AF65-F5344CB8AC3E}">
        <p14:creationId xmlns:p14="http://schemas.microsoft.com/office/powerpoint/2010/main" val="361472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Object Inheritance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Write a JS function to execute commands which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create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inherit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modify</a:t>
            </a:r>
            <a:r>
              <a:rPr lang="en-US" dirty="0" smtClean="0"/>
              <a:t> objects:</a:t>
            </a:r>
            <a:endParaRPr lang="en-US" dirty="0"/>
          </a:p>
        </p:txBody>
      </p:sp>
      <p:sp>
        <p:nvSpPr>
          <p:cNvPr id="9" name="Rectangle 6"/>
          <p:cNvSpPr/>
          <p:nvPr/>
        </p:nvSpPr>
        <p:spPr>
          <a:xfrm>
            <a:off x="4778088" y="2480921"/>
            <a:ext cx="1057251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c1</a:t>
            </a:r>
          </a:p>
        </p:txBody>
      </p:sp>
      <p:sp>
        <p:nvSpPr>
          <p:cNvPr id="10" name="Rectangle 7"/>
          <p:cNvSpPr/>
          <p:nvPr/>
        </p:nvSpPr>
        <p:spPr>
          <a:xfrm>
            <a:off x="4778090" y="3123922"/>
            <a:ext cx="10668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c1</a:t>
            </a:r>
          </a:p>
        </p:txBody>
      </p:sp>
      <p:sp>
        <p:nvSpPr>
          <p:cNvPr id="11" name="Rectangle 8"/>
          <p:cNvSpPr/>
          <p:nvPr/>
        </p:nvSpPr>
        <p:spPr>
          <a:xfrm>
            <a:off x="4778089" y="3755735"/>
            <a:ext cx="293515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c1 { color:red}</a:t>
            </a:r>
          </a:p>
        </p:txBody>
      </p:sp>
      <p:sp>
        <p:nvSpPr>
          <p:cNvPr id="13" name="Rectangle 9"/>
          <p:cNvSpPr/>
          <p:nvPr/>
        </p:nvSpPr>
        <p:spPr>
          <a:xfrm>
            <a:off x="4778089" y="4385772"/>
            <a:ext cx="293515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c1 { color:red}</a:t>
            </a:r>
          </a:p>
        </p:txBody>
      </p:sp>
      <p:sp>
        <p:nvSpPr>
          <p:cNvPr id="14" name="Rectangle 10"/>
          <p:cNvSpPr/>
          <p:nvPr/>
        </p:nvSpPr>
        <p:spPr>
          <a:xfrm>
            <a:off x="4778090" y="5017261"/>
            <a:ext cx="2362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color:red</a:t>
            </a:r>
          </a:p>
        </p:txBody>
      </p:sp>
      <p:sp>
        <p:nvSpPr>
          <p:cNvPr id="15" name="Rectangle 11"/>
          <p:cNvSpPr/>
          <p:nvPr/>
        </p:nvSpPr>
        <p:spPr>
          <a:xfrm>
            <a:off x="6646442" y="3123921"/>
            <a:ext cx="10668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c2</a:t>
            </a:r>
          </a:p>
        </p:txBody>
      </p:sp>
      <p:sp>
        <p:nvSpPr>
          <p:cNvPr id="16" name="Rectangle 14"/>
          <p:cNvSpPr/>
          <p:nvPr/>
        </p:nvSpPr>
        <p:spPr>
          <a:xfrm>
            <a:off x="8547604" y="3755734"/>
            <a:ext cx="1258049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c2</a:t>
            </a:r>
          </a:p>
        </p:txBody>
      </p:sp>
      <p:sp>
        <p:nvSpPr>
          <p:cNvPr id="17" name="Rectangle 15"/>
          <p:cNvSpPr/>
          <p:nvPr/>
        </p:nvSpPr>
        <p:spPr>
          <a:xfrm>
            <a:off x="8547604" y="4385772"/>
            <a:ext cx="3109407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c2 {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model:new}</a:t>
            </a:r>
          </a:p>
        </p:txBody>
      </p:sp>
      <p:sp>
        <p:nvSpPr>
          <p:cNvPr id="18" name="Rectangle 16"/>
          <p:cNvSpPr/>
          <p:nvPr/>
        </p:nvSpPr>
        <p:spPr>
          <a:xfrm>
            <a:off x="4778088" y="5665620"/>
            <a:ext cx="444052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model:new, color:red</a:t>
            </a:r>
          </a:p>
        </p:txBody>
      </p:sp>
      <p:sp>
        <p:nvSpPr>
          <p:cNvPr id="19" name="Rectangle 17"/>
          <p:cNvSpPr/>
          <p:nvPr/>
        </p:nvSpPr>
        <p:spPr>
          <a:xfrm>
            <a:off x="684212" y="2480921"/>
            <a:ext cx="3581400" cy="33078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fontAlgn="base">
              <a:spcBef>
                <a:spcPts val="9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create c1</a:t>
            </a:r>
          </a:p>
          <a:p>
            <a:pPr fontAlgn="base">
              <a:spcBef>
                <a:spcPts val="9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create c2 inherit c1</a:t>
            </a:r>
          </a:p>
          <a:p>
            <a:pPr fontAlgn="base">
              <a:spcBef>
                <a:spcPts val="9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set c1 color red</a:t>
            </a:r>
          </a:p>
          <a:p>
            <a:pPr fontAlgn="base">
              <a:spcBef>
                <a:spcPts val="9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set c2 model new</a:t>
            </a:r>
          </a:p>
          <a:p>
            <a:pPr fontAlgn="base">
              <a:spcBef>
                <a:spcPts val="9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print c1</a:t>
            </a:r>
          </a:p>
          <a:p>
            <a:pPr fontAlgn="base">
              <a:spcBef>
                <a:spcPts val="9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print c2</a:t>
            </a:r>
          </a:p>
        </p:txBody>
      </p:sp>
      <p:sp>
        <p:nvSpPr>
          <p:cNvPr id="20" name="Arrow: Left 2"/>
          <p:cNvSpPr/>
          <p:nvPr/>
        </p:nvSpPr>
        <p:spPr>
          <a:xfrm>
            <a:off x="5940865" y="3174050"/>
            <a:ext cx="609600" cy="381000"/>
          </a:xfrm>
          <a:prstGeom prst="leftArrow">
            <a:avLst>
              <a:gd name="adj1" fmla="val 17470"/>
              <a:gd name="adj2" fmla="val 673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1" name="Arrow: Left 18"/>
          <p:cNvSpPr/>
          <p:nvPr/>
        </p:nvSpPr>
        <p:spPr>
          <a:xfrm>
            <a:off x="7825623" y="3811456"/>
            <a:ext cx="609600" cy="381000"/>
          </a:xfrm>
          <a:prstGeom prst="leftArrow">
            <a:avLst>
              <a:gd name="adj1" fmla="val 17470"/>
              <a:gd name="adj2" fmla="val 673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Arrow: Left 20"/>
          <p:cNvSpPr/>
          <p:nvPr/>
        </p:nvSpPr>
        <p:spPr>
          <a:xfrm>
            <a:off x="7825623" y="4441493"/>
            <a:ext cx="609600" cy="381000"/>
          </a:xfrm>
          <a:prstGeom prst="leftArrow">
            <a:avLst>
              <a:gd name="adj1" fmla="val 17470"/>
              <a:gd name="adj2" fmla="val 673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84454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#JSCORE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Autofit/>
          </a:bodyPr>
          <a:lstStyle/>
          <a:p>
            <a:r>
              <a:rPr lang="en-US" dirty="0"/>
              <a:t>Solution: Object Inheritance – Parser</a:t>
            </a:r>
          </a:p>
        </p:txBody>
      </p:sp>
      <p:sp>
        <p:nvSpPr>
          <p:cNvPr id="24" name="Text Placeholder 5"/>
          <p:cNvSpPr txBox="1">
            <a:spLocks/>
          </p:cNvSpPr>
          <p:nvPr/>
        </p:nvSpPr>
        <p:spPr>
          <a:xfrm>
            <a:off x="816005" y="1176724"/>
            <a:ext cx="10672313" cy="32096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processCommands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commands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map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cmdExecutor = {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};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(let command of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commands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commandParameters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command.split(' ');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commandParameters.shift();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cmdExecutor[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commandParameters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5" name="Bent-Up Arrow 18"/>
          <p:cNvSpPr/>
          <p:nvPr/>
        </p:nvSpPr>
        <p:spPr>
          <a:xfrm rot="5400000">
            <a:off x="6320287" y="4561644"/>
            <a:ext cx="1029807" cy="1149120"/>
          </a:xfrm>
          <a:prstGeom prst="bent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2"/>
              </a:solidFill>
            </a:endParaRPr>
          </a:p>
        </p:txBody>
      </p:sp>
      <p:sp>
        <p:nvSpPr>
          <p:cNvPr id="26" name="Rectangle 19"/>
          <p:cNvSpPr/>
          <p:nvPr/>
        </p:nvSpPr>
        <p:spPr>
          <a:xfrm>
            <a:off x="2138375" y="3870196"/>
            <a:ext cx="9356306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processCommands(['create c1','create c2 inherit c1'])</a:t>
            </a:r>
          </a:p>
        </p:txBody>
      </p:sp>
      <p:grpSp>
        <p:nvGrpSpPr>
          <p:cNvPr id="27" name="Group 2"/>
          <p:cNvGrpSpPr/>
          <p:nvPr/>
        </p:nvGrpSpPr>
        <p:grpSpPr>
          <a:xfrm>
            <a:off x="7554406" y="4691336"/>
            <a:ext cx="3874006" cy="1391056"/>
            <a:chOff x="7618412" y="4852879"/>
            <a:chExt cx="3874006" cy="1391056"/>
          </a:xfrm>
          <a:solidFill>
            <a:schemeClr val="tx1"/>
          </a:solidFill>
        </p:grpSpPr>
        <p:sp>
          <p:nvSpPr>
            <p:cNvPr id="28" name="Rectangle: Rounded Corners 22"/>
            <p:cNvSpPr/>
            <p:nvPr/>
          </p:nvSpPr>
          <p:spPr>
            <a:xfrm>
              <a:off x="7618412" y="4852879"/>
              <a:ext cx="3874006" cy="1391056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9"/>
            <p:cNvSpPr txBox="1"/>
            <p:nvPr/>
          </p:nvSpPr>
          <p:spPr>
            <a:xfrm>
              <a:off x="7694612" y="5302493"/>
              <a:ext cx="776175" cy="5232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map</a:t>
              </a:r>
            </a:p>
          </p:txBody>
        </p:sp>
        <p:sp>
          <p:nvSpPr>
            <p:cNvPr id="30" name="Rectangle: Rounded Corners 13"/>
            <p:cNvSpPr/>
            <p:nvPr/>
          </p:nvSpPr>
          <p:spPr>
            <a:xfrm>
              <a:off x="8825417" y="5100182"/>
              <a:ext cx="769961" cy="456594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c1</a:t>
              </a:r>
            </a:p>
          </p:txBody>
        </p:sp>
        <p:sp>
          <p:nvSpPr>
            <p:cNvPr id="31" name="Rectangle: Rounded Corners 15"/>
            <p:cNvSpPr/>
            <p:nvPr/>
          </p:nvSpPr>
          <p:spPr>
            <a:xfrm>
              <a:off x="9599612" y="5100182"/>
              <a:ext cx="1228044" cy="456594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c1</a:t>
              </a:r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{}</a:t>
              </a:r>
            </a:p>
          </p:txBody>
        </p:sp>
        <p:sp>
          <p:nvSpPr>
            <p:cNvPr id="32" name="Rectangle: Rounded Corners 26"/>
            <p:cNvSpPr/>
            <p:nvPr/>
          </p:nvSpPr>
          <p:spPr>
            <a:xfrm>
              <a:off x="8827776" y="5556776"/>
              <a:ext cx="771835" cy="456594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c2</a:t>
              </a:r>
            </a:p>
          </p:txBody>
        </p:sp>
        <p:sp>
          <p:nvSpPr>
            <p:cNvPr id="33" name="Rectangle: Rounded Corners 15"/>
            <p:cNvSpPr/>
            <p:nvPr/>
          </p:nvSpPr>
          <p:spPr>
            <a:xfrm>
              <a:off x="9599612" y="5556776"/>
              <a:ext cx="1228044" cy="456594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c2</a:t>
              </a:r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{}</a:t>
              </a:r>
            </a:p>
          </p:txBody>
        </p:sp>
        <p:sp>
          <p:nvSpPr>
            <p:cNvPr id="34" name="Curved Right Arrow 20"/>
            <p:cNvSpPr/>
            <p:nvPr/>
          </p:nvSpPr>
          <p:spPr>
            <a:xfrm rot="10800000">
              <a:off x="10860636" y="5160800"/>
              <a:ext cx="399079" cy="718204"/>
            </a:xfrm>
            <a:prstGeom prst="curvedRightArrow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18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6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Solution: Object Inheritance – Executor</a:t>
            </a: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455614" y="1177220"/>
            <a:ext cx="11277598" cy="5554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let cmdExecutor = {</a:t>
            </a:r>
          </a:p>
          <a:p>
            <a:pPr marL="0" lvl="1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create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: function ([objName, inherits, parent]) {</a:t>
            </a:r>
          </a:p>
          <a:p>
            <a:pPr marL="0" lvl="1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    parent = parent ? map.get(parent) : null;</a:t>
            </a:r>
          </a:p>
          <a:p>
            <a:pPr marL="0" lvl="1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    let newObj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Object.create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(parent);</a:t>
            </a:r>
          </a:p>
          <a:p>
            <a:pPr marL="0" lvl="1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    map.set(objName, newObj);</a:t>
            </a:r>
          </a:p>
          <a:p>
            <a:pPr marL="0" lvl="1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    return newObj;</a:t>
            </a:r>
          </a:p>
          <a:p>
            <a:pPr marL="0" lvl="1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  },</a:t>
            </a:r>
          </a:p>
          <a:p>
            <a:pPr marL="0" lvl="1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set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: function ([objName, key, value]) {</a:t>
            </a:r>
          </a:p>
          <a:p>
            <a:pPr marL="0" lvl="1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    let obj = map.get(objName);</a:t>
            </a:r>
          </a:p>
          <a:p>
            <a:pPr marL="0" lvl="1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    obj[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key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] = value;</a:t>
            </a:r>
          </a:p>
          <a:p>
            <a:pPr marL="0" lvl="1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  },</a:t>
            </a:r>
          </a:p>
          <a:p>
            <a:pPr marL="0" lvl="1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: function ([objName]) {</a:t>
            </a:r>
          </a:p>
          <a:p>
            <a:pPr marL="0" lvl="1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    let obj = map.get(objName), objects = [];</a:t>
            </a:r>
          </a:p>
          <a:p>
            <a:pPr marL="0" lvl="1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    for (let key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 obj) { objects.push(`${key}:${obj[key]}`); }</a:t>
            </a:r>
          </a:p>
          <a:p>
            <a:pPr marL="0" lvl="1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    console.log(objects.join(', '));</a:t>
            </a:r>
          </a:p>
          <a:p>
            <a:pPr marL="0" lvl="1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18" name="TextBox 5"/>
          <p:cNvSpPr txBox="1"/>
          <p:nvPr/>
        </p:nvSpPr>
        <p:spPr>
          <a:xfrm>
            <a:off x="3198812" y="6311453"/>
            <a:ext cx="853440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b="0" dirty="0">
                <a:solidFill>
                  <a:schemeClr val="tx1"/>
                </a:solidFill>
                <a:effectLst/>
                <a:latin typeface="+mn-lt"/>
              </a:rPr>
              <a:t>Check your solution here: </a:t>
            </a:r>
            <a:r>
              <a:rPr lang="en-US" b="0" dirty="0">
                <a:solidFill>
                  <a:schemeClr val="tx1"/>
                </a:solidFill>
                <a:effectLst/>
                <a:latin typeface="+mn-lt"/>
                <a:hlinkClick r:id="rId2"/>
              </a:rPr>
              <a:t>https://judge.softuni.bg/Contests/334</a:t>
            </a:r>
            <a:endParaRPr lang="en-US" b="0" dirty="0"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04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77787" y="5600563"/>
            <a:ext cx="10961783" cy="977519"/>
          </a:xfrm>
        </p:spPr>
        <p:txBody>
          <a:bodyPr/>
          <a:lstStyle/>
          <a:p>
            <a:r>
              <a:rPr lang="en-US" dirty="0"/>
              <a:t>Objects Interacting with DOM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30" name="Group 2055"/>
          <p:cNvGrpSpPr/>
          <p:nvPr/>
        </p:nvGrpSpPr>
        <p:grpSpPr>
          <a:xfrm>
            <a:off x="1267248" y="843912"/>
            <a:ext cx="9296400" cy="4413888"/>
            <a:chOff x="1370012" y="760331"/>
            <a:chExt cx="9296400" cy="4413888"/>
          </a:xfrm>
        </p:grpSpPr>
        <p:grpSp>
          <p:nvGrpSpPr>
            <p:cNvPr id="31" name="Group 6"/>
            <p:cNvGrpSpPr/>
            <p:nvPr/>
          </p:nvGrpSpPr>
          <p:grpSpPr>
            <a:xfrm>
              <a:off x="6926184" y="2897947"/>
              <a:ext cx="3740228" cy="2276272"/>
              <a:chOff x="4446384" y="1457528"/>
              <a:chExt cx="2407238" cy="2276272"/>
            </a:xfrm>
          </p:grpSpPr>
          <p:sp>
            <p:nvSpPr>
              <p:cNvPr id="36" name="Rectangle: Rounded Corners 7"/>
              <p:cNvSpPr/>
              <p:nvPr/>
            </p:nvSpPr>
            <p:spPr>
              <a:xfrm>
                <a:off x="4446384" y="1457528"/>
                <a:ext cx="2407238" cy="2276272"/>
              </a:xfrm>
              <a:prstGeom prst="roundRect">
                <a:avLst>
                  <a:gd name="adj" fmla="val 5385"/>
                </a:avLst>
              </a:prstGeom>
              <a:solidFill>
                <a:schemeClr val="tx1"/>
              </a:solidFill>
              <a:ln w="5715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7" name="Rectangle: Rounded Corners 13"/>
              <p:cNvSpPr/>
              <p:nvPr/>
            </p:nvSpPr>
            <p:spPr>
              <a:xfrm>
                <a:off x="4652940" y="2043720"/>
                <a:ext cx="990415" cy="456594"/>
              </a:xfrm>
              <a:prstGeom prst="roundRect">
                <a:avLst>
                  <a:gd name="adj" fmla="val 5319"/>
                </a:avLst>
              </a:prstGeom>
              <a:solidFill>
                <a:schemeClr val="tx1"/>
              </a:solidFill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init</a:t>
                </a:r>
              </a:p>
            </p:txBody>
          </p:sp>
          <p:sp>
            <p:nvSpPr>
              <p:cNvPr id="38" name="Rectangle: Rounded Corners 15"/>
              <p:cNvSpPr/>
              <p:nvPr/>
            </p:nvSpPr>
            <p:spPr>
              <a:xfrm>
                <a:off x="5643354" y="2043720"/>
                <a:ext cx="1018972" cy="456594"/>
              </a:xfrm>
              <a:prstGeom prst="roundRect">
                <a:avLst>
                  <a:gd name="adj" fmla="val 5319"/>
                </a:avLst>
              </a:prstGeom>
              <a:solidFill>
                <a:schemeClr val="tx1"/>
              </a:solidFill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i="1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function</a:t>
                </a:r>
              </a:p>
            </p:txBody>
          </p:sp>
          <p:sp>
            <p:nvSpPr>
              <p:cNvPr id="39" name="TextBox 10"/>
              <p:cNvSpPr txBox="1"/>
              <p:nvPr/>
            </p:nvSpPr>
            <p:spPr>
              <a:xfrm>
                <a:off x="4570412" y="1471006"/>
                <a:ext cx="753351" cy="52322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b="1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model</a:t>
                </a:r>
              </a:p>
            </p:txBody>
          </p:sp>
          <p:sp>
            <p:nvSpPr>
              <p:cNvPr id="40" name="Rectangle: Rounded Corners 11"/>
              <p:cNvSpPr/>
              <p:nvPr/>
            </p:nvSpPr>
            <p:spPr>
              <a:xfrm>
                <a:off x="4653705" y="2500314"/>
                <a:ext cx="992825" cy="456594"/>
              </a:xfrm>
              <a:prstGeom prst="roundRect">
                <a:avLst>
                  <a:gd name="adj" fmla="val 5319"/>
                </a:avLst>
              </a:prstGeom>
              <a:solidFill>
                <a:schemeClr val="tx1"/>
              </a:solidFill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add</a:t>
                </a:r>
              </a:p>
            </p:txBody>
          </p:sp>
          <p:sp>
            <p:nvSpPr>
              <p:cNvPr id="41" name="Rectangle: Rounded Corners 15"/>
              <p:cNvSpPr/>
              <p:nvPr/>
            </p:nvSpPr>
            <p:spPr>
              <a:xfrm>
                <a:off x="5643354" y="2500314"/>
                <a:ext cx="1018972" cy="456594"/>
              </a:xfrm>
              <a:prstGeom prst="roundRect">
                <a:avLst>
                  <a:gd name="adj" fmla="val 5319"/>
                </a:avLst>
              </a:prstGeom>
              <a:solidFill>
                <a:schemeClr val="tx1"/>
              </a:solidFill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i="1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function</a:t>
                </a:r>
              </a:p>
            </p:txBody>
          </p:sp>
          <p:sp>
            <p:nvSpPr>
              <p:cNvPr id="42" name="Rectangle: Rounded Corners 13"/>
              <p:cNvSpPr/>
              <p:nvPr/>
            </p:nvSpPr>
            <p:spPr>
              <a:xfrm>
                <a:off x="4652940" y="2956908"/>
                <a:ext cx="990415" cy="456594"/>
              </a:xfrm>
              <a:prstGeom prst="roundRect">
                <a:avLst>
                  <a:gd name="adj" fmla="val 5319"/>
                </a:avLst>
              </a:prstGeom>
              <a:solidFill>
                <a:schemeClr val="tx1"/>
              </a:solidFill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subtract</a:t>
                </a:r>
              </a:p>
            </p:txBody>
          </p:sp>
          <p:sp>
            <p:nvSpPr>
              <p:cNvPr id="43" name="Rectangle: Rounded Corners 15"/>
              <p:cNvSpPr/>
              <p:nvPr/>
            </p:nvSpPr>
            <p:spPr>
              <a:xfrm>
                <a:off x="5643354" y="2956908"/>
                <a:ext cx="1018972" cy="456594"/>
              </a:xfrm>
              <a:prstGeom prst="roundRect">
                <a:avLst>
                  <a:gd name="adj" fmla="val 5319"/>
                </a:avLst>
              </a:prstGeom>
              <a:solidFill>
                <a:schemeClr val="tx1"/>
              </a:solidFill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i="1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function</a:t>
                </a:r>
              </a:p>
            </p:txBody>
          </p:sp>
        </p:grpSp>
        <p:sp>
          <p:nvSpPr>
            <p:cNvPr id="32" name="Arrow: Left-Right 2053"/>
            <p:cNvSpPr/>
            <p:nvPr/>
          </p:nvSpPr>
          <p:spPr>
            <a:xfrm>
              <a:off x="5915448" y="3871846"/>
              <a:ext cx="788564" cy="328474"/>
            </a:xfrm>
            <a:prstGeom prst="leftRightArrow">
              <a:avLst>
                <a:gd name="adj1" fmla="val 37763"/>
                <a:gd name="adj2" fmla="val 652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33" name="Picture 20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0012" y="760332"/>
              <a:ext cx="4340728" cy="441388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34" name="Picture 4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6184" y="760331"/>
              <a:ext cx="2444828" cy="179493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35" name="Arrow: Left-Right 41"/>
            <p:cNvSpPr/>
            <p:nvPr/>
          </p:nvSpPr>
          <p:spPr>
            <a:xfrm>
              <a:off x="5915448" y="1404383"/>
              <a:ext cx="788564" cy="328474"/>
            </a:xfrm>
            <a:prstGeom prst="leftRightArrow">
              <a:avLst>
                <a:gd name="adj1" fmla="val 37763"/>
                <a:gd name="adj2" fmla="val 652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9549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are given the following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HTML</a:t>
            </a:r>
            <a:r>
              <a:rPr lang="en-US" dirty="0"/>
              <a:t> form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/ Subtract Numbers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1112" y="1943783"/>
            <a:ext cx="6578185" cy="4411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id="num1" /&gt;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id="num2" /&gt;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id="result" readonly /&gt;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&lt;br&gt;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&lt;button id="sumButton"&gt;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Sum&lt;/button&gt;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&lt;button id="subtractButton"&gt;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Subtract&lt;/button&gt;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794" y="2736154"/>
            <a:ext cx="3850815" cy="28264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663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noProof="1"/>
              <a:t>Write a JS function </a:t>
            </a:r>
            <a:r>
              <a:rPr lang="en-US" sz="3200" b="1" noProof="1">
                <a:solidFill>
                  <a:schemeClr val="bg1"/>
                </a:solidFill>
              </a:rPr>
              <a:t>getModel() </a:t>
            </a:r>
            <a:r>
              <a:rPr lang="en-US" sz="3200" noProof="1"/>
              <a:t>to return a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JS object </a:t>
            </a:r>
            <a:r>
              <a:rPr lang="en-US" sz="3200" noProof="1"/>
              <a:t>holding</a:t>
            </a:r>
          </a:p>
          <a:p>
            <a:pPr lvl="1">
              <a:lnSpc>
                <a:spcPct val="100000"/>
              </a:lnSpc>
            </a:pPr>
            <a:r>
              <a:rPr lang="en-US" sz="3200" noProof="1"/>
              <a:t>function </a:t>
            </a:r>
            <a:r>
              <a:rPr lang="en-US" sz="3200" b="1" noProof="1">
                <a:solidFill>
                  <a:schemeClr val="bg1"/>
                </a:solidFill>
              </a:rPr>
              <a:t>init</a:t>
            </a:r>
            <a:r>
              <a:rPr lang="en-US" sz="3200" noProof="1">
                <a:sym typeface="Wingdings" panose="05000000000000000000" pitchFamily="2" charset="2"/>
              </a:rPr>
              <a:t>(</a:t>
            </a:r>
            <a:r>
              <a:rPr lang="en-US" sz="3200" b="1" noProof="1">
                <a:solidFill>
                  <a:schemeClr val="bg1"/>
                </a:solidFill>
              </a:rPr>
              <a:t>num1Sel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num2Sel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resultSel</a:t>
            </a:r>
            <a:r>
              <a:rPr lang="en-US" sz="3200" noProof="1">
                <a:sym typeface="Wingdings" panose="05000000000000000000" pitchFamily="2" charset="2"/>
              </a:rPr>
              <a:t>)  initializes </a:t>
            </a:r>
            <a:r>
              <a:rPr lang="en-US" sz="3200" noProof="1" smtClean="0">
                <a:sym typeface="Wingdings" panose="05000000000000000000" pitchFamily="2" charset="2"/>
              </a:rPr>
              <a:t/>
            </a:r>
            <a:br>
              <a:rPr lang="en-US" sz="3200" noProof="1" smtClean="0">
                <a:sym typeface="Wingdings" panose="05000000000000000000" pitchFamily="2" charset="2"/>
              </a:rPr>
            </a:br>
            <a:r>
              <a:rPr lang="en-US" sz="3200" noProof="1" smtClean="0">
                <a:sym typeface="Wingdings" panose="05000000000000000000" pitchFamily="2" charset="2"/>
              </a:rPr>
              <a:t>selectors </a:t>
            </a:r>
            <a:r>
              <a:rPr lang="en-US" sz="3200" noProof="1">
                <a:sym typeface="Wingdings" panose="05000000000000000000" pitchFamily="2" charset="2"/>
              </a:rPr>
              <a:t>for finding the fields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 num1</a:t>
            </a:r>
            <a:r>
              <a:rPr lang="en-US" sz="3200" noProof="1">
                <a:sym typeface="Wingdings" panose="05000000000000000000" pitchFamily="2" charset="2"/>
              </a:rPr>
              <a:t>,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num2</a:t>
            </a:r>
            <a:r>
              <a:rPr lang="en-US" sz="3200" noProof="1">
                <a:sym typeface="Wingdings" panose="05000000000000000000" pitchFamily="2" charset="2"/>
              </a:rPr>
              <a:t> and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result </a:t>
            </a:r>
            <a:r>
              <a:rPr lang="en-US" sz="3200" noProof="1">
                <a:sym typeface="Wingdings" panose="05000000000000000000" pitchFamily="2" charset="2"/>
              </a:rPr>
              <a:t>in </a:t>
            </a:r>
            <a:r>
              <a:rPr lang="en-US" sz="3200" noProof="1" smtClean="0">
                <a:sym typeface="Wingdings" panose="05000000000000000000" pitchFamily="2" charset="2"/>
              </a:rPr>
              <a:t>the</a:t>
            </a:r>
            <a:br>
              <a:rPr lang="en-US" sz="3200" noProof="1" smtClean="0">
                <a:sym typeface="Wingdings" panose="05000000000000000000" pitchFamily="2" charset="2"/>
              </a:rPr>
            </a:br>
            <a:r>
              <a:rPr lang="en-US" sz="3200" noProof="1" smtClean="0">
                <a:sym typeface="Wingdings" panose="05000000000000000000" pitchFamily="2" charset="2"/>
              </a:rPr>
              <a:t>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DOM</a:t>
            </a:r>
            <a:endParaRPr lang="en-US" sz="3200" b="1" noProof="1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200" noProof="1"/>
              <a:t>function </a:t>
            </a:r>
            <a:r>
              <a:rPr lang="en-US" sz="3200" b="1" noProof="1">
                <a:solidFill>
                  <a:schemeClr val="bg1"/>
                </a:solidFill>
              </a:rPr>
              <a:t>add</a:t>
            </a:r>
            <a:r>
              <a:rPr lang="en-US" sz="3200" noProof="1"/>
              <a:t>() </a:t>
            </a:r>
            <a:r>
              <a:rPr lang="en-US" sz="3200" noProof="1">
                <a:sym typeface="Wingdings" panose="05000000000000000000" pitchFamily="2" charset="2"/>
              </a:rPr>
              <a:t> calculates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result</a:t>
            </a:r>
            <a:r>
              <a:rPr lang="en-US" sz="3200" noProof="1">
                <a:sym typeface="Wingdings" panose="05000000000000000000" pitchFamily="2" charset="2"/>
              </a:rPr>
              <a:t> =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num1</a:t>
            </a:r>
            <a:r>
              <a:rPr lang="en-US" sz="3200" noProof="1">
                <a:sym typeface="Wingdings" panose="05000000000000000000" pitchFamily="2" charset="2"/>
              </a:rPr>
              <a:t> +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 num2</a:t>
            </a:r>
          </a:p>
          <a:p>
            <a:pPr lvl="1">
              <a:lnSpc>
                <a:spcPct val="100000"/>
              </a:lnSpc>
            </a:pPr>
            <a:r>
              <a:rPr lang="en-US" sz="3200" noProof="1"/>
              <a:t>function </a:t>
            </a:r>
            <a:r>
              <a:rPr lang="en-US" sz="3200" b="1" noProof="1">
                <a:solidFill>
                  <a:schemeClr val="bg1"/>
                </a:solidFill>
              </a:rPr>
              <a:t>subtract</a:t>
            </a:r>
            <a:r>
              <a:rPr lang="en-US" sz="3200" noProof="1"/>
              <a:t>() </a:t>
            </a:r>
            <a:r>
              <a:rPr lang="en-US" sz="3200" noProof="1">
                <a:sym typeface="Wingdings" panose="05000000000000000000" pitchFamily="2" charset="2"/>
              </a:rPr>
              <a:t> calculates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result</a:t>
            </a:r>
            <a:r>
              <a:rPr lang="en-US" sz="3200" noProof="1">
                <a:sym typeface="Wingdings" panose="05000000000000000000" pitchFamily="2" charset="2"/>
              </a:rPr>
              <a:t> =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num1</a:t>
            </a:r>
            <a:r>
              <a:rPr lang="en-US" sz="3200" noProof="1">
                <a:sym typeface="Wingdings" panose="05000000000000000000" pitchFamily="2" charset="2"/>
              </a:rPr>
              <a:t> -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num2</a:t>
            </a:r>
            <a:endParaRPr lang="en-US" sz="3200" noProof="1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/ Subtract Numbers (2)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402" y="4748414"/>
            <a:ext cx="9188018" cy="20053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421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This is how the </a:t>
            </a:r>
            <a:r>
              <a:rPr lang="en-US" b="1" noProof="1">
                <a:solidFill>
                  <a:schemeClr val="bg1"/>
                </a:solidFill>
              </a:rPr>
              <a:t>getModel()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function can be used to </a:t>
            </a:r>
            <a:r>
              <a:rPr lang="en-US" noProof="1" smtClean="0"/>
              <a:t/>
            </a:r>
            <a:br>
              <a:rPr lang="en-US" noProof="1" smtClean="0"/>
            </a:br>
            <a:r>
              <a:rPr lang="en-US" noProof="1" smtClean="0"/>
              <a:t>implement </a:t>
            </a:r>
            <a:r>
              <a:rPr lang="en-US" b="1" noProof="1">
                <a:solidFill>
                  <a:schemeClr val="bg1"/>
                </a:solidFill>
              </a:rPr>
              <a:t>add / subtract </a:t>
            </a:r>
            <a:r>
              <a:rPr lang="en-US" noProof="1"/>
              <a:t>operatons in the DOM tree:</a:t>
            </a:r>
            <a:endParaRPr lang="en-US" noProof="1">
              <a:sym typeface="Wingdings" panose="05000000000000000000" pitchFamily="2" charset="2"/>
            </a:endParaRPr>
          </a:p>
          <a:p>
            <a:pPr lvl="1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/ Subtract Numbers (3)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93451" y="2691140"/>
            <a:ext cx="10561718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$(function()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let model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getModel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model.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init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#num1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', 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#num2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', 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#result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');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$('#sumButton').click(model.add);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$('#subtractButton').click(model.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subtract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59952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/ Subtract Numbers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451" y="1143000"/>
            <a:ext cx="10561718" cy="4570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Solution using the "Module" pattern </a:t>
            </a:r>
          </a:p>
          <a:p>
            <a:pPr>
              <a:lnSpc>
                <a:spcPct val="110000"/>
              </a:lnSpc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getModel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 { 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let model = {</a:t>
            </a:r>
          </a:p>
          <a:p>
            <a:pPr>
              <a:lnSpc>
                <a:spcPct val="110000"/>
              </a:lnSpc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init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: function(num1Sel, num2Sel, resultSel) {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  model.num1 = $(num1Sel);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  model.num2 = $(num2Sel);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  model.result = $(resultSel);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},</a:t>
            </a:r>
          </a:p>
          <a:p>
            <a:pPr>
              <a:lnSpc>
                <a:spcPct val="110000"/>
              </a:lnSpc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add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: () =&gt; model.action((a, b) =&gt; a + b),</a:t>
            </a:r>
          </a:p>
          <a:p>
            <a:pPr>
              <a:lnSpc>
                <a:spcPct val="110000"/>
              </a:lnSpc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subtract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: () =&gt; model.action((a, b) =&gt; a - b),    </a:t>
            </a:r>
          </a:p>
        </p:txBody>
      </p:sp>
    </p:spTree>
    <p:extLst>
      <p:ext uri="{BB962C8B-B14F-4D97-AF65-F5344CB8AC3E}">
        <p14:creationId xmlns:p14="http://schemas.microsoft.com/office/powerpoint/2010/main" val="378125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/ Subtract Numbers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451" y="1329972"/>
            <a:ext cx="10561718" cy="3779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action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: function(operation) {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  let val1 = Number(model.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num1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.val());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  let val2 = Number(model.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num2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.val());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  model.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.val(operation(val1, val2));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};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model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6218" y="6096001"/>
            <a:ext cx="1055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https://judge.softuni.bg/Contests/334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Solution: Sum / Subtract Numbers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451" y="1259235"/>
            <a:ext cx="10561718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Solution using the "Revealing Module" pattern 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getModel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 {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num1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num2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pt-BR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function </a:t>
            </a:r>
            <a:r>
              <a:rPr lang="pt-BR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init</a:t>
            </a:r>
            <a:r>
              <a:rPr lang="pt-BR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(num1Sel, num2Sel, resultSel)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pt-BR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pt-BR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num1</a:t>
            </a:r>
            <a:r>
              <a:rPr lang="pt-BR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$(num1Sel);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pt-BR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pt-BR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num2 </a:t>
            </a:r>
            <a:r>
              <a:rPr lang="pt-BR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= $(num2Sel);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pt-BR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pt-BR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result</a:t>
            </a:r>
            <a:r>
              <a:rPr lang="pt-BR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$(resultSel);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pt-BR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add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 {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action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((a, b) =&gt; a + b); }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subtract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 {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action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((a, b) =&gt; a - b); }</a:t>
            </a:r>
          </a:p>
        </p:txBody>
      </p:sp>
    </p:spTree>
    <p:extLst>
      <p:ext uri="{BB962C8B-B14F-4D97-AF65-F5344CB8AC3E}">
        <p14:creationId xmlns:p14="http://schemas.microsoft.com/office/powerpoint/2010/main" val="49754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Another Solution: Sum / Subtract Numbers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451" y="1310609"/>
            <a:ext cx="10561718" cy="3779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action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(operation) {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let val1 = Number(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num1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.val());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let val2 = Number(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num2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.val());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.val(operation(val1, val2));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model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{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init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add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subtract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};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model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6218" y="6096001"/>
            <a:ext cx="1055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https://judge.softuni.bg/Contests/334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3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 Composition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Objects Holding Other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7" name="Group 10"/>
          <p:cNvGrpSpPr/>
          <p:nvPr/>
        </p:nvGrpSpPr>
        <p:grpSpPr>
          <a:xfrm>
            <a:off x="3713454" y="1845892"/>
            <a:ext cx="4507600" cy="1653560"/>
            <a:chOff x="1409751" y="989526"/>
            <a:chExt cx="9485261" cy="3668707"/>
          </a:xfrm>
        </p:grpSpPr>
        <p:grpSp>
          <p:nvGrpSpPr>
            <p:cNvPr id="8" name="Group 9"/>
            <p:cNvGrpSpPr/>
            <p:nvPr/>
          </p:nvGrpSpPr>
          <p:grpSpPr>
            <a:xfrm>
              <a:off x="1409751" y="1825604"/>
              <a:ext cx="2817145" cy="1910864"/>
              <a:chOff x="1538513" y="1825604"/>
              <a:chExt cx="2817145" cy="1910864"/>
            </a:xfrm>
          </p:grpSpPr>
          <p:sp>
            <p:nvSpPr>
              <p:cNvPr id="11" name="Rectangle 8"/>
              <p:cNvSpPr/>
              <p:nvPr/>
            </p:nvSpPr>
            <p:spPr>
              <a:xfrm rot="1413977">
                <a:off x="2656339" y="2480614"/>
                <a:ext cx="1699319" cy="1255854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  <a:alpha val="30000"/>
                    </a:schemeClr>
                  </a:gs>
                  <a:gs pos="100000">
                    <a:schemeClr val="tx2">
                      <a:lumMod val="50000"/>
                    </a:schemeClr>
                  </a:gs>
                </a:gsLst>
                <a:lin ang="60000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pic>
            <p:nvPicPr>
              <p:cNvPr id="12" name="Picture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38513" y="1825604"/>
                <a:ext cx="1812699" cy="1812699"/>
              </a:xfrm>
              <a:prstGeom prst="rect">
                <a:avLst/>
              </a:prstGeom>
              <a:effectLst/>
            </p:spPr>
          </p:pic>
        </p:grpSp>
        <p:pic>
          <p:nvPicPr>
            <p:cNvPr id="9" name="Picture 2" descr="Резултат с изображение за json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6612" y="2219833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0408" y="989526"/>
              <a:ext cx="5023601" cy="35777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=""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 smtClean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5" name="Правоъгълник 4"/>
          <p:cNvSpPr/>
          <p:nvPr/>
        </p:nvSpPr>
        <p:spPr>
          <a:xfrm>
            <a:off x="615820" y="1561540"/>
            <a:ext cx="808395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Object composition combines data and functions into JS </a:t>
            </a:r>
            <a:r>
              <a:rPr lang="en-US" sz="3200" dirty="0" smtClean="0">
                <a:solidFill>
                  <a:schemeClr val="bg2"/>
                </a:solidFill>
              </a:rPr>
              <a:t>objects</a:t>
            </a:r>
          </a:p>
          <a:p>
            <a:pPr marL="514350" indent="-51435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The "Module" pattern hides data into a function and reveals a JS object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The "Revealing Module" pattern hides data and functions are reveals them as JS object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Objects can inherit parent object by </a:t>
            </a:r>
            <a:r>
              <a:rPr lang="en-US" sz="3200" b="1" noProof="1">
                <a:solidFill>
                  <a:schemeClr val="bg1"/>
                </a:solidFill>
              </a:rPr>
              <a:t>Object.create(parent)</a:t>
            </a:r>
          </a:p>
          <a:p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7" name="Text Placeholder 3"/>
          <p:cNvSpPr txBox="1">
            <a:spLocks/>
          </p:cNvSpPr>
          <p:nvPr/>
        </p:nvSpPr>
        <p:spPr>
          <a:xfrm>
            <a:off x="1147567" y="2595464"/>
            <a:ext cx="739457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bg2"/>
                </a:solidFill>
                <a:effectLst/>
              </a:rPr>
              <a:t>let r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{w</a:t>
            </a:r>
            <a:r>
              <a:rPr lang="en-US" sz="2400" noProof="1">
                <a:solidFill>
                  <a:schemeClr val="bg2"/>
                </a:solidFill>
                <a:effectLst/>
              </a:rPr>
              <a:t>:5, </a:t>
            </a:r>
            <a:r>
              <a:rPr lang="en-US" sz="2400" noProof="1">
                <a:solidFill>
                  <a:schemeClr val="bg1"/>
                </a:solidFill>
                <a:effectLst/>
              </a:rPr>
              <a:t>h</a:t>
            </a:r>
            <a:r>
              <a:rPr lang="en-US" sz="2400" noProof="1">
                <a:solidFill>
                  <a:schemeClr val="bg2"/>
                </a:solidFill>
                <a:effectLst/>
              </a:rPr>
              <a:t>:3, </a:t>
            </a:r>
            <a:r>
              <a:rPr lang="en-US" sz="2400" noProof="1">
                <a:solidFill>
                  <a:schemeClr val="bg1"/>
                </a:solidFill>
                <a:effectLst/>
              </a:rPr>
              <a:t>grow</a:t>
            </a:r>
            <a:r>
              <a:rPr lang="en-US" sz="2400" noProof="1">
                <a:solidFill>
                  <a:schemeClr val="bg2"/>
                </a:solidFill>
                <a:effectLst/>
              </a:rPr>
              <a:t>:function() { … }</a:t>
            </a:r>
            <a:r>
              <a:rPr lang="en-US" sz="2400" noProof="1">
                <a:solidFill>
                  <a:schemeClr val="bg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176" y="6400027"/>
            <a:ext cx="12111057" cy="363443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u="sng" dirty="0">
                <a:solidFill>
                  <a:schemeClr val="bg1"/>
                </a:solidFill>
                <a:hlinkClick r:id="rId3"/>
              </a:rPr>
              <a:t>https://softuni.bg/trainings/2081/js-advanced-october-2018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91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3662" y="5565810"/>
            <a:ext cx="223964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8697" y="5565810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2930" y="5565810"/>
            <a:ext cx="15926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5237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2301" y="2068280"/>
            <a:ext cx="5021910" cy="1439250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704" y="4064212"/>
            <a:ext cx="6138995" cy="1439250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030" y="2068280"/>
            <a:ext cx="1962267" cy="1439250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115" y="2068280"/>
            <a:ext cx="2399585" cy="1439250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2303" y="4064212"/>
            <a:ext cx="3382237" cy="1439250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4982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=""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983" y="2538347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=""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071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=""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3983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983" y="5359166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1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053" y="3809902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20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Object Composition?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1"/>
            <a:ext cx="10036163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Object composition </a:t>
            </a:r>
            <a:r>
              <a:rPr lang="en-US" sz="3200" dirty="0"/>
              <a:t>== combining simple objects or data types into more complex </a:t>
            </a:r>
            <a:r>
              <a:rPr lang="en-US" sz="3200" dirty="0" smtClean="0"/>
              <a:t>ones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47543" y="2118613"/>
            <a:ext cx="8263785" cy="43269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 student = </a:t>
            </a:r>
            <a:r>
              <a:rPr lang="en-US" sz="2400" dirty="0" smtClean="0">
                <a:solidFill>
                  <a:schemeClr val="bg1"/>
                </a:solidFill>
              </a:rPr>
              <a:t>{</a:t>
            </a:r>
            <a:endParaRPr lang="bg-BG" sz="2400" dirty="0" smtClean="0">
              <a:solidFill>
                <a:schemeClr val="bg1"/>
              </a:solidFill>
            </a:endParaRPr>
          </a:p>
          <a:p>
            <a:r>
              <a:rPr lang="bg-BG" sz="2400" dirty="0">
                <a:solidFill>
                  <a:schemeClr val="bg1"/>
                </a:solidFill>
              </a:rPr>
              <a:t> </a:t>
            </a:r>
            <a:r>
              <a:rPr lang="bg-BG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firstName</a:t>
            </a:r>
            <a:r>
              <a:rPr lang="en-US" sz="2400" dirty="0">
                <a:solidFill>
                  <a:schemeClr val="tx1"/>
                </a:solidFill>
              </a:rPr>
              <a:t>: 'Maria',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lastName</a:t>
            </a:r>
            <a:r>
              <a:rPr lang="en-US" sz="2400" dirty="0">
                <a:solidFill>
                  <a:schemeClr val="tx1"/>
                </a:solidFill>
              </a:rPr>
              <a:t>: 'Green',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age: 22,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location: </a:t>
            </a:r>
            <a:r>
              <a:rPr lang="en-US" sz="2400" dirty="0">
                <a:solidFill>
                  <a:schemeClr val="bg1"/>
                </a:solidFill>
              </a:rPr>
              <a:t>{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lat</a:t>
            </a:r>
            <a:r>
              <a:rPr lang="en-US" sz="2400" dirty="0">
                <a:solidFill>
                  <a:schemeClr val="tx1"/>
                </a:solidFill>
              </a:rPr>
              <a:t>: 42.698, </a:t>
            </a:r>
            <a:r>
              <a:rPr lang="en-US" sz="2400" dirty="0" err="1">
                <a:solidFill>
                  <a:schemeClr val="tx1"/>
                </a:solidFill>
              </a:rPr>
              <a:t>lng</a:t>
            </a:r>
            <a:r>
              <a:rPr lang="en-US" sz="2400" dirty="0">
                <a:solidFill>
                  <a:schemeClr val="tx1"/>
                </a:solidFill>
              </a:rPr>
              <a:t>: 23.322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</a:rPr>
              <a:t>console.log(student);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student.location.lat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Objects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06571" y="1428148"/>
            <a:ext cx="10255478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 name = "Sofia";</a:t>
            </a:r>
          </a:p>
          <a:p>
            <a:r>
              <a:rPr lang="en-US" sz="2400" dirty="0">
                <a:solidFill>
                  <a:schemeClr val="tx1"/>
                </a:solidFill>
              </a:rPr>
              <a:t>let population = 1325744;</a:t>
            </a:r>
          </a:p>
          <a:p>
            <a:r>
              <a:rPr lang="en-US" sz="2400" dirty="0">
                <a:solidFill>
                  <a:schemeClr val="tx1"/>
                </a:solidFill>
              </a:rPr>
              <a:t>let country = "Bulgaria";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</a:rPr>
              <a:t>let town = </a:t>
            </a:r>
            <a:r>
              <a:rPr lang="en-US" sz="2400" dirty="0">
                <a:solidFill>
                  <a:schemeClr val="bg1"/>
                </a:solidFill>
              </a:rPr>
              <a:t>{</a:t>
            </a:r>
            <a:r>
              <a:rPr lang="en-US" sz="2400" dirty="0">
                <a:solidFill>
                  <a:schemeClr val="tx1"/>
                </a:solidFill>
              </a:rPr>
              <a:t> name, population, country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console.log(town); </a:t>
            </a:r>
            <a:r>
              <a:rPr lang="en-US" sz="2400" i="1" dirty="0">
                <a:solidFill>
                  <a:schemeClr val="accent2"/>
                </a:solidFill>
              </a:rPr>
              <a:t>// Object {name: "Sofia", population: 1325744, country: "Bulgaria"}</a:t>
            </a:r>
          </a:p>
        </p:txBody>
      </p:sp>
      <p:sp>
        <p:nvSpPr>
          <p:cNvPr id="2" name="Закръглен правоъгълник 1"/>
          <p:cNvSpPr/>
          <p:nvPr/>
        </p:nvSpPr>
        <p:spPr bwMode="auto">
          <a:xfrm>
            <a:off x="9050694" y="1428148"/>
            <a:ext cx="2771192" cy="127773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Combine variables into object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006571" y="5014214"/>
            <a:ext cx="10255478" cy="11876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12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town.location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>
                <a:solidFill>
                  <a:schemeClr val="bg1"/>
                </a:solidFill>
              </a:rPr>
              <a:t>{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lat</a:t>
            </a:r>
            <a:r>
              <a:rPr lang="en-US" sz="2400" dirty="0">
                <a:solidFill>
                  <a:schemeClr val="tx1"/>
                </a:solidFill>
              </a:rPr>
              <a:t>: 42.698, </a:t>
            </a:r>
            <a:r>
              <a:rPr lang="en-US" sz="2400" dirty="0" err="1">
                <a:solidFill>
                  <a:schemeClr val="tx1"/>
                </a:solidFill>
              </a:rPr>
              <a:t>lng</a:t>
            </a:r>
            <a:r>
              <a:rPr lang="en-US" sz="2400" dirty="0">
                <a:solidFill>
                  <a:schemeClr val="tx1"/>
                </a:solidFill>
              </a:rPr>
              <a:t>: 23.322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console.log(town); </a:t>
            </a:r>
            <a:r>
              <a:rPr lang="en-US" sz="2400" i="1" dirty="0">
                <a:solidFill>
                  <a:schemeClr val="accent2"/>
                </a:solidFill>
              </a:rPr>
              <a:t>// Object {…, location: Object}</a:t>
            </a:r>
          </a:p>
        </p:txBody>
      </p:sp>
    </p:spTree>
    <p:extLst>
      <p:ext uri="{BB962C8B-B14F-4D97-AF65-F5344CB8AC3E}">
        <p14:creationId xmlns:p14="http://schemas.microsoft.com/office/powerpoint/2010/main" val="261171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Data with Functions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51519" y="1168583"/>
            <a:ext cx="9498563" cy="54964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let </a:t>
            </a:r>
            <a:r>
              <a:rPr lang="en-US" sz="2400" dirty="0" err="1">
                <a:solidFill>
                  <a:schemeClr val="tx1"/>
                </a:solidFill>
              </a:rPr>
              <a:t>rect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>
                <a:solidFill>
                  <a:schemeClr val="bg1"/>
                </a:solidFill>
              </a:rPr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width</a:t>
            </a:r>
            <a:r>
              <a:rPr lang="en-US" sz="2400" dirty="0">
                <a:solidFill>
                  <a:schemeClr val="tx1"/>
                </a:solidFill>
              </a:rPr>
              <a:t>: 10,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height</a:t>
            </a:r>
            <a:r>
              <a:rPr lang="en-US" sz="2400" dirty="0">
                <a:solidFill>
                  <a:schemeClr val="tx1"/>
                </a:solidFill>
              </a:rPr>
              <a:t>: 4,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grow</a:t>
            </a:r>
            <a:r>
              <a:rPr lang="en-US" sz="2400" dirty="0">
                <a:solidFill>
                  <a:schemeClr val="tx1"/>
                </a:solidFill>
              </a:rPr>
              <a:t>: function(w, h) {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this</a:t>
            </a:r>
            <a:r>
              <a:rPr lang="en-US" sz="2400" dirty="0" err="1">
                <a:solidFill>
                  <a:schemeClr val="tx1"/>
                </a:solidFill>
              </a:rPr>
              <a:t>.width</a:t>
            </a:r>
            <a:r>
              <a:rPr lang="en-US" sz="2400" dirty="0">
                <a:solidFill>
                  <a:schemeClr val="tx1"/>
                </a:solidFill>
              </a:rPr>
              <a:t> += w; </a:t>
            </a:r>
            <a:r>
              <a:rPr lang="en-US" sz="2400" dirty="0" err="1">
                <a:solidFill>
                  <a:schemeClr val="bg1"/>
                </a:solidFill>
              </a:rPr>
              <a:t>this</a:t>
            </a:r>
            <a:r>
              <a:rPr lang="en-US" sz="2400" dirty="0" err="1">
                <a:solidFill>
                  <a:schemeClr val="tx1"/>
                </a:solidFill>
              </a:rPr>
              <a:t>.height</a:t>
            </a:r>
            <a:r>
              <a:rPr lang="en-US" sz="2400" dirty="0">
                <a:solidFill>
                  <a:schemeClr val="tx1"/>
                </a:solidFill>
              </a:rPr>
              <a:t> += h;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},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print</a:t>
            </a:r>
            <a:r>
              <a:rPr lang="en-US" sz="2400" dirty="0">
                <a:solidFill>
                  <a:schemeClr val="tx1"/>
                </a:solidFill>
              </a:rPr>
              <a:t>: function() {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  console.log(</a:t>
            </a:r>
            <a:r>
              <a:rPr lang="en-US" sz="2400" dirty="0">
                <a:solidFill>
                  <a:schemeClr val="bg1"/>
                </a:solidFill>
              </a:rPr>
              <a:t>`</a:t>
            </a:r>
            <a:r>
              <a:rPr lang="en-US" sz="2400" dirty="0">
                <a:solidFill>
                  <a:schemeClr val="tx1"/>
                </a:solidFill>
              </a:rPr>
              <a:t>[${</a:t>
            </a:r>
            <a:r>
              <a:rPr lang="en-US" sz="2400" dirty="0" err="1">
                <a:solidFill>
                  <a:schemeClr val="bg1"/>
                </a:solidFill>
              </a:rPr>
              <a:t>this</a:t>
            </a:r>
            <a:r>
              <a:rPr lang="en-US" sz="2400" dirty="0" err="1">
                <a:solidFill>
                  <a:schemeClr val="tx1"/>
                </a:solidFill>
              </a:rPr>
              <a:t>.width</a:t>
            </a:r>
            <a:r>
              <a:rPr lang="en-US" sz="2400" dirty="0">
                <a:solidFill>
                  <a:schemeClr val="tx1"/>
                </a:solidFill>
              </a:rPr>
              <a:t>} x ${</a:t>
            </a:r>
            <a:r>
              <a:rPr lang="en-US" sz="2400" dirty="0" err="1">
                <a:solidFill>
                  <a:schemeClr val="bg1"/>
                </a:solidFill>
              </a:rPr>
              <a:t>this</a:t>
            </a:r>
            <a:r>
              <a:rPr lang="en-US" sz="2400" dirty="0" err="1">
                <a:solidFill>
                  <a:schemeClr val="tx1"/>
                </a:solidFill>
              </a:rPr>
              <a:t>.height</a:t>
            </a:r>
            <a:r>
              <a:rPr lang="en-US" sz="2400" dirty="0">
                <a:solidFill>
                  <a:schemeClr val="tx1"/>
                </a:solidFill>
              </a:rPr>
              <a:t>}]</a:t>
            </a:r>
            <a:r>
              <a:rPr lang="en-US" sz="2400" dirty="0">
                <a:solidFill>
                  <a:schemeClr val="bg1"/>
                </a:solidFill>
              </a:rPr>
              <a:t>`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bg1"/>
                </a:solidFill>
              </a:rPr>
              <a:t>}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rect.</a:t>
            </a:r>
            <a:r>
              <a:rPr lang="en-US" sz="2400" dirty="0" err="1">
                <a:solidFill>
                  <a:schemeClr val="bg1"/>
                </a:solidFill>
              </a:rPr>
              <a:t>grow</a:t>
            </a:r>
            <a:r>
              <a:rPr lang="en-US" sz="2400" dirty="0">
                <a:solidFill>
                  <a:schemeClr val="tx1"/>
                </a:solidFill>
              </a:rPr>
              <a:t>(2, 3);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rect.</a:t>
            </a:r>
            <a:r>
              <a:rPr lang="en-US" sz="2400" dirty="0" err="1">
                <a:solidFill>
                  <a:schemeClr val="bg1"/>
                </a:solidFill>
              </a:rPr>
              <a:t>print</a:t>
            </a:r>
            <a:r>
              <a:rPr lang="en-US" sz="2400" dirty="0">
                <a:solidFill>
                  <a:schemeClr val="tx1"/>
                </a:solidFill>
              </a:rPr>
              <a:t>(); </a:t>
            </a:r>
            <a:r>
              <a:rPr lang="en-US" sz="2400" i="1" dirty="0">
                <a:solidFill>
                  <a:schemeClr val="accent2"/>
                </a:solidFill>
              </a:rPr>
              <a:t>// [12 x 7]</a:t>
            </a:r>
          </a:p>
        </p:txBody>
      </p:sp>
    </p:spTree>
    <p:extLst>
      <p:ext uri="{BB962C8B-B14F-4D97-AF65-F5344CB8AC3E}">
        <p14:creationId xmlns:p14="http://schemas.microsoft.com/office/powerpoint/2010/main" val="85946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Objects: </a:t>
            </a:r>
            <a:r>
              <a:rPr lang="en-US" noProof="1"/>
              <a:t>toString()</a:t>
            </a:r>
            <a:r>
              <a:rPr lang="en-US" dirty="0"/>
              <a:t> Function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85192" y="1168583"/>
            <a:ext cx="11187403" cy="54503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 </a:t>
            </a:r>
            <a:r>
              <a:rPr lang="en-US" sz="2400" dirty="0" err="1">
                <a:solidFill>
                  <a:schemeClr val="tx1"/>
                </a:solidFill>
              </a:rPr>
              <a:t>rect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>
                <a:solidFill>
                  <a:schemeClr val="bg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width</a:t>
            </a:r>
            <a:r>
              <a:rPr lang="en-US" sz="2400" dirty="0">
                <a:solidFill>
                  <a:schemeClr val="tx1"/>
                </a:solidFill>
              </a:rPr>
              <a:t>: 10,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height</a:t>
            </a:r>
            <a:r>
              <a:rPr lang="en-US" sz="2400" dirty="0">
                <a:solidFill>
                  <a:schemeClr val="tx1"/>
                </a:solidFill>
              </a:rPr>
              <a:t>: 4,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bg1"/>
                </a:solidFill>
              </a:rPr>
              <a:t>toString</a:t>
            </a:r>
            <a:r>
              <a:rPr lang="en-US" sz="2400" dirty="0">
                <a:solidFill>
                  <a:schemeClr val="tx1"/>
                </a:solidFill>
              </a:rPr>
              <a:t>: function() { 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return `</a:t>
            </a:r>
            <a:r>
              <a:rPr lang="en-US" sz="2400" dirty="0" err="1">
                <a:solidFill>
                  <a:schemeClr val="tx1"/>
                </a:solidFill>
              </a:rPr>
              <a:t>rect</a:t>
            </a:r>
            <a:r>
              <a:rPr lang="en-US" sz="2400" dirty="0">
                <a:solidFill>
                  <a:schemeClr val="tx1"/>
                </a:solidFill>
              </a:rPr>
              <a:t>[${</a:t>
            </a:r>
            <a:r>
              <a:rPr lang="en-US" sz="2400" dirty="0" err="1">
                <a:solidFill>
                  <a:schemeClr val="bg1"/>
                </a:solidFill>
              </a:rPr>
              <a:t>this</a:t>
            </a:r>
            <a:r>
              <a:rPr lang="en-US" sz="2400" dirty="0" err="1">
                <a:solidFill>
                  <a:schemeClr val="tx1"/>
                </a:solidFill>
              </a:rPr>
              <a:t>.width</a:t>
            </a:r>
            <a:r>
              <a:rPr lang="en-US" sz="2400" dirty="0">
                <a:solidFill>
                  <a:schemeClr val="tx1"/>
                </a:solidFill>
              </a:rPr>
              <a:t>} x ${</a:t>
            </a:r>
            <a:r>
              <a:rPr lang="en-US" sz="2400" dirty="0" err="1">
                <a:solidFill>
                  <a:schemeClr val="bg1"/>
                </a:solidFill>
              </a:rPr>
              <a:t>this</a:t>
            </a:r>
            <a:r>
              <a:rPr lang="en-US" sz="2400" dirty="0" err="1">
                <a:solidFill>
                  <a:schemeClr val="tx1"/>
                </a:solidFill>
              </a:rPr>
              <a:t>.height</a:t>
            </a:r>
            <a:r>
              <a:rPr lang="en-US" sz="2400" dirty="0">
                <a:solidFill>
                  <a:schemeClr val="tx1"/>
                </a:solidFill>
              </a:rPr>
              <a:t>}]`;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400" dirty="0">
                <a:solidFill>
                  <a:schemeClr val="bg1"/>
                </a:solidFill>
              </a:rPr>
              <a:t>}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rect</a:t>
            </a:r>
            <a:r>
              <a:rPr lang="en-US" sz="2400" dirty="0">
                <a:solidFill>
                  <a:schemeClr val="tx1"/>
                </a:solidFill>
              </a:rPr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 Object {width: 10, height: 4}</a:t>
            </a:r>
          </a:p>
          <a:p>
            <a:pPr>
              <a:spcBef>
                <a:spcPts val="1200"/>
              </a:spcBef>
            </a:pPr>
            <a:r>
              <a:rPr lang="en-US" sz="2400" i="1" dirty="0">
                <a:solidFill>
                  <a:schemeClr val="accent2"/>
                </a:solidFill>
              </a:rPr>
              <a:t>// This will invoke </a:t>
            </a:r>
            <a:r>
              <a:rPr lang="en-US" sz="2400" i="1" dirty="0" err="1">
                <a:solidFill>
                  <a:schemeClr val="accent2"/>
                </a:solidFill>
              </a:rPr>
              <a:t>toString</a:t>
            </a:r>
            <a:r>
              <a:rPr lang="en-US" sz="2400" i="1" dirty="0">
                <a:solidFill>
                  <a:schemeClr val="accent2"/>
                </a:solidFill>
              </a:rPr>
              <a:t>() to convert the object to String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console.log('' + </a:t>
            </a:r>
            <a:r>
              <a:rPr lang="en-US" sz="2400" dirty="0" err="1">
                <a:solidFill>
                  <a:schemeClr val="tx1"/>
                </a:solidFill>
              </a:rPr>
              <a:t>rect</a:t>
            </a:r>
            <a:r>
              <a:rPr lang="en-US" sz="2400" dirty="0">
                <a:solidFill>
                  <a:schemeClr val="tx1"/>
                </a:solidFill>
              </a:rPr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 </a:t>
            </a:r>
            <a:r>
              <a:rPr lang="en-US" sz="2400" i="1" dirty="0" err="1">
                <a:solidFill>
                  <a:schemeClr val="accent2"/>
                </a:solidFill>
              </a:rPr>
              <a:t>rect</a:t>
            </a:r>
            <a:r>
              <a:rPr lang="en-US" sz="2400" i="1" dirty="0">
                <a:solidFill>
                  <a:schemeClr val="accent2"/>
                </a:solidFill>
              </a:rPr>
              <a:t>[12 x 7]</a:t>
            </a:r>
          </a:p>
        </p:txBody>
      </p:sp>
    </p:spTree>
    <p:extLst>
      <p:ext uri="{BB962C8B-B14F-4D97-AF65-F5344CB8AC3E}">
        <p14:creationId xmlns:p14="http://schemas.microsoft.com/office/powerpoint/2010/main" val="107510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Order Rectangles by Size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968763" y="2801445"/>
            <a:ext cx="753913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[3, 4], [5, 3], [3, 4], [3, 5], [12, 1]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1901" y="1160452"/>
            <a:ext cx="12039600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You are given a set of rectangles (</a:t>
            </a:r>
            <a:r>
              <a:rPr lang="en-US" sz="3200" b="1" dirty="0" smtClean="0">
                <a:solidFill>
                  <a:schemeClr val="bg1"/>
                </a:solidFill>
              </a:rPr>
              <a:t>width</a:t>
            </a:r>
            <a:r>
              <a:rPr lang="en-US" sz="3200" dirty="0" smtClean="0"/>
              <a:t> x </a:t>
            </a:r>
            <a:r>
              <a:rPr lang="en-US" sz="3200" b="1" dirty="0" smtClean="0">
                <a:solidFill>
                  <a:schemeClr val="bg1"/>
                </a:solidFill>
              </a:rPr>
              <a:t>height</a:t>
            </a:r>
            <a:r>
              <a:rPr lang="en-US" sz="3200" dirty="0" smtClean="0"/>
              <a:t>) as nested arrays</a:t>
            </a:r>
          </a:p>
          <a:p>
            <a:pPr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Order</a:t>
            </a:r>
            <a:r>
              <a:rPr lang="en-US" sz="3200" dirty="0" smtClean="0"/>
              <a:t> them by their </a:t>
            </a:r>
            <a:r>
              <a:rPr lang="en-US" sz="3200" b="1" dirty="0" smtClean="0">
                <a:solidFill>
                  <a:schemeClr val="bg1"/>
                </a:solidFill>
              </a:rPr>
              <a:t>area</a:t>
            </a:r>
            <a:r>
              <a:rPr lang="en-US" sz="3200" dirty="0" smtClean="0"/>
              <a:t>, then by </a:t>
            </a:r>
            <a:r>
              <a:rPr lang="en-US" sz="3200" b="1" dirty="0" smtClean="0">
                <a:solidFill>
                  <a:schemeClr val="bg1"/>
                </a:solidFill>
              </a:rPr>
              <a:t>width</a:t>
            </a:r>
            <a:r>
              <a:rPr lang="en-US" sz="3200" dirty="0" smtClean="0"/>
              <a:t> (descending)</a:t>
            </a:r>
            <a:endParaRPr lang="en-US" sz="3200" dirty="0"/>
          </a:p>
        </p:txBody>
      </p:sp>
      <p:sp>
        <p:nvSpPr>
          <p:cNvPr id="2" name="Стрелка надолу 1"/>
          <p:cNvSpPr/>
          <p:nvPr/>
        </p:nvSpPr>
        <p:spPr bwMode="auto">
          <a:xfrm>
            <a:off x="5542386" y="3601620"/>
            <a:ext cx="391885" cy="58782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198125" y="4372098"/>
            <a:ext cx="708040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[5, 3], [3, 5], [12, 1], [3, 4], [3, 4]</a:t>
            </a:r>
          </a:p>
        </p:txBody>
      </p:sp>
      <p:sp>
        <p:nvSpPr>
          <p:cNvPr id="8" name="Стрелка надолу 7"/>
          <p:cNvSpPr/>
          <p:nvPr/>
        </p:nvSpPr>
        <p:spPr bwMode="auto">
          <a:xfrm rot="16200000">
            <a:off x="5505062" y="5741048"/>
            <a:ext cx="391885" cy="58782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650728" y="5741241"/>
            <a:ext cx="347177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[2, 2.5], [2.5, 2]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291153" y="5741241"/>
            <a:ext cx="347177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[2.5, 2], [2, 2.5]</a:t>
            </a:r>
          </a:p>
        </p:txBody>
      </p:sp>
    </p:spTree>
    <p:extLst>
      <p:ext uri="{BB962C8B-B14F-4D97-AF65-F5344CB8AC3E}">
        <p14:creationId xmlns:p14="http://schemas.microsoft.com/office/powerpoint/2010/main" val="171496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4778</TotalTime>
  <Words>2616</Words>
  <Application>Microsoft Office PowerPoint</Application>
  <PresentationFormat>По избор</PresentationFormat>
  <Paragraphs>570</Paragraphs>
  <Slides>46</Slides>
  <Notes>15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46</vt:i4>
      </vt:variant>
    </vt:vector>
  </HeadingPairs>
  <TitlesOfParts>
    <vt:vector size="47" baseType="lpstr">
      <vt:lpstr>1_SoftUni3_1</vt:lpstr>
      <vt:lpstr>Object Composition</vt:lpstr>
      <vt:lpstr>Table of Content</vt:lpstr>
      <vt:lpstr>Have a Question?</vt:lpstr>
      <vt:lpstr>Презентация на PowerPoint</vt:lpstr>
      <vt:lpstr>What is Object Composition?</vt:lpstr>
      <vt:lpstr>Composing Objects</vt:lpstr>
      <vt:lpstr>Combining Data with Functions</vt:lpstr>
      <vt:lpstr>Printing Objects: toString() Function</vt:lpstr>
      <vt:lpstr>Problem: Order Rectangles by Size</vt:lpstr>
      <vt:lpstr>Solution: Order Rectangles by Size</vt:lpstr>
      <vt:lpstr>Solution: Order Rectangles by Size (2)</vt:lpstr>
      <vt:lpstr>Презентация на PowerPoint</vt:lpstr>
      <vt:lpstr>What is Closure?</vt:lpstr>
      <vt:lpstr>Closures – Shorter Syntax with IIFE</vt:lpstr>
      <vt:lpstr>Problem: Fibonacci with Closures</vt:lpstr>
      <vt:lpstr>Solution: Fibonacci with Closures</vt:lpstr>
      <vt:lpstr>Презентация на PowerPoint</vt:lpstr>
      <vt:lpstr>"Module" Pattern (with Object Literal)</vt:lpstr>
      <vt:lpstr>"Module" Pattern (with Closure)</vt:lpstr>
      <vt:lpstr>"Revealing Module" Pattern (with Closure)</vt:lpstr>
      <vt:lpstr>Problem: List Processor</vt:lpstr>
      <vt:lpstr>Solution: List Processor</vt:lpstr>
      <vt:lpstr>Solution: List Processor (2)</vt:lpstr>
      <vt:lpstr>Презентация на PowerPoint</vt:lpstr>
      <vt:lpstr>Object Inheritance</vt:lpstr>
      <vt:lpstr>Object Inheritance (2)</vt:lpstr>
      <vt:lpstr>Prototype Chain</vt:lpstr>
      <vt:lpstr>Prototype Chain</vt:lpstr>
      <vt:lpstr>Problem: Object Inheritance</vt:lpstr>
      <vt:lpstr>Solution: Object Inheritance – Parser</vt:lpstr>
      <vt:lpstr>Solution: Object Inheritance – Executor</vt:lpstr>
      <vt:lpstr>Презентация на PowerPoint</vt:lpstr>
      <vt:lpstr>Problem: Sum / Subtract Numbers</vt:lpstr>
      <vt:lpstr>Problem: Sum / Subtract Numbers (2)</vt:lpstr>
      <vt:lpstr>Problem: Sum / Subtract Numbers (3)</vt:lpstr>
      <vt:lpstr>Solution: Sum / Subtract Numbers</vt:lpstr>
      <vt:lpstr>Solution: Sum / Subtract Numbers (2)</vt:lpstr>
      <vt:lpstr>Another Solution: Sum / Subtract Numbers</vt:lpstr>
      <vt:lpstr>Another Solution: Sum / Subtract Numbers (2)</vt:lpstr>
      <vt:lpstr>Презентация на PowerPoint</vt:lpstr>
      <vt:lpstr>Summary</vt:lpstr>
      <vt:lpstr>Презентация на PowerPoint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Composition</dc:title>
  <dc:creator>Alen Paunov</dc:creator>
  <cp:keywords>JS, JavaScript, programming, course, SoftUni, Software University</cp:keywords>
  <cp:lastModifiedBy>Tanya Staneva</cp:lastModifiedBy>
  <cp:revision>148</cp:revision>
  <dcterms:created xsi:type="dcterms:W3CDTF">2018-05-23T13:08:44Z</dcterms:created>
  <dcterms:modified xsi:type="dcterms:W3CDTF">2018-09-18T16:33:27Z</dcterms:modified>
  <cp:category>JS, JavaScript, front-end, ES6, ES2015, ES2016, ES2017, Web development, computer programming, programming</cp:category>
</cp:coreProperties>
</file>