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2" r:id="rId7"/>
    <p:sldId id="270" r:id="rId8"/>
    <p:sldId id="273" r:id="rId9"/>
    <p:sldId id="263" r:id="rId10"/>
    <p:sldId id="278" r:id="rId11"/>
    <p:sldId id="274" r:id="rId12"/>
    <p:sldId id="275" r:id="rId13"/>
    <p:sldId id="276" r:id="rId14"/>
    <p:sldId id="277" r:id="rId15"/>
  </p:sldIdLst>
  <p:sldSz cx="9144000" cy="5143500" type="screen16x9"/>
  <p:notesSz cx="6858000" cy="9144000"/>
  <p:embeddedFontLst>
    <p:embeddedFont>
      <p:font typeface="Abril Fatface" panose="02000503000000020003" pitchFamily="2" charset="77"/>
      <p:regular r:id="rId17"/>
    </p:embeddedFont>
    <p:embeddedFont>
      <p:font typeface="Cambria Math" panose="02040503050406030204" pitchFamily="18" charset="0"/>
      <p:regular r:id="rId18"/>
    </p:embeddedFont>
    <p:embeddedFont>
      <p:font typeface="Nunito" pitchFamily="2" charset="77"/>
      <p:regular r:id="rId19"/>
      <p:bold r:id="rId20"/>
      <p:italic r:id="rId21"/>
      <p:boldItalic r:id="rId22"/>
    </p:embeddedFont>
    <p:embeddedFont>
      <p:font typeface="Playfair Display" pitchFamily="2" charset="77"/>
      <p:regular r:id="rId23"/>
      <p:bold r:id="rId24"/>
      <p:italic r:id="rId25"/>
      <p:boldItalic r:id="rId26"/>
    </p:embeddedFont>
    <p:embeddedFont>
      <p:font typeface="Roboto Condensed Light" panose="020F0302020204030204" pitchFamily="34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B3260E-EDFA-4D40-BD59-357CA6240535}">
  <a:tblStyle styleId="{FCB3260E-EDFA-4D40-BD59-357CA62405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9"/>
    <p:restoredTop sz="94697"/>
  </p:normalViewPr>
  <p:slideViewPr>
    <p:cSldViewPr snapToGrid="0">
      <p:cViewPr varScale="1">
        <p:scale>
          <a:sx n="91" d="100"/>
          <a:sy n="91" d="100"/>
        </p:scale>
        <p:origin x="20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19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486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311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21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59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080b61eb8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080b61eb8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308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080b61eb8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080b61eb8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128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080b61eb8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080b61eb8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771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243963" y="-93373"/>
            <a:ext cx="855913" cy="260023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7919140" y="-278604"/>
            <a:ext cx="1383960" cy="932103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564905" y="-93375"/>
            <a:ext cx="1730072" cy="204458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100" y="1481055"/>
            <a:ext cx="6816600" cy="24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100" y="39955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784685">
            <a:off x="-181759" y="-821217"/>
            <a:ext cx="1244983" cy="3296521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1783285" flipH="1">
            <a:off x="-385508" y="-1243295"/>
            <a:ext cx="1031077" cy="3132372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8143200" y="-478825"/>
            <a:ext cx="1214376" cy="4636445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195100"/>
            <a:ext cx="4337700" cy="1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36767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-1055101">
            <a:off x="-960243" y="-611114"/>
            <a:ext cx="1615770" cy="1821365"/>
          </a:xfrm>
          <a:custGeom>
            <a:avLst/>
            <a:gdLst/>
            <a:ahLst/>
            <a:cxnLst/>
            <a:rect l="l" t="t" r="r" b="b"/>
            <a:pathLst>
              <a:path w="37849" h="42665" extrusionOk="0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10800000" flipH="1">
            <a:off x="7641225" y="-691372"/>
            <a:ext cx="1756619" cy="207607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145456" y="-66021"/>
            <a:ext cx="1756619" cy="2322794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 flipH="1">
            <a:off x="-243963" y="-245773"/>
            <a:ext cx="855913" cy="260023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 flipH="1">
            <a:off x="8071540" y="-278604"/>
            <a:ext cx="1383960" cy="932103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7717305" y="-93375"/>
            <a:ext cx="1730072" cy="204458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720000" y="1650200"/>
            <a:ext cx="3876000" cy="23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 flipH="1">
            <a:off x="-243963" y="-169573"/>
            <a:ext cx="855913" cy="260023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/>
          <p:nvPr/>
        </p:nvSpPr>
        <p:spPr>
          <a:xfrm flipH="1">
            <a:off x="7919140" y="-278604"/>
            <a:ext cx="1383960" cy="932103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 flipH="1">
            <a:off x="7564905" y="-93375"/>
            <a:ext cx="1730072" cy="204458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1497800" y="1489792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2"/>
          </p:nvPr>
        </p:nvSpPr>
        <p:spPr>
          <a:xfrm>
            <a:off x="1497800" y="2119128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hasCustomPrompt="1"/>
          </p:nvPr>
        </p:nvSpPr>
        <p:spPr>
          <a:xfrm>
            <a:off x="720000" y="1458160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3"/>
          </p:nvPr>
        </p:nvSpPr>
        <p:spPr>
          <a:xfrm>
            <a:off x="1497800" y="3288764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"/>
          </p:nvPr>
        </p:nvSpPr>
        <p:spPr>
          <a:xfrm>
            <a:off x="1497800" y="3918099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257135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6"/>
          </p:nvPr>
        </p:nvSpPr>
        <p:spPr>
          <a:xfrm>
            <a:off x="5944800" y="1489792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7"/>
          </p:nvPr>
        </p:nvSpPr>
        <p:spPr>
          <a:xfrm>
            <a:off x="5944800" y="2119127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8" hasCustomPrompt="1"/>
          </p:nvPr>
        </p:nvSpPr>
        <p:spPr>
          <a:xfrm>
            <a:off x="4986065" y="1458160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9"/>
          </p:nvPr>
        </p:nvSpPr>
        <p:spPr>
          <a:xfrm>
            <a:off x="5944800" y="3288772"/>
            <a:ext cx="215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3"/>
          </p:nvPr>
        </p:nvSpPr>
        <p:spPr>
          <a:xfrm>
            <a:off x="5944800" y="3918099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14" hasCustomPrompt="1"/>
          </p:nvPr>
        </p:nvSpPr>
        <p:spPr>
          <a:xfrm>
            <a:off x="4986065" y="3257135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15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 rot="-784685" flipH="1">
            <a:off x="7733586" y="-364017"/>
            <a:ext cx="1244983" cy="3296521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rot="-1783285">
            <a:off x="8151242" y="-786095"/>
            <a:ext cx="1031077" cy="3132372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 flipH="1">
            <a:off x="-408376" y="-174026"/>
            <a:ext cx="1214376" cy="4128522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407300" y="1189100"/>
            <a:ext cx="63294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2008950" y="3153500"/>
            <a:ext cx="51261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flipH="1">
            <a:off x="8252620" y="-928356"/>
            <a:ext cx="1245003" cy="3181217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 rot="-844789">
            <a:off x="8256274" y="-340789"/>
            <a:ext cx="1031065" cy="343335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-263905" y="-1215306"/>
            <a:ext cx="1245003" cy="3181217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1323370" y="1297597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1"/>
          </p:nvPr>
        </p:nvSpPr>
        <p:spPr>
          <a:xfrm>
            <a:off x="1323370" y="1749106"/>
            <a:ext cx="2175300" cy="6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 idx="2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title" idx="3"/>
          </p:nvPr>
        </p:nvSpPr>
        <p:spPr>
          <a:xfrm>
            <a:off x="1323370" y="2422722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4"/>
          </p:nvPr>
        </p:nvSpPr>
        <p:spPr>
          <a:xfrm>
            <a:off x="1323370" y="2874231"/>
            <a:ext cx="2175300" cy="6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 idx="5"/>
          </p:nvPr>
        </p:nvSpPr>
        <p:spPr>
          <a:xfrm>
            <a:off x="1323370" y="3547847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6"/>
          </p:nvPr>
        </p:nvSpPr>
        <p:spPr>
          <a:xfrm>
            <a:off x="1323370" y="3999356"/>
            <a:ext cx="2175300" cy="6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60" r:id="rId6"/>
    <p:sldLayoutId id="2147483661" r:id="rId7"/>
    <p:sldLayoutId id="2147483667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>
            <a:off x="470100" y="0"/>
            <a:ext cx="8203800" cy="24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ARX </a:t>
            </a:r>
            <a:r>
              <a:rPr lang="en" sz="8000" dirty="0" err="1"/>
              <a:t>neliniar</a:t>
            </a:r>
            <a:endParaRPr sz="8000"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713100" y="3415474"/>
            <a:ext cx="4528800" cy="1561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/>
              <a:t>Nume</a:t>
            </a:r>
            <a:r>
              <a:rPr lang="en" sz="1600" dirty="0"/>
              <a:t> </a:t>
            </a:r>
            <a:r>
              <a:rPr lang="en" sz="1600" dirty="0" err="1"/>
              <a:t>studenți</a:t>
            </a:r>
            <a:r>
              <a:rPr lang="en" sz="16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/>
              <a:t>Croitoriu</a:t>
            </a:r>
            <a:r>
              <a:rPr lang="en" sz="1600" dirty="0"/>
              <a:t> </a:t>
            </a:r>
            <a:r>
              <a:rPr lang="en" sz="1600" dirty="0" err="1"/>
              <a:t>Andreea</a:t>
            </a:r>
            <a:r>
              <a:rPr lang="en" sz="1600" dirty="0"/>
              <a:t>-Beatrice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Demean Vlad-</a:t>
            </a:r>
            <a:r>
              <a:rPr lang="en" sz="1600" dirty="0" err="1"/>
              <a:t>Ionuț</a:t>
            </a:r>
            <a:r>
              <a:rPr lang="en" sz="16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/>
              <a:t>Filimon</a:t>
            </a:r>
            <a:r>
              <a:rPr lang="en" sz="1600" dirty="0"/>
              <a:t> Antonia-Maria</a:t>
            </a:r>
            <a:endParaRPr sz="1600" dirty="0"/>
          </a:p>
        </p:txBody>
      </p:sp>
      <p:cxnSp>
        <p:nvCxnSpPr>
          <p:cNvPr id="234" name="Google Shape;234;p33"/>
          <p:cNvCxnSpPr>
            <a:cxnSpLocks/>
          </p:cNvCxnSpPr>
          <p:nvPr/>
        </p:nvCxnSpPr>
        <p:spPr>
          <a:xfrm>
            <a:off x="-361319" y="4977070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3"/>
          <p:cNvSpPr txBox="1">
            <a:spLocks noGrp="1"/>
          </p:cNvSpPr>
          <p:nvPr>
            <p:ph type="subTitle" idx="1"/>
          </p:nvPr>
        </p:nvSpPr>
        <p:spPr>
          <a:xfrm>
            <a:off x="6301981" y="4667700"/>
            <a:ext cx="25854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Index </a:t>
            </a:r>
            <a:r>
              <a:rPr lang="en" sz="1400" dirty="0" err="1"/>
              <a:t>echipă</a:t>
            </a:r>
            <a:r>
              <a:rPr lang="en" sz="1400" dirty="0"/>
              <a:t>: 1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1240350" y="1271658"/>
            <a:ext cx="6663300" cy="26001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ro-RO" sz="6000" dirty="0"/>
              <a:t>Anexa cu listingul codului dezvoltat</a:t>
            </a:r>
            <a:endParaRPr lang="ro-RO" sz="6000" dirty="0">
              <a:solidFill>
                <a:schemeClr val="dk1"/>
              </a:solidFill>
            </a:endParaRPr>
          </a:p>
        </p:txBody>
      </p:sp>
      <p:cxnSp>
        <p:nvCxnSpPr>
          <p:cNvPr id="309" name="Google Shape;309;p40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0394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Google Shape;309;p40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ED428C4-7C11-7208-425B-62DF6F9D1735}"/>
              </a:ext>
            </a:extLst>
          </p:cNvPr>
          <p:cNvSpPr txBox="1"/>
          <p:nvPr/>
        </p:nvSpPr>
        <p:spPr>
          <a:xfrm>
            <a:off x="1223888" y="0"/>
            <a:ext cx="267286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 </a:t>
            </a:r>
            <a:r>
              <a:rPr lang="en-RO" sz="900" kern="0" dirty="0">
                <a:solidFill>
                  <a:srgbClr val="A709F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lang="en-RO" sz="900" kern="0" dirty="0">
                <a:solidFill>
                  <a:srgbClr val="A709F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clc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load(</a:t>
            </a:r>
            <a:r>
              <a:rPr lang="en-RO" sz="900" kern="0" dirty="0">
                <a:solidFill>
                  <a:srgbClr val="A709F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'iddata-01.mat'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uid = id.u;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yid = id.y;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uval = val.u;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yval = val.y;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0801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%subplot(2, 1, 1)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0801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%plot(uid)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0801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%subplot(2, 1, 2)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0801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%plot(yid)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0801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%figure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0801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%subplot(2, 1, 1)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0801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%plot(uval)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0801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%subplot(2, 1, 2)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0801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%plot(yval)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0801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%figure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 = 1;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 = 1;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nk = 1;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3;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vp = puteri(na, nb, m);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0801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%predictie identificare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= zeros;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phi_id = zeros;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E5EA6E-BE8A-FF63-EA2D-B7FE9CDC571F}"/>
              </a:ext>
            </a:extLst>
          </p:cNvPr>
          <p:cNvSpPr txBox="1"/>
          <p:nvPr/>
        </p:nvSpPr>
        <p:spPr>
          <a:xfrm>
            <a:off x="3087858" y="0"/>
            <a:ext cx="463530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k = 1 : length(uid)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= 1 : na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- i &lt;= 0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d(k, i) = 0;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d(k, i) = -yid(k - i);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 = 1 : nb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- j - nk + 1 &lt;= 0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d(k, na + j) = 0;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d(k, na + j) = uid(k - j - nk + 1);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1 : length(vp)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phi_id(k, p) = 1;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 = 1 : na + nb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phi_id(k, p) = phi_id(k, p) * (d(k, j) ^ vp(p, j));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theta = phi_id \ yid;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yid_pred = phi_id * theta;</a:t>
            </a:r>
          </a:p>
          <a:p>
            <a:endParaRPr lang="en-RO" sz="900" kern="0" dirty="0">
              <a:effectLst/>
              <a:latin typeface="Menlo" panose="020B06090308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= 0;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= 1 : length(yid)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 = s + (yid(i) - yid_pred(i))^2;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MSEid_pred = 1/length(yid) * s;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RO" sz="900" dirty="0"/>
          </a:p>
        </p:txBody>
      </p:sp>
    </p:spTree>
    <p:extLst>
      <p:ext uri="{BB962C8B-B14F-4D97-AF65-F5344CB8AC3E}">
        <p14:creationId xmlns:p14="http://schemas.microsoft.com/office/powerpoint/2010/main" val="90071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Google Shape;309;p40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ED428C4-7C11-7208-425B-62DF6F9D1735}"/>
              </a:ext>
            </a:extLst>
          </p:cNvPr>
          <p:cNvSpPr txBox="1"/>
          <p:nvPr/>
        </p:nvSpPr>
        <p:spPr>
          <a:xfrm>
            <a:off x="844060" y="0"/>
            <a:ext cx="372794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900" kern="0" dirty="0">
                <a:solidFill>
                  <a:srgbClr val="00801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%simulare identificare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xs_id = zeros;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yid_sim = zeros(length(uid), 1);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phis_id = zeros;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k = 1 : length(uid)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= 1 : na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- i &lt;= 0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xs_id(k, i) = 0;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xs_id(k, i) = -yid_sim(k - i);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RO" sz="900" kern="0" dirty="0">
              <a:solidFill>
                <a:srgbClr val="0E00FF"/>
              </a:solidFill>
              <a:effectLst/>
              <a:latin typeface="Menlo" panose="020B06090308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 = 1 : nb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- j - nk + 1 &lt;= 0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xs_id(k, na + j) = 0;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xs_id(k, na + j) = uid(k - j - nk + 1);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1 : length(vp)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phis_id(k, p) = 1;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 = 1 : na + nb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phis_id(k, p) = phis_id(k, p) * (xs_id(k, j) ^ vp(p, j));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yid_sim(k) = phis_id(k,:) * theta;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18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E5EA6E-BE8A-FF63-EA2D-B7FE9CDC571F}"/>
              </a:ext>
            </a:extLst>
          </p:cNvPr>
          <p:cNvSpPr txBox="1"/>
          <p:nvPr/>
        </p:nvSpPr>
        <p:spPr>
          <a:xfrm>
            <a:off x="4572000" y="0"/>
            <a:ext cx="46353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= 0;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= 1 : length(yid)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 = s + (yid(i) - yid_sim(i))^2;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MSEid_sim = 1/length(yid) * s;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plot(yid, </a:t>
            </a:r>
            <a:r>
              <a:rPr lang="en-RO" sz="900" kern="0" dirty="0">
                <a:solidFill>
                  <a:srgbClr val="A709F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RO" sz="900" kern="0" dirty="0">
                <a:solidFill>
                  <a:srgbClr val="A709F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plot(yid_pred, </a:t>
            </a:r>
            <a:r>
              <a:rPr lang="en-RO" sz="900" kern="0" dirty="0">
                <a:solidFill>
                  <a:srgbClr val="A709F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RO" sz="900" kern="0" dirty="0">
                <a:solidFill>
                  <a:srgbClr val="A709F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plot(yid_sim, </a:t>
            </a:r>
            <a:r>
              <a:rPr lang="en-RO" sz="900" kern="0" dirty="0">
                <a:solidFill>
                  <a:srgbClr val="A709F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'black'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legend(</a:t>
            </a:r>
            <a:r>
              <a:rPr lang="en-RO" sz="900" kern="0" dirty="0">
                <a:solidFill>
                  <a:srgbClr val="A709F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'iesire identificare'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RO" sz="900" kern="0" dirty="0">
                <a:solidFill>
                  <a:srgbClr val="A709F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'predictie'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RO" sz="900" kern="0" dirty="0">
                <a:solidFill>
                  <a:srgbClr val="A709F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'simulare'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title(</a:t>
            </a:r>
            <a:r>
              <a:rPr lang="en-RO" sz="900" kern="0" dirty="0">
                <a:solidFill>
                  <a:srgbClr val="A709F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'Predictie si Simulare Identificare’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RO" sz="900" kern="0" dirty="0">
                <a:solidFill>
                  <a:srgbClr val="00801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%predictie validare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= zeros;</a:t>
            </a: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phi_val = zeros;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k = 1 : length(uval)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= 1 : na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- i &lt;= 0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d(k, i) = 0;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d(k, i) = -yval(k - i);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 = 1 : nb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- j - nk + 1 &lt;= 0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d(k, na + j) = 0;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d(k, na + j) = uval(k - j - nk + 1);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R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3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Google Shape;309;p40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ED428C4-7C11-7208-425B-62DF6F9D1735}"/>
              </a:ext>
            </a:extLst>
          </p:cNvPr>
          <p:cNvSpPr txBox="1"/>
          <p:nvPr/>
        </p:nvSpPr>
        <p:spPr>
          <a:xfrm>
            <a:off x="562705" y="134467"/>
            <a:ext cx="37279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1 : length(vp)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phi_val(k, p) = 1;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 = 1 : na + nb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phi_val(k, p) = phi_val(k, p) * (d(k, j) ^ vp(p, j));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yval_pred = phi_val * theta;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= 0;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= 1 : length(yval)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 = s + (yval(i) - yval_pred(i))^2;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MSEval_pred = 1/length(yval) * s;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0801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%simulare validare</a:t>
            </a: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xs_val = zeros;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yval_sim = zeros(length(uval), 1);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phis_val = zeros;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k = 1 : length(uval)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= 1 : na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- i &lt;= 0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xs_val(k, i) = 0;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xs_val(k, i) = -yval_sim(k - i);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E5EA6E-BE8A-FF63-EA2D-B7FE9CDC571F}"/>
              </a:ext>
            </a:extLst>
          </p:cNvPr>
          <p:cNvSpPr txBox="1"/>
          <p:nvPr/>
        </p:nvSpPr>
        <p:spPr>
          <a:xfrm>
            <a:off x="3985713" y="120399"/>
            <a:ext cx="53411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900" dirty="0">
                <a:solidFill>
                  <a:srgbClr val="0E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 = 1 : nb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- j - nk + 1 &lt;= 0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xs_val(k, na + j) = 0;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xs_val(k, na + j) = uval(k - j - nk + 1);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b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RO" sz="900" kern="0" dirty="0">
              <a:solidFill>
                <a:srgbClr val="0E00FF"/>
              </a:solidFill>
              <a:effectLst/>
              <a:latin typeface="Menlo" panose="020B06090308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1 : length(vp)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phis_val(k, p) = 1;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 = 1 : na + nb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phis_val(k, p) = phis_val(k, p) * (xs_val(k, j) ^ vp(p, j));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yval_sim(k) = phis_val(k,:) * theta;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= 0;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= 1 : length(yval)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 = s + (yval(i) - yval_sim(i))^2;</a:t>
            </a:r>
          </a:p>
          <a:p>
            <a:r>
              <a:rPr lang="en-GB" sz="900" dirty="0">
                <a:solidFill>
                  <a:srgbClr val="0E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RO" sz="9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</a:p>
          <a:p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MSEval_sim = 1/length(yval) * s;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plot(yval, </a:t>
            </a:r>
            <a:r>
              <a:rPr lang="en-RO" sz="900" kern="0" dirty="0">
                <a:solidFill>
                  <a:srgbClr val="A709F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RO" sz="900" kern="0" dirty="0">
                <a:solidFill>
                  <a:srgbClr val="A709F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plot(yval_pred, </a:t>
            </a:r>
            <a:r>
              <a:rPr lang="en-RO" sz="900" kern="0" dirty="0">
                <a:solidFill>
                  <a:srgbClr val="A709F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RO" sz="900" kern="0" dirty="0">
                <a:solidFill>
                  <a:srgbClr val="A709F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plot(yval_sim, </a:t>
            </a:r>
            <a:r>
              <a:rPr lang="en-RO" sz="900" kern="0" dirty="0">
                <a:solidFill>
                  <a:srgbClr val="A709F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'black'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legend(</a:t>
            </a:r>
            <a:r>
              <a:rPr lang="en-RO" sz="900" kern="0" dirty="0">
                <a:solidFill>
                  <a:srgbClr val="A709F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'iesire validare'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RO" sz="900" kern="0" dirty="0">
                <a:solidFill>
                  <a:srgbClr val="A709F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'predictie'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RO" sz="900" kern="0" dirty="0">
                <a:solidFill>
                  <a:srgbClr val="A709F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'simulare'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title(</a:t>
            </a:r>
            <a:r>
              <a:rPr lang="en-RO" sz="900" kern="0" dirty="0">
                <a:solidFill>
                  <a:srgbClr val="A709F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'Predictie si Simulare Validare'</a:t>
            </a:r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9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RO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8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Google Shape;309;p40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ED428C4-7C11-7208-425B-62DF6F9D1735}"/>
              </a:ext>
            </a:extLst>
          </p:cNvPr>
          <p:cNvSpPr txBox="1"/>
          <p:nvPr/>
        </p:nvSpPr>
        <p:spPr>
          <a:xfrm>
            <a:off x="1667020" y="863590"/>
            <a:ext cx="64359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2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RO" sz="12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vp = puteri(na, nb, m)</a:t>
            </a:r>
            <a:endParaRPr lang="en-RO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12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vp = zeros;</a:t>
            </a:r>
            <a:endParaRPr lang="en-RO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12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RO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12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O" sz="12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RO" sz="12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= 1 : m + 1</a:t>
            </a:r>
            <a:endParaRPr lang="en-RO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12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vp(i) = i - 1;</a:t>
            </a:r>
            <a:endParaRPr lang="en-RO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12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O" sz="12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12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RO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12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vp = unique(nchoosek(repmat(vp, 1, na + nb), na + nb),</a:t>
            </a:r>
            <a:r>
              <a:rPr lang="en-RO" sz="1200" kern="0" dirty="0">
                <a:solidFill>
                  <a:srgbClr val="A709F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'rows'</a:t>
            </a:r>
            <a:r>
              <a:rPr lang="en-RO" sz="12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RO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12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RO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12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k = 1;</a:t>
            </a:r>
            <a:endParaRPr lang="en-RO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12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O" sz="12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RO" sz="12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 &lt;= length(vp))</a:t>
            </a:r>
            <a:endParaRPr lang="en-RO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12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12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RO" sz="12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(sum(vp(k,:)) &gt; m)</a:t>
            </a:r>
            <a:endParaRPr lang="en-RO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12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vp(k,:) = [];</a:t>
            </a:r>
            <a:endParaRPr lang="en-RO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12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= k - 1;</a:t>
            </a:r>
            <a:endParaRPr lang="en-RO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12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O" sz="12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12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k = k + 1;</a:t>
            </a:r>
            <a:endParaRPr lang="en-RO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1200" kern="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O" sz="12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RO" sz="1200" kern="0" dirty="0">
                <a:solidFill>
                  <a:srgbClr val="0E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RO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6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720000" y="880348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dirty="0" err="1"/>
              <a:t>Cuprins</a:t>
            </a:r>
            <a:endParaRPr sz="4000" b="0" dirty="0"/>
          </a:p>
        </p:txBody>
      </p:sp>
      <p:sp>
        <p:nvSpPr>
          <p:cNvPr id="241" name="Google Shape;241;p34"/>
          <p:cNvSpPr txBox="1">
            <a:spLocks noGrp="1"/>
          </p:cNvSpPr>
          <p:nvPr>
            <p:ph type="body" idx="1"/>
          </p:nvPr>
        </p:nvSpPr>
        <p:spPr>
          <a:xfrm>
            <a:off x="720000" y="1983153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o-RO" sz="1800" dirty="0">
                <a:solidFill>
                  <a:schemeClr val="dk1"/>
                </a:solidFill>
              </a:rPr>
              <a:t>Descrierea proiectului</a:t>
            </a:r>
          </a:p>
          <a:p>
            <a:pPr marL="342900" indent="-342900"/>
            <a:r>
              <a:rPr lang="ro-RO" sz="1800" dirty="0">
                <a:solidFill>
                  <a:schemeClr val="dk1"/>
                </a:solidFill>
              </a:rPr>
              <a:t>Structura modelului ARX neliniar</a:t>
            </a:r>
          </a:p>
          <a:p>
            <a:pPr marL="342900" indent="-342900"/>
            <a:r>
              <a:rPr lang="ro-RO" sz="1800" dirty="0">
                <a:solidFill>
                  <a:schemeClr val="dk1"/>
                </a:solidFill>
              </a:rPr>
              <a:t>Procedura de găsire a parametrilor</a:t>
            </a:r>
          </a:p>
          <a:p>
            <a:pPr marL="342900" indent="-342900"/>
            <a:r>
              <a:rPr lang="ro-RO" sz="1800" dirty="0">
                <a:solidFill>
                  <a:schemeClr val="dk1"/>
                </a:solidFill>
              </a:rPr>
              <a:t>Rezultate de reglare</a:t>
            </a:r>
          </a:p>
          <a:p>
            <a:pPr marL="342900" indent="-342900"/>
            <a:r>
              <a:rPr lang="ro-RO" sz="1800" dirty="0">
                <a:solidFill>
                  <a:schemeClr val="dk1"/>
                </a:solidFill>
              </a:rPr>
              <a:t>Interpretarea rezultatelor</a:t>
            </a:r>
          </a:p>
          <a:p>
            <a:pPr marL="342900" indent="-342900"/>
            <a:r>
              <a:rPr lang="ro-RO" sz="1800" dirty="0">
                <a:solidFill>
                  <a:schemeClr val="dk1"/>
                </a:solidFill>
              </a:rPr>
              <a:t>Concluzii </a:t>
            </a:r>
          </a:p>
          <a:p>
            <a:pPr marL="342900" indent="-342900"/>
            <a:r>
              <a:rPr lang="ro-RO" sz="1800" dirty="0">
                <a:solidFill>
                  <a:schemeClr val="dk1"/>
                </a:solidFill>
              </a:rPr>
              <a:t>Anexa cu listingul codului dezvoltat</a:t>
            </a: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242" name="Google Shape;242;p34"/>
          <p:cNvCxnSpPr>
            <a:endCxn id="24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-164850" y="103200"/>
            <a:ext cx="908175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</a:pPr>
            <a:r>
              <a:rPr lang="ro-RO" sz="4000" dirty="0">
                <a:solidFill>
                  <a:schemeClr val="dk1"/>
                </a:solidFill>
              </a:rPr>
              <a:t>Descrierea proiectului</a:t>
            </a:r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1"/>
          </p:nvPr>
        </p:nvSpPr>
        <p:spPr>
          <a:xfrm>
            <a:off x="991158" y="2067600"/>
            <a:ext cx="7161684" cy="18276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ro-RO" sz="2000" dirty="0"/>
              <a:t>     	Scopul proiectului este</a:t>
            </a:r>
            <a:r>
              <a:rPr lang="en-GB" sz="2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000" dirty="0" err="1"/>
              <a:t>dezvoltarea</a:t>
            </a:r>
            <a:r>
              <a:rPr lang="en-GB" sz="2000" dirty="0"/>
              <a:t> </a:t>
            </a:r>
            <a:r>
              <a:rPr lang="en-GB" sz="2000" dirty="0" err="1"/>
              <a:t>unui</a:t>
            </a:r>
            <a:r>
              <a:rPr lang="en-GB" sz="2000" dirty="0"/>
              <a:t> model parametric</a:t>
            </a:r>
            <a:r>
              <a:rPr lang="en-US" sz="2000" dirty="0"/>
              <a:t> tip cutie </a:t>
            </a:r>
            <a:r>
              <a:rPr lang="en-US" sz="2000" dirty="0" err="1"/>
              <a:t>neagră</a:t>
            </a:r>
            <a:r>
              <a:rPr lang="en-US" sz="2000" dirty="0"/>
              <a:t>, </a:t>
            </a:r>
            <a:r>
              <a:rPr lang="en-US" sz="2000" dirty="0" err="1"/>
              <a:t>folosind</a:t>
            </a:r>
            <a:r>
              <a:rPr lang="en-US" sz="2000" dirty="0"/>
              <a:t> o </a:t>
            </a:r>
            <a:r>
              <a:rPr lang="en-US" sz="2000" dirty="0" err="1"/>
              <a:t>structură</a:t>
            </a:r>
            <a:r>
              <a:rPr lang="en-US" sz="2000" dirty="0"/>
              <a:t> ARX (model Auto-</a:t>
            </a:r>
            <a:r>
              <a:rPr lang="en-US" sz="2000" dirty="0" err="1"/>
              <a:t>Regresiv</a:t>
            </a:r>
            <a:r>
              <a:rPr lang="en-US" sz="2000" dirty="0"/>
              <a:t> cu </a:t>
            </a:r>
            <a:r>
              <a:rPr lang="en-US" sz="2000" dirty="0" err="1"/>
              <a:t>intrare</a:t>
            </a:r>
            <a:r>
              <a:rPr lang="en-US" sz="2000" dirty="0"/>
              <a:t> </a:t>
            </a:r>
            <a:r>
              <a:rPr lang="en-US" sz="2000" dirty="0" err="1"/>
              <a:t>eXogenă</a:t>
            </a:r>
            <a:r>
              <a:rPr lang="en-US" sz="2000" dirty="0"/>
              <a:t>) </a:t>
            </a:r>
            <a:r>
              <a:rPr lang="en-US" sz="2000" dirty="0" err="1"/>
              <a:t>neliniară</a:t>
            </a:r>
            <a:r>
              <a:rPr lang="en-US" sz="2000" dirty="0"/>
              <a:t> de tip </a:t>
            </a:r>
            <a:r>
              <a:rPr lang="en-US" sz="2000" dirty="0" err="1"/>
              <a:t>polinomial</a:t>
            </a:r>
            <a:r>
              <a:rPr lang="en-US" sz="2000" dirty="0"/>
              <a:t>.  </a:t>
            </a:r>
            <a:endParaRPr sz="2000" dirty="0"/>
          </a:p>
        </p:txBody>
      </p:sp>
      <p:cxnSp>
        <p:nvCxnSpPr>
          <p:cNvPr id="250" name="Google Shape;250;p35"/>
          <p:cNvCxnSpPr>
            <a:endCxn id="25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5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title" idx="15"/>
          </p:nvPr>
        </p:nvSpPr>
        <p:spPr>
          <a:xfrm>
            <a:off x="933219" y="612366"/>
            <a:ext cx="8361856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ro-RO" sz="3200" dirty="0">
                <a:solidFill>
                  <a:schemeClr val="dk1"/>
                </a:solidFill>
              </a:rPr>
              <a:t>Structura modelului ARX neliniar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Google Shape;261;p36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436622" y="1064780"/>
                <a:ext cx="8968305" cy="357082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indent="0"/>
                <a:endParaRPr lang="en-RO" sz="1800" i="1" dirty="0">
                  <a:latin typeface="Cambria Math" panose="02040503050406030204" pitchFamily="18" charset="0"/>
                </a:endParaRPr>
              </a:p>
              <a:p>
                <a:pPr marL="4254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RO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ro-R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ro-RO" sz="1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ro-RO" sz="1800" b="0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ro-RO" sz="1800" dirty="0"/>
                  <a:t>y(k-1), ..., y(k-na), u(k-</a:t>
                </a:r>
                <a:r>
                  <a:rPr lang="ro-RO" sz="1800" dirty="0" err="1"/>
                  <a:t>nk</a:t>
                </a:r>
                <a:r>
                  <a:rPr lang="ro-RO" sz="1800" dirty="0"/>
                  <a:t>), u(k-nk-1), ..., u(k-nk-nb+1)) = p(d(k))</a:t>
                </a:r>
              </a:p>
              <a:p>
                <a:pPr marL="139700" indent="0"/>
                <a:endParaRPr lang="ro-RO" sz="1800" dirty="0"/>
              </a:p>
              <a:p>
                <a:pPr marL="139700" indent="0"/>
                <a:r>
                  <a:rPr lang="ro-RO" sz="1800" dirty="0"/>
                  <a:t>	~ d(k) - vectorul de ieșiri și intrări întârziate; </a:t>
                </a:r>
              </a:p>
              <a:p>
                <a:pPr marL="139700" indent="0"/>
                <a:r>
                  <a:rPr lang="ro-RO" sz="1800" dirty="0"/>
                  <a:t>	~ na - numărul coeficienților modelului auto-regresiv;</a:t>
                </a:r>
              </a:p>
              <a:p>
                <a:pPr marL="139700" indent="0"/>
                <a:r>
                  <a:rPr lang="ro-RO" sz="1800" dirty="0"/>
                  <a:t>	~ </a:t>
                </a:r>
                <a:r>
                  <a:rPr lang="ro-RO" sz="1800" dirty="0" err="1"/>
                  <a:t>nb</a:t>
                </a:r>
                <a:r>
                  <a:rPr lang="ro-RO" sz="1800" dirty="0"/>
                  <a:t> - numărul coeficienților corespunzători variabilelor exogene; </a:t>
                </a:r>
              </a:p>
              <a:p>
                <a:pPr marL="139700" indent="0"/>
                <a:r>
                  <a:rPr lang="ro-RO" sz="1800" dirty="0"/>
                  <a:t>	~ </a:t>
                </a:r>
                <a:r>
                  <a:rPr lang="ro-RO" sz="1800" dirty="0" err="1"/>
                  <a:t>nk</a:t>
                </a:r>
                <a:r>
                  <a:rPr lang="ro-RO" sz="1800" dirty="0"/>
                  <a:t> - întârzierea modelului;</a:t>
                </a:r>
              </a:p>
              <a:p>
                <a:pPr marL="139700" indent="0"/>
                <a:r>
                  <a:rPr lang="ro-RO" sz="1800" dirty="0"/>
                  <a:t> </a:t>
                </a:r>
              </a:p>
              <a:p>
                <a:pPr marL="425450" indent="-285750">
                  <a:buFont typeface="Arial" panose="020B0604020202020204" pitchFamily="34" charset="0"/>
                  <a:buChar char="•"/>
                </a:pPr>
                <a:r>
                  <a:rPr lang="ro-RO" sz="1800" dirty="0"/>
                  <a:t>p - un polinom de grad variabil m;</a:t>
                </a:r>
              </a:p>
              <a:p>
                <a:pPr marL="425450" indent="-285750">
                  <a:buFont typeface="Arial" panose="020B0604020202020204" pitchFamily="34" charset="0"/>
                  <a:buChar char="•"/>
                </a:pPr>
                <a:r>
                  <a:rPr lang="ro-RO" sz="1800" dirty="0"/>
                  <a:t>u - intrarea sistemului;</a:t>
                </a:r>
              </a:p>
              <a:p>
                <a:pPr marL="425450" indent="-285750">
                  <a:buFont typeface="Arial" panose="020B0604020202020204" pitchFamily="34" charset="0"/>
                  <a:buChar char="•"/>
                </a:pPr>
                <a:r>
                  <a:rPr lang="ro-RO" sz="1800" dirty="0"/>
                  <a:t>y - ieșirea sistemului.</a:t>
                </a:r>
              </a:p>
            </p:txBody>
          </p:sp>
        </mc:Choice>
        <mc:Fallback xmlns="">
          <p:sp>
            <p:nvSpPr>
              <p:cNvPr id="261" name="Google Shape;261;p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436622" y="1064780"/>
                <a:ext cx="8968305" cy="3570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9" name="Google Shape;269;p36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565360" y="162113"/>
            <a:ext cx="8196900" cy="1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ctr"/>
            <a:r>
              <a:rPr lang="ro-RO" sz="3600" dirty="0">
                <a:solidFill>
                  <a:schemeClr val="dk1"/>
                </a:solidFill>
              </a:rPr>
              <a:t>Procedura de găsire a parametrilor</a:t>
            </a:r>
          </a:p>
        </p:txBody>
      </p:sp>
      <p:cxnSp>
        <p:nvCxnSpPr>
          <p:cNvPr id="278" name="Google Shape;278;p37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49;p35">
            <a:extLst>
              <a:ext uri="{FF2B5EF4-FFF2-40B4-BE49-F238E27FC236}">
                <a16:creationId xmlns:a16="http://schemas.microsoft.com/office/drawing/2014/main" id="{A9348A92-9DB1-1ADB-D05B-CB6C119E0E4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185084" y="1335819"/>
            <a:ext cx="9209814" cy="32130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2D2823"/>
                </a:solidFill>
                <a:effectLst/>
                <a:latin typeface="Nunito" pitchFamily="2" charset="77"/>
              </a:rPr>
              <a:t>Deoarece</a:t>
            </a:r>
            <a:r>
              <a:rPr lang="en-GB" sz="1400" dirty="0">
                <a:solidFill>
                  <a:srgbClr val="2D2823"/>
                </a:solidFill>
                <a:effectLst/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effectLst/>
                <a:latin typeface="Nunito" pitchFamily="2" charset="77"/>
              </a:rPr>
              <a:t>modelul</a:t>
            </a:r>
            <a:r>
              <a:rPr lang="en-GB" sz="1400" dirty="0">
                <a:solidFill>
                  <a:srgbClr val="2D2823"/>
                </a:solidFill>
                <a:effectLst/>
                <a:latin typeface="Nunito" pitchFamily="2" charset="77"/>
              </a:rPr>
              <a:t> ARX </a:t>
            </a:r>
            <a:r>
              <a:rPr lang="en-GB" sz="1400" dirty="0" err="1">
                <a:solidFill>
                  <a:srgbClr val="2D2823"/>
                </a:solidFill>
                <a:effectLst/>
                <a:latin typeface="Nunito" pitchFamily="2" charset="77"/>
              </a:rPr>
              <a:t>neliniar</a:t>
            </a:r>
            <a:r>
              <a:rPr lang="en-GB" sz="1400" dirty="0">
                <a:solidFill>
                  <a:srgbClr val="2D2823"/>
                </a:solidFill>
                <a:effectLst/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effectLst/>
                <a:latin typeface="Nunito" pitchFamily="2" charset="77"/>
              </a:rPr>
              <a:t>conține</a:t>
            </a:r>
            <a:r>
              <a:rPr lang="en-GB" sz="1400" dirty="0">
                <a:solidFill>
                  <a:srgbClr val="2D2823"/>
                </a:solidFill>
                <a:effectLst/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effectLst/>
                <a:latin typeface="Nunito" pitchFamily="2" charset="77"/>
              </a:rPr>
              <a:t>pătrate</a:t>
            </a:r>
            <a:r>
              <a:rPr lang="en-GB" sz="1400" dirty="0">
                <a:solidFill>
                  <a:srgbClr val="2D2823"/>
                </a:solidFill>
                <a:effectLst/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ș</a:t>
            </a:r>
            <a:r>
              <a:rPr lang="en-GB" sz="1400" dirty="0" err="1">
                <a:solidFill>
                  <a:srgbClr val="2D2823"/>
                </a:solidFill>
                <a:effectLst/>
                <a:latin typeface="Nunito" pitchFamily="2" charset="77"/>
              </a:rPr>
              <a:t>i</a:t>
            </a:r>
            <a:r>
              <a:rPr lang="en-GB" sz="1400" dirty="0">
                <a:solidFill>
                  <a:srgbClr val="2D2823"/>
                </a:solidFill>
                <a:effectLst/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effectLst/>
                <a:latin typeface="Nunito" pitchFamily="2" charset="77"/>
              </a:rPr>
              <a:t>produse</a:t>
            </a:r>
            <a:r>
              <a:rPr lang="en-GB" sz="1400" dirty="0">
                <a:solidFill>
                  <a:srgbClr val="2D2823"/>
                </a:solidFill>
                <a:effectLst/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î</a:t>
            </a:r>
            <a:r>
              <a:rPr lang="en-GB" sz="1400" dirty="0" err="1">
                <a:solidFill>
                  <a:srgbClr val="2D2823"/>
                </a:solidFill>
                <a:effectLst/>
                <a:latin typeface="Nunito" pitchFamily="2" charset="77"/>
              </a:rPr>
              <a:t>ntre</a:t>
            </a:r>
            <a:r>
              <a:rPr lang="en-GB" sz="1400" dirty="0">
                <a:solidFill>
                  <a:srgbClr val="2D2823"/>
                </a:solidFill>
                <a:effectLst/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effectLst/>
                <a:latin typeface="Nunito" pitchFamily="2" charset="77"/>
              </a:rPr>
              <a:t>variabilele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întârziate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,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implementăm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</a:p>
          <a:p>
            <a:pPr marL="139700" indent="0"/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o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funcție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i="1" u="sng" dirty="0" err="1">
                <a:solidFill>
                  <a:srgbClr val="2D2823"/>
                </a:solidFill>
                <a:latin typeface="Nunito" pitchFamily="2" charset="77"/>
              </a:rPr>
              <a:t>puteri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care ne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va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genera un vector de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puteri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pe care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îl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vom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folosi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pentru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elementele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vectorului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</a:p>
          <a:p>
            <a:pPr marL="139700" indent="0"/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d(k); 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Știind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că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modelul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ARX are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proprietatea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esențială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de a fi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liniar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în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parametrii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,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înseamnă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că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parametrii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pot</a:t>
            </a:r>
          </a:p>
          <a:p>
            <a:pPr marL="139700" indent="0"/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fi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găsiți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prin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intermediul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regresiei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liniare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;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Vom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utiliza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procedura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de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regresie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prin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găsirea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effectLst/>
                <a:latin typeface="Nunito" pitchFamily="2" charset="77"/>
              </a:rPr>
              <a:t>vectorului</a:t>
            </a:r>
            <a:r>
              <a:rPr lang="en-GB" sz="1400" dirty="0">
                <a:solidFill>
                  <a:srgbClr val="2D2823"/>
                </a:solidFill>
                <a:effectLst/>
                <a:latin typeface="Nunito" pitchFamily="2" charset="77"/>
              </a:rPr>
              <a:t> de </a:t>
            </a:r>
            <a:r>
              <a:rPr lang="en-GB" sz="1400" dirty="0" err="1">
                <a:solidFill>
                  <a:srgbClr val="2D2823"/>
                </a:solidFill>
                <a:effectLst/>
                <a:latin typeface="Nunito" pitchFamily="2" charset="77"/>
              </a:rPr>
              <a:t>parametrii</a:t>
            </a:r>
            <a:r>
              <a:rPr lang="en-GB" sz="1400" dirty="0">
                <a:solidFill>
                  <a:srgbClr val="2D2823"/>
                </a:solidFill>
                <a:effectLst/>
                <a:latin typeface="Nunito" pitchFamily="2" charset="77"/>
              </a:rPr>
              <a:t> theta cu formula </a:t>
            </a:r>
            <a:r>
              <a:rPr lang="en-GB" sz="1400" b="1" dirty="0">
                <a:solidFill>
                  <a:srgbClr val="2D2823"/>
                </a:solidFill>
                <a:effectLst/>
                <a:latin typeface="Nunito" pitchFamily="2" charset="77"/>
              </a:rPr>
              <a:t>theta= </a:t>
            </a:r>
            <a:r>
              <a:rPr lang="en-GB" sz="1400" b="1" dirty="0" err="1">
                <a:solidFill>
                  <a:srgbClr val="2D2823"/>
                </a:solidFill>
                <a:effectLst/>
                <a:latin typeface="Nunito" pitchFamily="2" charset="77"/>
              </a:rPr>
              <a:t>phi_id</a:t>
            </a:r>
            <a:r>
              <a:rPr lang="en-GB" sz="1400" b="1" dirty="0">
                <a:solidFill>
                  <a:srgbClr val="2D2823"/>
                </a:solidFill>
                <a:effectLst/>
                <a:latin typeface="Nunito" pitchFamily="2" charset="77"/>
              </a:rPr>
              <a:t>\yid;</a:t>
            </a:r>
            <a:endParaRPr lang="en-GB" sz="1400" dirty="0">
              <a:solidFill>
                <a:srgbClr val="2D2823"/>
              </a:solidFill>
              <a:latin typeface="Nunito" pitchFamily="2" charset="77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Modelul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cu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intrări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noi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îl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vom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utiliza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în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două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moduri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:</a:t>
            </a:r>
          </a:p>
          <a:p>
            <a:pPr marL="139700" indent="0"/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	~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predicție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(pas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înainte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):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yid_pred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;</a:t>
            </a:r>
          </a:p>
          <a:p>
            <a:pPr marL="139700" indent="0"/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	~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simulare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(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în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care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ieșirile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precedente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ale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modelului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 nu sunt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disponibile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): </a:t>
            </a:r>
            <a:r>
              <a:rPr lang="en-GB" sz="1400" dirty="0" err="1">
                <a:solidFill>
                  <a:srgbClr val="2D2823"/>
                </a:solidFill>
                <a:latin typeface="Nunito" pitchFamily="2" charset="77"/>
              </a:rPr>
              <a:t>yid_sim</a:t>
            </a:r>
            <a:r>
              <a:rPr lang="en-GB" sz="1400" dirty="0">
                <a:solidFill>
                  <a:srgbClr val="2D2823"/>
                </a:solidFill>
                <a:latin typeface="Nunito" pitchFamily="2" charset="77"/>
              </a:rPr>
              <a:t>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2D2823"/>
              </a:solidFill>
              <a:latin typeface="Nunito" pitchFamily="2" charset="77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2D2823"/>
              </a:solidFill>
              <a:latin typeface="Nunito" pitchFamily="2" charset="7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38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98;p39">
            <a:extLst>
              <a:ext uri="{FF2B5EF4-FFF2-40B4-BE49-F238E27FC236}">
                <a16:creationId xmlns:a16="http://schemas.microsoft.com/office/drawing/2014/main" id="{F7F23679-61F6-C32A-2C4C-EF2BC6EBC1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ctr"/>
            <a:r>
              <a:rPr lang="ro-RO" sz="2800" dirty="0"/>
              <a:t>Rezultate de reglare</a:t>
            </a:r>
            <a:endParaRPr lang="ro-RO" sz="2800" dirty="0">
              <a:solidFill>
                <a:schemeClr val="dk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C955C6-C105-271D-65A9-7AD06EA25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77414"/>
              </p:ext>
            </p:extLst>
          </p:nvPr>
        </p:nvGraphicFramePr>
        <p:xfrm>
          <a:off x="595001" y="854359"/>
          <a:ext cx="7465923" cy="3778710"/>
        </p:xfrm>
        <a:graphic>
          <a:graphicData uri="http://schemas.openxmlformats.org/drawingml/2006/table">
            <a:tbl>
              <a:tblPr firstRow="1" firstCol="1" bandRow="1">
                <a:tableStyleId>{FCB3260E-EDFA-4D40-BD59-357CA6240535}</a:tableStyleId>
              </a:tblPr>
              <a:tblGrid>
                <a:gridCol w="994515">
                  <a:extLst>
                    <a:ext uri="{9D8B030D-6E8A-4147-A177-3AD203B41FA5}">
                      <a16:colId xmlns:a16="http://schemas.microsoft.com/office/drawing/2014/main" val="426505434"/>
                    </a:ext>
                  </a:extLst>
                </a:gridCol>
                <a:gridCol w="998230">
                  <a:extLst>
                    <a:ext uri="{9D8B030D-6E8A-4147-A177-3AD203B41FA5}">
                      <a16:colId xmlns:a16="http://schemas.microsoft.com/office/drawing/2014/main" val="2604335074"/>
                    </a:ext>
                  </a:extLst>
                </a:gridCol>
                <a:gridCol w="999715">
                  <a:extLst>
                    <a:ext uri="{9D8B030D-6E8A-4147-A177-3AD203B41FA5}">
                      <a16:colId xmlns:a16="http://schemas.microsoft.com/office/drawing/2014/main" val="2004241863"/>
                    </a:ext>
                  </a:extLst>
                </a:gridCol>
                <a:gridCol w="1119294">
                  <a:extLst>
                    <a:ext uri="{9D8B030D-6E8A-4147-A177-3AD203B41FA5}">
                      <a16:colId xmlns:a16="http://schemas.microsoft.com/office/drawing/2014/main" val="2768790197"/>
                    </a:ext>
                  </a:extLst>
                </a:gridCol>
                <a:gridCol w="1189854">
                  <a:extLst>
                    <a:ext uri="{9D8B030D-6E8A-4147-A177-3AD203B41FA5}">
                      <a16:colId xmlns:a16="http://schemas.microsoft.com/office/drawing/2014/main" val="1602535428"/>
                    </a:ext>
                  </a:extLst>
                </a:gridCol>
                <a:gridCol w="1063590">
                  <a:extLst>
                    <a:ext uri="{9D8B030D-6E8A-4147-A177-3AD203B41FA5}">
                      <a16:colId xmlns:a16="http://schemas.microsoft.com/office/drawing/2014/main" val="3900538273"/>
                    </a:ext>
                  </a:extLst>
                </a:gridCol>
                <a:gridCol w="1100725">
                  <a:extLst>
                    <a:ext uri="{9D8B030D-6E8A-4147-A177-3AD203B41FA5}">
                      <a16:colId xmlns:a16="http://schemas.microsoft.com/office/drawing/2014/main" val="612340598"/>
                    </a:ext>
                  </a:extLst>
                </a:gridCol>
              </a:tblGrid>
              <a:tr h="377871">
                <a:tc>
                  <a:txBody>
                    <a:bodyPr/>
                    <a:lstStyle/>
                    <a:p>
                      <a:pPr algn="ctr"/>
                      <a:r>
                        <a:rPr lang="ro-RO" sz="1200" kern="100" dirty="0">
                          <a:effectLst/>
                        </a:rPr>
                        <a:t>m</a:t>
                      </a:r>
                      <a:endParaRPr lang="en-RO" sz="105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kern="100">
                          <a:effectLst/>
                        </a:rPr>
                        <a:t>na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kern="100">
                          <a:effectLst/>
                        </a:rPr>
                        <a:t>nb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kern="100">
                          <a:effectLst/>
                        </a:rPr>
                        <a:t>MSEid_pred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kern="100">
                          <a:effectLst/>
                        </a:rPr>
                        <a:t>MSEid_sim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kern="100">
                          <a:effectLst/>
                        </a:rPr>
                        <a:t>MSEval_pred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kern="100">
                          <a:effectLst/>
                        </a:rPr>
                        <a:t>MSEval_sim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extLst>
                  <a:ext uri="{0D108BD9-81ED-4DB2-BD59-A6C34878D82A}">
                    <a16:rowId xmlns:a16="http://schemas.microsoft.com/office/drawing/2014/main" val="3452069061"/>
                  </a:ext>
                </a:extLst>
              </a:tr>
              <a:tr h="377871">
                <a:tc>
                  <a:txBody>
                    <a:bodyPr/>
                    <a:lstStyle/>
                    <a:p>
                      <a:r>
                        <a:rPr lang="ro-RO" sz="1050" kern="100">
                          <a:effectLst/>
                        </a:rPr>
                        <a:t>1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ro-RO" sz="1050" kern="100">
                          <a:effectLst/>
                        </a:rPr>
                        <a:t>1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ro-RO" sz="1050" kern="100">
                          <a:effectLst/>
                        </a:rPr>
                        <a:t>1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0.3285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1.5968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0.2772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1.5434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extLst>
                  <a:ext uri="{0D108BD9-81ED-4DB2-BD59-A6C34878D82A}">
                    <a16:rowId xmlns:a16="http://schemas.microsoft.com/office/drawing/2014/main" val="4219222991"/>
                  </a:ext>
                </a:extLst>
              </a:tr>
              <a:tr h="377871">
                <a:tc>
                  <a:txBody>
                    <a:bodyPr/>
                    <a:lstStyle/>
                    <a:p>
                      <a:r>
                        <a:rPr lang="ro-RO" sz="1050" kern="100">
                          <a:effectLst/>
                        </a:rPr>
                        <a:t>1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ro-RO" sz="1050" kern="100">
                          <a:effectLst/>
                        </a:rPr>
                        <a:t>1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ro-RO" sz="1050" kern="100">
                          <a:effectLst/>
                        </a:rPr>
                        <a:t>2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0.3280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1.5979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0.2761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1.5522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extLst>
                  <a:ext uri="{0D108BD9-81ED-4DB2-BD59-A6C34878D82A}">
                    <a16:rowId xmlns:a16="http://schemas.microsoft.com/office/drawing/2014/main" val="3759804149"/>
                  </a:ext>
                </a:extLst>
              </a:tr>
              <a:tr h="377871">
                <a:tc>
                  <a:txBody>
                    <a:bodyPr/>
                    <a:lstStyle/>
                    <a:p>
                      <a:r>
                        <a:rPr lang="ro-RO" sz="1050" kern="100">
                          <a:effectLst/>
                        </a:rPr>
                        <a:t>1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ro-RO" sz="1050" kern="100">
                          <a:effectLst/>
                        </a:rPr>
                        <a:t>2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ro-RO" sz="1050" kern="100">
                          <a:effectLst/>
                        </a:rPr>
                        <a:t>1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0.3247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1.5859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0.2645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1.5219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extLst>
                  <a:ext uri="{0D108BD9-81ED-4DB2-BD59-A6C34878D82A}">
                    <a16:rowId xmlns:a16="http://schemas.microsoft.com/office/drawing/2014/main" val="599978454"/>
                  </a:ext>
                </a:extLst>
              </a:tr>
              <a:tr h="377871">
                <a:tc>
                  <a:txBody>
                    <a:bodyPr/>
                    <a:lstStyle/>
                    <a:p>
                      <a:r>
                        <a:rPr lang="ro-RO" sz="1050" kern="100">
                          <a:effectLst/>
                        </a:rPr>
                        <a:t>2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ro-RO" sz="1050" kern="100">
                          <a:effectLst/>
                        </a:rPr>
                        <a:t>1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ro-RO" sz="1050" kern="100">
                          <a:effectLst/>
                        </a:rPr>
                        <a:t>1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0.2345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NaN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0.1994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NaN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extLst>
                  <a:ext uri="{0D108BD9-81ED-4DB2-BD59-A6C34878D82A}">
                    <a16:rowId xmlns:a16="http://schemas.microsoft.com/office/drawing/2014/main" val="3889836297"/>
                  </a:ext>
                </a:extLst>
              </a:tr>
              <a:tr h="377871">
                <a:tc>
                  <a:txBody>
                    <a:bodyPr/>
                    <a:lstStyle/>
                    <a:p>
                      <a:r>
                        <a:rPr lang="ro-RO" sz="1050" kern="100">
                          <a:effectLst/>
                        </a:rPr>
                        <a:t>2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ro-RO" sz="1050" kern="100">
                          <a:effectLst/>
                        </a:rPr>
                        <a:t>1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ro-RO" sz="1050" kern="100">
                          <a:effectLst/>
                        </a:rPr>
                        <a:t>2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0.2071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NaN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0.1948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NaN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extLst>
                  <a:ext uri="{0D108BD9-81ED-4DB2-BD59-A6C34878D82A}">
                    <a16:rowId xmlns:a16="http://schemas.microsoft.com/office/drawing/2014/main" val="1212937647"/>
                  </a:ext>
                </a:extLst>
              </a:tr>
              <a:tr h="377871">
                <a:tc>
                  <a:txBody>
                    <a:bodyPr/>
                    <a:lstStyle/>
                    <a:p>
                      <a:r>
                        <a:rPr lang="ro-RO" sz="1050" kern="100">
                          <a:effectLst/>
                        </a:rPr>
                        <a:t>2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ro-RO" sz="1050" kern="100">
                          <a:effectLst/>
                        </a:rPr>
                        <a:t>2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ro-RO" sz="1050" kern="100">
                          <a:effectLst/>
                        </a:rPr>
                        <a:t>1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0.2309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NaN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0.1961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NaN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extLst>
                  <a:ext uri="{0D108BD9-81ED-4DB2-BD59-A6C34878D82A}">
                    <a16:rowId xmlns:a16="http://schemas.microsoft.com/office/drawing/2014/main" val="2717472131"/>
                  </a:ext>
                </a:extLst>
              </a:tr>
              <a:tr h="377871">
                <a:tc>
                  <a:txBody>
                    <a:bodyPr/>
                    <a:lstStyle/>
                    <a:p>
                      <a:r>
                        <a:rPr lang="ro-RO" sz="1050" b="1" kern="100" dirty="0">
                          <a:effectLst/>
                        </a:rPr>
                        <a:t>3</a:t>
                      </a:r>
                      <a:endParaRPr lang="en-RO" sz="105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ro-RO" sz="1050" b="1" kern="100">
                          <a:effectLst/>
                        </a:rPr>
                        <a:t>1</a:t>
                      </a:r>
                      <a:endParaRPr lang="en-RO" sz="105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ro-RO" sz="1050" b="1" kern="100">
                          <a:effectLst/>
                        </a:rPr>
                        <a:t>1</a:t>
                      </a:r>
                      <a:endParaRPr lang="en-RO" sz="105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b="1" kern="100">
                          <a:effectLst/>
                        </a:rPr>
                        <a:t>0.1382</a:t>
                      </a:r>
                      <a:endParaRPr lang="en-RO" sz="105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b="1" kern="100">
                          <a:effectLst/>
                        </a:rPr>
                        <a:t>0.4772</a:t>
                      </a:r>
                      <a:endParaRPr lang="en-RO" sz="105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b="1" kern="100">
                          <a:effectLst/>
                        </a:rPr>
                        <a:t>0.1205</a:t>
                      </a:r>
                      <a:endParaRPr lang="en-RO" sz="105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b="1" kern="100" dirty="0">
                          <a:effectLst/>
                        </a:rPr>
                        <a:t>0.4972</a:t>
                      </a:r>
                      <a:endParaRPr lang="en-RO" sz="105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extLst>
                  <a:ext uri="{0D108BD9-81ED-4DB2-BD59-A6C34878D82A}">
                    <a16:rowId xmlns:a16="http://schemas.microsoft.com/office/drawing/2014/main" val="1778574819"/>
                  </a:ext>
                </a:extLst>
              </a:tr>
              <a:tr h="377871">
                <a:tc>
                  <a:txBody>
                    <a:bodyPr/>
                    <a:lstStyle/>
                    <a:p>
                      <a:r>
                        <a:rPr lang="ro-RO" sz="1050" kern="100">
                          <a:effectLst/>
                        </a:rPr>
                        <a:t>3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ro-RO" sz="1050" kern="100">
                          <a:effectLst/>
                        </a:rPr>
                        <a:t>1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ro-RO" sz="1050" kern="100">
                          <a:effectLst/>
                        </a:rPr>
                        <a:t>2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0.1144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0.3612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0.1288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0.5899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extLst>
                  <a:ext uri="{0D108BD9-81ED-4DB2-BD59-A6C34878D82A}">
                    <a16:rowId xmlns:a16="http://schemas.microsoft.com/office/drawing/2014/main" val="875822225"/>
                  </a:ext>
                </a:extLst>
              </a:tr>
              <a:tr h="377871">
                <a:tc>
                  <a:txBody>
                    <a:bodyPr/>
                    <a:lstStyle/>
                    <a:p>
                      <a:r>
                        <a:rPr lang="ro-RO" sz="1050" kern="100">
                          <a:effectLst/>
                        </a:rPr>
                        <a:t>3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ro-RO" sz="1050" kern="100">
                          <a:effectLst/>
                        </a:rPr>
                        <a:t>2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ro-RO" sz="1050" kern="100">
                          <a:effectLst/>
                        </a:rPr>
                        <a:t>1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0.1115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NaN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>
                          <a:effectLst/>
                        </a:rPr>
                        <a:t>0.1938</a:t>
                      </a:r>
                      <a:endParaRPr lang="en-RO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tc>
                  <a:txBody>
                    <a:bodyPr/>
                    <a:lstStyle/>
                    <a:p>
                      <a:r>
                        <a:rPr lang="en-US" sz="1050" kern="100" dirty="0">
                          <a:effectLst/>
                        </a:rPr>
                        <a:t>1.0625</a:t>
                      </a:r>
                      <a:endParaRPr lang="en-RO" sz="105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73" marR="36173" marT="0" marB="0"/>
                </a:tc>
                <a:extLst>
                  <a:ext uri="{0D108BD9-81ED-4DB2-BD59-A6C34878D82A}">
                    <a16:rowId xmlns:a16="http://schemas.microsoft.com/office/drawing/2014/main" val="3533261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88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38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98;p39">
            <a:extLst>
              <a:ext uri="{FF2B5EF4-FFF2-40B4-BE49-F238E27FC236}">
                <a16:creationId xmlns:a16="http://schemas.microsoft.com/office/drawing/2014/main" id="{F7F23679-61F6-C32A-2C4C-EF2BC6EBC1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-407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ctr"/>
            <a:r>
              <a:rPr lang="ro-RO" sz="2800" dirty="0">
                <a:solidFill>
                  <a:schemeClr val="dk1"/>
                </a:solidFill>
              </a:rPr>
              <a:t>Interpretarea rezultatelor </a:t>
            </a:r>
          </a:p>
        </p:txBody>
      </p:sp>
      <p:sp>
        <p:nvSpPr>
          <p:cNvPr id="28" name="Google Shape;233;p33">
            <a:extLst>
              <a:ext uri="{FF2B5EF4-FFF2-40B4-BE49-F238E27FC236}">
                <a16:creationId xmlns:a16="http://schemas.microsoft.com/office/drawing/2014/main" id="{CA5CB13C-2C60-A452-D00C-9CF29F4102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88501" y="4498122"/>
            <a:ext cx="3728934" cy="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Fig.1 </a:t>
            </a:r>
            <a:r>
              <a:rPr lang="en-US" sz="1200" dirty="0" err="1"/>
              <a:t>Predicție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Simulare</a:t>
            </a:r>
            <a:r>
              <a:rPr lang="en-US" sz="1200" dirty="0"/>
              <a:t> </a:t>
            </a:r>
            <a:r>
              <a:rPr lang="en-US" sz="1200" dirty="0" err="1"/>
              <a:t>Validare</a:t>
            </a:r>
            <a:endParaRPr lang="en-US" sz="1200" dirty="0"/>
          </a:p>
        </p:txBody>
      </p:sp>
      <p:pic>
        <p:nvPicPr>
          <p:cNvPr id="6" name="Picture 5" descr="A graph showing the results of a test&#10;&#10;Description automatically generated with medium confidence">
            <a:extLst>
              <a:ext uri="{FF2B5EF4-FFF2-40B4-BE49-F238E27FC236}">
                <a16:creationId xmlns:a16="http://schemas.microsoft.com/office/drawing/2014/main" id="{3D2FCA93-6B0E-7DF5-C009-22F8914BA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919" y="669622"/>
            <a:ext cx="5192161" cy="38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1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38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98;p39">
            <a:extLst>
              <a:ext uri="{FF2B5EF4-FFF2-40B4-BE49-F238E27FC236}">
                <a16:creationId xmlns:a16="http://schemas.microsoft.com/office/drawing/2014/main" id="{F7F23679-61F6-C32A-2C4C-EF2BC6EBC1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-407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ctr"/>
            <a:r>
              <a:rPr lang="ro-RO" sz="2800" dirty="0">
                <a:solidFill>
                  <a:schemeClr val="dk1"/>
                </a:solidFill>
              </a:rPr>
              <a:t>Interpretarea rezultatelor </a:t>
            </a:r>
          </a:p>
        </p:txBody>
      </p:sp>
      <p:sp>
        <p:nvSpPr>
          <p:cNvPr id="28" name="Google Shape;233;p33">
            <a:extLst>
              <a:ext uri="{FF2B5EF4-FFF2-40B4-BE49-F238E27FC236}">
                <a16:creationId xmlns:a16="http://schemas.microsoft.com/office/drawing/2014/main" id="{CA5CB13C-2C60-A452-D00C-9CF29F4102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88501" y="4498122"/>
            <a:ext cx="3728934" cy="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Fig.2 </a:t>
            </a:r>
            <a:r>
              <a:rPr lang="en-US" sz="1200" dirty="0" err="1"/>
              <a:t>Predicție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Simulare</a:t>
            </a:r>
            <a:r>
              <a:rPr lang="en-US" sz="1200" dirty="0"/>
              <a:t> </a:t>
            </a:r>
            <a:r>
              <a:rPr lang="en-US" sz="1200" dirty="0" err="1"/>
              <a:t>Identificare</a:t>
            </a:r>
            <a:endParaRPr lang="en-US" sz="1200" dirty="0"/>
          </a:p>
        </p:txBody>
      </p:sp>
      <p:pic>
        <p:nvPicPr>
          <p:cNvPr id="6" name="Picture 5" descr="A graph showing the results of a test&#10;&#10;Description automatically generated with medium confidence">
            <a:extLst>
              <a:ext uri="{FF2B5EF4-FFF2-40B4-BE49-F238E27FC236}">
                <a16:creationId xmlns:a16="http://schemas.microsoft.com/office/drawing/2014/main" id="{3D2FCA93-6B0E-7DF5-C009-22F8914BA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919" y="669622"/>
            <a:ext cx="5192161" cy="3894121"/>
          </a:xfrm>
          <a:prstGeom prst="rect">
            <a:avLst/>
          </a:prstGeom>
        </p:spPr>
      </p:pic>
      <p:pic>
        <p:nvPicPr>
          <p:cNvPr id="2" name="Picture 1" descr="A graph showing a number of similar objects&#10;&#10;Description automatically generated with medium confidence">
            <a:extLst>
              <a:ext uri="{FF2B5EF4-FFF2-40B4-BE49-F238E27FC236}">
                <a16:creationId xmlns:a16="http://schemas.microsoft.com/office/drawing/2014/main" id="{9928F4CC-FD27-98D4-D850-ECE7B9F09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919" y="669622"/>
            <a:ext cx="5095985" cy="38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3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3133364" y="777374"/>
            <a:ext cx="2877269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ro-RO" sz="4800" dirty="0">
                <a:solidFill>
                  <a:schemeClr val="dk1"/>
                </a:solidFill>
              </a:rPr>
              <a:t>Concluzii </a:t>
            </a:r>
          </a:p>
        </p:txBody>
      </p:sp>
      <p:cxnSp>
        <p:nvCxnSpPr>
          <p:cNvPr id="309" name="Google Shape;309;p40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3203DD2-012D-4AF7-0372-50713EB5D64F}"/>
              </a:ext>
            </a:extLst>
          </p:cNvPr>
          <p:cNvSpPr txBox="1"/>
          <p:nvPr/>
        </p:nvSpPr>
        <p:spPr>
          <a:xfrm>
            <a:off x="1168840" y="2116102"/>
            <a:ext cx="6806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RO" sz="1600" dirty="0"/>
              <a:t>	</a:t>
            </a:r>
            <a:r>
              <a:rPr lang="en-RO" sz="1800" dirty="0">
                <a:solidFill>
                  <a:schemeClr val="dk1"/>
                </a:solidFill>
                <a:latin typeface="Nunito"/>
                <a:sym typeface="Nunito"/>
              </a:rPr>
              <a:t> În concluzie, în urma generării graficelor, am observat comportamentul modelului în cazul ordinelor na,nb și gradul m optime (în cazul nostru, na=nb=nk=1 și m=3).</a:t>
            </a:r>
            <a:r>
              <a:rPr lang="en-GB" sz="1800" dirty="0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-RO" sz="1800" dirty="0">
                <a:solidFill>
                  <a:schemeClr val="dk1"/>
                </a:solidFill>
                <a:latin typeface="Nunito"/>
                <a:sym typeface="Nunito"/>
              </a:rPr>
              <a:t>	</a:t>
            </a:r>
          </a:p>
          <a:p>
            <a:pPr algn="just"/>
            <a:r>
              <a:rPr lang="en-RO" sz="1800" dirty="0">
                <a:solidFill>
                  <a:schemeClr val="dk1"/>
                </a:solidFill>
                <a:latin typeface="Nunito"/>
                <a:sym typeface="Nunito"/>
              </a:rPr>
              <a:t>	De asemenea, pentru un m mai mare decât 4 apare limitarea reglării ARX-ului neliniar.</a:t>
            </a:r>
            <a:endParaRPr lang="en-RO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Lines Pitch Deck by Slidesgo">
  <a:themeElements>
    <a:clrScheme name="Simple Light">
      <a:dk1>
        <a:srgbClr val="302926"/>
      </a:dk1>
      <a:lt1>
        <a:srgbClr val="E7E7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9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12353</TotalTime>
  <Words>1875</Words>
  <Application>Microsoft Macintosh PowerPoint</Application>
  <PresentationFormat>On-screen Show (16:9)</PresentationFormat>
  <Paragraphs>333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Cambria Math</vt:lpstr>
      <vt:lpstr>Playfair Display</vt:lpstr>
      <vt:lpstr>Abril Fatface</vt:lpstr>
      <vt:lpstr>Calibri</vt:lpstr>
      <vt:lpstr>Menlo</vt:lpstr>
      <vt:lpstr>Roboto Condensed Light</vt:lpstr>
      <vt:lpstr>Nunito</vt:lpstr>
      <vt:lpstr>Arial</vt:lpstr>
      <vt:lpstr>Söhne</vt:lpstr>
      <vt:lpstr>Elegant Lines Pitch Deck by Slidesgo</vt:lpstr>
      <vt:lpstr>ARX neliniar</vt:lpstr>
      <vt:lpstr>Cuprins</vt:lpstr>
      <vt:lpstr>Descrierea proiectului</vt:lpstr>
      <vt:lpstr>Structura modelului ARX neliniar</vt:lpstr>
      <vt:lpstr>Procedura de găsire a parametrilor</vt:lpstr>
      <vt:lpstr>Rezultate de reglare</vt:lpstr>
      <vt:lpstr>Interpretarea rezultatelor </vt:lpstr>
      <vt:lpstr>Interpretarea rezultatelor </vt:lpstr>
      <vt:lpstr>Concluzii </vt:lpstr>
      <vt:lpstr>Anexa cu listingul codului dezvoltat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Modelarea unei funcții necunoscute</dc:title>
  <cp:lastModifiedBy>Antonia Maria Filimon</cp:lastModifiedBy>
  <cp:revision>27</cp:revision>
  <dcterms:modified xsi:type="dcterms:W3CDTF">2023-12-30T13:17:24Z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2023-10-30T17:12:25Z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dcb0b8f1-b55b-4570-84ea-adcb1855c82d</vt:lpwstr>
  </property>
  <property fmtid="{D5CDD505-2E9C-101B-9397-08002B2CF9AE}" pid="8" name="MSIP_Label_5b58b62f-6f94-46bd-8089-18e64b0a9abb_ContentBits">
    <vt:lpwstr>0</vt:lpwstr>
  </property>
</Properties>
</file>