
<file path=[Content_Types].xml><?xml version="1.0" encoding="utf-8"?>
<Types xmlns="http://schemas.openxmlformats.org/package/2006/content-types">
  <Default Extension="dms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5" r:id="rId2"/>
    <p:sldId id="284" r:id="rId3"/>
    <p:sldId id="333" r:id="rId4"/>
    <p:sldId id="288" r:id="rId5"/>
    <p:sldId id="335" r:id="rId6"/>
    <p:sldId id="319" r:id="rId7"/>
    <p:sldId id="320" r:id="rId8"/>
    <p:sldId id="357" r:id="rId9"/>
    <p:sldId id="321" r:id="rId10"/>
    <p:sldId id="361" r:id="rId11"/>
    <p:sldId id="363" r:id="rId12"/>
    <p:sldId id="360" r:id="rId13"/>
    <p:sldId id="337" r:id="rId14"/>
    <p:sldId id="358" r:id="rId15"/>
    <p:sldId id="364" r:id="rId16"/>
    <p:sldId id="323" r:id="rId17"/>
    <p:sldId id="304" r:id="rId18"/>
    <p:sldId id="338" r:id="rId19"/>
    <p:sldId id="340" r:id="rId20"/>
    <p:sldId id="324" r:id="rId21"/>
    <p:sldId id="359" r:id="rId22"/>
    <p:sldId id="341" r:id="rId23"/>
    <p:sldId id="342" r:id="rId24"/>
    <p:sldId id="343" r:id="rId25"/>
    <p:sldId id="351" r:id="rId26"/>
    <p:sldId id="355" r:id="rId27"/>
    <p:sldId id="352" r:id="rId28"/>
    <p:sldId id="353" r:id="rId29"/>
    <p:sldId id="354" r:id="rId30"/>
    <p:sldId id="356" r:id="rId31"/>
    <p:sldId id="344" r:id="rId32"/>
    <p:sldId id="345" r:id="rId33"/>
    <p:sldId id="346" r:id="rId34"/>
    <p:sldId id="347" r:id="rId35"/>
    <p:sldId id="348" r:id="rId36"/>
    <p:sldId id="349" r:id="rId37"/>
    <p:sldId id="303" r:id="rId38"/>
    <p:sldId id="35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0FA98-92B0-F847-87DB-7AC249752FC0}" v="207" dt="2022-09-05T17:07:35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1190" autoAdjust="0"/>
  </p:normalViewPr>
  <p:slideViewPr>
    <p:cSldViewPr>
      <p:cViewPr varScale="1">
        <p:scale>
          <a:sx n="131" d="100"/>
          <a:sy n="131" d="100"/>
        </p:scale>
        <p:origin x="176" y="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A54C-842E-43D6-94D6-484D3D399626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53C1-18BC-4977-ABCE-CB6A9A5B7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7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3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it’s important to mention the way those risks are used in clinical practice. Essentially, if your risk if under 10% the doctor might give you some lifestyle advice, </a:t>
            </a:r>
            <a:r>
              <a:rPr lang="en-US" dirty="0" err="1"/>
              <a:t>eg</a:t>
            </a:r>
            <a:r>
              <a:rPr lang="en-US" dirty="0"/>
              <a:t> start exercising more, stop smoking, eat healthy etc. However, if your risk is above 10%, the clinician may decide to prescribe you statins which are blood pressure treatment medicines in order to lower your future risk of CVD. </a:t>
            </a:r>
          </a:p>
          <a:p>
            <a:endParaRPr lang="en-US" dirty="0"/>
          </a:p>
          <a:p>
            <a:r>
              <a:rPr lang="en-US" dirty="0"/>
              <a:t>It is also important to mention that when this model was developed, the inclusion criteria stated that patients should have not been treated for CVD before entering.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2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7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0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3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data generally raise three direct concerns.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8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are CPMs?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CPMs are statistical tools which are able to use patient information and clinical measurements to produce a risk estimate of a particular health outcome of interest. (QRISK is a clinically-established CPM to assess our risk of having a heart attack or stroke over the next 10 years)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1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0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5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are CPMs?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CPMs are statistical tools which are able to use patient information and clinical measurements to produce a risk estimate of a particular health outcome of interest. (QRISK is a clinically-established CPM to assess our risk of having a heart attack or stroke over the next 10 years)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5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are CPMs?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CPMs are statistical tools which are able to use patient information and clinical measurements to produce a risk estimate of a particular health outcome of interest. (QRISK is a clinically-established CPM to assess our risk of having a heart attack or stroke over the next 10 years)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5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78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00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86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578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32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56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66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01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24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are CPMs?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CPMs are statistical tools which are able to use patient information and clinical measurements to produce a risk estimate of a particular health outcome of interest. (QRISK is a clinically-established CPM to assess our risk of having a heart attack or stroke over the next 10 years)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43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93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Dev: Data is fitted/algorithm is trained into a model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Val: Could be internal/external. Newly developed model is tested on a similar or independent, separate dataset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Implementation: CPM is implemented into the workflow of patients, clinicians, medical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4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Dev: Data is fitted/algorithm is trained into a model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Val: Could be internal/external. Newly developed model is tested on a similar or independent, separate dataset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Implementation: CPM is implemented into the workflow of patients, clinicians, medical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9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4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data generally raise three direct concerns.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1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data generally raise three direct concerns.</a:t>
            </a:r>
          </a:p>
          <a:p>
            <a:endParaRPr lang="en-GB" dirty="0"/>
          </a:p>
          <a:p>
            <a:r>
              <a:rPr lang="en-GB" dirty="0"/>
              <a:t>1.Analysis require untestable assumptions</a:t>
            </a:r>
          </a:p>
          <a:p>
            <a:r>
              <a:rPr lang="en-GB" dirty="0"/>
              <a:t>2. Missing values irreversibly lose power</a:t>
            </a:r>
          </a:p>
          <a:p>
            <a:r>
              <a:rPr lang="en-GB" dirty="0"/>
              <a:t>3. Biased estimates – </a:t>
            </a:r>
            <a:r>
              <a:rPr lang="en-GB" dirty="0" err="1"/>
              <a:t>eg.</a:t>
            </a:r>
            <a:r>
              <a:rPr lang="en-GB" dirty="0"/>
              <a:t> Means, percentages, percentiles, ratios, regression parameters; biased SE - </a:t>
            </a:r>
            <a:r>
              <a:rPr lang="en-GB" dirty="0" err="1"/>
              <a:t>eg.</a:t>
            </a:r>
            <a:r>
              <a:rPr lang="en-GB" dirty="0"/>
              <a:t> Resulting in incorrect p-values and CI</a:t>
            </a:r>
          </a:p>
          <a:p>
            <a:r>
              <a:rPr lang="en-GB" dirty="0"/>
              <a:t>4. Inefficiency (loss of information from the available data)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9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753C1-18BC-4977-ABCE-CB6A9A5B78B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C155C33-1A12-41D0-A4A5-232A4423D71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A2749CC-2247-46C9-BC40-421B13399FA8}" type="datetimeFigureOut">
              <a:rPr lang="en-GB" smtClean="0"/>
              <a:t>09/09/2022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dms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dms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-57290"/>
            <a:ext cx="9196969" cy="6995001"/>
          </a:xfrm>
          <a:prstGeom prst="rect">
            <a:avLst/>
          </a:prstGeom>
          <a:solidFill>
            <a:schemeClr val="accent6">
              <a:lumMod val="50000"/>
              <a:alpha val="7585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67938" y="-282249"/>
            <a:ext cx="8469515" cy="42705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curse of knowing: What happens when ML-algorithms can no longer rely on missingness patterns to make accurate predictions when deployed?</a:t>
            </a:r>
          </a:p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simulation study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451625" y="3329534"/>
            <a:ext cx="10009112" cy="284229"/>
            <a:chOff x="-363864" y="-131174"/>
            <a:chExt cx="10009112" cy="284229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-363864" y="-42919"/>
              <a:ext cx="1000911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-88964" y="-131174"/>
              <a:ext cx="4729655" cy="284229"/>
            </a:xfrm>
            <a:custGeom>
              <a:avLst/>
              <a:gdLst>
                <a:gd name="connsiteX0" fmla="*/ 0 w 4729655"/>
                <a:gd name="connsiteY0" fmla="*/ 173504 h 284229"/>
                <a:gd name="connsiteX1" fmla="*/ 614855 w 4729655"/>
                <a:gd name="connsiteY1" fmla="*/ 47380 h 284229"/>
                <a:gd name="connsiteX2" fmla="*/ 1340069 w 4729655"/>
                <a:gd name="connsiteY2" fmla="*/ 205035 h 284229"/>
                <a:gd name="connsiteX3" fmla="*/ 2664372 w 4729655"/>
                <a:gd name="connsiteY3" fmla="*/ 63145 h 284229"/>
                <a:gd name="connsiteX4" fmla="*/ 3105807 w 4729655"/>
                <a:gd name="connsiteY4" fmla="*/ 283862 h 284229"/>
                <a:gd name="connsiteX5" fmla="*/ 3294993 w 4729655"/>
                <a:gd name="connsiteY5" fmla="*/ 83 h 284229"/>
                <a:gd name="connsiteX6" fmla="*/ 3720662 w 4729655"/>
                <a:gd name="connsiteY6" fmla="*/ 252331 h 284229"/>
                <a:gd name="connsiteX7" fmla="*/ 4035972 w 4729655"/>
                <a:gd name="connsiteY7" fmla="*/ 78911 h 284229"/>
                <a:gd name="connsiteX8" fmla="*/ 4729655 w 4729655"/>
                <a:gd name="connsiteY8" fmla="*/ 173504 h 28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655" h="284229">
                  <a:moveTo>
                    <a:pt x="0" y="173504"/>
                  </a:moveTo>
                  <a:cubicBezTo>
                    <a:pt x="195755" y="107814"/>
                    <a:pt x="391510" y="42125"/>
                    <a:pt x="614855" y="47380"/>
                  </a:cubicBezTo>
                  <a:cubicBezTo>
                    <a:pt x="838200" y="52635"/>
                    <a:pt x="998483" y="202408"/>
                    <a:pt x="1340069" y="205035"/>
                  </a:cubicBezTo>
                  <a:cubicBezTo>
                    <a:pt x="1681655" y="207662"/>
                    <a:pt x="2370082" y="50007"/>
                    <a:pt x="2664372" y="63145"/>
                  </a:cubicBezTo>
                  <a:cubicBezTo>
                    <a:pt x="2958662" y="76283"/>
                    <a:pt x="3000704" y="294372"/>
                    <a:pt x="3105807" y="283862"/>
                  </a:cubicBezTo>
                  <a:cubicBezTo>
                    <a:pt x="3210910" y="273352"/>
                    <a:pt x="3192517" y="5338"/>
                    <a:pt x="3294993" y="83"/>
                  </a:cubicBezTo>
                  <a:cubicBezTo>
                    <a:pt x="3397469" y="-5172"/>
                    <a:pt x="3597166" y="239193"/>
                    <a:pt x="3720662" y="252331"/>
                  </a:cubicBezTo>
                  <a:cubicBezTo>
                    <a:pt x="3844158" y="265469"/>
                    <a:pt x="3867807" y="92049"/>
                    <a:pt x="4035972" y="78911"/>
                  </a:cubicBezTo>
                  <a:cubicBezTo>
                    <a:pt x="4204138" y="65773"/>
                    <a:pt x="4466896" y="119638"/>
                    <a:pt x="4729655" y="173504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13055"/>
            <a:ext cx="434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34812" y="3591581"/>
            <a:ext cx="7636233" cy="21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8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Antonia </a:t>
            </a:r>
            <a:r>
              <a:rPr lang="en-GB" sz="2800" b="1" u="sng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Tsvetanova</a:t>
            </a:r>
            <a:endParaRPr lang="en-GB" sz="28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0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</a:t>
            </a:r>
            <a:r>
              <a:rPr lang="en-GB" sz="2000" b="1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rd</a:t>
            </a:r>
            <a:r>
              <a:rPr lang="en-GB" sz="20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Year PhD Student EPSRC </a:t>
            </a:r>
            <a:r>
              <a:rPr lang="en-GB" sz="20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iCASE</a:t>
            </a:r>
            <a:r>
              <a:rPr lang="en-GB" sz="20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award with Microsoft Research, UK</a:t>
            </a: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Centre for Health Informatics, The University of Manchester </a:t>
            </a: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@</a:t>
            </a:r>
            <a:r>
              <a:rPr lang="en-GB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AntoniaTsv</a:t>
            </a:r>
            <a:endParaRPr lang="en-GB" sz="28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16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antonia.tsvetanova@manchester.ac.uk</a:t>
            </a:r>
            <a:r>
              <a:rPr lang="en-GB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625" y="5585718"/>
            <a:ext cx="2501355" cy="187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D58FFA-127A-704F-8BE3-2B892AAF1BA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56247"/>
            <a:ext cx="2002396" cy="20023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302D469-DAF4-FD44-BE35-3D2A3E247C65}"/>
              </a:ext>
            </a:extLst>
          </p:cNvPr>
          <p:cNvSpPr/>
          <p:nvPr/>
        </p:nvSpPr>
        <p:spPr>
          <a:xfrm>
            <a:off x="799052" y="6044016"/>
            <a:ext cx="76362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Microsoft Visit PhD Research Project</a:t>
            </a: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May – September, 2022</a:t>
            </a:r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87B909-5886-CF4F-BFB7-37CE41784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Fat man Royalty Free Vector Image - VectorStock">
            <a:extLst>
              <a:ext uri="{FF2B5EF4-FFF2-40B4-BE49-F238E27FC236}">
                <a16:creationId xmlns:a16="http://schemas.microsoft.com/office/drawing/2014/main" id="{25DFCE39-E1BE-EA49-9D7C-385CD940E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08931" y="76120"/>
            <a:ext cx="706581" cy="8272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2F179-B8CA-1D42-A9C7-77F00188702D}"/>
              </a:ext>
            </a:extLst>
          </p:cNvPr>
          <p:cNvSpPr txBox="1"/>
          <p:nvPr/>
        </p:nvSpPr>
        <p:spPr>
          <a:xfrm>
            <a:off x="7956526" y="919753"/>
            <a:ext cx="1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Patient Joe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1A9DF68-884C-4A47-97CB-7CEA69689AD3}"/>
              </a:ext>
            </a:extLst>
          </p:cNvPr>
          <p:cNvSpPr/>
          <p:nvPr/>
        </p:nvSpPr>
        <p:spPr>
          <a:xfrm>
            <a:off x="2411760" y="2578930"/>
            <a:ext cx="2436686" cy="1930190"/>
          </a:xfrm>
          <a:prstGeom prst="wedgeRoundRectCallout">
            <a:avLst>
              <a:gd name="adj1" fmla="val -50075"/>
              <a:gd name="adj2" fmla="val -17092"/>
              <a:gd name="adj3" fmla="val 16667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model will either do mean imputation for continuous variables or assume</a:t>
            </a:r>
            <a:r>
              <a:rPr kumimoji="0" lang="en-GB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the value is negative for binary when deployed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0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1D53B28-4136-8242-885D-BE3E92FCB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5" t="29000" r="9050" b="57350"/>
          <a:stretch/>
        </p:blipFill>
        <p:spPr>
          <a:xfrm>
            <a:off x="0" y="0"/>
            <a:ext cx="9148121" cy="6867624"/>
          </a:xfrm>
          <a:prstGeom prst="rect">
            <a:avLst/>
          </a:prstGeom>
        </p:spPr>
      </p:pic>
      <p:pic>
        <p:nvPicPr>
          <p:cNvPr id="4" name="Picture 3" descr="Fat man Royalty Free Vector Image - VectorStock">
            <a:extLst>
              <a:ext uri="{FF2B5EF4-FFF2-40B4-BE49-F238E27FC236}">
                <a16:creationId xmlns:a16="http://schemas.microsoft.com/office/drawing/2014/main" id="{25DFCE39-E1BE-EA49-9D7C-385CD940E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08931" y="76120"/>
            <a:ext cx="706581" cy="8272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2F179-B8CA-1D42-A9C7-77F00188702D}"/>
              </a:ext>
            </a:extLst>
          </p:cNvPr>
          <p:cNvSpPr txBox="1"/>
          <p:nvPr/>
        </p:nvSpPr>
        <p:spPr>
          <a:xfrm>
            <a:off x="7956526" y="919753"/>
            <a:ext cx="1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Patient Joe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C908D15-04E0-2C4F-B67B-A10F478EE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r="64962" b="9050"/>
          <a:stretch/>
        </p:blipFill>
        <p:spPr>
          <a:xfrm>
            <a:off x="0" y="764704"/>
            <a:ext cx="3203848" cy="547260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C0F3A99-6401-F648-AABD-0CC1EF41543E}"/>
              </a:ext>
            </a:extLst>
          </p:cNvPr>
          <p:cNvSpPr/>
          <p:nvPr/>
        </p:nvSpPr>
        <p:spPr>
          <a:xfrm>
            <a:off x="3023828" y="2738834"/>
            <a:ext cx="3096344" cy="792088"/>
          </a:xfrm>
          <a:prstGeom prst="wedgeRoundRectCallout">
            <a:avLst>
              <a:gd name="adj1" fmla="val -87902"/>
              <a:gd name="adj2" fmla="val -14498"/>
              <a:gd name="adj3" fmla="val 16667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Joe was on a blood pressure treatment all along..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2CF1609-B40A-7C40-A33B-04CCEF5127F7}"/>
              </a:ext>
            </a:extLst>
          </p:cNvPr>
          <p:cNvSpPr/>
          <p:nvPr/>
        </p:nvSpPr>
        <p:spPr>
          <a:xfrm>
            <a:off x="4627812" y="3987316"/>
            <a:ext cx="2896516" cy="1457908"/>
          </a:xfrm>
          <a:prstGeom prst="wedgeRoundRectCallout">
            <a:avLst>
              <a:gd name="adj1" fmla="val -50075"/>
              <a:gd name="adj2" fmla="val -17092"/>
              <a:gd name="adj3" fmla="val 16667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..but this information was not collected as the doctor assumed he wouldn’t be on it, since he’s in his 30s, i.e. the data is 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C1BDE-1A7E-444C-87DA-33FD02C26965}"/>
              </a:ext>
            </a:extLst>
          </p:cNvPr>
          <p:cNvSpPr txBox="1"/>
          <p:nvPr/>
        </p:nvSpPr>
        <p:spPr>
          <a:xfrm>
            <a:off x="4927080" y="157816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What would happen to Joe's cardiovascular risk?</a:t>
            </a:r>
          </a:p>
        </p:txBody>
      </p:sp>
    </p:spTree>
    <p:extLst>
      <p:ext uri="{BB962C8B-B14F-4D97-AF65-F5344CB8AC3E}">
        <p14:creationId xmlns:p14="http://schemas.microsoft.com/office/powerpoint/2010/main" val="5393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1D53B28-4136-8242-885D-BE3E92FCB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Fat man Royalty Free Vector Image - VectorStock">
            <a:extLst>
              <a:ext uri="{FF2B5EF4-FFF2-40B4-BE49-F238E27FC236}">
                <a16:creationId xmlns:a16="http://schemas.microsoft.com/office/drawing/2014/main" id="{25DFCE39-E1BE-EA49-9D7C-385CD940E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08931" y="76120"/>
            <a:ext cx="706581" cy="8272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2F179-B8CA-1D42-A9C7-77F00188702D}"/>
              </a:ext>
            </a:extLst>
          </p:cNvPr>
          <p:cNvSpPr txBox="1"/>
          <p:nvPr/>
        </p:nvSpPr>
        <p:spPr>
          <a:xfrm>
            <a:off x="7956526" y="919753"/>
            <a:ext cx="1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Patient Joe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BB1A0AD-A3C0-8C42-AF2B-F6AA74D7E97D}"/>
              </a:ext>
            </a:extLst>
          </p:cNvPr>
          <p:cNvSpPr/>
          <p:nvPr/>
        </p:nvSpPr>
        <p:spPr>
          <a:xfrm>
            <a:off x="6660232" y="1196752"/>
            <a:ext cx="792088" cy="627332"/>
          </a:xfrm>
          <a:prstGeom prst="wedgeRoundRectCallout">
            <a:avLst>
              <a:gd name="adj1" fmla="val -87902"/>
              <a:gd name="adj2" fmla="val -14498"/>
              <a:gd name="adj3" fmla="val 16667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by 6%</a:t>
            </a:r>
          </a:p>
        </p:txBody>
      </p:sp>
    </p:spTree>
    <p:extLst>
      <p:ext uri="{BB962C8B-B14F-4D97-AF65-F5344CB8AC3E}">
        <p14:creationId xmlns:p14="http://schemas.microsoft.com/office/powerpoint/2010/main" val="5211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667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GB" dirty="0"/>
            </a:b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-35436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did Joe’s risk go up?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92D4C8-E07C-F94C-98EF-776988221D1B}"/>
              </a:ext>
            </a:extLst>
          </p:cNvPr>
          <p:cNvSpPr/>
          <p:nvPr/>
        </p:nvSpPr>
        <p:spPr>
          <a:xfrm>
            <a:off x="395536" y="1817718"/>
            <a:ext cx="7419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venir Book" panose="02000503020000020003" pitchFamily="2" charset="0"/>
              </a:rPr>
              <a:t>The treatment itself isn't increasing Joe’s risk but is acting as a marker for the fact that his underlying risk is already higher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59D7C-35EA-D14A-B77A-033C136459AB}"/>
              </a:ext>
            </a:extLst>
          </p:cNvPr>
          <p:cNvSpPr/>
          <p:nvPr/>
        </p:nvSpPr>
        <p:spPr>
          <a:xfrm>
            <a:off x="888546" y="5589240"/>
            <a:ext cx="741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Avenir Book" panose="02000503020000020003" pitchFamily="2" charset="0"/>
              </a:rPr>
              <a:t>This 6% difference in his CVD risk might dictate the care Joe receives afterwards.. </a:t>
            </a:r>
          </a:p>
        </p:txBody>
      </p:sp>
    </p:spTree>
    <p:extLst>
      <p:ext uri="{BB962C8B-B14F-4D97-AF65-F5344CB8AC3E}">
        <p14:creationId xmlns:p14="http://schemas.microsoft.com/office/powerpoint/2010/main" val="108168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899592" y="-92906"/>
            <a:ext cx="7560840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Assumptions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70561" y="1881771"/>
            <a:ext cx="76328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We </a:t>
            </a: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can</a:t>
            </a: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tell from the data at hand whether the missing observations are MCAR or not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5586" y="3071882"/>
            <a:ext cx="762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We </a:t>
            </a:r>
            <a:r>
              <a:rPr lang="en-GB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cannot </a:t>
            </a: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tell from the data at hand whether the missing observations are MAR or MNAR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5586" y="4133101"/>
            <a:ext cx="7642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In the MNAR setting, it is very rare to know the appropriate model for the missing data mechanism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01645" y="1988410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>
            <a:off x="200478" y="3207721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246632" y="4212042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0C831C2-3992-D146-9B6A-DA80FBDE7288}"/>
              </a:ext>
            </a:extLst>
          </p:cNvPr>
          <p:cNvSpPr/>
          <p:nvPr/>
        </p:nvSpPr>
        <p:spPr>
          <a:xfrm>
            <a:off x="246632" y="513829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D43830-109C-084E-A29D-1F759E321570}"/>
              </a:ext>
            </a:extLst>
          </p:cNvPr>
          <p:cNvSpPr/>
          <p:nvPr/>
        </p:nvSpPr>
        <p:spPr>
          <a:xfrm>
            <a:off x="775586" y="5116501"/>
            <a:ext cx="76426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MAR </a:t>
            </a: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can</a:t>
            </a: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be made more likely by collecting more explanatory variables which may explain missing values (e.g. age in blood pressure example, collection of repeated measures)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 animBg="1"/>
      <p:bldP spid="49" grpId="0" animBg="1"/>
      <p:bldP spid="50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667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3D3879-4231-F34F-9992-B4F4D628C791}"/>
              </a:ext>
            </a:extLst>
          </p:cNvPr>
          <p:cNvSpPr/>
          <p:nvPr/>
        </p:nvSpPr>
        <p:spPr>
          <a:xfrm>
            <a:off x="251520" y="294260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4A08BA6-15B7-084F-96AC-55584E410511}"/>
              </a:ext>
            </a:extLst>
          </p:cNvPr>
          <p:cNvSpPr/>
          <p:nvPr/>
        </p:nvSpPr>
        <p:spPr>
          <a:xfrm>
            <a:off x="251520" y="2010201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CDA2AF-8F43-3246-9DB9-926B372B2EFE}"/>
              </a:ext>
            </a:extLst>
          </p:cNvPr>
          <p:cNvSpPr/>
          <p:nvPr/>
        </p:nvSpPr>
        <p:spPr>
          <a:xfrm>
            <a:off x="251520" y="3878926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BC3B712-04B9-F044-B945-85418A3285B0}"/>
              </a:ext>
            </a:extLst>
          </p:cNvPr>
          <p:cNvSpPr/>
          <p:nvPr/>
        </p:nvSpPr>
        <p:spPr>
          <a:xfrm>
            <a:off x="251520" y="4820569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BCE6A-003F-BA46-9299-9F33D5EEDD34}"/>
              </a:ext>
            </a:extLst>
          </p:cNvPr>
          <p:cNvSpPr/>
          <p:nvPr/>
        </p:nvSpPr>
        <p:spPr>
          <a:xfrm>
            <a:off x="752526" y="2973608"/>
            <a:ext cx="4729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Completed and current projects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149EC-B05C-AC4E-95AE-E702017AADA7}"/>
              </a:ext>
            </a:extLst>
          </p:cNvPr>
          <p:cNvSpPr/>
          <p:nvPr/>
        </p:nvSpPr>
        <p:spPr>
          <a:xfrm>
            <a:off x="752525" y="2043211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Introduction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0F2723-B74C-D840-9C88-157FB3D60B29}"/>
              </a:ext>
            </a:extLst>
          </p:cNvPr>
          <p:cNvSpPr/>
          <p:nvPr/>
        </p:nvSpPr>
        <p:spPr>
          <a:xfrm>
            <a:off x="752526" y="3898283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MSR study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1D231-058F-8D45-894C-50F07C45E2F8}"/>
              </a:ext>
            </a:extLst>
          </p:cNvPr>
          <p:cNvSpPr/>
          <p:nvPr/>
        </p:nvSpPr>
        <p:spPr>
          <a:xfrm>
            <a:off x="737319" y="4838018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Future work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1835" y="-50590"/>
            <a:ext cx="9196969" cy="7034398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403648" y="18009"/>
            <a:ext cx="7056784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1</a:t>
            </a: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  <a:tab pos="88011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13929C4-D451-4B4F-ACE3-F85D880C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568" y="1516700"/>
            <a:ext cx="9144000" cy="45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8967" y="-50590"/>
            <a:ext cx="9196969" cy="7034398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403648" y="18009"/>
            <a:ext cx="7056784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Handling methods</a:t>
            </a: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  <a:tab pos="88011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869785-21BB-D64D-BEA4-D23531015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13970"/>
            <a:ext cx="7912999" cy="384956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48E16F0-5904-B84D-910B-379831C018A7}"/>
              </a:ext>
            </a:extLst>
          </p:cNvPr>
          <p:cNvGrpSpPr/>
          <p:nvPr/>
        </p:nvGrpSpPr>
        <p:grpSpPr>
          <a:xfrm>
            <a:off x="471171" y="2858704"/>
            <a:ext cx="8014169" cy="1954100"/>
            <a:chOff x="392973" y="4912589"/>
            <a:chExt cx="8014169" cy="1954100"/>
          </a:xfrm>
          <a:noFill/>
          <a:effectLst>
            <a:outerShdw blurRad="65885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9CF0CA8-6A06-9B4D-836B-B0F022D73A1B}"/>
                </a:ext>
              </a:extLst>
            </p:cNvPr>
            <p:cNvSpPr/>
            <p:nvPr/>
          </p:nvSpPr>
          <p:spPr>
            <a:xfrm>
              <a:off x="392973" y="4912589"/>
              <a:ext cx="8014169" cy="1954100"/>
            </a:xfrm>
            <a:custGeom>
              <a:avLst/>
              <a:gdLst>
                <a:gd name="connsiteX0" fmla="*/ 0 w 8014169"/>
                <a:gd name="connsiteY0" fmla="*/ 926282 h 1733822"/>
                <a:gd name="connsiteX1" fmla="*/ 878774 w 8014169"/>
                <a:gd name="connsiteY1" fmla="*/ 261264 h 1733822"/>
                <a:gd name="connsiteX2" fmla="*/ 11876 w 8014169"/>
                <a:gd name="connsiteY2" fmla="*/ 1698178 h 1733822"/>
                <a:gd name="connsiteX3" fmla="*/ 1591294 w 8014169"/>
                <a:gd name="connsiteY3" fmla="*/ 237513 h 1733822"/>
                <a:gd name="connsiteX4" fmla="*/ 819398 w 8014169"/>
                <a:gd name="connsiteY4" fmla="*/ 1733804 h 1733822"/>
                <a:gd name="connsiteX5" fmla="*/ 2185060 w 8014169"/>
                <a:gd name="connsiteY5" fmla="*/ 273139 h 1733822"/>
                <a:gd name="connsiteX6" fmla="*/ 1496291 w 8014169"/>
                <a:gd name="connsiteY6" fmla="*/ 1674427 h 1733822"/>
                <a:gd name="connsiteX7" fmla="*/ 2850078 w 8014169"/>
                <a:gd name="connsiteY7" fmla="*/ 261264 h 1733822"/>
                <a:gd name="connsiteX8" fmla="*/ 2137559 w 8014169"/>
                <a:gd name="connsiteY8" fmla="*/ 1733804 h 1733822"/>
                <a:gd name="connsiteX9" fmla="*/ 3408219 w 8014169"/>
                <a:gd name="connsiteY9" fmla="*/ 285014 h 1733822"/>
                <a:gd name="connsiteX10" fmla="*/ 2695699 w 8014169"/>
                <a:gd name="connsiteY10" fmla="*/ 1603175 h 1733822"/>
                <a:gd name="connsiteX11" fmla="*/ 3942608 w 8014169"/>
                <a:gd name="connsiteY11" fmla="*/ 166261 h 1733822"/>
                <a:gd name="connsiteX12" fmla="*/ 3230089 w 8014169"/>
                <a:gd name="connsiteY12" fmla="*/ 1567550 h 1733822"/>
                <a:gd name="connsiteX13" fmla="*/ 4358245 w 8014169"/>
                <a:gd name="connsiteY13" fmla="*/ 201887 h 1733822"/>
                <a:gd name="connsiteX14" fmla="*/ 3621974 w 8014169"/>
                <a:gd name="connsiteY14" fmla="*/ 1698178 h 1733822"/>
                <a:gd name="connsiteX15" fmla="*/ 4821382 w 8014169"/>
                <a:gd name="connsiteY15" fmla="*/ 201887 h 1733822"/>
                <a:gd name="connsiteX16" fmla="*/ 4144489 w 8014169"/>
                <a:gd name="connsiteY16" fmla="*/ 1591300 h 1733822"/>
                <a:gd name="connsiteX17" fmla="*/ 5332021 w 8014169"/>
                <a:gd name="connsiteY17" fmla="*/ 130635 h 1733822"/>
                <a:gd name="connsiteX18" fmla="*/ 4643252 w 8014169"/>
                <a:gd name="connsiteY18" fmla="*/ 1496298 h 1733822"/>
                <a:gd name="connsiteX19" fmla="*/ 5807034 w 8014169"/>
                <a:gd name="connsiteY19" fmla="*/ 178137 h 1733822"/>
                <a:gd name="connsiteX20" fmla="*/ 5023263 w 8014169"/>
                <a:gd name="connsiteY20" fmla="*/ 1650677 h 1733822"/>
                <a:gd name="connsiteX21" fmla="*/ 6293922 w 8014169"/>
                <a:gd name="connsiteY21" fmla="*/ 7 h 1733822"/>
                <a:gd name="connsiteX22" fmla="*/ 5522026 w 8014169"/>
                <a:gd name="connsiteY22" fmla="*/ 1626926 h 1733822"/>
                <a:gd name="connsiteX23" fmla="*/ 6650182 w 8014169"/>
                <a:gd name="connsiteY23" fmla="*/ 130635 h 1733822"/>
                <a:gd name="connsiteX24" fmla="*/ 6080167 w 8014169"/>
                <a:gd name="connsiteY24" fmla="*/ 1484422 h 1733822"/>
                <a:gd name="connsiteX25" fmla="*/ 7208322 w 8014169"/>
                <a:gd name="connsiteY25" fmla="*/ 59383 h 1733822"/>
                <a:gd name="connsiteX26" fmla="*/ 6507678 w 8014169"/>
                <a:gd name="connsiteY26" fmla="*/ 1603175 h 1733822"/>
                <a:gd name="connsiteX27" fmla="*/ 7683335 w 8014169"/>
                <a:gd name="connsiteY27" fmla="*/ 59383 h 1733822"/>
                <a:gd name="connsiteX28" fmla="*/ 6994567 w 8014169"/>
                <a:gd name="connsiteY28" fmla="*/ 1615051 h 1733822"/>
                <a:gd name="connsiteX29" fmla="*/ 6994567 w 8014169"/>
                <a:gd name="connsiteY29" fmla="*/ 1615051 h 1733822"/>
                <a:gd name="connsiteX30" fmla="*/ 7992094 w 8014169"/>
                <a:gd name="connsiteY30" fmla="*/ 368142 h 1733822"/>
                <a:gd name="connsiteX31" fmla="*/ 7588333 w 8014169"/>
                <a:gd name="connsiteY31" fmla="*/ 1484422 h 173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014169" h="1733822">
                  <a:moveTo>
                    <a:pt x="0" y="926282"/>
                  </a:moveTo>
                  <a:cubicBezTo>
                    <a:pt x="438397" y="529448"/>
                    <a:pt x="876795" y="132615"/>
                    <a:pt x="878774" y="261264"/>
                  </a:cubicBezTo>
                  <a:cubicBezTo>
                    <a:pt x="880753" y="389913"/>
                    <a:pt x="-106877" y="1702137"/>
                    <a:pt x="11876" y="1698178"/>
                  </a:cubicBezTo>
                  <a:cubicBezTo>
                    <a:pt x="130629" y="1694220"/>
                    <a:pt x="1456707" y="231575"/>
                    <a:pt x="1591294" y="237513"/>
                  </a:cubicBezTo>
                  <a:cubicBezTo>
                    <a:pt x="1725881" y="243451"/>
                    <a:pt x="720437" y="1727866"/>
                    <a:pt x="819398" y="1733804"/>
                  </a:cubicBezTo>
                  <a:cubicBezTo>
                    <a:pt x="918359" y="1739742"/>
                    <a:pt x="2072245" y="283035"/>
                    <a:pt x="2185060" y="273139"/>
                  </a:cubicBezTo>
                  <a:cubicBezTo>
                    <a:pt x="2297876" y="263243"/>
                    <a:pt x="1385455" y="1676406"/>
                    <a:pt x="1496291" y="1674427"/>
                  </a:cubicBezTo>
                  <a:cubicBezTo>
                    <a:pt x="1607127" y="1672448"/>
                    <a:pt x="2743200" y="251368"/>
                    <a:pt x="2850078" y="261264"/>
                  </a:cubicBezTo>
                  <a:cubicBezTo>
                    <a:pt x="2956956" y="271160"/>
                    <a:pt x="2044536" y="1729846"/>
                    <a:pt x="2137559" y="1733804"/>
                  </a:cubicBezTo>
                  <a:cubicBezTo>
                    <a:pt x="2230582" y="1737762"/>
                    <a:pt x="3315196" y="306785"/>
                    <a:pt x="3408219" y="285014"/>
                  </a:cubicBezTo>
                  <a:cubicBezTo>
                    <a:pt x="3501242" y="263243"/>
                    <a:pt x="2606634" y="1622967"/>
                    <a:pt x="2695699" y="1603175"/>
                  </a:cubicBezTo>
                  <a:cubicBezTo>
                    <a:pt x="2784764" y="1583383"/>
                    <a:pt x="3853543" y="172199"/>
                    <a:pt x="3942608" y="166261"/>
                  </a:cubicBezTo>
                  <a:cubicBezTo>
                    <a:pt x="4031673" y="160323"/>
                    <a:pt x="3160816" y="1561612"/>
                    <a:pt x="3230089" y="1567550"/>
                  </a:cubicBezTo>
                  <a:cubicBezTo>
                    <a:pt x="3299362" y="1573488"/>
                    <a:pt x="4292931" y="180116"/>
                    <a:pt x="4358245" y="201887"/>
                  </a:cubicBezTo>
                  <a:cubicBezTo>
                    <a:pt x="4423559" y="223658"/>
                    <a:pt x="3544785" y="1698178"/>
                    <a:pt x="3621974" y="1698178"/>
                  </a:cubicBezTo>
                  <a:cubicBezTo>
                    <a:pt x="3699163" y="1698178"/>
                    <a:pt x="4734296" y="219700"/>
                    <a:pt x="4821382" y="201887"/>
                  </a:cubicBezTo>
                  <a:cubicBezTo>
                    <a:pt x="4908468" y="184074"/>
                    <a:pt x="4059383" y="1603175"/>
                    <a:pt x="4144489" y="1591300"/>
                  </a:cubicBezTo>
                  <a:cubicBezTo>
                    <a:pt x="4229595" y="1579425"/>
                    <a:pt x="5248894" y="146469"/>
                    <a:pt x="5332021" y="130635"/>
                  </a:cubicBezTo>
                  <a:cubicBezTo>
                    <a:pt x="5415148" y="114801"/>
                    <a:pt x="4564083" y="1488381"/>
                    <a:pt x="4643252" y="1496298"/>
                  </a:cubicBezTo>
                  <a:cubicBezTo>
                    <a:pt x="4722421" y="1504215"/>
                    <a:pt x="5743699" y="152407"/>
                    <a:pt x="5807034" y="178137"/>
                  </a:cubicBezTo>
                  <a:cubicBezTo>
                    <a:pt x="5870369" y="203867"/>
                    <a:pt x="4942115" y="1680365"/>
                    <a:pt x="5023263" y="1650677"/>
                  </a:cubicBezTo>
                  <a:cubicBezTo>
                    <a:pt x="5104411" y="1620989"/>
                    <a:pt x="6210795" y="3966"/>
                    <a:pt x="6293922" y="7"/>
                  </a:cubicBezTo>
                  <a:cubicBezTo>
                    <a:pt x="6377049" y="-3952"/>
                    <a:pt x="5462649" y="1605155"/>
                    <a:pt x="5522026" y="1626926"/>
                  </a:cubicBezTo>
                  <a:cubicBezTo>
                    <a:pt x="5581403" y="1648697"/>
                    <a:pt x="6557158" y="154386"/>
                    <a:pt x="6650182" y="130635"/>
                  </a:cubicBezTo>
                  <a:cubicBezTo>
                    <a:pt x="6743206" y="106884"/>
                    <a:pt x="5987144" y="1496297"/>
                    <a:pt x="6080167" y="1484422"/>
                  </a:cubicBezTo>
                  <a:cubicBezTo>
                    <a:pt x="6173190" y="1472547"/>
                    <a:pt x="7137070" y="39591"/>
                    <a:pt x="7208322" y="59383"/>
                  </a:cubicBezTo>
                  <a:cubicBezTo>
                    <a:pt x="7279574" y="79175"/>
                    <a:pt x="6428509" y="1603175"/>
                    <a:pt x="6507678" y="1603175"/>
                  </a:cubicBezTo>
                  <a:cubicBezTo>
                    <a:pt x="6586847" y="1603175"/>
                    <a:pt x="7602187" y="57404"/>
                    <a:pt x="7683335" y="59383"/>
                  </a:cubicBezTo>
                  <a:cubicBezTo>
                    <a:pt x="7764483" y="61362"/>
                    <a:pt x="6994567" y="1615051"/>
                    <a:pt x="6994567" y="1615051"/>
                  </a:cubicBezTo>
                  <a:lnTo>
                    <a:pt x="6994567" y="1615051"/>
                  </a:lnTo>
                  <a:cubicBezTo>
                    <a:pt x="7160821" y="1407233"/>
                    <a:pt x="7893133" y="389913"/>
                    <a:pt x="7992094" y="368142"/>
                  </a:cubicBezTo>
                  <a:cubicBezTo>
                    <a:pt x="8091055" y="346371"/>
                    <a:pt x="7839694" y="915396"/>
                    <a:pt x="7588333" y="1484422"/>
                  </a:cubicBezTo>
                </a:path>
              </a:pathLst>
            </a:custGeom>
            <a:grpFill/>
            <a:ln w="266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A20B85-C9A7-3544-B8DF-CD9C31FE7C22}"/>
                </a:ext>
              </a:extLst>
            </p:cNvPr>
            <p:cNvSpPr/>
            <p:nvPr/>
          </p:nvSpPr>
          <p:spPr>
            <a:xfrm>
              <a:off x="627683" y="5339544"/>
              <a:ext cx="7767272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just">
                <a:spcBef>
                  <a:spcPct val="20000"/>
                </a:spcBef>
                <a:buClr>
                  <a:srgbClr val="2DA2BF"/>
                </a:buClr>
              </a:pPr>
              <a:r>
                <a:rPr lang="en-GB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Missing data handling strategies are generally inconsistent across the pipeline of CPMs. We don’t know whether this has (if any) effect on the predictive performance of CPMs. </a:t>
              </a:r>
              <a:endParaRPr lang="en-GB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1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1835" y="-50590"/>
            <a:ext cx="9196969" cy="7034398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403648" y="18009"/>
            <a:ext cx="7056784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2</a:t>
            </a: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  <a:tab pos="88011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910DF1-CC89-A848-9D27-97ACFE4DCAA2}"/>
              </a:ext>
            </a:extLst>
          </p:cNvPr>
          <p:cNvSpPr/>
          <p:nvPr/>
        </p:nvSpPr>
        <p:spPr>
          <a:xfrm>
            <a:off x="323528" y="145759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i="1" u="sng" dirty="0">
                <a:solidFill>
                  <a:schemeClr val="bg1"/>
                </a:solidFill>
                <a:cs typeface="Times New Roman" panose="02020603050405020304" pitchFamily="18" charset="0"/>
              </a:rPr>
              <a:t>”Quantifying the problem of inconsistent missing data handling across the pipeline of CPMs: A simulation study”</a:t>
            </a:r>
            <a:endParaRPr lang="en-GB" sz="2400" b="1" i="1" u="sng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95E32-D460-D74D-A468-359BEA8958D6}"/>
              </a:ext>
            </a:extLst>
          </p:cNvPr>
          <p:cNvSpPr/>
          <p:nvPr/>
        </p:nvSpPr>
        <p:spPr>
          <a:xfrm>
            <a:off x="168424" y="2331059"/>
            <a:ext cx="8292008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Aim:</a:t>
            </a: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dirty="0">
                <a:solidFill>
                  <a:schemeClr val="bg1"/>
                </a:solidFill>
              </a:rPr>
              <a:t>To determine whether the performance of a CPM as estimated in a validation study sufficiently represents the performance one would see in implementation under different combinations of imputation strategies across these phases </a:t>
            </a:r>
            <a:endParaRPr lang="en-GB" sz="2400" dirty="0">
              <a:solidFill>
                <a:schemeClr val="bg1"/>
              </a:solidFill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Objectives:</a:t>
            </a:r>
          </a:p>
          <a:p>
            <a:pPr marL="285750" lvl="0" indent="-285750" algn="just">
              <a:spcBef>
                <a:spcPct val="20000"/>
              </a:spcBef>
              <a:buClr>
                <a:srgbClr val="2DA2BF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cs typeface="Times New Roman" panose="02020603050405020304" pitchFamily="18" charset="0"/>
              </a:rPr>
              <a:t>First, identify which approaches are compatible under which mechanisms</a:t>
            </a:r>
          </a:p>
          <a:p>
            <a:pPr marL="285750" lvl="0" indent="-285750" algn="just">
              <a:spcBef>
                <a:spcPct val="20000"/>
              </a:spcBef>
              <a:buClr>
                <a:srgbClr val="2DA2BF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cs typeface="Times New Roman" panose="02020603050405020304" pitchFamily="18" charset="0"/>
              </a:rPr>
              <a:t>Second, when not compatible, we will determine how much bias is introduced in assessment of model performance</a:t>
            </a: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endParaRPr lang="en-GB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2">
                    <a:lumMod val="90000"/>
                  </a:schemeClr>
                </a:solidFill>
                <a:cs typeface="Times New Roman" panose="02020603050405020304" pitchFamily="18" charset="0"/>
              </a:rPr>
              <a:t>Through this study, we assume </a:t>
            </a:r>
            <a:r>
              <a:rPr lang="en-GB" sz="2400" b="1" dirty="0">
                <a:solidFill>
                  <a:schemeClr val="bg2">
                    <a:lumMod val="90000"/>
                  </a:schemeClr>
                </a:solidFill>
                <a:cs typeface="Times New Roman" panose="02020603050405020304" pitchFamily="18" charset="0"/>
              </a:rPr>
              <a:t>that the missingness mechanism stays the same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  <a:cs typeface="Times New Roman" panose="02020603050405020304" pitchFamily="18" charset="0"/>
              </a:rPr>
              <a:t> across validation and implementation stages…</a:t>
            </a:r>
          </a:p>
        </p:txBody>
      </p:sp>
    </p:spTree>
    <p:extLst>
      <p:ext uri="{BB962C8B-B14F-4D97-AF65-F5344CB8AC3E}">
        <p14:creationId xmlns:p14="http://schemas.microsoft.com/office/powerpoint/2010/main" val="38827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667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3D3879-4231-F34F-9992-B4F4D628C791}"/>
              </a:ext>
            </a:extLst>
          </p:cNvPr>
          <p:cNvSpPr/>
          <p:nvPr/>
        </p:nvSpPr>
        <p:spPr>
          <a:xfrm>
            <a:off x="251520" y="3790725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4A08BA6-15B7-084F-96AC-55584E410511}"/>
              </a:ext>
            </a:extLst>
          </p:cNvPr>
          <p:cNvSpPr/>
          <p:nvPr/>
        </p:nvSpPr>
        <p:spPr>
          <a:xfrm>
            <a:off x="251520" y="2010201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CDA2AF-8F43-3246-9DB9-926B372B2EFE}"/>
              </a:ext>
            </a:extLst>
          </p:cNvPr>
          <p:cNvSpPr/>
          <p:nvPr/>
        </p:nvSpPr>
        <p:spPr>
          <a:xfrm>
            <a:off x="251520" y="2835575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BC3B712-04B9-F044-B945-85418A3285B0}"/>
              </a:ext>
            </a:extLst>
          </p:cNvPr>
          <p:cNvSpPr/>
          <p:nvPr/>
        </p:nvSpPr>
        <p:spPr>
          <a:xfrm>
            <a:off x="251520" y="4820569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BCE6A-003F-BA46-9299-9F33D5EEDD34}"/>
              </a:ext>
            </a:extLst>
          </p:cNvPr>
          <p:cNvSpPr/>
          <p:nvPr/>
        </p:nvSpPr>
        <p:spPr>
          <a:xfrm>
            <a:off x="752526" y="3851922"/>
            <a:ext cx="4729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MSR study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149EC-B05C-AC4E-95AE-E702017AADA7}"/>
              </a:ext>
            </a:extLst>
          </p:cNvPr>
          <p:cNvSpPr/>
          <p:nvPr/>
        </p:nvSpPr>
        <p:spPr>
          <a:xfrm>
            <a:off x="752525" y="2043211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Introduction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0F2723-B74C-D840-9C88-157FB3D60B29}"/>
              </a:ext>
            </a:extLst>
          </p:cNvPr>
          <p:cNvSpPr/>
          <p:nvPr/>
        </p:nvSpPr>
        <p:spPr>
          <a:xfrm>
            <a:off x="726800" y="2841931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Completed and current projects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1D231-058F-8D45-894C-50F07C45E2F8}"/>
              </a:ext>
            </a:extLst>
          </p:cNvPr>
          <p:cNvSpPr/>
          <p:nvPr/>
        </p:nvSpPr>
        <p:spPr>
          <a:xfrm>
            <a:off x="737319" y="4838018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Future work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66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3D3879-4231-F34F-9992-B4F4D628C791}"/>
              </a:ext>
            </a:extLst>
          </p:cNvPr>
          <p:cNvSpPr/>
          <p:nvPr/>
        </p:nvSpPr>
        <p:spPr>
          <a:xfrm>
            <a:off x="251520" y="1999222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4A08BA6-15B7-084F-96AC-55584E410511}"/>
              </a:ext>
            </a:extLst>
          </p:cNvPr>
          <p:cNvSpPr/>
          <p:nvPr/>
        </p:nvSpPr>
        <p:spPr>
          <a:xfrm>
            <a:off x="251520" y="2939074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CDA2AF-8F43-3246-9DB9-926B372B2EFE}"/>
              </a:ext>
            </a:extLst>
          </p:cNvPr>
          <p:cNvSpPr/>
          <p:nvPr/>
        </p:nvSpPr>
        <p:spPr>
          <a:xfrm>
            <a:off x="251520" y="3878926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BC3B712-04B9-F044-B945-85418A3285B0}"/>
              </a:ext>
            </a:extLst>
          </p:cNvPr>
          <p:cNvSpPr/>
          <p:nvPr/>
        </p:nvSpPr>
        <p:spPr>
          <a:xfrm>
            <a:off x="251520" y="4820569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BCE6A-003F-BA46-9299-9F33D5EEDD34}"/>
              </a:ext>
            </a:extLst>
          </p:cNvPr>
          <p:cNvSpPr/>
          <p:nvPr/>
        </p:nvSpPr>
        <p:spPr>
          <a:xfrm>
            <a:off x="737320" y="2017244"/>
            <a:ext cx="203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Introduction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149EC-B05C-AC4E-95AE-E702017AADA7}"/>
              </a:ext>
            </a:extLst>
          </p:cNvPr>
          <p:cNvSpPr/>
          <p:nvPr/>
        </p:nvSpPr>
        <p:spPr>
          <a:xfrm>
            <a:off x="737319" y="2943346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Completed and current projects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0F2723-B74C-D840-9C88-157FB3D60B29}"/>
              </a:ext>
            </a:extLst>
          </p:cNvPr>
          <p:cNvSpPr/>
          <p:nvPr/>
        </p:nvSpPr>
        <p:spPr>
          <a:xfrm>
            <a:off x="752526" y="3898283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MSR study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1D231-058F-8D45-894C-50F07C45E2F8}"/>
              </a:ext>
            </a:extLst>
          </p:cNvPr>
          <p:cNvSpPr/>
          <p:nvPr/>
        </p:nvSpPr>
        <p:spPr>
          <a:xfrm>
            <a:off x="737319" y="4838018"/>
            <a:ext cx="472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Future work</a:t>
            </a:r>
            <a:endParaRPr lang="en-GB" sz="20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547664" y="-42526"/>
            <a:ext cx="6912768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3: Microsoft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DD5D8-DA1B-5044-8372-0B2B9ED91262}"/>
              </a:ext>
            </a:extLst>
          </p:cNvPr>
          <p:cNvSpPr/>
          <p:nvPr/>
        </p:nvSpPr>
        <p:spPr>
          <a:xfrm>
            <a:off x="323528" y="1482885"/>
            <a:ext cx="7447775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Rationale:</a:t>
            </a: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</a:rPr>
              <a:t>Informative observation </a:t>
            </a:r>
            <a:r>
              <a:rPr lang="en-GB" dirty="0">
                <a:solidFill>
                  <a:schemeClr val="bg1"/>
                </a:solidFill>
              </a:rPr>
              <a:t>means models can </a:t>
            </a:r>
            <a:r>
              <a:rPr lang="en-GB" sz="2000" b="1" dirty="0">
                <a:solidFill>
                  <a:schemeClr val="bg1"/>
                </a:solidFill>
              </a:rPr>
              <a:t>exploit missingness </a:t>
            </a:r>
            <a:r>
              <a:rPr lang="en-GB" dirty="0">
                <a:solidFill>
                  <a:schemeClr val="bg1"/>
                </a:solidFill>
              </a:rPr>
              <a:t>(e.g. via missingness indicators, or subtly in some other way). However, it has not yet been explored </a:t>
            </a:r>
            <a:r>
              <a:rPr lang="en-GB" sz="2000" b="1" dirty="0">
                <a:solidFill>
                  <a:schemeClr val="bg1"/>
                </a:solidFill>
              </a:rPr>
              <a:t>what happens when these missingness patterns are eliminated</a:t>
            </a:r>
            <a:r>
              <a:rPr lang="en-GB" dirty="0">
                <a:solidFill>
                  <a:schemeClr val="bg1"/>
                </a:solidFill>
              </a:rPr>
              <a:t>, i.e., the model can no longer rely on this to make accurate predictions. </a:t>
            </a:r>
            <a:endParaRPr lang="en-GB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Hypothesis:</a:t>
            </a: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dirty="0">
                <a:solidFill>
                  <a:schemeClr val="bg1"/>
                </a:solidFill>
              </a:rPr>
              <a:t>Therefore, we hypothesise that, if there is any </a:t>
            </a:r>
            <a:r>
              <a:rPr lang="en-GB" sz="2000" b="1" dirty="0">
                <a:solidFill>
                  <a:schemeClr val="bg1"/>
                </a:solidFill>
              </a:rPr>
              <a:t>change</a:t>
            </a:r>
            <a:r>
              <a:rPr lang="en-GB" dirty="0">
                <a:solidFill>
                  <a:schemeClr val="bg1"/>
                </a:solidFill>
              </a:rPr>
              <a:t> in the relationship between observation and the outcomes, such as, </a:t>
            </a:r>
            <a:r>
              <a:rPr lang="en-GB" sz="2000" b="1" dirty="0">
                <a:solidFill>
                  <a:schemeClr val="bg1"/>
                </a:solidFill>
              </a:rPr>
              <a:t>observation becomes uninformative</a:t>
            </a:r>
            <a:r>
              <a:rPr lang="en-GB" dirty="0">
                <a:solidFill>
                  <a:schemeClr val="bg1"/>
                </a:solidFill>
              </a:rPr>
              <a:t>, the model performance might </a:t>
            </a:r>
            <a:r>
              <a:rPr lang="en-GB" sz="2000" b="1" dirty="0">
                <a:solidFill>
                  <a:schemeClr val="bg1"/>
                </a:solidFill>
              </a:rPr>
              <a:t>shift.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endParaRPr lang="en-GB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 6"/>
          <p:cNvSpPr/>
          <p:nvPr/>
        </p:nvSpPr>
        <p:spPr>
          <a:xfrm>
            <a:off x="1754595" y="2420888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DD5D8-DA1B-5044-8372-0B2B9ED91262}"/>
              </a:ext>
            </a:extLst>
          </p:cNvPr>
          <p:cNvSpPr/>
          <p:nvPr/>
        </p:nvSpPr>
        <p:spPr>
          <a:xfrm>
            <a:off x="395534" y="1772816"/>
            <a:ext cx="7447775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2DA2BF"/>
              </a:buClr>
            </a:pPr>
            <a:r>
              <a:rPr lang="en-GB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Key Questions:</a:t>
            </a:r>
          </a:p>
          <a:p>
            <a:pPr lvl="0" algn="ctr">
              <a:spcBef>
                <a:spcPct val="20000"/>
              </a:spcBef>
              <a:buClr>
                <a:srgbClr val="2DA2BF"/>
              </a:buClr>
            </a:pPr>
            <a:endParaRPr lang="en-GB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2DA2BF"/>
              </a:buClr>
              <a:buFont typeface="System Font Regular"/>
              <a:buChar char="💭"/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Do models ‘break’ when the mechanism of missingness changes across their pipeline?</a:t>
            </a:r>
          </a:p>
          <a:p>
            <a:pPr marL="514350" lvl="0" indent="-514350" algn="ctr">
              <a:spcBef>
                <a:spcPct val="20000"/>
              </a:spcBef>
              <a:buClr>
                <a:srgbClr val="2DA2BF"/>
              </a:buClr>
              <a:buFont typeface="System Font Regular"/>
              <a:buChar char="💭"/>
            </a:pPr>
            <a:endParaRPr lang="en-GB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514350" lvl="0" indent="-514350" algn="ctr">
              <a:spcBef>
                <a:spcPct val="20000"/>
              </a:spcBef>
              <a:buClr>
                <a:srgbClr val="2DA2BF"/>
              </a:buClr>
              <a:buFont typeface="System Font Regular"/>
              <a:buChar char="💭"/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If so, which ML models suffer the most?</a:t>
            </a:r>
          </a:p>
          <a:p>
            <a:pPr lvl="0" algn="ctr">
              <a:spcBef>
                <a:spcPct val="20000"/>
              </a:spcBef>
              <a:buClr>
                <a:srgbClr val="2DA2BF"/>
              </a:buClr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  <a:p>
            <a:pPr marL="514350" lvl="0" indent="-514350" algn="ctr">
              <a:spcBef>
                <a:spcPct val="20000"/>
              </a:spcBef>
              <a:buClr>
                <a:srgbClr val="2DA2BF"/>
              </a:buClr>
              <a:buFont typeface="System Font Regular"/>
              <a:buChar char="💭"/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By how much?</a:t>
            </a:r>
          </a:p>
        </p:txBody>
      </p:sp>
    </p:spTree>
    <p:extLst>
      <p:ext uri="{BB962C8B-B14F-4D97-AF65-F5344CB8AC3E}">
        <p14:creationId xmlns:p14="http://schemas.microsoft.com/office/powerpoint/2010/main" val="27336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-42526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3126-9B37-3C45-BC73-AA3038B7C1D3}"/>
              </a:ext>
            </a:extLst>
          </p:cNvPr>
          <p:cNvSpPr txBox="1"/>
          <p:nvPr/>
        </p:nvSpPr>
        <p:spPr>
          <a:xfrm>
            <a:off x="323528" y="2052379"/>
            <a:ext cx="78488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Aim: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 simulate the potential impacts of the specific type of dataset shift induced by observation processes, on ML-algorithms used in health settings, as a result of changes in clinicians’ observation, recording and coding practices</a:t>
            </a:r>
            <a:r>
              <a:rPr lang="en-GB" dirty="0">
                <a:solidFill>
                  <a:schemeClr val="bg1"/>
                </a:solidFill>
                <a:effectLst/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  <a:ea typeface="Times New Roman" panose="02020603050405020304" pitchFamily="18" charset="0"/>
              </a:rPr>
              <a:t>Objectives: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ea typeface="Times New Roman" panose="02020603050405020304" pitchFamily="18" charset="0"/>
              </a:rPr>
              <a:t>First, we emulate different measurement processes in train and test datasets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ea typeface="Times New Roman" panose="02020603050405020304" pitchFamily="18" charset="0"/>
              </a:rPr>
              <a:t>Then, we determine how the estimated predictive performance changes </a:t>
            </a:r>
            <a:r>
              <a:rPr lang="en-GB" sz="2400" b="1" dirty="0">
                <a:solidFill>
                  <a:schemeClr val="bg2">
                    <a:lumMod val="90000"/>
                  </a:schemeClr>
                </a:solidFill>
                <a:ea typeface="Times New Roman" panose="02020603050405020304" pitchFamily="18" charset="0"/>
              </a:rPr>
              <a:t>when the missingness mechanism shifts across the pipeline of CPMs.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6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26485" y="267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-42526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6FA6BA5-26EB-9B4F-A0B9-29C1FCCBF754}"/>
              </a:ext>
            </a:extLst>
          </p:cNvPr>
          <p:cNvSpPr/>
          <p:nvPr/>
        </p:nvSpPr>
        <p:spPr>
          <a:xfrm>
            <a:off x="413648" y="2302049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09B6B52-580D-E84E-A2FC-3A595DCA3198}"/>
              </a:ext>
            </a:extLst>
          </p:cNvPr>
          <p:cNvSpPr/>
          <p:nvPr/>
        </p:nvSpPr>
        <p:spPr>
          <a:xfrm>
            <a:off x="400012" y="3061412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BF347-E013-0044-B235-B59FD07D9D8B}"/>
              </a:ext>
            </a:extLst>
          </p:cNvPr>
          <p:cNvSpPr/>
          <p:nvPr/>
        </p:nvSpPr>
        <p:spPr>
          <a:xfrm>
            <a:off x="323528" y="1482885"/>
            <a:ext cx="74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We focus on a latent variable model developed for a binary outcome:</a:t>
            </a:r>
            <a:endParaRPr lang="en-GB" sz="1600" b="1" dirty="0">
              <a:solidFill>
                <a:schemeClr val="accent1">
                  <a:lumMod val="20000"/>
                  <a:lumOff val="80000"/>
                </a:schemeClr>
              </a:solidFill>
              <a:latin typeface="Avenir Book" panose="020005030200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E377B-2F7B-8048-9462-E46F7B7E5065}"/>
              </a:ext>
            </a:extLst>
          </p:cNvPr>
          <p:cNvSpPr/>
          <p:nvPr/>
        </p:nvSpPr>
        <p:spPr>
          <a:xfrm>
            <a:off x="760513" y="2207148"/>
            <a:ext cx="7447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and</a:t>
            </a: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2,2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are observable predictors and could be fully or partially observed </a:t>
            </a: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96D20-369C-A94A-999E-5D1DEB13E467}"/>
              </a:ext>
            </a:extLst>
          </p:cNvPr>
          <p:cNvSpPr/>
          <p:nvPr/>
        </p:nvSpPr>
        <p:spPr>
          <a:xfrm>
            <a:off x="760513" y="3023744"/>
            <a:ext cx="74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and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are latent variables, where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 is never observed</a:t>
            </a: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F34226B-7F57-9847-A6F2-0AF2137D6DAF}"/>
              </a:ext>
            </a:extLst>
          </p:cNvPr>
          <p:cNvSpPr/>
          <p:nvPr/>
        </p:nvSpPr>
        <p:spPr>
          <a:xfrm>
            <a:off x="413648" y="3792859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28B59-B277-224A-B56C-93CFA59541AD}"/>
              </a:ext>
            </a:extLst>
          </p:cNvPr>
          <p:cNvSpPr/>
          <p:nvPr/>
        </p:nvSpPr>
        <p:spPr>
          <a:xfrm>
            <a:off x="759967" y="3688868"/>
            <a:ext cx="744777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is a missingness indicator, where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1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are observed and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when the two variables are set to missing</a:t>
            </a:r>
            <a:endParaRPr lang="en-GB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11EF9E-34F0-5B4D-A049-F7450827543C}"/>
              </a:ext>
            </a:extLst>
          </p:cNvPr>
          <p:cNvSpPr/>
          <p:nvPr/>
        </p:nvSpPr>
        <p:spPr>
          <a:xfrm>
            <a:off x="430665" y="4538264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F912E-551B-9548-94FD-FAE77490EF87}"/>
              </a:ext>
            </a:extLst>
          </p:cNvPr>
          <p:cNvSpPr/>
          <p:nvPr/>
        </p:nvSpPr>
        <p:spPr>
          <a:xfrm>
            <a:off x="794353" y="4499861"/>
            <a:ext cx="7447775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1,1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are the observable parts of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en-GB" b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AF76A6-3707-8B43-978D-5E4BA3FC5F5A}"/>
              </a:ext>
            </a:extLst>
          </p:cNvPr>
          <p:cNvSpPr/>
          <p:nvPr/>
        </p:nvSpPr>
        <p:spPr>
          <a:xfrm>
            <a:off x="403751" y="5282092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94B1B-9A73-E142-91A8-3FDF75151EF7}"/>
              </a:ext>
            </a:extLst>
          </p:cNvPr>
          <p:cNvSpPr/>
          <p:nvPr/>
        </p:nvSpPr>
        <p:spPr>
          <a:xfrm>
            <a:off x="759966" y="5256991"/>
            <a:ext cx="74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is a binary outcome and it is always observed</a:t>
            </a: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7421E76-28CA-3649-AF07-47D20081879A}"/>
              </a:ext>
            </a:extLst>
          </p:cNvPr>
          <p:cNvSpPr/>
          <p:nvPr/>
        </p:nvSpPr>
        <p:spPr>
          <a:xfrm>
            <a:off x="430665" y="6025920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D29D9-A9E0-6C4D-B774-7454258A9B7B}"/>
              </a:ext>
            </a:extLst>
          </p:cNvPr>
          <p:cNvSpPr/>
          <p:nvPr/>
        </p:nvSpPr>
        <p:spPr>
          <a:xfrm>
            <a:off x="794352" y="5914071"/>
            <a:ext cx="7447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is an unmeasured variable, which potentially induces a relationship between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GB" b="1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and </a:t>
            </a:r>
            <a:r>
              <a:rPr lang="en-GB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GB" b="1" i="1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 , </a:t>
            </a:r>
            <a:r>
              <a:rPr lang="en-GB" dirty="0">
                <a:solidFill>
                  <a:schemeClr val="bg1"/>
                </a:solidFill>
                <a:latin typeface="Avenir Book" panose="02000503020000020003" pitchFamily="2" charset="0"/>
                <a:cs typeface="Times New Roman" panose="02020603050405020304" pitchFamily="18" charset="0"/>
              </a:rPr>
              <a:t>and it is used to mimic MNAR scenario</a:t>
            </a:r>
            <a:endParaRPr lang="en-GB" sz="1600" dirty="0">
              <a:solidFill>
                <a:schemeClr val="bg1"/>
              </a:solidFill>
              <a:latin typeface="Avenir Book" panose="02000503020000020003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-42526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</a:t>
            </a:r>
          </a:p>
        </p:txBody>
      </p:sp>
      <p:pic>
        <p:nvPicPr>
          <p:cNvPr id="5" name="Picture 4" descr="Shape, schematic, arrow&#10;&#10;Description automatically generated">
            <a:extLst>
              <a:ext uri="{FF2B5EF4-FFF2-40B4-BE49-F238E27FC236}">
                <a16:creationId xmlns:a16="http://schemas.microsoft.com/office/drawing/2014/main" id="{F44E0892-80A8-3B4C-B754-30201092F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7" y="1845304"/>
            <a:ext cx="1752600" cy="1625600"/>
          </a:xfrm>
          <a:prstGeom prst="rect">
            <a:avLst/>
          </a:prstGeom>
        </p:spPr>
      </p:pic>
      <p:pic>
        <p:nvPicPr>
          <p:cNvPr id="8" name="Picture 7" descr="A close-up of a clock&#10;&#10;Description automatically generated with low confidence">
            <a:extLst>
              <a:ext uri="{FF2B5EF4-FFF2-40B4-BE49-F238E27FC236}">
                <a16:creationId xmlns:a16="http://schemas.microsoft.com/office/drawing/2014/main" id="{98B55128-63D5-FD48-9855-4C5F7125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4" y="4156000"/>
            <a:ext cx="2707450" cy="1720837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B201DEC-10E4-6F4A-8E41-BBDCFAE89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51" y="4293095"/>
            <a:ext cx="2707445" cy="1720834"/>
          </a:xfrm>
          <a:prstGeom prst="rect">
            <a:avLst/>
          </a:prstGeom>
        </p:spPr>
      </p:pic>
      <p:pic>
        <p:nvPicPr>
          <p:cNvPr id="12" name="Picture 11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A9C94BBB-E93A-9A4A-9B43-F842BB382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99" y="1851442"/>
            <a:ext cx="2836514" cy="1538448"/>
          </a:xfrm>
          <a:prstGeom prst="rect">
            <a:avLst/>
          </a:prstGeom>
        </p:spPr>
      </p:pic>
      <p:pic>
        <p:nvPicPr>
          <p:cNvPr id="14" name="Picture 13" descr="A close-up of a clock&#10;&#10;Description automatically generated with low confidence">
            <a:extLst>
              <a:ext uri="{FF2B5EF4-FFF2-40B4-BE49-F238E27FC236}">
                <a16:creationId xmlns:a16="http://schemas.microsoft.com/office/drawing/2014/main" id="{A17FA88D-0E70-3448-9A03-4350E6B9B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13" y="1901160"/>
            <a:ext cx="2836515" cy="1538449"/>
          </a:xfrm>
          <a:prstGeom prst="rect">
            <a:avLst/>
          </a:prstGeom>
        </p:spPr>
      </p:pic>
      <p:pic>
        <p:nvPicPr>
          <p:cNvPr id="16" name="Picture 15" descr="A close-up of a clock&#10;&#10;Description automatically generated with low confidence">
            <a:extLst>
              <a:ext uri="{FF2B5EF4-FFF2-40B4-BE49-F238E27FC236}">
                <a16:creationId xmlns:a16="http://schemas.microsoft.com/office/drawing/2014/main" id="{BA6DE8A1-3B45-B54E-ACEF-AEA50A91D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" y="4199896"/>
            <a:ext cx="2899414" cy="16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missingness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Test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1790028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MCAR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Train data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4F6D3-023B-394B-AE6B-CCE082B9D992}"/>
              </a:ext>
            </a:extLst>
          </p:cNvPr>
          <p:cNvSpPr txBox="1"/>
          <p:nvPr/>
        </p:nvSpPr>
        <p:spPr>
          <a:xfrm>
            <a:off x="1314721" y="2620666"/>
            <a:ext cx="60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74EF-481A-F74A-89B8-D833BFC99AA0}"/>
              </a:ext>
            </a:extLst>
          </p:cNvPr>
          <p:cNvSpPr txBox="1"/>
          <p:nvPr/>
        </p:nvSpPr>
        <p:spPr>
          <a:xfrm>
            <a:off x="2795548" y="2202285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D41D9-3468-3146-B2B5-3F459F1A2C8F}"/>
              </a:ext>
            </a:extLst>
          </p:cNvPr>
          <p:cNvSpPr txBox="1"/>
          <p:nvPr/>
        </p:nvSpPr>
        <p:spPr>
          <a:xfrm>
            <a:off x="2795548" y="3077364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7BFC18-8778-FA49-8CC6-8F1408AB40C5}"/>
              </a:ext>
            </a:extLst>
          </p:cNvPr>
          <p:cNvCxnSpPr>
            <a:cxnSpLocks/>
          </p:cNvCxnSpPr>
          <p:nvPr/>
        </p:nvCxnSpPr>
        <p:spPr>
          <a:xfrm flipH="1">
            <a:off x="3731160" y="3369252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82D28-D913-0E4B-8590-6065985966E2}"/>
              </a:ext>
            </a:extLst>
          </p:cNvPr>
          <p:cNvCxnSpPr>
            <a:cxnSpLocks/>
          </p:cNvCxnSpPr>
          <p:nvPr/>
        </p:nvCxnSpPr>
        <p:spPr>
          <a:xfrm flipH="1">
            <a:off x="3731160" y="2524126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2EBAD-4337-2448-BBC8-419E98F4346C}"/>
              </a:ext>
            </a:extLst>
          </p:cNvPr>
          <p:cNvCxnSpPr>
            <a:cxnSpLocks/>
          </p:cNvCxnSpPr>
          <p:nvPr/>
        </p:nvCxnSpPr>
        <p:spPr>
          <a:xfrm flipV="1">
            <a:off x="1947909" y="2510343"/>
            <a:ext cx="747035" cy="33260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35047-9ACE-0541-8E76-1AD48D10B770}"/>
              </a:ext>
            </a:extLst>
          </p:cNvPr>
          <p:cNvCxnSpPr>
            <a:cxnSpLocks/>
          </p:cNvCxnSpPr>
          <p:nvPr/>
        </p:nvCxnSpPr>
        <p:spPr>
          <a:xfrm>
            <a:off x="1947909" y="3077364"/>
            <a:ext cx="730218" cy="34291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5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Train data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4F6D3-023B-394B-AE6B-CCE082B9D992}"/>
              </a:ext>
            </a:extLst>
          </p:cNvPr>
          <p:cNvSpPr txBox="1"/>
          <p:nvPr/>
        </p:nvSpPr>
        <p:spPr>
          <a:xfrm>
            <a:off x="1314721" y="2620666"/>
            <a:ext cx="60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74EF-481A-F74A-89B8-D833BFC99AA0}"/>
              </a:ext>
            </a:extLst>
          </p:cNvPr>
          <p:cNvSpPr txBox="1"/>
          <p:nvPr/>
        </p:nvSpPr>
        <p:spPr>
          <a:xfrm>
            <a:off x="2795548" y="2202285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D41D9-3468-3146-B2B5-3F459F1A2C8F}"/>
              </a:ext>
            </a:extLst>
          </p:cNvPr>
          <p:cNvSpPr txBox="1"/>
          <p:nvPr/>
        </p:nvSpPr>
        <p:spPr>
          <a:xfrm>
            <a:off x="2795548" y="3077364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7BFC18-8778-FA49-8CC6-8F1408AB40C5}"/>
              </a:ext>
            </a:extLst>
          </p:cNvPr>
          <p:cNvCxnSpPr>
            <a:cxnSpLocks/>
          </p:cNvCxnSpPr>
          <p:nvPr/>
        </p:nvCxnSpPr>
        <p:spPr>
          <a:xfrm flipH="1">
            <a:off x="3731160" y="3369252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82D28-D913-0E4B-8590-6065985966E2}"/>
              </a:ext>
            </a:extLst>
          </p:cNvPr>
          <p:cNvCxnSpPr>
            <a:cxnSpLocks/>
          </p:cNvCxnSpPr>
          <p:nvPr/>
        </p:nvCxnSpPr>
        <p:spPr>
          <a:xfrm flipH="1">
            <a:off x="3731160" y="2524126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2EBAD-4337-2448-BBC8-419E98F4346C}"/>
              </a:ext>
            </a:extLst>
          </p:cNvPr>
          <p:cNvCxnSpPr>
            <a:cxnSpLocks/>
          </p:cNvCxnSpPr>
          <p:nvPr/>
        </p:nvCxnSpPr>
        <p:spPr>
          <a:xfrm flipV="1">
            <a:off x="1947909" y="2510343"/>
            <a:ext cx="747035" cy="33260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35047-9ACE-0541-8E76-1AD48D10B770}"/>
              </a:ext>
            </a:extLst>
          </p:cNvPr>
          <p:cNvCxnSpPr>
            <a:cxnSpLocks/>
          </p:cNvCxnSpPr>
          <p:nvPr/>
        </p:nvCxnSpPr>
        <p:spPr>
          <a:xfrm>
            <a:off x="1947909" y="3077364"/>
            <a:ext cx="730218" cy="34291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2B923885-0278-4F4E-8099-4085B1910D8B}"/>
              </a:ext>
            </a:extLst>
          </p:cNvPr>
          <p:cNvSpPr/>
          <p:nvPr/>
        </p:nvSpPr>
        <p:spPr>
          <a:xfrm rot="7421099">
            <a:off x="1705926" y="-468457"/>
            <a:ext cx="4459638" cy="5769103"/>
          </a:xfrm>
          <a:prstGeom prst="arc">
            <a:avLst>
              <a:gd name="adj1" fmla="val 16200000"/>
              <a:gd name="adj2" fmla="val 2082683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21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MNAR-1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Train data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4F6D3-023B-394B-AE6B-CCE082B9D992}"/>
              </a:ext>
            </a:extLst>
          </p:cNvPr>
          <p:cNvSpPr txBox="1"/>
          <p:nvPr/>
        </p:nvSpPr>
        <p:spPr>
          <a:xfrm>
            <a:off x="1314721" y="2620666"/>
            <a:ext cx="60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74EF-481A-F74A-89B8-D833BFC99AA0}"/>
              </a:ext>
            </a:extLst>
          </p:cNvPr>
          <p:cNvSpPr txBox="1"/>
          <p:nvPr/>
        </p:nvSpPr>
        <p:spPr>
          <a:xfrm>
            <a:off x="2795548" y="2202285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D41D9-3468-3146-B2B5-3F459F1A2C8F}"/>
              </a:ext>
            </a:extLst>
          </p:cNvPr>
          <p:cNvSpPr txBox="1"/>
          <p:nvPr/>
        </p:nvSpPr>
        <p:spPr>
          <a:xfrm>
            <a:off x="2795548" y="3077364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7BFC18-8778-FA49-8CC6-8F1408AB40C5}"/>
              </a:ext>
            </a:extLst>
          </p:cNvPr>
          <p:cNvCxnSpPr>
            <a:cxnSpLocks/>
          </p:cNvCxnSpPr>
          <p:nvPr/>
        </p:nvCxnSpPr>
        <p:spPr>
          <a:xfrm flipH="1">
            <a:off x="3731160" y="3369252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82D28-D913-0E4B-8590-6065985966E2}"/>
              </a:ext>
            </a:extLst>
          </p:cNvPr>
          <p:cNvCxnSpPr>
            <a:cxnSpLocks/>
          </p:cNvCxnSpPr>
          <p:nvPr/>
        </p:nvCxnSpPr>
        <p:spPr>
          <a:xfrm flipH="1">
            <a:off x="3731160" y="2524126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2EBAD-4337-2448-BBC8-419E98F4346C}"/>
              </a:ext>
            </a:extLst>
          </p:cNvPr>
          <p:cNvCxnSpPr>
            <a:cxnSpLocks/>
          </p:cNvCxnSpPr>
          <p:nvPr/>
        </p:nvCxnSpPr>
        <p:spPr>
          <a:xfrm flipV="1">
            <a:off x="1947909" y="2510343"/>
            <a:ext cx="747035" cy="33260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35047-9ACE-0541-8E76-1AD48D10B770}"/>
              </a:ext>
            </a:extLst>
          </p:cNvPr>
          <p:cNvCxnSpPr>
            <a:cxnSpLocks/>
          </p:cNvCxnSpPr>
          <p:nvPr/>
        </p:nvCxnSpPr>
        <p:spPr>
          <a:xfrm>
            <a:off x="1947909" y="3077364"/>
            <a:ext cx="730218" cy="34291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D45D740C-4945-FD4C-8AB0-3018231A3D90}"/>
              </a:ext>
            </a:extLst>
          </p:cNvPr>
          <p:cNvSpPr/>
          <p:nvPr/>
        </p:nvSpPr>
        <p:spPr>
          <a:xfrm rot="15317848" flipV="1">
            <a:off x="2103518" y="555130"/>
            <a:ext cx="3481634" cy="5470412"/>
          </a:xfrm>
          <a:prstGeom prst="arc">
            <a:avLst>
              <a:gd name="adj1" fmla="val 16200000"/>
              <a:gd name="adj2" fmla="val 3357868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MNAR-2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Train data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4F6D3-023B-394B-AE6B-CCE082B9D992}"/>
              </a:ext>
            </a:extLst>
          </p:cNvPr>
          <p:cNvSpPr txBox="1"/>
          <p:nvPr/>
        </p:nvSpPr>
        <p:spPr>
          <a:xfrm>
            <a:off x="1314721" y="2620666"/>
            <a:ext cx="60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74EF-481A-F74A-89B8-D833BFC99AA0}"/>
              </a:ext>
            </a:extLst>
          </p:cNvPr>
          <p:cNvSpPr txBox="1"/>
          <p:nvPr/>
        </p:nvSpPr>
        <p:spPr>
          <a:xfrm>
            <a:off x="2795548" y="2202285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D41D9-3468-3146-B2B5-3F459F1A2C8F}"/>
              </a:ext>
            </a:extLst>
          </p:cNvPr>
          <p:cNvSpPr txBox="1"/>
          <p:nvPr/>
        </p:nvSpPr>
        <p:spPr>
          <a:xfrm>
            <a:off x="2795548" y="3077364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7BFC18-8778-FA49-8CC6-8F1408AB40C5}"/>
              </a:ext>
            </a:extLst>
          </p:cNvPr>
          <p:cNvCxnSpPr>
            <a:cxnSpLocks/>
          </p:cNvCxnSpPr>
          <p:nvPr/>
        </p:nvCxnSpPr>
        <p:spPr>
          <a:xfrm flipH="1">
            <a:off x="3731160" y="3369252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82D28-D913-0E4B-8590-6065985966E2}"/>
              </a:ext>
            </a:extLst>
          </p:cNvPr>
          <p:cNvCxnSpPr>
            <a:cxnSpLocks/>
          </p:cNvCxnSpPr>
          <p:nvPr/>
        </p:nvCxnSpPr>
        <p:spPr>
          <a:xfrm flipH="1">
            <a:off x="3731160" y="2524126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2EBAD-4337-2448-BBC8-419E98F4346C}"/>
              </a:ext>
            </a:extLst>
          </p:cNvPr>
          <p:cNvCxnSpPr>
            <a:cxnSpLocks/>
          </p:cNvCxnSpPr>
          <p:nvPr/>
        </p:nvCxnSpPr>
        <p:spPr>
          <a:xfrm flipV="1">
            <a:off x="1947909" y="2510343"/>
            <a:ext cx="747035" cy="33260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35047-9ACE-0541-8E76-1AD48D10B770}"/>
              </a:ext>
            </a:extLst>
          </p:cNvPr>
          <p:cNvCxnSpPr>
            <a:cxnSpLocks/>
          </p:cNvCxnSpPr>
          <p:nvPr/>
        </p:nvCxnSpPr>
        <p:spPr>
          <a:xfrm>
            <a:off x="1947909" y="3077364"/>
            <a:ext cx="730218" cy="34291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78113402-2E00-FF4D-8101-50670BB3301F}"/>
              </a:ext>
            </a:extLst>
          </p:cNvPr>
          <p:cNvSpPr/>
          <p:nvPr/>
        </p:nvSpPr>
        <p:spPr>
          <a:xfrm rot="7695032">
            <a:off x="2230760" y="437532"/>
            <a:ext cx="3356499" cy="5725311"/>
          </a:xfrm>
          <a:prstGeom prst="arc">
            <a:avLst>
              <a:gd name="adj1" fmla="val 16200000"/>
              <a:gd name="adj2" fmla="val 3103963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3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are CPMs?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9E80A8-DFCE-D14E-879F-6C8F6FE8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6782" y="1741074"/>
            <a:ext cx="9266871" cy="503242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613493" y="1322372"/>
            <a:ext cx="5883966" cy="5564861"/>
            <a:chOff x="1703171" y="273691"/>
            <a:chExt cx="6529882" cy="6546810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16510">
              <a:off x="1703171" y="273691"/>
              <a:ext cx="4824537" cy="654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5641002" y="2620325"/>
              <a:ext cx="2592051" cy="169420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7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QRISK3 for 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6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97CF41-8E5E-7E42-A99D-9059B4BB17D6}"/>
              </a:ext>
            </a:extLst>
          </p:cNvPr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34C3-4F68-964B-B59C-B2B26B2D7E94}"/>
              </a:ext>
            </a:extLst>
          </p:cNvPr>
          <p:cNvSpPr txBox="1"/>
          <p:nvPr/>
        </p:nvSpPr>
        <p:spPr>
          <a:xfrm>
            <a:off x="7416248" y="353190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FE0A-DE83-F043-ACA6-5D815E166A90}"/>
              </a:ext>
            </a:extLst>
          </p:cNvPr>
          <p:cNvSpPr txBox="1"/>
          <p:nvPr/>
        </p:nvSpPr>
        <p:spPr>
          <a:xfrm>
            <a:off x="6199076" y="4497457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2E152-47EC-7544-B843-ED4322B1F524}"/>
              </a:ext>
            </a:extLst>
          </p:cNvPr>
          <p:cNvSpPr txBox="1"/>
          <p:nvPr/>
        </p:nvSpPr>
        <p:spPr>
          <a:xfrm>
            <a:off x="6101293" y="2550564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DE58-3D0B-0E4A-94D3-572C4FF8F9D6}"/>
              </a:ext>
            </a:extLst>
          </p:cNvPr>
          <p:cNvSpPr txBox="1"/>
          <p:nvPr/>
        </p:nvSpPr>
        <p:spPr>
          <a:xfrm>
            <a:off x="6092996" y="3430274"/>
            <a:ext cx="632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D3962-401B-2249-92E0-1F8A9A13FD44}"/>
              </a:ext>
            </a:extLst>
          </p:cNvPr>
          <p:cNvSpPr txBox="1"/>
          <p:nvPr/>
        </p:nvSpPr>
        <p:spPr>
          <a:xfrm>
            <a:off x="4544224" y="3007800"/>
            <a:ext cx="833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7023-19E4-FF41-B235-5F8FF1B8C390}"/>
              </a:ext>
            </a:extLst>
          </p:cNvPr>
          <p:cNvSpPr txBox="1"/>
          <p:nvPr/>
        </p:nvSpPr>
        <p:spPr>
          <a:xfrm>
            <a:off x="4570252" y="3924678"/>
            <a:ext cx="725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031D-9674-7048-8500-4EB45B140E52}"/>
              </a:ext>
            </a:extLst>
          </p:cNvPr>
          <p:cNvSpPr txBox="1"/>
          <p:nvPr/>
        </p:nvSpPr>
        <p:spPr>
          <a:xfrm>
            <a:off x="4620465" y="2210567"/>
            <a:ext cx="77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C866B-4384-4F43-BB98-5D26C9C1B639}"/>
              </a:ext>
            </a:extLst>
          </p:cNvPr>
          <p:cNvCxnSpPr>
            <a:cxnSpLocks/>
          </p:cNvCxnSpPr>
          <p:nvPr/>
        </p:nvCxnSpPr>
        <p:spPr>
          <a:xfrm>
            <a:off x="6766746" y="3099604"/>
            <a:ext cx="598387" cy="540297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B5868-DCAE-FB4F-B198-E5C768AE3E75}"/>
              </a:ext>
            </a:extLst>
          </p:cNvPr>
          <p:cNvCxnSpPr>
            <a:cxnSpLocks/>
          </p:cNvCxnSpPr>
          <p:nvPr/>
        </p:nvCxnSpPr>
        <p:spPr>
          <a:xfrm>
            <a:off x="6766746" y="3830614"/>
            <a:ext cx="570053" cy="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88387-8E40-9341-8B2F-8F5BDE922A74}"/>
              </a:ext>
            </a:extLst>
          </p:cNvPr>
          <p:cNvCxnSpPr>
            <a:cxnSpLocks/>
          </p:cNvCxnSpPr>
          <p:nvPr/>
        </p:nvCxnSpPr>
        <p:spPr>
          <a:xfrm flipV="1">
            <a:off x="6773958" y="4008681"/>
            <a:ext cx="619508" cy="62045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DC3DE-E2D6-4C4C-8FCD-C1828ABFB8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567769"/>
            <a:ext cx="475629" cy="219291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08AD68-D527-374E-AE33-A8F3C004D3BC}"/>
              </a:ext>
            </a:extLst>
          </p:cNvPr>
          <p:cNvCxnSpPr>
            <a:cxnSpLocks/>
          </p:cNvCxnSpPr>
          <p:nvPr/>
        </p:nvCxnSpPr>
        <p:spPr>
          <a:xfrm flipH="1">
            <a:off x="5312350" y="2950805"/>
            <a:ext cx="636433" cy="33953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C5C7E-0F17-D248-8001-11CDB59EB5CD}"/>
              </a:ext>
            </a:extLst>
          </p:cNvPr>
          <p:cNvCxnSpPr>
            <a:cxnSpLocks/>
          </p:cNvCxnSpPr>
          <p:nvPr/>
        </p:nvCxnSpPr>
        <p:spPr>
          <a:xfrm flipH="1">
            <a:off x="5356522" y="3048799"/>
            <a:ext cx="632906" cy="959882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33C71-AACF-EB4A-A0CC-66BBF0179204}"/>
              </a:ext>
            </a:extLst>
          </p:cNvPr>
          <p:cNvCxnSpPr>
            <a:cxnSpLocks/>
          </p:cNvCxnSpPr>
          <p:nvPr/>
        </p:nvCxnSpPr>
        <p:spPr>
          <a:xfrm flipH="1" flipV="1">
            <a:off x="5431439" y="2698542"/>
            <a:ext cx="571875" cy="959467"/>
          </a:xfrm>
          <a:prstGeom prst="straightConnector1">
            <a:avLst/>
          </a:prstGeom>
          <a:ln w="47625">
            <a:solidFill>
              <a:schemeClr val="bg1"/>
            </a:solidFill>
            <a:prstDash val="dash"/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1076E8-DB6B-E84B-BB2B-7EB3FCA88EF3}"/>
              </a:ext>
            </a:extLst>
          </p:cNvPr>
          <p:cNvCxnSpPr>
            <a:cxnSpLocks/>
          </p:cNvCxnSpPr>
          <p:nvPr/>
        </p:nvCxnSpPr>
        <p:spPr>
          <a:xfrm flipH="1" flipV="1">
            <a:off x="5342636" y="3441264"/>
            <a:ext cx="587951" cy="367185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0E433-E2D6-EB4D-833A-4E3F5631522E}"/>
              </a:ext>
            </a:extLst>
          </p:cNvPr>
          <p:cNvCxnSpPr>
            <a:cxnSpLocks/>
          </p:cNvCxnSpPr>
          <p:nvPr/>
        </p:nvCxnSpPr>
        <p:spPr>
          <a:xfrm flipH="1">
            <a:off x="5385723" y="3968934"/>
            <a:ext cx="646016" cy="324572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5CEE03-C2F3-6949-9EB5-A1DE5072145A}"/>
              </a:ext>
            </a:extLst>
          </p:cNvPr>
          <p:cNvSpPr txBox="1"/>
          <p:nvPr/>
        </p:nvSpPr>
        <p:spPr>
          <a:xfrm>
            <a:off x="6092996" y="1497986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MNAR-3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6E23AA8-4254-664D-A13F-D7F52A480683}"/>
              </a:ext>
            </a:extLst>
          </p:cNvPr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30C432-FF03-C340-90CD-31A275E8E9FB}"/>
              </a:ext>
            </a:extLst>
          </p:cNvPr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F600480-77E5-8745-96D1-5C5E7E1D0438}"/>
              </a:ext>
            </a:extLst>
          </p:cNvPr>
          <p:cNvSpPr/>
          <p:nvPr/>
        </p:nvSpPr>
        <p:spPr>
          <a:xfrm>
            <a:off x="0" y="-42526"/>
            <a:ext cx="846043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Setup: Train data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4F6D3-023B-394B-AE6B-CCE082B9D992}"/>
              </a:ext>
            </a:extLst>
          </p:cNvPr>
          <p:cNvSpPr txBox="1"/>
          <p:nvPr/>
        </p:nvSpPr>
        <p:spPr>
          <a:xfrm>
            <a:off x="1314721" y="2620666"/>
            <a:ext cx="60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baseline="-25000" dirty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74EF-481A-F74A-89B8-D833BFC99AA0}"/>
              </a:ext>
            </a:extLst>
          </p:cNvPr>
          <p:cNvSpPr txBox="1"/>
          <p:nvPr/>
        </p:nvSpPr>
        <p:spPr>
          <a:xfrm>
            <a:off x="2795548" y="2202285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1,1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D41D9-3468-3146-B2B5-3F459F1A2C8F}"/>
              </a:ext>
            </a:extLst>
          </p:cNvPr>
          <p:cNvSpPr txBox="1"/>
          <p:nvPr/>
        </p:nvSpPr>
        <p:spPr>
          <a:xfrm>
            <a:off x="2795548" y="3077364"/>
            <a:ext cx="935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Z</a:t>
            </a:r>
            <a:r>
              <a:rPr lang="en-US" sz="3200" b="1" baseline="-25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endParaRPr lang="en-US" sz="3200" b="1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7BFC18-8778-FA49-8CC6-8F1408AB40C5}"/>
              </a:ext>
            </a:extLst>
          </p:cNvPr>
          <p:cNvCxnSpPr>
            <a:cxnSpLocks/>
          </p:cNvCxnSpPr>
          <p:nvPr/>
        </p:nvCxnSpPr>
        <p:spPr>
          <a:xfrm flipH="1">
            <a:off x="3731160" y="3369252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82D28-D913-0E4B-8590-6065985966E2}"/>
              </a:ext>
            </a:extLst>
          </p:cNvPr>
          <p:cNvCxnSpPr>
            <a:cxnSpLocks/>
          </p:cNvCxnSpPr>
          <p:nvPr/>
        </p:nvCxnSpPr>
        <p:spPr>
          <a:xfrm flipH="1">
            <a:off x="3731160" y="2524126"/>
            <a:ext cx="776298" cy="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2EBAD-4337-2448-BBC8-419E98F4346C}"/>
              </a:ext>
            </a:extLst>
          </p:cNvPr>
          <p:cNvCxnSpPr>
            <a:cxnSpLocks/>
          </p:cNvCxnSpPr>
          <p:nvPr/>
        </p:nvCxnSpPr>
        <p:spPr>
          <a:xfrm flipV="1">
            <a:off x="1947909" y="2510343"/>
            <a:ext cx="747035" cy="332608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35047-9ACE-0541-8E76-1AD48D10B770}"/>
              </a:ext>
            </a:extLst>
          </p:cNvPr>
          <p:cNvCxnSpPr>
            <a:cxnSpLocks/>
          </p:cNvCxnSpPr>
          <p:nvPr/>
        </p:nvCxnSpPr>
        <p:spPr>
          <a:xfrm>
            <a:off x="1947909" y="3077364"/>
            <a:ext cx="730218" cy="342910"/>
          </a:xfrm>
          <a:prstGeom prst="straightConnector1">
            <a:avLst/>
          </a:prstGeom>
          <a:ln w="47625">
            <a:solidFill>
              <a:schemeClr val="bg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78113402-2E00-FF4D-8101-50670BB3301F}"/>
              </a:ext>
            </a:extLst>
          </p:cNvPr>
          <p:cNvSpPr/>
          <p:nvPr/>
        </p:nvSpPr>
        <p:spPr>
          <a:xfrm rot="7695032">
            <a:off x="2230760" y="437532"/>
            <a:ext cx="3356499" cy="5725311"/>
          </a:xfrm>
          <a:prstGeom prst="arc">
            <a:avLst>
              <a:gd name="adj1" fmla="val 16200000"/>
              <a:gd name="adj2" fmla="val 3103963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38FF53B-5C37-0847-8928-DF97F5BD44D2}"/>
              </a:ext>
            </a:extLst>
          </p:cNvPr>
          <p:cNvSpPr/>
          <p:nvPr/>
        </p:nvSpPr>
        <p:spPr>
          <a:xfrm rot="15317848" flipV="1">
            <a:off x="2103518" y="555130"/>
            <a:ext cx="3481634" cy="5470412"/>
          </a:xfrm>
          <a:prstGeom prst="arc">
            <a:avLst>
              <a:gd name="adj1" fmla="val 16200000"/>
              <a:gd name="adj2" fmla="val 3357868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537EDA2-0C8C-A245-A158-5FCA24DFC922}"/>
              </a:ext>
            </a:extLst>
          </p:cNvPr>
          <p:cNvSpPr/>
          <p:nvPr/>
        </p:nvSpPr>
        <p:spPr>
          <a:xfrm rot="7421099">
            <a:off x="1705926" y="-468457"/>
            <a:ext cx="4459638" cy="5769103"/>
          </a:xfrm>
          <a:prstGeom prst="arc">
            <a:avLst>
              <a:gd name="adj1" fmla="val 16200000"/>
              <a:gd name="adj2" fmla="val 2082683"/>
            </a:avLst>
          </a:prstGeom>
          <a:noFill/>
          <a:ln w="476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parameter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E4913B1-F030-6E48-8576-882EF5573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311803"/>
                  </p:ext>
                </p:extLst>
              </p:nvPr>
            </p:nvGraphicFramePr>
            <p:xfrm>
              <a:off x="1043608" y="1490223"/>
              <a:ext cx="6552728" cy="5058904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3150573">
                      <a:extLst>
                        <a:ext uri="{9D8B030D-6E8A-4147-A177-3AD203B41FA5}">
                          <a16:colId xmlns:a16="http://schemas.microsoft.com/office/drawing/2014/main" val="1767847135"/>
                        </a:ext>
                      </a:extLst>
                    </a:gridCol>
                    <a:gridCol w="3402155">
                      <a:extLst>
                        <a:ext uri="{9D8B030D-6E8A-4147-A177-3AD203B41FA5}">
                          <a16:colId xmlns:a16="http://schemas.microsoft.com/office/drawing/2014/main" val="4259476474"/>
                        </a:ext>
                      </a:extLst>
                    </a:gridCol>
                  </a:tblGrid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Parameter description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>
                              <a:solidFill>
                                <a:srgbClr val="000000"/>
                              </a:solidFill>
                              <a:effectLst/>
                            </a:rPr>
                            <a:t>Parameter to vary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74883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Level of missingness in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(R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)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rgbClr val="000000"/>
                              </a:solidFill>
                              <a:effectLst/>
                            </a:rPr>
                            <a:t>10,20,50%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2054013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Y 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58985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Y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83927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U on Y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0709399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38632937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1586801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U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89451394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9665457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04693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4042499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9558131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3925207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GB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2846084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Biases (b)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</a:rPr>
                            <a:t>b</a:t>
                          </a:r>
                          <a:r>
                            <a:rPr lang="en-GB" sz="12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</a:rPr>
                            <a:t> , b</a:t>
                          </a:r>
                          <a:r>
                            <a:rPr lang="en-GB" sz="12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2, </a:t>
                          </a:r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</a:rPr>
                            <a:t> b</a:t>
                          </a:r>
                          <a:r>
                            <a:rPr lang="en-GB" sz="12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oMath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6416749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stddev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  <a:sym typeface="Symbol" pitchFamily="2" charset="2"/>
                            </a:rPr>
                            <a:t></a:t>
                          </a:r>
                          <a:r>
                            <a:rPr lang="en-GB" sz="1200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0, 0.5, 1</m:t>
                                  </m:r>
                                </m:e>
                              </m:d>
                            </m:oMath>
                          </a14:m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934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E4913B1-F030-6E48-8576-882EF5573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311803"/>
                  </p:ext>
                </p:extLst>
              </p:nvPr>
            </p:nvGraphicFramePr>
            <p:xfrm>
              <a:off x="1043608" y="1490223"/>
              <a:ext cx="6552728" cy="5058904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3150573">
                      <a:extLst>
                        <a:ext uri="{9D8B030D-6E8A-4147-A177-3AD203B41FA5}">
                          <a16:colId xmlns:a16="http://schemas.microsoft.com/office/drawing/2014/main" val="1767847135"/>
                        </a:ext>
                      </a:extLst>
                    </a:gridCol>
                    <a:gridCol w="3402155">
                      <a:extLst>
                        <a:ext uri="{9D8B030D-6E8A-4147-A177-3AD203B41FA5}">
                          <a16:colId xmlns:a16="http://schemas.microsoft.com/office/drawing/2014/main" val="4259476474"/>
                        </a:ext>
                      </a:extLst>
                    </a:gridCol>
                  </a:tblGrid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Parameter description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>
                              <a:solidFill>
                                <a:srgbClr val="000000"/>
                              </a:solidFill>
                              <a:effectLst/>
                            </a:rPr>
                            <a:t>Parameter to vary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74883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Level of missingness in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(R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)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rgbClr val="000000"/>
                              </a:solidFill>
                              <a:effectLst/>
                            </a:rPr>
                            <a:t>10,20,50%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2054013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Y 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216000" r="-373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985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Y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316000" r="-373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3927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U on Y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416000" r="-373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709399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516000" r="-373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632937"/>
                      </a:ext>
                    </a:extLst>
                  </a:tr>
                  <a:tr h="3167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616000" r="-37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586801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U on R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716000" r="-37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451394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816000" r="-37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65457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954167" r="-373" b="-62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69355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012000" r="-373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042499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1,1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112000" r="-373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558131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1,2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212000" r="-373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925207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Effect of X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 on Z</a:t>
                          </a:r>
                          <a:r>
                            <a:rPr lang="en-GB" sz="1300" baseline="-25000" dirty="0">
                              <a:solidFill>
                                <a:srgbClr val="000000"/>
                              </a:solidFill>
                              <a:effectLst/>
                            </a:rPr>
                            <a:t>2,2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312000" r="-37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846084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Biases (b)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412000" r="-373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16749"/>
                      </a:ext>
                    </a:extLst>
                  </a:tr>
                  <a:tr h="3159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300" dirty="0">
                              <a:solidFill>
                                <a:srgbClr val="000000"/>
                              </a:solidFill>
                              <a:effectLst/>
                            </a:rPr>
                            <a:t>stddev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3284" t="-1512000" r="-37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349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651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6333-06EB-4D42-AFE1-EFD465A9674A}"/>
              </a:ext>
            </a:extLst>
          </p:cNvPr>
          <p:cNvSpPr txBox="1"/>
          <p:nvPr/>
        </p:nvSpPr>
        <p:spPr>
          <a:xfrm>
            <a:off x="827584" y="2058914"/>
            <a:ext cx="669674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i="0" u="none" strike="noStrike" dirty="0">
                <a:solidFill>
                  <a:schemeClr val="bg1"/>
                </a:solidFill>
                <a:effectLst/>
              </a:rPr>
              <a:t>We plan to pick a 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</a:rPr>
              <a:t>‘native’ </a:t>
            </a:r>
            <a:r>
              <a:rPr lang="en-GB" sz="2000" i="0" u="none" strike="noStrike" dirty="0">
                <a:solidFill>
                  <a:schemeClr val="bg1"/>
                </a:solidFill>
                <a:effectLst/>
              </a:rPr>
              <a:t>missing data strategy for each model (if the model requires data to be imputed in advance) and 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</a:rPr>
              <a:t>fix</a:t>
            </a:r>
            <a:r>
              <a:rPr lang="en-GB" sz="2000" i="0" u="none" strike="noStrike" dirty="0">
                <a:solidFill>
                  <a:schemeClr val="bg1"/>
                </a:solidFill>
                <a:effectLst/>
              </a:rPr>
              <a:t> it. 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e.g.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Trees that ‘natively’ handle missing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Indicator variables for some RNNs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Multiple imputation by chained equations for Logistic Regression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2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0001A-6F54-5A48-9452-DF33A3688AB3}"/>
              </a:ext>
            </a:extLst>
          </p:cNvPr>
          <p:cNvSpPr txBox="1"/>
          <p:nvPr/>
        </p:nvSpPr>
        <p:spPr>
          <a:xfrm>
            <a:off x="179512" y="1554890"/>
            <a:ext cx="73448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We will be applying ML and logistic regression models to all datasets train, validation and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test.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The ML models will include: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‘Classic suite’ of models (the import </a:t>
            </a:r>
            <a:r>
              <a:rPr lang="en-GB" sz="2000" dirty="0" err="1">
                <a:solidFill>
                  <a:schemeClr val="bg1"/>
                </a:solidFill>
              </a:rPr>
              <a:t>sklearn</a:t>
            </a:r>
            <a:r>
              <a:rPr lang="en-GB" sz="2000" dirty="0">
                <a:solidFill>
                  <a:schemeClr val="bg1"/>
                </a:solidFill>
              </a:rPr>
              <a:t> approach)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/>
                </a:solidFill>
              </a:rPr>
              <a:t>logistic regression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/>
                </a:solidFill>
              </a:rPr>
              <a:t>random forests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/>
                </a:solidFill>
              </a:rPr>
              <a:t>boosting trees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algn="just"/>
            <a:endParaRPr lang="en-GB" sz="2400" dirty="0">
              <a:solidFill>
                <a:schemeClr val="bg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suite of classic ‘deep learning’ methods (the import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approach)</a:t>
            </a:r>
            <a:endParaRPr lang="en-GB" sz="2400" dirty="0">
              <a:solidFill>
                <a:schemeClr val="bg1"/>
              </a:solidFill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/>
                </a:solidFill>
              </a:rPr>
              <a:t>fully connected neural networks</a:t>
            </a:r>
            <a:br>
              <a:rPr lang="en-GB" sz="2000" dirty="0"/>
            </a:br>
            <a:endParaRPr lang="en-GB" sz="2000" dirty="0">
              <a:solidFill>
                <a:schemeClr val="bg1"/>
              </a:solidFill>
            </a:endParaRP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90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Estimands/Targets of analysis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26E8B11-EE80-6E47-B38F-7CD0DC9052F4}"/>
              </a:ext>
            </a:extLst>
          </p:cNvPr>
          <p:cNvSpPr/>
          <p:nvPr/>
        </p:nvSpPr>
        <p:spPr>
          <a:xfrm>
            <a:off x="600693" y="2734494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6FA6BA5-26EB-9B4F-A0B9-29C1FCCBF754}"/>
              </a:ext>
            </a:extLst>
          </p:cNvPr>
          <p:cNvSpPr/>
          <p:nvPr/>
        </p:nvSpPr>
        <p:spPr>
          <a:xfrm>
            <a:off x="600693" y="3530530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09B6B52-580D-E84E-A2FC-3A595DCA3198}"/>
              </a:ext>
            </a:extLst>
          </p:cNvPr>
          <p:cNvSpPr/>
          <p:nvPr/>
        </p:nvSpPr>
        <p:spPr>
          <a:xfrm>
            <a:off x="613055" y="4326567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22485C8-983D-2342-A780-07C7EAD964E7}"/>
              </a:ext>
            </a:extLst>
          </p:cNvPr>
          <p:cNvSpPr/>
          <p:nvPr/>
        </p:nvSpPr>
        <p:spPr>
          <a:xfrm>
            <a:off x="613055" y="5122603"/>
            <a:ext cx="294916" cy="293996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67BAB-1E29-C84F-88AD-A56B41602676}"/>
              </a:ext>
            </a:extLst>
          </p:cNvPr>
          <p:cNvSpPr/>
          <p:nvPr/>
        </p:nvSpPr>
        <p:spPr>
          <a:xfrm>
            <a:off x="1036569" y="2696826"/>
            <a:ext cx="3895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Mean Square Error (MSE)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CC6DC-1F13-D640-BDC3-8D4A1C75D994}"/>
              </a:ext>
            </a:extLst>
          </p:cNvPr>
          <p:cNvSpPr/>
          <p:nvPr/>
        </p:nvSpPr>
        <p:spPr>
          <a:xfrm>
            <a:off x="1000295" y="3502306"/>
            <a:ext cx="3895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Calibration in the large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2E02B-80A6-464F-BFEE-667C5A29DC1F}"/>
              </a:ext>
            </a:extLst>
          </p:cNvPr>
          <p:cNvSpPr/>
          <p:nvPr/>
        </p:nvSpPr>
        <p:spPr>
          <a:xfrm>
            <a:off x="1033087" y="4312999"/>
            <a:ext cx="3895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O:E ratio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A1495-A87D-B943-A865-0D8AD991CA16}"/>
              </a:ext>
            </a:extLst>
          </p:cNvPr>
          <p:cNvSpPr/>
          <p:nvPr/>
        </p:nvSpPr>
        <p:spPr>
          <a:xfrm>
            <a:off x="1007563" y="5069546"/>
            <a:ext cx="3895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Brier Score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42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2969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AA104-3092-0F43-A0E4-9B87BA1B8CF6}"/>
              </a:ext>
            </a:extLst>
          </p:cNvPr>
          <p:cNvSpPr/>
          <p:nvPr/>
        </p:nvSpPr>
        <p:spPr>
          <a:xfrm>
            <a:off x="827584" y="2924944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Our key target is the </a:t>
            </a:r>
            <a:r>
              <a:rPr lang="en-GB" sz="2800" b="1" dirty="0">
                <a:solidFill>
                  <a:schemeClr val="bg1"/>
                </a:solidFill>
              </a:rPr>
              <a:t>predictive accuracy </a:t>
            </a:r>
            <a:r>
              <a:rPr lang="en-GB" sz="2800" dirty="0">
                <a:solidFill>
                  <a:schemeClr val="bg1"/>
                </a:solidFill>
              </a:rPr>
              <a:t>of the CPMs, therefore we are interested in estimating the </a:t>
            </a:r>
            <a:r>
              <a:rPr lang="en-GB" sz="2800" b="1" dirty="0">
                <a:solidFill>
                  <a:schemeClr val="bg1"/>
                </a:solidFill>
              </a:rPr>
              <a:t>SE</a:t>
            </a:r>
            <a:r>
              <a:rPr lang="en-GB" sz="2800" dirty="0">
                <a:solidFill>
                  <a:schemeClr val="bg1"/>
                </a:solidFill>
              </a:rPr>
              <a:t>, </a:t>
            </a:r>
            <a:r>
              <a:rPr lang="en-GB" sz="2800" b="1" dirty="0">
                <a:solidFill>
                  <a:schemeClr val="bg1"/>
                </a:solidFill>
              </a:rPr>
              <a:t>coverage of the CI </a:t>
            </a:r>
            <a:r>
              <a:rPr lang="en-GB" sz="2800" dirty="0">
                <a:solidFill>
                  <a:schemeClr val="bg1"/>
                </a:solidFill>
              </a:rPr>
              <a:t>and the </a:t>
            </a:r>
            <a:r>
              <a:rPr lang="en-GB" sz="2800" b="1" dirty="0">
                <a:solidFill>
                  <a:schemeClr val="bg1"/>
                </a:solidFill>
              </a:rPr>
              <a:t>bias</a:t>
            </a:r>
            <a:r>
              <a:rPr lang="en-GB" sz="2800" dirty="0">
                <a:solidFill>
                  <a:schemeClr val="bg1"/>
                </a:solidFill>
              </a:rPr>
              <a:t> of the </a:t>
            </a:r>
            <a:r>
              <a:rPr lang="en-GB" sz="2800" dirty="0" err="1">
                <a:solidFill>
                  <a:schemeClr val="bg1"/>
                </a:solidFill>
              </a:rPr>
              <a:t>estimands</a:t>
            </a:r>
            <a:r>
              <a:rPr lang="en-GB" sz="2800" dirty="0">
                <a:solidFill>
                  <a:schemeClr val="bg1"/>
                </a:solidFill>
              </a:rPr>
              <a:t> mentioned earlier.</a:t>
            </a:r>
          </a:p>
        </p:txBody>
      </p:sp>
    </p:spTree>
    <p:extLst>
      <p:ext uri="{BB962C8B-B14F-4D97-AF65-F5344CB8AC3E}">
        <p14:creationId xmlns:p14="http://schemas.microsoft.com/office/powerpoint/2010/main" val="426559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3713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6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051720" y="-99392"/>
            <a:ext cx="640871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39733A4-099C-B94E-A09C-4462C89089EF}"/>
              </a:ext>
            </a:extLst>
          </p:cNvPr>
          <p:cNvSpPr/>
          <p:nvPr/>
        </p:nvSpPr>
        <p:spPr>
          <a:xfrm rot="13367697">
            <a:off x="1234188" y="2059421"/>
            <a:ext cx="482245" cy="433874"/>
          </a:xfrm>
          <a:custGeom>
            <a:avLst/>
            <a:gdLst>
              <a:gd name="connsiteX0" fmla="*/ 1129122 w 1129122"/>
              <a:gd name="connsiteY0" fmla="*/ 0 h 1136364"/>
              <a:gd name="connsiteX1" fmla="*/ 84094 w 1129122"/>
              <a:gd name="connsiteY1" fmla="*/ 1082351 h 1136364"/>
              <a:gd name="connsiteX2" fmla="*/ 102755 w 1129122"/>
              <a:gd name="connsiteY2" fmla="*/ 671804 h 1136364"/>
              <a:gd name="connsiteX3" fmla="*/ 419996 w 1129122"/>
              <a:gd name="connsiteY3" fmla="*/ 1082351 h 1136364"/>
              <a:gd name="connsiteX4" fmla="*/ 140077 w 1129122"/>
              <a:gd name="connsiteY4" fmla="*/ 1119674 h 11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9122" h="1136364">
                <a:moveTo>
                  <a:pt x="1129122" y="0"/>
                </a:moveTo>
                <a:cubicBezTo>
                  <a:pt x="692138" y="485192"/>
                  <a:pt x="255155" y="970384"/>
                  <a:pt x="84094" y="1082351"/>
                </a:cubicBezTo>
                <a:cubicBezTo>
                  <a:pt x="-86967" y="1194318"/>
                  <a:pt x="46771" y="671804"/>
                  <a:pt x="102755" y="671804"/>
                </a:cubicBezTo>
                <a:cubicBezTo>
                  <a:pt x="158739" y="671804"/>
                  <a:pt x="413776" y="1007706"/>
                  <a:pt x="419996" y="1082351"/>
                </a:cubicBezTo>
                <a:cubicBezTo>
                  <a:pt x="426216" y="1156996"/>
                  <a:pt x="283146" y="1138335"/>
                  <a:pt x="140077" y="1119674"/>
                </a:cubicBezTo>
              </a:path>
            </a:pathLst>
          </a:custGeom>
          <a:noFill/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1393277-F044-3746-9C72-7F77773EE87F}"/>
              </a:ext>
            </a:extLst>
          </p:cNvPr>
          <p:cNvSpPr/>
          <p:nvPr/>
        </p:nvSpPr>
        <p:spPr>
          <a:xfrm rot="13367697">
            <a:off x="1214218" y="2685431"/>
            <a:ext cx="482245" cy="433874"/>
          </a:xfrm>
          <a:custGeom>
            <a:avLst/>
            <a:gdLst>
              <a:gd name="connsiteX0" fmla="*/ 1129122 w 1129122"/>
              <a:gd name="connsiteY0" fmla="*/ 0 h 1136364"/>
              <a:gd name="connsiteX1" fmla="*/ 84094 w 1129122"/>
              <a:gd name="connsiteY1" fmla="*/ 1082351 h 1136364"/>
              <a:gd name="connsiteX2" fmla="*/ 102755 w 1129122"/>
              <a:gd name="connsiteY2" fmla="*/ 671804 h 1136364"/>
              <a:gd name="connsiteX3" fmla="*/ 419996 w 1129122"/>
              <a:gd name="connsiteY3" fmla="*/ 1082351 h 1136364"/>
              <a:gd name="connsiteX4" fmla="*/ 140077 w 1129122"/>
              <a:gd name="connsiteY4" fmla="*/ 1119674 h 11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9122" h="1136364">
                <a:moveTo>
                  <a:pt x="1129122" y="0"/>
                </a:moveTo>
                <a:cubicBezTo>
                  <a:pt x="692138" y="485192"/>
                  <a:pt x="255155" y="970384"/>
                  <a:pt x="84094" y="1082351"/>
                </a:cubicBezTo>
                <a:cubicBezTo>
                  <a:pt x="-86967" y="1194318"/>
                  <a:pt x="46771" y="671804"/>
                  <a:pt x="102755" y="671804"/>
                </a:cubicBezTo>
                <a:cubicBezTo>
                  <a:pt x="158739" y="671804"/>
                  <a:pt x="413776" y="1007706"/>
                  <a:pt x="419996" y="1082351"/>
                </a:cubicBezTo>
                <a:cubicBezTo>
                  <a:pt x="426216" y="1156996"/>
                  <a:pt x="283146" y="1138335"/>
                  <a:pt x="140077" y="1119674"/>
                </a:cubicBezTo>
              </a:path>
            </a:pathLst>
          </a:custGeom>
          <a:noFill/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277CA13-7E1A-B54D-95C2-7DFDEF3AFD02}"/>
              </a:ext>
            </a:extLst>
          </p:cNvPr>
          <p:cNvSpPr/>
          <p:nvPr/>
        </p:nvSpPr>
        <p:spPr>
          <a:xfrm rot="13367697">
            <a:off x="1234188" y="3324608"/>
            <a:ext cx="482245" cy="433874"/>
          </a:xfrm>
          <a:custGeom>
            <a:avLst/>
            <a:gdLst>
              <a:gd name="connsiteX0" fmla="*/ 1129122 w 1129122"/>
              <a:gd name="connsiteY0" fmla="*/ 0 h 1136364"/>
              <a:gd name="connsiteX1" fmla="*/ 84094 w 1129122"/>
              <a:gd name="connsiteY1" fmla="*/ 1082351 h 1136364"/>
              <a:gd name="connsiteX2" fmla="*/ 102755 w 1129122"/>
              <a:gd name="connsiteY2" fmla="*/ 671804 h 1136364"/>
              <a:gd name="connsiteX3" fmla="*/ 419996 w 1129122"/>
              <a:gd name="connsiteY3" fmla="*/ 1082351 h 1136364"/>
              <a:gd name="connsiteX4" fmla="*/ 140077 w 1129122"/>
              <a:gd name="connsiteY4" fmla="*/ 1119674 h 11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9122" h="1136364">
                <a:moveTo>
                  <a:pt x="1129122" y="0"/>
                </a:moveTo>
                <a:cubicBezTo>
                  <a:pt x="692138" y="485192"/>
                  <a:pt x="255155" y="970384"/>
                  <a:pt x="84094" y="1082351"/>
                </a:cubicBezTo>
                <a:cubicBezTo>
                  <a:pt x="-86967" y="1194318"/>
                  <a:pt x="46771" y="671804"/>
                  <a:pt x="102755" y="671804"/>
                </a:cubicBezTo>
                <a:cubicBezTo>
                  <a:pt x="158739" y="671804"/>
                  <a:pt x="413776" y="1007706"/>
                  <a:pt x="419996" y="1082351"/>
                </a:cubicBezTo>
                <a:cubicBezTo>
                  <a:pt x="426216" y="1156996"/>
                  <a:pt x="283146" y="1138335"/>
                  <a:pt x="140077" y="1119674"/>
                </a:cubicBezTo>
              </a:path>
            </a:pathLst>
          </a:custGeom>
          <a:noFill/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6AE7F17-C43D-014D-A7DB-99FFB98B6A3A}"/>
              </a:ext>
            </a:extLst>
          </p:cNvPr>
          <p:cNvSpPr/>
          <p:nvPr/>
        </p:nvSpPr>
        <p:spPr>
          <a:xfrm rot="13367697">
            <a:off x="1234188" y="5955152"/>
            <a:ext cx="482245" cy="433874"/>
          </a:xfrm>
          <a:custGeom>
            <a:avLst/>
            <a:gdLst>
              <a:gd name="connsiteX0" fmla="*/ 1129122 w 1129122"/>
              <a:gd name="connsiteY0" fmla="*/ 0 h 1136364"/>
              <a:gd name="connsiteX1" fmla="*/ 84094 w 1129122"/>
              <a:gd name="connsiteY1" fmla="*/ 1082351 h 1136364"/>
              <a:gd name="connsiteX2" fmla="*/ 102755 w 1129122"/>
              <a:gd name="connsiteY2" fmla="*/ 671804 h 1136364"/>
              <a:gd name="connsiteX3" fmla="*/ 419996 w 1129122"/>
              <a:gd name="connsiteY3" fmla="*/ 1082351 h 1136364"/>
              <a:gd name="connsiteX4" fmla="*/ 140077 w 1129122"/>
              <a:gd name="connsiteY4" fmla="*/ 1119674 h 11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9122" h="1136364">
                <a:moveTo>
                  <a:pt x="1129122" y="0"/>
                </a:moveTo>
                <a:cubicBezTo>
                  <a:pt x="692138" y="485192"/>
                  <a:pt x="255155" y="970384"/>
                  <a:pt x="84094" y="1082351"/>
                </a:cubicBezTo>
                <a:cubicBezTo>
                  <a:pt x="-86967" y="1194318"/>
                  <a:pt x="46771" y="671804"/>
                  <a:pt x="102755" y="671804"/>
                </a:cubicBezTo>
                <a:cubicBezTo>
                  <a:pt x="158739" y="671804"/>
                  <a:pt x="413776" y="1007706"/>
                  <a:pt x="419996" y="1082351"/>
                </a:cubicBezTo>
                <a:cubicBezTo>
                  <a:pt x="426216" y="1156996"/>
                  <a:pt x="283146" y="1138335"/>
                  <a:pt x="140077" y="1119674"/>
                </a:cubicBezTo>
              </a:path>
            </a:pathLst>
          </a:custGeom>
          <a:noFill/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66457-77CE-ED40-91E5-F73E056EF455}"/>
              </a:ext>
            </a:extLst>
          </p:cNvPr>
          <p:cNvSpPr/>
          <p:nvPr/>
        </p:nvSpPr>
        <p:spPr>
          <a:xfrm>
            <a:off x="1935497" y="2061436"/>
            <a:ext cx="5008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Train and test a NN using </a:t>
            </a:r>
            <a:r>
              <a:rPr lang="en-GB" sz="2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PyTorch</a:t>
            </a: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 approach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F8624A-08B6-8549-8BDD-C92077C6D293}"/>
              </a:ext>
            </a:extLst>
          </p:cNvPr>
          <p:cNvSpPr/>
          <p:nvPr/>
        </p:nvSpPr>
        <p:spPr>
          <a:xfrm>
            <a:off x="1935497" y="2655436"/>
            <a:ext cx="5008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Run the simulation for n_iter = 200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66C76E-004F-BE46-BC18-5CD386FA172C}"/>
              </a:ext>
            </a:extLst>
          </p:cNvPr>
          <p:cNvSpPr/>
          <p:nvPr/>
        </p:nvSpPr>
        <p:spPr>
          <a:xfrm>
            <a:off x="1903568" y="3340881"/>
            <a:ext cx="5008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Analyse results &amp; publish the study!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E5900-7C67-BF43-874D-4EBC4CB00F9C}"/>
              </a:ext>
            </a:extLst>
          </p:cNvPr>
          <p:cNvSpPr/>
          <p:nvPr/>
        </p:nvSpPr>
        <p:spPr>
          <a:xfrm>
            <a:off x="1903568" y="5972034"/>
            <a:ext cx="6242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Come back to Microsoft next summer for an internship </a:t>
            </a: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  <a:sym typeface="Wingdings" pitchFamily="2" charset="2"/>
              </a:rPr>
              <a:t> </a:t>
            </a:r>
            <a:endParaRPr lang="en-GB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2028860">
            <a:off x="-365610" y="-989114"/>
            <a:ext cx="10231036" cy="8724390"/>
            <a:chOff x="-252535" y="0"/>
            <a:chExt cx="10231036" cy="6933460"/>
          </a:xfrm>
          <a:solidFill>
            <a:schemeClr val="accent1">
              <a:alpha val="14000"/>
            </a:schemeClr>
          </a:solidFill>
        </p:grpSpPr>
        <p:sp>
          <p:nvSpPr>
            <p:cNvPr id="6" name="Freeform 5"/>
            <p:cNvSpPr/>
            <p:nvPr/>
          </p:nvSpPr>
          <p:spPr>
            <a:xfrm>
              <a:off x="321678" y="259661"/>
              <a:ext cx="8930936" cy="6673799"/>
            </a:xfrm>
            <a:custGeom>
              <a:avLst/>
              <a:gdLst>
                <a:gd name="connsiteX0" fmla="*/ 0 w 8327254"/>
                <a:gd name="connsiteY0" fmla="*/ 6347534 h 6347534"/>
                <a:gd name="connsiteX1" fmla="*/ 985421 w 8327254"/>
                <a:gd name="connsiteY1" fmla="*/ 4971495 h 6347534"/>
                <a:gd name="connsiteX2" fmla="*/ 2334827 w 8327254"/>
                <a:gd name="connsiteY2" fmla="*/ 4625266 h 6347534"/>
                <a:gd name="connsiteX3" fmla="*/ 4261282 w 8327254"/>
                <a:gd name="connsiteY3" fmla="*/ 2911876 h 6347534"/>
                <a:gd name="connsiteX4" fmla="*/ 6241002 w 8327254"/>
                <a:gd name="connsiteY4" fmla="*/ 2263806 h 6347534"/>
                <a:gd name="connsiteX5" fmla="*/ 8327254 w 8327254"/>
                <a:gd name="connsiteY5" fmla="*/ 0 h 634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7254" h="6347534">
                  <a:moveTo>
                    <a:pt x="0" y="6347534"/>
                  </a:moveTo>
                  <a:cubicBezTo>
                    <a:pt x="298141" y="5803037"/>
                    <a:pt x="596283" y="5258540"/>
                    <a:pt x="985421" y="4971495"/>
                  </a:cubicBezTo>
                  <a:cubicBezTo>
                    <a:pt x="1374559" y="4684450"/>
                    <a:pt x="1788850" y="4968536"/>
                    <a:pt x="2334827" y="4625266"/>
                  </a:cubicBezTo>
                  <a:cubicBezTo>
                    <a:pt x="2880804" y="4281996"/>
                    <a:pt x="3610253" y="3305453"/>
                    <a:pt x="4261282" y="2911876"/>
                  </a:cubicBezTo>
                  <a:cubicBezTo>
                    <a:pt x="4912311" y="2518299"/>
                    <a:pt x="5563340" y="2749119"/>
                    <a:pt x="6241002" y="2263806"/>
                  </a:cubicBezTo>
                  <a:cubicBezTo>
                    <a:pt x="6918664" y="1778493"/>
                    <a:pt x="7622959" y="889246"/>
                    <a:pt x="8327254" y="0"/>
                  </a:cubicBezTo>
                </a:path>
              </a:pathLst>
            </a:custGeom>
            <a:grpFill/>
            <a:ln w="444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6632" y="1671683"/>
              <a:ext cx="9117367" cy="5190756"/>
            </a:xfrm>
            <a:custGeom>
              <a:avLst/>
              <a:gdLst>
                <a:gd name="connsiteX0" fmla="*/ 8433786 w 8433786"/>
                <a:gd name="connsiteY0" fmla="*/ 139362 h 5190756"/>
                <a:gd name="connsiteX1" fmla="*/ 7004482 w 8433786"/>
                <a:gd name="connsiteY1" fmla="*/ 157117 h 5190756"/>
                <a:gd name="connsiteX2" fmla="*/ 5566299 w 8433786"/>
                <a:gd name="connsiteY2" fmla="*/ 1728465 h 5190756"/>
                <a:gd name="connsiteX3" fmla="*/ 3284738 w 8433786"/>
                <a:gd name="connsiteY3" fmla="*/ 2403167 h 5190756"/>
                <a:gd name="connsiteX4" fmla="*/ 0 w 8433786"/>
                <a:gd name="connsiteY4" fmla="*/ 5190756 h 519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3786" h="5190756">
                  <a:moveTo>
                    <a:pt x="8433786" y="139362"/>
                  </a:moveTo>
                  <a:cubicBezTo>
                    <a:pt x="7958091" y="15814"/>
                    <a:pt x="7482396" y="-107734"/>
                    <a:pt x="7004482" y="157117"/>
                  </a:cubicBezTo>
                  <a:cubicBezTo>
                    <a:pt x="6526567" y="421968"/>
                    <a:pt x="6186256" y="1354123"/>
                    <a:pt x="5566299" y="1728465"/>
                  </a:cubicBezTo>
                  <a:cubicBezTo>
                    <a:pt x="4946342" y="2102807"/>
                    <a:pt x="4212454" y="1826119"/>
                    <a:pt x="3284738" y="2403167"/>
                  </a:cubicBezTo>
                  <a:cubicBezTo>
                    <a:pt x="2357022" y="2980215"/>
                    <a:pt x="559293" y="4715800"/>
                    <a:pt x="0" y="5190756"/>
                  </a:cubicBezTo>
                </a:path>
              </a:pathLst>
            </a:custGeom>
            <a:grpFill/>
            <a:ln w="1905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 rot="321507">
              <a:off x="213064" y="188640"/>
              <a:ext cx="8930936" cy="6673799"/>
            </a:xfrm>
            <a:custGeom>
              <a:avLst/>
              <a:gdLst>
                <a:gd name="connsiteX0" fmla="*/ 0 w 8327254"/>
                <a:gd name="connsiteY0" fmla="*/ 6347534 h 6347534"/>
                <a:gd name="connsiteX1" fmla="*/ 985421 w 8327254"/>
                <a:gd name="connsiteY1" fmla="*/ 4971495 h 6347534"/>
                <a:gd name="connsiteX2" fmla="*/ 2334827 w 8327254"/>
                <a:gd name="connsiteY2" fmla="*/ 4625266 h 6347534"/>
                <a:gd name="connsiteX3" fmla="*/ 4261282 w 8327254"/>
                <a:gd name="connsiteY3" fmla="*/ 2911876 h 6347534"/>
                <a:gd name="connsiteX4" fmla="*/ 6241002 w 8327254"/>
                <a:gd name="connsiteY4" fmla="*/ 2263806 h 6347534"/>
                <a:gd name="connsiteX5" fmla="*/ 8327254 w 8327254"/>
                <a:gd name="connsiteY5" fmla="*/ 0 h 634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7254" h="6347534">
                  <a:moveTo>
                    <a:pt x="0" y="6347534"/>
                  </a:moveTo>
                  <a:cubicBezTo>
                    <a:pt x="298141" y="5803037"/>
                    <a:pt x="596283" y="5258540"/>
                    <a:pt x="985421" y="4971495"/>
                  </a:cubicBezTo>
                  <a:cubicBezTo>
                    <a:pt x="1374559" y="4684450"/>
                    <a:pt x="1788850" y="4968536"/>
                    <a:pt x="2334827" y="4625266"/>
                  </a:cubicBezTo>
                  <a:cubicBezTo>
                    <a:pt x="2880804" y="4281996"/>
                    <a:pt x="3610253" y="3305453"/>
                    <a:pt x="4261282" y="2911876"/>
                  </a:cubicBezTo>
                  <a:cubicBezTo>
                    <a:pt x="4912311" y="2518299"/>
                    <a:pt x="5563340" y="2749119"/>
                    <a:pt x="6241002" y="2263806"/>
                  </a:cubicBezTo>
                  <a:cubicBezTo>
                    <a:pt x="6918664" y="1778493"/>
                    <a:pt x="7622959" y="889246"/>
                    <a:pt x="8327254" y="0"/>
                  </a:cubicBezTo>
                </a:path>
              </a:pathLst>
            </a:custGeom>
            <a:grpFill/>
            <a:ln w="190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72554" y="764704"/>
              <a:ext cx="8571446" cy="6168756"/>
            </a:xfrm>
            <a:custGeom>
              <a:avLst/>
              <a:gdLst>
                <a:gd name="connsiteX0" fmla="*/ 7932254 w 7932254"/>
                <a:gd name="connsiteY0" fmla="*/ 0 h 5797118"/>
                <a:gd name="connsiteX1" fmla="*/ 7053364 w 7932254"/>
                <a:gd name="connsiteY1" fmla="*/ 887767 h 5797118"/>
                <a:gd name="connsiteX2" fmla="*/ 5197931 w 7932254"/>
                <a:gd name="connsiteY2" fmla="*/ 1535837 h 5797118"/>
                <a:gd name="connsiteX3" fmla="*/ 3315865 w 7932254"/>
                <a:gd name="connsiteY3" fmla="*/ 3391270 h 5797118"/>
                <a:gd name="connsiteX4" fmla="*/ 1495943 w 7932254"/>
                <a:gd name="connsiteY4" fmla="*/ 3497802 h 5797118"/>
                <a:gd name="connsiteX5" fmla="*/ 155415 w 7932254"/>
                <a:gd name="connsiteY5" fmla="*/ 4341180 h 5797118"/>
                <a:gd name="connsiteX6" fmla="*/ 22250 w 7932254"/>
                <a:gd name="connsiteY6" fmla="*/ 5797118 h 579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2254" h="5797118">
                  <a:moveTo>
                    <a:pt x="7932254" y="0"/>
                  </a:moveTo>
                  <a:cubicBezTo>
                    <a:pt x="7720669" y="315897"/>
                    <a:pt x="7509084" y="631794"/>
                    <a:pt x="7053364" y="887767"/>
                  </a:cubicBezTo>
                  <a:cubicBezTo>
                    <a:pt x="6597644" y="1143740"/>
                    <a:pt x="5820847" y="1118587"/>
                    <a:pt x="5197931" y="1535837"/>
                  </a:cubicBezTo>
                  <a:cubicBezTo>
                    <a:pt x="4575015" y="1953087"/>
                    <a:pt x="3932863" y="3064276"/>
                    <a:pt x="3315865" y="3391270"/>
                  </a:cubicBezTo>
                  <a:cubicBezTo>
                    <a:pt x="2698867" y="3718264"/>
                    <a:pt x="2022685" y="3339484"/>
                    <a:pt x="1495943" y="3497802"/>
                  </a:cubicBezTo>
                  <a:cubicBezTo>
                    <a:pt x="969201" y="3656120"/>
                    <a:pt x="401031" y="3957961"/>
                    <a:pt x="155415" y="4341180"/>
                  </a:cubicBezTo>
                  <a:cubicBezTo>
                    <a:pt x="-90201" y="4724399"/>
                    <a:pt x="31128" y="5573697"/>
                    <a:pt x="22250" y="5797118"/>
                  </a:cubicBezTo>
                </a:path>
              </a:pathLst>
            </a:custGeom>
            <a:grpFill/>
            <a:ln w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-252535" y="0"/>
              <a:ext cx="9289032" cy="5373215"/>
            </a:xfrm>
            <a:custGeom>
              <a:avLst/>
              <a:gdLst>
                <a:gd name="connsiteX0" fmla="*/ 8416031 w 8416031"/>
                <a:gd name="connsiteY0" fmla="*/ 0 h 4625266"/>
                <a:gd name="connsiteX1" fmla="*/ 6942338 w 8416031"/>
                <a:gd name="connsiteY1" fmla="*/ 3524435 h 4625266"/>
                <a:gd name="connsiteX2" fmla="*/ 1961965 w 8416031"/>
                <a:gd name="connsiteY2" fmla="*/ 3231472 h 4625266"/>
                <a:gd name="connsiteX3" fmla="*/ 0 w 8416031"/>
                <a:gd name="connsiteY3" fmla="*/ 4625266 h 462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6031" h="4625266">
                  <a:moveTo>
                    <a:pt x="8416031" y="0"/>
                  </a:moveTo>
                  <a:cubicBezTo>
                    <a:pt x="8217023" y="1492928"/>
                    <a:pt x="8018016" y="2985856"/>
                    <a:pt x="6942338" y="3524435"/>
                  </a:cubicBezTo>
                  <a:cubicBezTo>
                    <a:pt x="5866660" y="4063014"/>
                    <a:pt x="3119021" y="3048000"/>
                    <a:pt x="1961965" y="3231472"/>
                  </a:cubicBezTo>
                  <a:cubicBezTo>
                    <a:pt x="804909" y="3414944"/>
                    <a:pt x="341790" y="4336742"/>
                    <a:pt x="0" y="4625266"/>
                  </a:cubicBezTo>
                </a:path>
              </a:pathLst>
            </a:custGeom>
            <a:grpFill/>
            <a:ln w="3429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35511" y="621437"/>
              <a:ext cx="10014012" cy="5955279"/>
            </a:xfrm>
            <a:custGeom>
              <a:avLst/>
              <a:gdLst>
                <a:gd name="connsiteX0" fmla="*/ 0 w 10014012"/>
                <a:gd name="connsiteY0" fmla="*/ 5459767 h 5955279"/>
                <a:gd name="connsiteX1" fmla="*/ 3249228 w 10014012"/>
                <a:gd name="connsiteY1" fmla="*/ 5619565 h 5955279"/>
                <a:gd name="connsiteX2" fmla="*/ 4802820 w 10014012"/>
                <a:gd name="connsiteY2" fmla="*/ 1624613 h 5955279"/>
                <a:gd name="connsiteX3" fmla="*/ 10014012 w 10014012"/>
                <a:gd name="connsiteY3" fmla="*/ 0 h 595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012" h="5955279">
                  <a:moveTo>
                    <a:pt x="0" y="5459767"/>
                  </a:moveTo>
                  <a:cubicBezTo>
                    <a:pt x="1224379" y="5859262"/>
                    <a:pt x="2448758" y="6258757"/>
                    <a:pt x="3249228" y="5619565"/>
                  </a:cubicBezTo>
                  <a:cubicBezTo>
                    <a:pt x="4049698" y="4980373"/>
                    <a:pt x="3675356" y="2561207"/>
                    <a:pt x="4802820" y="1624613"/>
                  </a:cubicBezTo>
                  <a:cubicBezTo>
                    <a:pt x="5930284" y="688019"/>
                    <a:pt x="7972148" y="344009"/>
                    <a:pt x="10014012" y="0"/>
                  </a:cubicBezTo>
                </a:path>
              </a:pathLst>
            </a:custGeom>
            <a:grp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08521" y="-5949"/>
            <a:ext cx="9308167" cy="6863950"/>
          </a:xfrm>
          <a:prstGeom prst="rect">
            <a:avLst/>
          </a:prstGeom>
          <a:solidFill>
            <a:schemeClr val="accent6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411760" y="18009"/>
            <a:ext cx="604867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  <a:tab pos="88011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512" y="1320341"/>
            <a:ext cx="8064896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Stephanie Hyland </a:t>
            </a:r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Microsoft Research, Cambridge, UK</a:t>
            </a: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Glen Martin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Division of Informatics, Imaging and Data Science, Faculty of Biology, Medicine and Health, University of Manchester, Manchester Academic Health Science Centre, Manchester, UK.</a:t>
            </a: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Matt Sperrin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Division of Informatics, Imaging and Data Science, Faculty of Biology, Medicine and Health, University of Manchester, Manchester Academic Health Science Centre, Manchester, UK.</a:t>
            </a:r>
            <a:endParaRPr lang="en-GB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Niels Peek </a:t>
            </a:r>
            <a:r>
              <a:rPr lang="en-GB" sz="1200" dirty="0">
                <a:solidFill>
                  <a:schemeClr val="bg1"/>
                </a:solidFill>
              </a:rPr>
              <a:t>NIHR Manchester Biomedical Research Centre, Faculty of Biology, Medicine and Health, University of Manchester, Manchester Academic Health Science Centre &amp; Christabel Pankhurst Institute for Health Technology Research and Innovation, Manchester, UK</a:t>
            </a:r>
            <a:endParaRPr lang="en-GB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Iain Buchan 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Institute of population health, The University of Liverpool. UK</a:t>
            </a:r>
          </a:p>
          <a:p>
            <a:pPr algn="just">
              <a:spcBef>
                <a:spcPct val="20000"/>
              </a:spcBef>
              <a:buClr>
                <a:srgbClr val="2DA2BF"/>
              </a:buClr>
            </a:pPr>
            <a:endParaRPr lang="en-GB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 algn="just">
              <a:spcBef>
                <a:spcPct val="20000"/>
              </a:spcBef>
              <a:buClr>
                <a:srgbClr val="2DA2BF"/>
              </a:buClr>
            </a:pPr>
            <a:endParaRPr lang="en-GB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This work was supported by Engineering and Physical Sciences Research Council (EPSRC) Industrial Cooperative Awards in Science &amp; Technology (</a:t>
            </a:r>
            <a:r>
              <a:rPr lang="en-GB" sz="1400" b="1" dirty="0" err="1">
                <a:solidFill>
                  <a:schemeClr val="bg1"/>
                </a:solidFill>
              </a:rPr>
              <a:t>iCASE</a:t>
            </a:r>
            <a:r>
              <a:rPr lang="en-GB" sz="1400" b="1" dirty="0">
                <a:solidFill>
                  <a:schemeClr val="bg1"/>
                </a:solidFill>
              </a:rPr>
              <a:t>) award and Microsoft Research through its PhD Scholarship Programme. 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29B8592-8617-6A42-9646-5B61263D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5" y="4498661"/>
            <a:ext cx="5141193" cy="1282626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1A7DD3-2998-EF4B-A03F-C3901FC1D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27514"/>
          <a:stretch/>
        </p:blipFill>
        <p:spPr>
          <a:xfrm>
            <a:off x="5564017" y="4639391"/>
            <a:ext cx="2814405" cy="12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6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2028860">
            <a:off x="-365610" y="-989114"/>
            <a:ext cx="10231036" cy="8724390"/>
            <a:chOff x="-252535" y="0"/>
            <a:chExt cx="10231036" cy="6933460"/>
          </a:xfrm>
          <a:solidFill>
            <a:schemeClr val="accent1">
              <a:alpha val="14000"/>
            </a:schemeClr>
          </a:solidFill>
        </p:grpSpPr>
        <p:sp>
          <p:nvSpPr>
            <p:cNvPr id="6" name="Freeform 5"/>
            <p:cNvSpPr/>
            <p:nvPr/>
          </p:nvSpPr>
          <p:spPr>
            <a:xfrm>
              <a:off x="321678" y="259661"/>
              <a:ext cx="8930936" cy="6673799"/>
            </a:xfrm>
            <a:custGeom>
              <a:avLst/>
              <a:gdLst>
                <a:gd name="connsiteX0" fmla="*/ 0 w 8327254"/>
                <a:gd name="connsiteY0" fmla="*/ 6347534 h 6347534"/>
                <a:gd name="connsiteX1" fmla="*/ 985421 w 8327254"/>
                <a:gd name="connsiteY1" fmla="*/ 4971495 h 6347534"/>
                <a:gd name="connsiteX2" fmla="*/ 2334827 w 8327254"/>
                <a:gd name="connsiteY2" fmla="*/ 4625266 h 6347534"/>
                <a:gd name="connsiteX3" fmla="*/ 4261282 w 8327254"/>
                <a:gd name="connsiteY3" fmla="*/ 2911876 h 6347534"/>
                <a:gd name="connsiteX4" fmla="*/ 6241002 w 8327254"/>
                <a:gd name="connsiteY4" fmla="*/ 2263806 h 6347534"/>
                <a:gd name="connsiteX5" fmla="*/ 8327254 w 8327254"/>
                <a:gd name="connsiteY5" fmla="*/ 0 h 634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7254" h="6347534">
                  <a:moveTo>
                    <a:pt x="0" y="6347534"/>
                  </a:moveTo>
                  <a:cubicBezTo>
                    <a:pt x="298141" y="5803037"/>
                    <a:pt x="596283" y="5258540"/>
                    <a:pt x="985421" y="4971495"/>
                  </a:cubicBezTo>
                  <a:cubicBezTo>
                    <a:pt x="1374559" y="4684450"/>
                    <a:pt x="1788850" y="4968536"/>
                    <a:pt x="2334827" y="4625266"/>
                  </a:cubicBezTo>
                  <a:cubicBezTo>
                    <a:pt x="2880804" y="4281996"/>
                    <a:pt x="3610253" y="3305453"/>
                    <a:pt x="4261282" y="2911876"/>
                  </a:cubicBezTo>
                  <a:cubicBezTo>
                    <a:pt x="4912311" y="2518299"/>
                    <a:pt x="5563340" y="2749119"/>
                    <a:pt x="6241002" y="2263806"/>
                  </a:cubicBezTo>
                  <a:cubicBezTo>
                    <a:pt x="6918664" y="1778493"/>
                    <a:pt x="7622959" y="889246"/>
                    <a:pt x="8327254" y="0"/>
                  </a:cubicBezTo>
                </a:path>
              </a:pathLst>
            </a:custGeom>
            <a:grpFill/>
            <a:ln w="444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6632" y="1671683"/>
              <a:ext cx="9117367" cy="5190756"/>
            </a:xfrm>
            <a:custGeom>
              <a:avLst/>
              <a:gdLst>
                <a:gd name="connsiteX0" fmla="*/ 8433786 w 8433786"/>
                <a:gd name="connsiteY0" fmla="*/ 139362 h 5190756"/>
                <a:gd name="connsiteX1" fmla="*/ 7004482 w 8433786"/>
                <a:gd name="connsiteY1" fmla="*/ 157117 h 5190756"/>
                <a:gd name="connsiteX2" fmla="*/ 5566299 w 8433786"/>
                <a:gd name="connsiteY2" fmla="*/ 1728465 h 5190756"/>
                <a:gd name="connsiteX3" fmla="*/ 3284738 w 8433786"/>
                <a:gd name="connsiteY3" fmla="*/ 2403167 h 5190756"/>
                <a:gd name="connsiteX4" fmla="*/ 0 w 8433786"/>
                <a:gd name="connsiteY4" fmla="*/ 5190756 h 519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3786" h="5190756">
                  <a:moveTo>
                    <a:pt x="8433786" y="139362"/>
                  </a:moveTo>
                  <a:cubicBezTo>
                    <a:pt x="7958091" y="15814"/>
                    <a:pt x="7482396" y="-107734"/>
                    <a:pt x="7004482" y="157117"/>
                  </a:cubicBezTo>
                  <a:cubicBezTo>
                    <a:pt x="6526567" y="421968"/>
                    <a:pt x="6186256" y="1354123"/>
                    <a:pt x="5566299" y="1728465"/>
                  </a:cubicBezTo>
                  <a:cubicBezTo>
                    <a:pt x="4946342" y="2102807"/>
                    <a:pt x="4212454" y="1826119"/>
                    <a:pt x="3284738" y="2403167"/>
                  </a:cubicBezTo>
                  <a:cubicBezTo>
                    <a:pt x="2357022" y="2980215"/>
                    <a:pt x="559293" y="4715800"/>
                    <a:pt x="0" y="5190756"/>
                  </a:cubicBezTo>
                </a:path>
              </a:pathLst>
            </a:custGeom>
            <a:grpFill/>
            <a:ln w="1905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 rot="321507">
              <a:off x="213064" y="188640"/>
              <a:ext cx="8930936" cy="6673799"/>
            </a:xfrm>
            <a:custGeom>
              <a:avLst/>
              <a:gdLst>
                <a:gd name="connsiteX0" fmla="*/ 0 w 8327254"/>
                <a:gd name="connsiteY0" fmla="*/ 6347534 h 6347534"/>
                <a:gd name="connsiteX1" fmla="*/ 985421 w 8327254"/>
                <a:gd name="connsiteY1" fmla="*/ 4971495 h 6347534"/>
                <a:gd name="connsiteX2" fmla="*/ 2334827 w 8327254"/>
                <a:gd name="connsiteY2" fmla="*/ 4625266 h 6347534"/>
                <a:gd name="connsiteX3" fmla="*/ 4261282 w 8327254"/>
                <a:gd name="connsiteY3" fmla="*/ 2911876 h 6347534"/>
                <a:gd name="connsiteX4" fmla="*/ 6241002 w 8327254"/>
                <a:gd name="connsiteY4" fmla="*/ 2263806 h 6347534"/>
                <a:gd name="connsiteX5" fmla="*/ 8327254 w 8327254"/>
                <a:gd name="connsiteY5" fmla="*/ 0 h 634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7254" h="6347534">
                  <a:moveTo>
                    <a:pt x="0" y="6347534"/>
                  </a:moveTo>
                  <a:cubicBezTo>
                    <a:pt x="298141" y="5803037"/>
                    <a:pt x="596283" y="5258540"/>
                    <a:pt x="985421" y="4971495"/>
                  </a:cubicBezTo>
                  <a:cubicBezTo>
                    <a:pt x="1374559" y="4684450"/>
                    <a:pt x="1788850" y="4968536"/>
                    <a:pt x="2334827" y="4625266"/>
                  </a:cubicBezTo>
                  <a:cubicBezTo>
                    <a:pt x="2880804" y="4281996"/>
                    <a:pt x="3610253" y="3305453"/>
                    <a:pt x="4261282" y="2911876"/>
                  </a:cubicBezTo>
                  <a:cubicBezTo>
                    <a:pt x="4912311" y="2518299"/>
                    <a:pt x="5563340" y="2749119"/>
                    <a:pt x="6241002" y="2263806"/>
                  </a:cubicBezTo>
                  <a:cubicBezTo>
                    <a:pt x="6918664" y="1778493"/>
                    <a:pt x="7622959" y="889246"/>
                    <a:pt x="8327254" y="0"/>
                  </a:cubicBezTo>
                </a:path>
              </a:pathLst>
            </a:custGeom>
            <a:grpFill/>
            <a:ln w="190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72554" y="764704"/>
              <a:ext cx="8571446" cy="6168756"/>
            </a:xfrm>
            <a:custGeom>
              <a:avLst/>
              <a:gdLst>
                <a:gd name="connsiteX0" fmla="*/ 7932254 w 7932254"/>
                <a:gd name="connsiteY0" fmla="*/ 0 h 5797118"/>
                <a:gd name="connsiteX1" fmla="*/ 7053364 w 7932254"/>
                <a:gd name="connsiteY1" fmla="*/ 887767 h 5797118"/>
                <a:gd name="connsiteX2" fmla="*/ 5197931 w 7932254"/>
                <a:gd name="connsiteY2" fmla="*/ 1535837 h 5797118"/>
                <a:gd name="connsiteX3" fmla="*/ 3315865 w 7932254"/>
                <a:gd name="connsiteY3" fmla="*/ 3391270 h 5797118"/>
                <a:gd name="connsiteX4" fmla="*/ 1495943 w 7932254"/>
                <a:gd name="connsiteY4" fmla="*/ 3497802 h 5797118"/>
                <a:gd name="connsiteX5" fmla="*/ 155415 w 7932254"/>
                <a:gd name="connsiteY5" fmla="*/ 4341180 h 5797118"/>
                <a:gd name="connsiteX6" fmla="*/ 22250 w 7932254"/>
                <a:gd name="connsiteY6" fmla="*/ 5797118 h 579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2254" h="5797118">
                  <a:moveTo>
                    <a:pt x="7932254" y="0"/>
                  </a:moveTo>
                  <a:cubicBezTo>
                    <a:pt x="7720669" y="315897"/>
                    <a:pt x="7509084" y="631794"/>
                    <a:pt x="7053364" y="887767"/>
                  </a:cubicBezTo>
                  <a:cubicBezTo>
                    <a:pt x="6597644" y="1143740"/>
                    <a:pt x="5820847" y="1118587"/>
                    <a:pt x="5197931" y="1535837"/>
                  </a:cubicBezTo>
                  <a:cubicBezTo>
                    <a:pt x="4575015" y="1953087"/>
                    <a:pt x="3932863" y="3064276"/>
                    <a:pt x="3315865" y="3391270"/>
                  </a:cubicBezTo>
                  <a:cubicBezTo>
                    <a:pt x="2698867" y="3718264"/>
                    <a:pt x="2022685" y="3339484"/>
                    <a:pt x="1495943" y="3497802"/>
                  </a:cubicBezTo>
                  <a:cubicBezTo>
                    <a:pt x="969201" y="3656120"/>
                    <a:pt x="401031" y="3957961"/>
                    <a:pt x="155415" y="4341180"/>
                  </a:cubicBezTo>
                  <a:cubicBezTo>
                    <a:pt x="-90201" y="4724399"/>
                    <a:pt x="31128" y="5573697"/>
                    <a:pt x="22250" y="5797118"/>
                  </a:cubicBezTo>
                </a:path>
              </a:pathLst>
            </a:custGeom>
            <a:grpFill/>
            <a:ln w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-252535" y="0"/>
              <a:ext cx="9289032" cy="5373215"/>
            </a:xfrm>
            <a:custGeom>
              <a:avLst/>
              <a:gdLst>
                <a:gd name="connsiteX0" fmla="*/ 8416031 w 8416031"/>
                <a:gd name="connsiteY0" fmla="*/ 0 h 4625266"/>
                <a:gd name="connsiteX1" fmla="*/ 6942338 w 8416031"/>
                <a:gd name="connsiteY1" fmla="*/ 3524435 h 4625266"/>
                <a:gd name="connsiteX2" fmla="*/ 1961965 w 8416031"/>
                <a:gd name="connsiteY2" fmla="*/ 3231472 h 4625266"/>
                <a:gd name="connsiteX3" fmla="*/ 0 w 8416031"/>
                <a:gd name="connsiteY3" fmla="*/ 4625266 h 462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6031" h="4625266">
                  <a:moveTo>
                    <a:pt x="8416031" y="0"/>
                  </a:moveTo>
                  <a:cubicBezTo>
                    <a:pt x="8217023" y="1492928"/>
                    <a:pt x="8018016" y="2985856"/>
                    <a:pt x="6942338" y="3524435"/>
                  </a:cubicBezTo>
                  <a:cubicBezTo>
                    <a:pt x="5866660" y="4063014"/>
                    <a:pt x="3119021" y="3048000"/>
                    <a:pt x="1961965" y="3231472"/>
                  </a:cubicBezTo>
                  <a:cubicBezTo>
                    <a:pt x="804909" y="3414944"/>
                    <a:pt x="341790" y="4336742"/>
                    <a:pt x="0" y="4625266"/>
                  </a:cubicBezTo>
                </a:path>
              </a:pathLst>
            </a:custGeom>
            <a:grpFill/>
            <a:ln w="3429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35511" y="621437"/>
              <a:ext cx="10014012" cy="5955279"/>
            </a:xfrm>
            <a:custGeom>
              <a:avLst/>
              <a:gdLst>
                <a:gd name="connsiteX0" fmla="*/ 0 w 10014012"/>
                <a:gd name="connsiteY0" fmla="*/ 5459767 h 5955279"/>
                <a:gd name="connsiteX1" fmla="*/ 3249228 w 10014012"/>
                <a:gd name="connsiteY1" fmla="*/ 5619565 h 5955279"/>
                <a:gd name="connsiteX2" fmla="*/ 4802820 w 10014012"/>
                <a:gd name="connsiteY2" fmla="*/ 1624613 h 5955279"/>
                <a:gd name="connsiteX3" fmla="*/ 10014012 w 10014012"/>
                <a:gd name="connsiteY3" fmla="*/ 0 h 595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012" h="5955279">
                  <a:moveTo>
                    <a:pt x="0" y="5459767"/>
                  </a:moveTo>
                  <a:cubicBezTo>
                    <a:pt x="1224379" y="5859262"/>
                    <a:pt x="2448758" y="6258757"/>
                    <a:pt x="3249228" y="5619565"/>
                  </a:cubicBezTo>
                  <a:cubicBezTo>
                    <a:pt x="4049698" y="4980373"/>
                    <a:pt x="3675356" y="2561207"/>
                    <a:pt x="4802820" y="1624613"/>
                  </a:cubicBezTo>
                  <a:cubicBezTo>
                    <a:pt x="5930284" y="688019"/>
                    <a:pt x="7972148" y="344009"/>
                    <a:pt x="10014012" y="0"/>
                  </a:cubicBezTo>
                </a:path>
              </a:pathLst>
            </a:custGeom>
            <a:grp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08521" y="-5949"/>
            <a:ext cx="9308167" cy="6863950"/>
          </a:xfrm>
          <a:prstGeom prst="rect">
            <a:avLst/>
          </a:prstGeom>
          <a:solidFill>
            <a:schemeClr val="accent6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411760" y="18009"/>
            <a:ext cx="6048672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 Any Questions?</a:t>
            </a: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  <a:tab pos="88011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  <a:tab pos="88011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5BB907-2BAB-0D4A-BE2E-32D49E579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8525"/>
            <a:ext cx="7200287" cy="41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26485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2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475656" y="18009"/>
            <a:ext cx="698477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CPM pipeline: Statistical models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11215" y="1572054"/>
            <a:ext cx="3983386" cy="4690915"/>
            <a:chOff x="2316806" y="1550350"/>
            <a:chExt cx="3983386" cy="4690915"/>
          </a:xfrm>
        </p:grpSpPr>
        <p:sp>
          <p:nvSpPr>
            <p:cNvPr id="20" name="Up Arrow 19"/>
            <p:cNvSpPr/>
            <p:nvPr/>
          </p:nvSpPr>
          <p:spPr>
            <a:xfrm>
              <a:off x="2316806" y="1550350"/>
              <a:ext cx="3983386" cy="4690915"/>
            </a:xfrm>
            <a:prstGeom prst="upArrow">
              <a:avLst>
                <a:gd name="adj1" fmla="val 50000"/>
                <a:gd name="adj2" fmla="val 37566"/>
              </a:avLst>
            </a:prstGeom>
            <a:solidFill>
              <a:schemeClr val="bg1">
                <a:alpha val="5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5423" y="2353829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CPM Pipeline</a:t>
              </a:r>
            </a:p>
          </p:txBody>
        </p:sp>
      </p:grpSp>
      <p:sp>
        <p:nvSpPr>
          <p:cNvPr id="59" name="Curved Up Arrow 58"/>
          <p:cNvSpPr/>
          <p:nvPr/>
        </p:nvSpPr>
        <p:spPr>
          <a:xfrm>
            <a:off x="4268197" y="5090919"/>
            <a:ext cx="2682474" cy="1437134"/>
          </a:xfrm>
          <a:prstGeom prst="curvedUpArrow">
            <a:avLst>
              <a:gd name="adj1" fmla="val 6770"/>
              <a:gd name="adj2" fmla="val 24487"/>
              <a:gd name="adj3" fmla="val 11082"/>
            </a:avLst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>
            <a:off x="1750493" y="5084812"/>
            <a:ext cx="2682474" cy="1437134"/>
          </a:xfrm>
          <a:prstGeom prst="curvedUpArrow">
            <a:avLst>
              <a:gd name="adj1" fmla="val 6770"/>
              <a:gd name="adj2" fmla="val 24487"/>
              <a:gd name="adj3" fmla="val 11082"/>
            </a:avLst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97703" y="2820625"/>
            <a:ext cx="2891292" cy="1974139"/>
            <a:chOff x="3303294" y="2943432"/>
            <a:chExt cx="2891292" cy="1974139"/>
          </a:xfrm>
        </p:grpSpPr>
        <p:sp>
          <p:nvSpPr>
            <p:cNvPr id="36" name="Up Arrow 35"/>
            <p:cNvSpPr/>
            <p:nvPr/>
          </p:nvSpPr>
          <p:spPr>
            <a:xfrm>
              <a:off x="3303294" y="2943432"/>
              <a:ext cx="2010410" cy="1974139"/>
            </a:xfrm>
            <a:prstGeom prst="upArrow">
              <a:avLst/>
            </a:prstGeom>
            <a:solidFill>
              <a:schemeClr val="tx1">
                <a:lumMod val="60000"/>
                <a:lumOff val="40000"/>
                <a:alpha val="76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6314" y="3555850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(External)</a:t>
              </a:r>
            </a:p>
            <a:p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Validation</a:t>
              </a:r>
              <a:endPara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45910" y="2841141"/>
            <a:ext cx="2625954" cy="1974139"/>
            <a:chOff x="5751501" y="2963948"/>
            <a:chExt cx="2625954" cy="1974139"/>
          </a:xfrm>
        </p:grpSpPr>
        <p:sp>
          <p:nvSpPr>
            <p:cNvPr id="11" name="Up Arrow 10"/>
            <p:cNvSpPr/>
            <p:nvPr/>
          </p:nvSpPr>
          <p:spPr>
            <a:xfrm>
              <a:off x="5751501" y="2963948"/>
              <a:ext cx="2010410" cy="1974139"/>
            </a:xfrm>
            <a:prstGeom prst="upArrow">
              <a:avLst/>
            </a:prstGeom>
            <a:solidFill>
              <a:schemeClr val="tx1">
                <a:lumMod val="60000"/>
                <a:lumOff val="40000"/>
                <a:alpha val="76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9183" y="3553720"/>
              <a:ext cx="24482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Implementation</a:t>
              </a:r>
            </a:p>
            <a:p>
              <a:r>
                <a:rPr lang="en-GB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(Deployment)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7807" y="2841140"/>
            <a:ext cx="2010410" cy="1974139"/>
            <a:chOff x="833398" y="2963947"/>
            <a:chExt cx="2010410" cy="1974139"/>
          </a:xfrm>
        </p:grpSpPr>
        <p:sp>
          <p:nvSpPr>
            <p:cNvPr id="37" name="Up Arrow 36"/>
            <p:cNvSpPr/>
            <p:nvPr/>
          </p:nvSpPr>
          <p:spPr>
            <a:xfrm>
              <a:off x="833398" y="2963947"/>
              <a:ext cx="2010410" cy="1974139"/>
            </a:xfrm>
            <a:prstGeom prst="upArrow">
              <a:avLst/>
            </a:prstGeom>
            <a:solidFill>
              <a:schemeClr val="tx1">
                <a:lumMod val="60000"/>
                <a:lumOff val="40000"/>
                <a:alpha val="76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8770" y="3577531"/>
              <a:ext cx="1608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Development</a:t>
              </a:r>
              <a:b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Internal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2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26485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2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483768" y="18009"/>
            <a:ext cx="5976664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CPM pipeline: ML models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11215" y="1572054"/>
            <a:ext cx="3983386" cy="4690915"/>
            <a:chOff x="2316806" y="1550350"/>
            <a:chExt cx="3983386" cy="4690915"/>
          </a:xfrm>
        </p:grpSpPr>
        <p:sp>
          <p:nvSpPr>
            <p:cNvPr id="20" name="Up Arrow 19"/>
            <p:cNvSpPr/>
            <p:nvPr/>
          </p:nvSpPr>
          <p:spPr>
            <a:xfrm>
              <a:off x="2316806" y="1550350"/>
              <a:ext cx="3983386" cy="4690915"/>
            </a:xfrm>
            <a:prstGeom prst="upArrow">
              <a:avLst>
                <a:gd name="adj1" fmla="val 50000"/>
                <a:gd name="adj2" fmla="val 37566"/>
              </a:avLst>
            </a:prstGeom>
            <a:solidFill>
              <a:schemeClr val="bg1">
                <a:alpha val="5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5423" y="2353829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CPM Pipeline</a:t>
              </a:r>
            </a:p>
          </p:txBody>
        </p:sp>
      </p:grpSp>
      <p:sp>
        <p:nvSpPr>
          <p:cNvPr id="26" name="Curved Up Arrow 25"/>
          <p:cNvSpPr/>
          <p:nvPr/>
        </p:nvSpPr>
        <p:spPr>
          <a:xfrm>
            <a:off x="1750492" y="5084812"/>
            <a:ext cx="5053755" cy="1437134"/>
          </a:xfrm>
          <a:prstGeom prst="curvedUpArrow">
            <a:avLst>
              <a:gd name="adj1" fmla="val 6770"/>
              <a:gd name="adj2" fmla="val 24487"/>
              <a:gd name="adj3" fmla="val 11082"/>
            </a:avLst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45910" y="2841141"/>
            <a:ext cx="2010410" cy="1974139"/>
            <a:chOff x="5751501" y="2963948"/>
            <a:chExt cx="2010410" cy="1974139"/>
          </a:xfrm>
        </p:grpSpPr>
        <p:sp>
          <p:nvSpPr>
            <p:cNvPr id="11" name="Up Arrow 10"/>
            <p:cNvSpPr/>
            <p:nvPr/>
          </p:nvSpPr>
          <p:spPr>
            <a:xfrm>
              <a:off x="5751501" y="2963948"/>
              <a:ext cx="2010410" cy="1974139"/>
            </a:xfrm>
            <a:prstGeom prst="upArrow">
              <a:avLst/>
            </a:prstGeom>
            <a:solidFill>
              <a:schemeClr val="tx1">
                <a:lumMod val="60000"/>
                <a:lumOff val="40000"/>
                <a:alpha val="76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33966" y="3360539"/>
              <a:ext cx="1578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(Deployment)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7807" y="2841140"/>
            <a:ext cx="2010410" cy="1974139"/>
            <a:chOff x="833398" y="2963947"/>
            <a:chExt cx="2010410" cy="1974139"/>
          </a:xfrm>
        </p:grpSpPr>
        <p:sp>
          <p:nvSpPr>
            <p:cNvPr id="37" name="Up Arrow 36"/>
            <p:cNvSpPr/>
            <p:nvPr/>
          </p:nvSpPr>
          <p:spPr>
            <a:xfrm>
              <a:off x="833398" y="2963947"/>
              <a:ext cx="2010410" cy="1974139"/>
            </a:xfrm>
            <a:prstGeom prst="upArrow">
              <a:avLst/>
            </a:prstGeom>
            <a:solidFill>
              <a:schemeClr val="tx1">
                <a:lumMod val="60000"/>
                <a:lumOff val="40000"/>
                <a:alpha val="76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8281" y="3551807"/>
              <a:ext cx="1035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Train + </a:t>
              </a: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validation </a:t>
              </a:r>
              <a:endPara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6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26485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5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</a:t>
            </a:r>
          </a:p>
        </p:txBody>
      </p:sp>
      <p:sp>
        <p:nvSpPr>
          <p:cNvPr id="27" name="Google Shape;314;p29">
            <a:extLst>
              <a:ext uri="{FF2B5EF4-FFF2-40B4-BE49-F238E27FC236}">
                <a16:creationId xmlns:a16="http://schemas.microsoft.com/office/drawing/2014/main" id="{4F34AA1A-50E7-B444-8168-8442805E9AEE}"/>
              </a:ext>
            </a:extLst>
          </p:cNvPr>
          <p:cNvSpPr/>
          <p:nvPr/>
        </p:nvSpPr>
        <p:spPr>
          <a:xfrm>
            <a:off x="3590416" y="2417882"/>
            <a:ext cx="1939295" cy="1936321"/>
          </a:xfrm>
          <a:prstGeom prst="ellipse">
            <a:avLst/>
          </a:prstGeom>
          <a:solidFill>
            <a:srgbClr val="FFC000"/>
          </a:solidFill>
          <a:ln w="1143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50000"/>
                  </a:schemeClr>
                </a:solidFill>
                <a:latin typeface="Lora"/>
                <a:ea typeface="Lora"/>
                <a:cs typeface="Lora"/>
                <a:sym typeface="Lora"/>
              </a:rPr>
              <a:t>Electronic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50000"/>
                  </a:schemeClr>
                </a:solidFill>
                <a:latin typeface="Lora"/>
                <a:ea typeface="Lora"/>
                <a:cs typeface="Lora"/>
                <a:sym typeface="Lora"/>
              </a:rPr>
              <a:t>Health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50000"/>
                  </a:schemeClr>
                </a:solidFill>
                <a:latin typeface="Lora"/>
                <a:ea typeface="Lora"/>
                <a:cs typeface="Lora"/>
                <a:sym typeface="Lora"/>
              </a:rPr>
              <a:t>Records</a:t>
            </a:r>
            <a:endParaRPr b="1" dirty="0">
              <a:solidFill>
                <a:schemeClr val="accent6">
                  <a:lumMod val="50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" name="Google Shape;208;p23">
            <a:extLst>
              <a:ext uri="{FF2B5EF4-FFF2-40B4-BE49-F238E27FC236}">
                <a16:creationId xmlns:a16="http://schemas.microsoft.com/office/drawing/2014/main" id="{636B43E4-5B6F-2542-902C-A22578942AC2}"/>
              </a:ext>
            </a:extLst>
          </p:cNvPr>
          <p:cNvSpPr/>
          <p:nvPr/>
        </p:nvSpPr>
        <p:spPr>
          <a:xfrm>
            <a:off x="1839558" y="2689918"/>
            <a:ext cx="1274400" cy="1192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 sz="18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" name="Google Shape;208;p23">
            <a:extLst>
              <a:ext uri="{FF2B5EF4-FFF2-40B4-BE49-F238E27FC236}">
                <a16:creationId xmlns:a16="http://schemas.microsoft.com/office/drawing/2014/main" id="{BACC7FC9-4B98-174D-A130-077666893B3D}"/>
              </a:ext>
            </a:extLst>
          </p:cNvPr>
          <p:cNvSpPr/>
          <p:nvPr/>
        </p:nvSpPr>
        <p:spPr>
          <a:xfrm>
            <a:off x="5978952" y="2733712"/>
            <a:ext cx="1274400" cy="119205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 sz="18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" name="Google Shape;235;p24">
            <a:extLst>
              <a:ext uri="{FF2B5EF4-FFF2-40B4-BE49-F238E27FC236}">
                <a16:creationId xmlns:a16="http://schemas.microsoft.com/office/drawing/2014/main" id="{1D6A030C-08C5-9E4C-AA93-5B848DDC18D8}"/>
              </a:ext>
            </a:extLst>
          </p:cNvPr>
          <p:cNvCxnSpPr/>
          <p:nvPr/>
        </p:nvCxnSpPr>
        <p:spPr>
          <a:xfrm>
            <a:off x="1837289" y="2312909"/>
            <a:ext cx="401616" cy="428351"/>
          </a:xfrm>
          <a:prstGeom prst="straightConnector1">
            <a:avLst/>
          </a:prstGeom>
          <a:noFill/>
          <a:ln w="19050" cap="flat" cmpd="sng">
            <a:solidFill>
              <a:srgbClr val="99FF66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2" name="Google Shape;235;p24">
            <a:extLst>
              <a:ext uri="{FF2B5EF4-FFF2-40B4-BE49-F238E27FC236}">
                <a16:creationId xmlns:a16="http://schemas.microsoft.com/office/drawing/2014/main" id="{32CE7EB5-38E5-B14D-89E2-137776DF4D49}"/>
              </a:ext>
            </a:extLst>
          </p:cNvPr>
          <p:cNvCxnSpPr/>
          <p:nvPr/>
        </p:nvCxnSpPr>
        <p:spPr>
          <a:xfrm flipV="1">
            <a:off x="1694290" y="3780049"/>
            <a:ext cx="427880" cy="409417"/>
          </a:xfrm>
          <a:prstGeom prst="straightConnector1">
            <a:avLst/>
          </a:prstGeom>
          <a:noFill/>
          <a:ln w="19050" cap="flat" cmpd="sng">
            <a:solidFill>
              <a:srgbClr val="99FF66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3" name="Google Shape;235;p24">
            <a:extLst>
              <a:ext uri="{FF2B5EF4-FFF2-40B4-BE49-F238E27FC236}">
                <a16:creationId xmlns:a16="http://schemas.microsoft.com/office/drawing/2014/main" id="{6FE04F37-DA7A-E443-B460-97E780570FE0}"/>
              </a:ext>
            </a:extLst>
          </p:cNvPr>
          <p:cNvCxnSpPr/>
          <p:nvPr/>
        </p:nvCxnSpPr>
        <p:spPr>
          <a:xfrm>
            <a:off x="3292630" y="3331483"/>
            <a:ext cx="261894" cy="2179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oogle Shape;235;p24">
            <a:extLst>
              <a:ext uri="{FF2B5EF4-FFF2-40B4-BE49-F238E27FC236}">
                <a16:creationId xmlns:a16="http://schemas.microsoft.com/office/drawing/2014/main" id="{C701177D-51E4-5146-AA21-65A9472AA0DC}"/>
              </a:ext>
            </a:extLst>
          </p:cNvPr>
          <p:cNvCxnSpPr/>
          <p:nvPr/>
        </p:nvCxnSpPr>
        <p:spPr>
          <a:xfrm flipH="1">
            <a:off x="5577971" y="3329737"/>
            <a:ext cx="261894" cy="2179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oogle Shape;235;p24">
            <a:extLst>
              <a:ext uri="{FF2B5EF4-FFF2-40B4-BE49-F238E27FC236}">
                <a16:creationId xmlns:a16="http://schemas.microsoft.com/office/drawing/2014/main" id="{5D9D0B5A-2393-A742-91D6-D2EE2884C694}"/>
              </a:ext>
            </a:extLst>
          </p:cNvPr>
          <p:cNvCxnSpPr/>
          <p:nvPr/>
        </p:nvCxnSpPr>
        <p:spPr>
          <a:xfrm flipH="1">
            <a:off x="6745027" y="2371145"/>
            <a:ext cx="401615" cy="380318"/>
          </a:xfrm>
          <a:prstGeom prst="straightConnector1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8" name="Google Shape;235;p24">
            <a:extLst>
              <a:ext uri="{FF2B5EF4-FFF2-40B4-BE49-F238E27FC236}">
                <a16:creationId xmlns:a16="http://schemas.microsoft.com/office/drawing/2014/main" id="{58C5ED5D-C3D4-7245-AB67-DE1F3A671027}"/>
              </a:ext>
            </a:extLst>
          </p:cNvPr>
          <p:cNvCxnSpPr/>
          <p:nvPr/>
        </p:nvCxnSpPr>
        <p:spPr>
          <a:xfrm flipH="1" flipV="1">
            <a:off x="6730805" y="3865108"/>
            <a:ext cx="349121" cy="380317"/>
          </a:xfrm>
          <a:prstGeom prst="straightConnector1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1E3D47E-BCC5-D74E-BBE0-E573DB4235B6}"/>
              </a:ext>
            </a:extLst>
          </p:cNvPr>
          <p:cNvSpPr/>
          <p:nvPr/>
        </p:nvSpPr>
        <p:spPr>
          <a:xfrm>
            <a:off x="647130" y="1908146"/>
            <a:ext cx="13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16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Cost-effective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3812A4-BC1D-094B-A330-9EC03B1480F6}"/>
              </a:ext>
            </a:extLst>
          </p:cNvPr>
          <p:cNvSpPr/>
          <p:nvPr/>
        </p:nvSpPr>
        <p:spPr>
          <a:xfrm>
            <a:off x="215230" y="4262137"/>
            <a:ext cx="2033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6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Longitudinal data collected over many years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D9DB3D-DB9B-9A4B-AFD1-DF0969AA6249}"/>
              </a:ext>
            </a:extLst>
          </p:cNvPr>
          <p:cNvSpPr/>
          <p:nvPr/>
        </p:nvSpPr>
        <p:spPr>
          <a:xfrm>
            <a:off x="6869696" y="1574466"/>
            <a:ext cx="1641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6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Biased towards sicker patients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AB6B49-B588-F547-8303-286E397D466D}"/>
              </a:ext>
            </a:extLst>
          </p:cNvPr>
          <p:cNvSpPr/>
          <p:nvPr/>
        </p:nvSpPr>
        <p:spPr>
          <a:xfrm>
            <a:off x="6341237" y="4456596"/>
            <a:ext cx="22110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ea typeface="Quattrocento Sans"/>
                <a:cs typeface="Quattrocento Sans"/>
                <a:sym typeface="Quattrocento Sans"/>
              </a:rPr>
              <a:t>Contain </a:t>
            </a:r>
            <a:r>
              <a:rPr lang="en-GB" sz="1600" b="1" dirty="0">
                <a:solidFill>
                  <a:schemeClr val="bg1"/>
                </a:solidFill>
                <a:ea typeface="Quattrocento Sans"/>
                <a:sym typeface="Lora"/>
              </a:rPr>
              <a:t>m</a:t>
            </a:r>
            <a:r>
              <a:rPr lang="en-GB" sz="1600" b="1" dirty="0">
                <a:solidFill>
                  <a:schemeClr val="bg1"/>
                </a:solidFill>
                <a:sym typeface="Lora"/>
              </a:rPr>
              <a:t>issing data</a:t>
            </a:r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b="1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9" grpId="0" animBg="1"/>
      <p:bldP spid="39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899592" y="-92906"/>
            <a:ext cx="7560840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do we mean by missing data?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7657" y="2464115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Never collected (either by design or not)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7657" y="3347439"/>
            <a:ext cx="7622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Lost accidentally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7982" y="4277205"/>
            <a:ext cx="7642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Wrongly collected and so deleted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2732" y="248322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>
            <a:off x="180985" y="334207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246632" y="4212042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68EEC-4D41-234B-9828-4AD295BC4C1E}"/>
              </a:ext>
            </a:extLst>
          </p:cNvPr>
          <p:cNvSpPr/>
          <p:nvPr/>
        </p:nvSpPr>
        <p:spPr>
          <a:xfrm>
            <a:off x="353320" y="5758238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800" dirty="0">
                <a:solidFill>
                  <a:schemeClr val="bg1"/>
                </a:solidFill>
                <a:cs typeface="Times New Roman" panose="02020603050405020304" pitchFamily="18" charset="0"/>
              </a:rPr>
              <a:t>Missing values can be in the outcome of interest or in explanatory variables / features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23F7-3950-4E48-83A9-7F31124DA91C}"/>
              </a:ext>
            </a:extLst>
          </p:cNvPr>
          <p:cNvSpPr/>
          <p:nvPr/>
        </p:nvSpPr>
        <p:spPr>
          <a:xfrm>
            <a:off x="246042" y="1631076"/>
            <a:ext cx="7926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Missing data are observations/records which were:</a:t>
            </a:r>
            <a:endParaRPr lang="en-GB" sz="2400" dirty="0">
              <a:solidFill>
                <a:schemeClr val="accent6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 animBg="1"/>
      <p:bldP spid="49" grpId="0" animBg="1"/>
      <p:bldP spid="5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0"/>
            <a:ext cx="9196969" cy="6858000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15816" y="18009"/>
            <a:ext cx="554461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Issues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6043" y="1631076"/>
            <a:ext cx="7649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Missing data generally raise three direct concerns: </a:t>
            </a:r>
            <a:endParaRPr lang="en-GB" sz="2400" dirty="0">
              <a:solidFill>
                <a:schemeClr val="accent6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7982" y="251470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Difficulty with performing the intended analysis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8032" y="3335862"/>
            <a:ext cx="7622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Loss of power &amp; loss of precision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7169" y="4224700"/>
            <a:ext cx="7642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2DA2BF"/>
              </a:buClr>
            </a:pPr>
            <a:r>
              <a:rPr lang="en-GB" sz="2400" dirty="0">
                <a:solidFill>
                  <a:schemeClr val="bg1"/>
                </a:solidFill>
                <a:cs typeface="Times New Roman" panose="02020603050405020304" pitchFamily="18" charset="0"/>
              </a:rPr>
              <a:t>Bias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2732" y="248322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>
            <a:off x="180985" y="3342073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246632" y="4212042"/>
            <a:ext cx="441350" cy="442557"/>
          </a:xfrm>
          <a:custGeom>
            <a:avLst/>
            <a:gdLst>
              <a:gd name="connsiteX0" fmla="*/ 146710 w 345404"/>
              <a:gd name="connsiteY0" fmla="*/ 3782 h 311456"/>
              <a:gd name="connsiteX1" fmla="*/ 43193 w 345404"/>
              <a:gd name="connsiteY1" fmla="*/ 141805 h 311456"/>
              <a:gd name="connsiteX2" fmla="*/ 103577 w 345404"/>
              <a:gd name="connsiteY2" fmla="*/ 305707 h 311456"/>
              <a:gd name="connsiteX3" fmla="*/ 319238 w 345404"/>
              <a:gd name="connsiteY3" fmla="*/ 90046 h 311456"/>
              <a:gd name="connsiteX4" fmla="*/ 60 w 345404"/>
              <a:gd name="connsiteY4" fmla="*/ 141805 h 311456"/>
              <a:gd name="connsiteX5" fmla="*/ 310611 w 345404"/>
              <a:gd name="connsiteY5" fmla="*/ 297080 h 311456"/>
              <a:gd name="connsiteX6" fmla="*/ 25940 w 345404"/>
              <a:gd name="connsiteY6" fmla="*/ 55541 h 311456"/>
              <a:gd name="connsiteX7" fmla="*/ 327864 w 345404"/>
              <a:gd name="connsiteY7" fmla="*/ 176310 h 311456"/>
              <a:gd name="connsiteX8" fmla="*/ 276106 w 345404"/>
              <a:gd name="connsiteY8" fmla="*/ 38288 h 311456"/>
              <a:gd name="connsiteX9" fmla="*/ 60 w 345404"/>
              <a:gd name="connsiteY9" fmla="*/ 245322 h 311456"/>
              <a:gd name="connsiteX10" fmla="*/ 301985 w 345404"/>
              <a:gd name="connsiteY10" fmla="*/ 297080 h 311456"/>
              <a:gd name="connsiteX11" fmla="*/ 146710 w 345404"/>
              <a:gd name="connsiteY11" fmla="*/ 3782 h 31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404" h="311456">
                <a:moveTo>
                  <a:pt x="146710" y="3782"/>
                </a:moveTo>
                <a:cubicBezTo>
                  <a:pt x="103578" y="-22097"/>
                  <a:pt x="50382" y="91484"/>
                  <a:pt x="43193" y="141805"/>
                </a:cubicBezTo>
                <a:cubicBezTo>
                  <a:pt x="36004" y="192126"/>
                  <a:pt x="57569" y="314334"/>
                  <a:pt x="103577" y="305707"/>
                </a:cubicBezTo>
                <a:cubicBezTo>
                  <a:pt x="149585" y="297081"/>
                  <a:pt x="336491" y="117363"/>
                  <a:pt x="319238" y="90046"/>
                </a:cubicBezTo>
                <a:cubicBezTo>
                  <a:pt x="301985" y="62729"/>
                  <a:pt x="1498" y="107299"/>
                  <a:pt x="60" y="141805"/>
                </a:cubicBezTo>
                <a:cubicBezTo>
                  <a:pt x="-1378" y="176311"/>
                  <a:pt x="306298" y="311457"/>
                  <a:pt x="310611" y="297080"/>
                </a:cubicBezTo>
                <a:cubicBezTo>
                  <a:pt x="314924" y="282703"/>
                  <a:pt x="23064" y="75669"/>
                  <a:pt x="25940" y="55541"/>
                </a:cubicBezTo>
                <a:cubicBezTo>
                  <a:pt x="28815" y="35413"/>
                  <a:pt x="286170" y="179185"/>
                  <a:pt x="327864" y="176310"/>
                </a:cubicBezTo>
                <a:cubicBezTo>
                  <a:pt x="369558" y="173435"/>
                  <a:pt x="330740" y="26786"/>
                  <a:pt x="276106" y="38288"/>
                </a:cubicBezTo>
                <a:cubicBezTo>
                  <a:pt x="221472" y="49790"/>
                  <a:pt x="-4253" y="202190"/>
                  <a:pt x="60" y="245322"/>
                </a:cubicBezTo>
                <a:cubicBezTo>
                  <a:pt x="4373" y="288454"/>
                  <a:pt x="277543" y="335899"/>
                  <a:pt x="301985" y="297080"/>
                </a:cubicBezTo>
                <a:cubicBezTo>
                  <a:pt x="326427" y="258261"/>
                  <a:pt x="189842" y="29661"/>
                  <a:pt x="146710" y="378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68EEC-4D41-234B-9828-4AD295BC4C1E}"/>
              </a:ext>
            </a:extLst>
          </p:cNvPr>
          <p:cNvSpPr/>
          <p:nvPr/>
        </p:nvSpPr>
        <p:spPr>
          <a:xfrm>
            <a:off x="810776" y="5765610"/>
            <a:ext cx="7649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2DA2BF"/>
              </a:buClr>
            </a:pPr>
            <a:r>
              <a:rPr lang="en-GB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Therefore, it’s important to carefully consider why data may be missing..</a:t>
            </a: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 animBg="1"/>
      <p:bldP spid="49" grpId="0" animBg="1"/>
      <p:bldP spid="5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52969" y="-99392"/>
            <a:ext cx="9196969" cy="6970077"/>
          </a:xfrm>
          <a:prstGeom prst="rect">
            <a:avLst/>
          </a:prstGeom>
          <a:solidFill>
            <a:schemeClr val="accent6">
              <a:lumMod val="50000"/>
              <a:alpha val="761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257167" y="1124744"/>
            <a:ext cx="10009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-157655" y="1008910"/>
            <a:ext cx="4729655" cy="284229"/>
          </a:xfrm>
          <a:custGeom>
            <a:avLst/>
            <a:gdLst>
              <a:gd name="connsiteX0" fmla="*/ 0 w 4729655"/>
              <a:gd name="connsiteY0" fmla="*/ 173504 h 284229"/>
              <a:gd name="connsiteX1" fmla="*/ 614855 w 4729655"/>
              <a:gd name="connsiteY1" fmla="*/ 47380 h 284229"/>
              <a:gd name="connsiteX2" fmla="*/ 1340069 w 4729655"/>
              <a:gd name="connsiteY2" fmla="*/ 205035 h 284229"/>
              <a:gd name="connsiteX3" fmla="*/ 2664372 w 4729655"/>
              <a:gd name="connsiteY3" fmla="*/ 63145 h 284229"/>
              <a:gd name="connsiteX4" fmla="*/ 3105807 w 4729655"/>
              <a:gd name="connsiteY4" fmla="*/ 283862 h 284229"/>
              <a:gd name="connsiteX5" fmla="*/ 3294993 w 4729655"/>
              <a:gd name="connsiteY5" fmla="*/ 83 h 284229"/>
              <a:gd name="connsiteX6" fmla="*/ 3720662 w 4729655"/>
              <a:gd name="connsiteY6" fmla="*/ 252331 h 284229"/>
              <a:gd name="connsiteX7" fmla="*/ 4035972 w 4729655"/>
              <a:gd name="connsiteY7" fmla="*/ 78911 h 284229"/>
              <a:gd name="connsiteX8" fmla="*/ 4729655 w 4729655"/>
              <a:gd name="connsiteY8" fmla="*/ 173504 h 28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55" h="284229">
                <a:moveTo>
                  <a:pt x="0" y="173504"/>
                </a:moveTo>
                <a:cubicBezTo>
                  <a:pt x="195755" y="107814"/>
                  <a:pt x="391510" y="42125"/>
                  <a:pt x="614855" y="47380"/>
                </a:cubicBezTo>
                <a:cubicBezTo>
                  <a:pt x="838200" y="52635"/>
                  <a:pt x="998483" y="202408"/>
                  <a:pt x="1340069" y="205035"/>
                </a:cubicBezTo>
                <a:cubicBezTo>
                  <a:pt x="1681655" y="207662"/>
                  <a:pt x="2370082" y="50007"/>
                  <a:pt x="2664372" y="63145"/>
                </a:cubicBezTo>
                <a:cubicBezTo>
                  <a:pt x="2958662" y="76283"/>
                  <a:pt x="3000704" y="294372"/>
                  <a:pt x="3105807" y="283862"/>
                </a:cubicBezTo>
                <a:cubicBezTo>
                  <a:pt x="3210910" y="273352"/>
                  <a:pt x="3192517" y="5338"/>
                  <a:pt x="3294993" y="83"/>
                </a:cubicBezTo>
                <a:cubicBezTo>
                  <a:pt x="3397469" y="-5172"/>
                  <a:pt x="3597166" y="239193"/>
                  <a:pt x="3720662" y="252331"/>
                </a:cubicBezTo>
                <a:cubicBezTo>
                  <a:pt x="3844158" y="265469"/>
                  <a:pt x="3867807" y="92049"/>
                  <a:pt x="4035972" y="78911"/>
                </a:cubicBezTo>
                <a:cubicBezTo>
                  <a:pt x="4204138" y="65773"/>
                  <a:pt x="4466896" y="119638"/>
                  <a:pt x="4729655" y="17350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55776" y="18009"/>
            <a:ext cx="5904656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Mechanisms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44D9F78-C36F-D54F-AA84-BB762BA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0" y="1994671"/>
            <a:ext cx="2808312" cy="4342873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The probability </a:t>
            </a:r>
            <a:r>
              <a:rPr lang="en-CA" altLang="en-US" sz="1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  that the data are missing (</a:t>
            </a:r>
            <a:r>
              <a:rPr lang="en-CA" altLang="en-US" sz="1600" b="1" dirty="0">
                <a:solidFill>
                  <a:srgbClr val="000000"/>
                </a:solidFill>
                <a:cs typeface="Arial" pitchFamily="34" charset="0"/>
              </a:rPr>
              <a:t>M</a:t>
            </a: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) does NOT depend on the values of observed or missing data.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P(Y|X) = P(Y)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Eg</a:t>
            </a:r>
            <a:r>
              <a:rPr kumimoji="0" lang="en-CA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Blood pressure measurements may be MCAR because of breakdown of </a:t>
            </a: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an equipment.</a:t>
            </a:r>
            <a:endParaRPr kumimoji="0" lang="en-C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887ABEC-01C5-A84B-AEC3-018910DA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55" y="1994671"/>
            <a:ext cx="2808312" cy="4342873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The probability </a:t>
            </a:r>
            <a:r>
              <a:rPr lang="en-CA" altLang="en-US" sz="1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  that data are missing depends on the values of the observed data, but does NOT depend on the missing values.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P(Y|X) = P(</a:t>
            </a:r>
            <a:r>
              <a:rPr lang="en-CA" altLang="en-US" sz="1400" b="1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Y|X</a:t>
            </a:r>
            <a:r>
              <a:rPr lang="en-CA" altLang="en-US" sz="1400" b="1" baseline="-25000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obs</a:t>
            </a: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  <a:endParaRPr lang="en-CA" altLang="en-US" sz="14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Eg</a:t>
            </a:r>
            <a:r>
              <a:rPr kumimoji="0" lang="en-CA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Blood pressure measurements may be MAR if younger individuals are more likely to have their blood pressure missing.</a:t>
            </a:r>
            <a:endParaRPr kumimoji="0" lang="en-C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613536F-C380-A840-BE56-191C2401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537" y="1994671"/>
            <a:ext cx="2808312" cy="4342873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The probability </a:t>
            </a:r>
            <a:r>
              <a:rPr lang="en-CA" altLang="en-US" sz="1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  </a:t>
            </a:r>
            <a:r>
              <a:rPr lang="en-CA" altLang="en-US" sz="1400" dirty="0">
                <a:solidFill>
                  <a:srgbClr val="000000"/>
                </a:solidFill>
                <a:cs typeface="Arial" pitchFamily="34" charset="0"/>
              </a:rPr>
              <a:t>that data are missing depends on the values of the missing data. 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P(Y|X) = P(</a:t>
            </a:r>
            <a:r>
              <a:rPr lang="en-CA" altLang="en-US" sz="1400" b="1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Y|X</a:t>
            </a:r>
            <a:r>
              <a:rPr lang="en-CA" altLang="en-US" sz="1400" b="1" baseline="-25000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obs</a:t>
            </a: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 </a:t>
            </a:r>
            <a:r>
              <a:rPr lang="en-CA" altLang="en-US" sz="1400" b="1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r>
              <a:rPr lang="en-CA" altLang="en-US" sz="1400" b="1" baseline="-25000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mis</a:t>
            </a:r>
            <a:r>
              <a:rPr lang="en-CA" altLang="en-US" sz="14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  <a:endParaRPr kumimoji="0" lang="en-CA" altLang="en-US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CA" alt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Eg</a:t>
            </a:r>
            <a:r>
              <a:rPr kumimoji="0" lang="en-CA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Selective non-response to certain questions: income, BMI.</a:t>
            </a:r>
            <a:endParaRPr kumimoji="0" lang="en-C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5F969D-343B-4346-8D27-E4844DA26E2D}"/>
              </a:ext>
            </a:extLst>
          </p:cNvPr>
          <p:cNvSpPr/>
          <p:nvPr/>
        </p:nvSpPr>
        <p:spPr>
          <a:xfrm>
            <a:off x="-587287" y="874681"/>
            <a:ext cx="4082365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MCAR</a:t>
            </a:r>
          </a:p>
          <a:p>
            <a:pPr algn="ctr"/>
            <a:r>
              <a:rPr lang="en-GB" sz="16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Missing Completely At Random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A3BCA-BC01-6D44-BD35-1CF6975E7244}"/>
              </a:ext>
            </a:extLst>
          </p:cNvPr>
          <p:cNvSpPr/>
          <p:nvPr/>
        </p:nvSpPr>
        <p:spPr>
          <a:xfrm>
            <a:off x="2268128" y="874681"/>
            <a:ext cx="4082365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MAR</a:t>
            </a:r>
          </a:p>
          <a:p>
            <a:pPr algn="ctr"/>
            <a:r>
              <a:rPr lang="en-GB" sz="16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Missing At Random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7773CA-E3CF-494A-9CC1-F17A9E89ADC5}"/>
              </a:ext>
            </a:extLst>
          </p:cNvPr>
          <p:cNvSpPr/>
          <p:nvPr/>
        </p:nvSpPr>
        <p:spPr>
          <a:xfrm>
            <a:off x="5136510" y="874681"/>
            <a:ext cx="4082365" cy="153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MNAR</a:t>
            </a:r>
          </a:p>
          <a:p>
            <a:pPr algn="ctr"/>
            <a:r>
              <a:rPr lang="en-GB" sz="16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Missing  Not At Random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6D18E5-F8B0-EC49-8B4A-4AD339C880C5}"/>
              </a:ext>
            </a:extLst>
          </p:cNvPr>
          <p:cNvSpPr/>
          <p:nvPr/>
        </p:nvSpPr>
        <p:spPr>
          <a:xfrm>
            <a:off x="237805" y="2861551"/>
            <a:ext cx="648691" cy="6463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571019-AB37-F541-A3A1-EBA8757501F1}"/>
              </a:ext>
            </a:extLst>
          </p:cNvPr>
          <p:cNvSpPr/>
          <p:nvPr/>
        </p:nvSpPr>
        <p:spPr>
          <a:xfrm>
            <a:off x="2983093" y="2872334"/>
            <a:ext cx="648691" cy="6463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B3E20-4F5A-F041-AACB-8349BE653F54}"/>
              </a:ext>
            </a:extLst>
          </p:cNvPr>
          <p:cNvSpPr/>
          <p:nvPr/>
        </p:nvSpPr>
        <p:spPr>
          <a:xfrm>
            <a:off x="296099" y="2855378"/>
            <a:ext cx="53210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4D5122-D635-6945-9D66-FFCB78B2ECDC}"/>
              </a:ext>
            </a:extLst>
          </p:cNvPr>
          <p:cNvSpPr/>
          <p:nvPr/>
        </p:nvSpPr>
        <p:spPr>
          <a:xfrm>
            <a:off x="5852690" y="2847187"/>
            <a:ext cx="648691" cy="6463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E4E0B-0E64-2E48-A35C-9FB4AA5B1EE5}"/>
              </a:ext>
            </a:extLst>
          </p:cNvPr>
          <p:cNvSpPr/>
          <p:nvPr/>
        </p:nvSpPr>
        <p:spPr>
          <a:xfrm>
            <a:off x="3044915" y="2855378"/>
            <a:ext cx="53210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6FD42B-4BD3-134A-9AC6-7F1EF6F2EE16}"/>
              </a:ext>
            </a:extLst>
          </p:cNvPr>
          <p:cNvSpPr/>
          <p:nvPr/>
        </p:nvSpPr>
        <p:spPr>
          <a:xfrm>
            <a:off x="5907287" y="2824748"/>
            <a:ext cx="53210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CF5377-348B-0B47-BF5E-2E2FD9377243}"/>
              </a:ext>
            </a:extLst>
          </p:cNvPr>
          <p:cNvSpPr/>
          <p:nvPr/>
        </p:nvSpPr>
        <p:spPr>
          <a:xfrm>
            <a:off x="1624630" y="2089963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092B8A-1681-8542-99C2-4FF44C972F1B}"/>
              </a:ext>
            </a:extLst>
          </p:cNvPr>
          <p:cNvSpPr/>
          <p:nvPr/>
        </p:nvSpPr>
        <p:spPr>
          <a:xfrm>
            <a:off x="4559238" y="2087824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51FC8-6E4F-924C-AA98-B7F55127FECB}"/>
              </a:ext>
            </a:extLst>
          </p:cNvPr>
          <p:cNvSpPr/>
          <p:nvPr/>
        </p:nvSpPr>
        <p:spPr>
          <a:xfrm>
            <a:off x="7433812" y="2087823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27EE3-3E9A-3E4C-98DB-0FDCDEADB83D}"/>
              </a:ext>
            </a:extLst>
          </p:cNvPr>
          <p:cNvSpPr/>
          <p:nvPr/>
        </p:nvSpPr>
        <p:spPr>
          <a:xfrm>
            <a:off x="1680001" y="3174508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DB2231-4363-BC4E-8910-B0A9DB941E65}"/>
              </a:ext>
            </a:extLst>
          </p:cNvPr>
          <p:cNvSpPr/>
          <p:nvPr/>
        </p:nvSpPr>
        <p:spPr>
          <a:xfrm>
            <a:off x="4608453" y="3105834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F3F8B-C5F5-5A4C-9ECF-DC84B048AAE9}"/>
              </a:ext>
            </a:extLst>
          </p:cNvPr>
          <p:cNvSpPr/>
          <p:nvPr/>
        </p:nvSpPr>
        <p:spPr>
          <a:xfrm>
            <a:off x="7435107" y="3105833"/>
            <a:ext cx="11650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</a:t>
            </a:r>
          </a:p>
          <a:p>
            <a:pPr algn="ctr"/>
            <a:r>
              <a:rPr lang="en-GB" b="0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298BE0-368B-9A4D-9245-F28D5FF6DCD4}"/>
              </a:ext>
            </a:extLst>
          </p:cNvPr>
          <p:cNvCxnSpPr>
            <a:cxnSpLocks/>
          </p:cNvCxnSpPr>
          <p:nvPr/>
        </p:nvCxnSpPr>
        <p:spPr>
          <a:xfrm flipV="1">
            <a:off x="3693069" y="2547359"/>
            <a:ext cx="1054320" cy="5315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4AD7E7-BC21-6D4C-A231-CD7490A47F1B}"/>
              </a:ext>
            </a:extLst>
          </p:cNvPr>
          <p:cNvCxnSpPr>
            <a:cxnSpLocks/>
          </p:cNvCxnSpPr>
          <p:nvPr/>
        </p:nvCxnSpPr>
        <p:spPr>
          <a:xfrm flipV="1">
            <a:off x="6550508" y="2468376"/>
            <a:ext cx="1054320" cy="5315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0A93E-36D2-5140-AE35-C56708368C0B}"/>
              </a:ext>
            </a:extLst>
          </p:cNvPr>
          <p:cNvCxnSpPr>
            <a:cxnSpLocks/>
          </p:cNvCxnSpPr>
          <p:nvPr/>
        </p:nvCxnSpPr>
        <p:spPr>
          <a:xfrm>
            <a:off x="6596122" y="3225264"/>
            <a:ext cx="1119823" cy="2934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17" grpId="0" animBg="1"/>
      <p:bldP spid="40" grpId="0" animBg="1"/>
      <p:bldP spid="3" grpId="0"/>
      <p:bldP spid="42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rgbClr val="21798F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6D0F14"/>
      </a:accent2>
      <a:accent3>
        <a:srgbClr val="FFFFFF"/>
      </a:accent3>
      <a:accent4>
        <a:srgbClr val="39639D"/>
      </a:accent4>
      <a:accent5>
        <a:srgbClr val="474B78"/>
      </a:accent5>
      <a:accent6>
        <a:srgbClr val="7030A0"/>
      </a:accent6>
      <a:hlink>
        <a:srgbClr val="FFFFFF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42301</TotalTime>
  <Words>2288</Words>
  <Application>Microsoft Macintosh PowerPoint</Application>
  <PresentationFormat>On-screen Show (4:3)</PresentationFormat>
  <Paragraphs>401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Avenir Book</vt:lpstr>
      <vt:lpstr>Calibri</vt:lpstr>
      <vt:lpstr>Cambria</vt:lpstr>
      <vt:lpstr>Cambria Math</vt:lpstr>
      <vt:lpstr>Century Gothic</vt:lpstr>
      <vt:lpstr>Courier New</vt:lpstr>
      <vt:lpstr>Lora</vt:lpstr>
      <vt:lpstr>Quattrocento Sans</vt:lpstr>
      <vt:lpstr>Symbol</vt:lpstr>
      <vt:lpstr>System Font Regular</vt:lpstr>
      <vt:lpstr>Times New Roman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repeated measurements of risk factors: a review of existing methods for clinical risk prediction</dc:title>
  <dc:creator>Lucy Bull</dc:creator>
  <cp:lastModifiedBy>Antonia Tsvetanova</cp:lastModifiedBy>
  <cp:revision>145</cp:revision>
  <dcterms:created xsi:type="dcterms:W3CDTF">2019-04-23T13:05:19Z</dcterms:created>
  <dcterms:modified xsi:type="dcterms:W3CDTF">2022-09-09T12:26:41Z</dcterms:modified>
</cp:coreProperties>
</file>