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EFD12-5FE8-409A-897A-D9F6EB399043}">
  <a:tblStyle styleId="{2A2EFD12-5FE8-409A-897A-D9F6EB3990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97c08b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97c08b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f97c08b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f97c08b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fa3b0a3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fa3b0a3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97c08b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97c08b2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a3b0a3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a3b0a3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a3b0a3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fa3b0a3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a3b0a3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fa3b0a3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40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a3b0a3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fa3b0a3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Консенсус прогнозы </a:t>
            </a:r>
            <a:r>
              <a:rPr lang="ru-RU" dirty="0" err="1"/>
              <a:t>инвестдомов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4867600" y="3294200"/>
            <a:ext cx="40545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i="1" dirty="0" err="1">
                <a:solidFill>
                  <a:srgbClr val="595959"/>
                </a:solidFill>
              </a:rPr>
              <a:t>Студент</a:t>
            </a:r>
            <a:r>
              <a:rPr lang="en-GB" sz="2300" i="1" dirty="0">
                <a:solidFill>
                  <a:srgbClr val="595959"/>
                </a:solidFill>
              </a:rPr>
              <a:t>:</a:t>
            </a:r>
            <a:r>
              <a:rPr lang="ru-RU" sz="2300" i="1" dirty="0">
                <a:solidFill>
                  <a:srgbClr val="595959"/>
                </a:solidFill>
              </a:rPr>
              <a:t> Криков А. В.</a:t>
            </a:r>
            <a:r>
              <a:rPr lang="en-GB" sz="2300" i="1" dirty="0">
                <a:solidFill>
                  <a:srgbClr val="595959"/>
                </a:solidFill>
              </a:rPr>
              <a:t>, ИУ7-6</a:t>
            </a:r>
            <a:r>
              <a:rPr lang="ru-RU" sz="2300" i="1" dirty="0">
                <a:solidFill>
                  <a:srgbClr val="595959"/>
                </a:solidFill>
              </a:rPr>
              <a:t>3</a:t>
            </a:r>
            <a:r>
              <a:rPr lang="en-GB" sz="2300" i="1" dirty="0" err="1">
                <a:solidFill>
                  <a:srgbClr val="595959"/>
                </a:solidFill>
              </a:rPr>
              <a:t>Б</a:t>
            </a:r>
            <a:endParaRPr sz="2300" i="1" dirty="0">
              <a:solidFill>
                <a:srgbClr val="595959"/>
              </a:solidFill>
            </a:endParaRPr>
          </a:p>
          <a:p>
            <a:r>
              <a:rPr lang="en-GB" sz="2300" i="1" dirty="0" err="1">
                <a:solidFill>
                  <a:srgbClr val="595959"/>
                </a:solidFill>
              </a:rPr>
              <a:t>Руководитель</a:t>
            </a:r>
            <a:r>
              <a:rPr lang="en-GB" sz="2300" i="1" dirty="0">
                <a:solidFill>
                  <a:srgbClr val="595959"/>
                </a:solidFill>
              </a:rPr>
              <a:t>: </a:t>
            </a:r>
            <a:r>
              <a:rPr lang="ru-RU" sz="2300" i="1" dirty="0">
                <a:solidFill>
                  <a:srgbClr val="595959"/>
                </a:solidFill>
              </a:rPr>
              <a:t>Павельев А.</a:t>
            </a:r>
            <a:r>
              <a:rPr lang="en-GB" sz="2300" i="1" dirty="0">
                <a:solidFill>
                  <a:srgbClr val="595959"/>
                </a:solidFill>
              </a:rPr>
              <a:t> А. </a:t>
            </a:r>
            <a:endParaRPr sz="2300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Постановка задачи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buNone/>
            </a:pPr>
            <a:r>
              <a:rPr lang="en-GB" b="1" dirty="0" err="1">
                <a:solidFill>
                  <a:schemeClr val="dk1"/>
                </a:solidFill>
              </a:rPr>
              <a:t>Задача</a:t>
            </a:r>
            <a:r>
              <a:rPr lang="en-GB" b="1" dirty="0">
                <a:solidFill>
                  <a:schemeClr val="dk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спроектировать и реализовать базу данных, содержащую данные о прогнозах на курсы акций. Данное должно позволять</a:t>
            </a:r>
            <a:r>
              <a:rPr lang="en-GB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dirty="0">
                <a:solidFill>
                  <a:schemeClr val="dk1"/>
                </a:solidFill>
              </a:rPr>
              <a:t>А</a:t>
            </a:r>
            <a:r>
              <a:rPr lang="en-GB" dirty="0" err="1">
                <a:solidFill>
                  <a:schemeClr val="dk1"/>
                </a:solidFill>
              </a:rPr>
              <a:t>дминистратору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GB" dirty="0">
                <a:solidFill>
                  <a:schemeClr val="dk1"/>
                </a:solidFill>
              </a:rPr>
              <a:t>– </a:t>
            </a:r>
            <a:r>
              <a:rPr lang="en-GB" dirty="0" err="1">
                <a:solidFill>
                  <a:schemeClr val="dk1"/>
                </a:solidFill>
              </a:rPr>
              <a:t>добавлять</a:t>
            </a:r>
            <a:r>
              <a:rPr lang="en-GB" dirty="0">
                <a:solidFill>
                  <a:schemeClr val="dk1"/>
                </a:solidFill>
              </a:rPr>
              <a:t>, </a:t>
            </a:r>
            <a:r>
              <a:rPr lang="en-GB" dirty="0" err="1">
                <a:solidFill>
                  <a:schemeClr val="dk1"/>
                </a:solidFill>
              </a:rPr>
              <a:t>удалять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и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редактировать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информацию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о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пользователях</a:t>
            </a:r>
            <a:r>
              <a:rPr lang="en-GB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</a:rPr>
              <a:t>Аналитику </a:t>
            </a:r>
            <a:r>
              <a:rPr lang="en-GB" dirty="0">
                <a:solidFill>
                  <a:schemeClr val="dk1"/>
                </a:solidFill>
              </a:rPr>
              <a:t>–</a:t>
            </a:r>
            <a:r>
              <a:rPr lang="ru-RU" dirty="0">
                <a:solidFill>
                  <a:schemeClr val="dk1"/>
                </a:solidFill>
              </a:rPr>
              <a:t> добавлять, удалять и редактировать информацию о компаниях, прогнозах и новостях</a:t>
            </a:r>
            <a:r>
              <a:rPr lang="en-GB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</a:rPr>
              <a:t>Пользователю </a:t>
            </a:r>
            <a:r>
              <a:rPr lang="en-GB" dirty="0">
                <a:solidFill>
                  <a:schemeClr val="dk1"/>
                </a:solidFill>
              </a:rPr>
              <a:t>– </a:t>
            </a:r>
            <a:r>
              <a:rPr lang="en-GB" dirty="0" err="1">
                <a:solidFill>
                  <a:schemeClr val="dk1"/>
                </a:solidFill>
              </a:rPr>
              <a:t>получать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информацию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о</a:t>
            </a:r>
            <a:r>
              <a:rPr lang="ru-RU" dirty="0">
                <a:solidFill>
                  <a:schemeClr val="dk1"/>
                </a:solidFill>
              </a:rPr>
              <a:t> компаниях, прогнозах и новостях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Обзор существующих решений</a:t>
            </a:r>
            <a:endParaRPr/>
          </a:p>
        </p:txBody>
      </p:sp>
      <p:graphicFrame>
        <p:nvGraphicFramePr>
          <p:cNvPr id="67" name="Google Shape;67;p15"/>
          <p:cNvGraphicFramePr/>
          <p:nvPr>
            <p:extLst>
              <p:ext uri="{D42A27DB-BD31-4B8C-83A1-F6EECF244321}">
                <p14:modId xmlns:p14="http://schemas.microsoft.com/office/powerpoint/2010/main" val="1195211886"/>
              </p:ext>
            </p:extLst>
          </p:nvPr>
        </p:nvGraphicFramePr>
        <p:xfrm>
          <a:off x="325464" y="1263625"/>
          <a:ext cx="8242711" cy="3190539"/>
        </p:xfrm>
        <a:graphic>
          <a:graphicData uri="http://schemas.openxmlformats.org/drawingml/2006/table">
            <a:tbl>
              <a:tblPr>
                <a:noFill/>
                <a:tableStyleId>{2A2EFD12-5FE8-409A-897A-D9F6EB399043}</a:tableStyleId>
              </a:tblPr>
              <a:tblGrid>
                <a:gridCol w="116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283">
                  <a:extLst>
                    <a:ext uri="{9D8B030D-6E8A-4147-A177-3AD203B41FA5}">
                      <a16:colId xmlns:a16="http://schemas.microsoft.com/office/drawing/2014/main" val="3823786593"/>
                    </a:ext>
                  </a:extLst>
                </a:gridCol>
              </a:tblGrid>
              <a:tr h="129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Сервис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Детализация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Аргументация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Объективность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Платный доступ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err="1"/>
                        <a:t>T</a:t>
                      </a:r>
                      <a:r>
                        <a:rPr lang="en-GB" sz="1800" dirty="0" err="1"/>
                        <a:t>inkoff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+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+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RBC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-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Investing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+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+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+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Finam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+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+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_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141616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Диаграмма</a:t>
            </a:r>
            <a:r>
              <a:rPr lang="ru-RU" dirty="0"/>
              <a:t> сценариев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76CBC3-2CA3-BA06-AA5E-87C890896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69" y="1216617"/>
            <a:ext cx="5548856" cy="39268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 хранения данных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tx1"/>
                </a:solidFill>
              </a:rPr>
              <a:t>Для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реализации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системы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используется реляционная модель данных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так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как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tx1"/>
                </a:solidFill>
              </a:rPr>
              <a:t>реляционная модель данных имеет ряд преимуществ в сравнении с остальными рассмотренными моделями, поскольку она более гибкая и удобная в использовании. Также она лучше всего соответствует описанным связям между сущностями.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ER-</a:t>
            </a:r>
            <a:r>
              <a:rPr lang="ru-RU" dirty="0"/>
              <a:t>диаграмма сущностей базы данных в нотации Чена</a:t>
            </a:r>
            <a:br>
              <a:rPr lang="ru-RU" dirty="0"/>
            </a:b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7EE32C-6013-ADC1-1746-2DD19F42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49" y="1170122"/>
            <a:ext cx="3861246" cy="39733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61C9D0-B6A3-6B45-7013-1FBB6A3D8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471" y="1611824"/>
            <a:ext cx="3478800" cy="31597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Ролевая модель базы данных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 err="1">
                <a:solidFill>
                  <a:schemeClr val="dk1"/>
                </a:solidFill>
              </a:rPr>
              <a:t>администраторы</a:t>
            </a:r>
            <a:r>
              <a:rPr lang="en-GB" dirty="0">
                <a:solidFill>
                  <a:schemeClr val="dk1"/>
                </a:solidFill>
              </a:rPr>
              <a:t>, </a:t>
            </a:r>
            <a:r>
              <a:rPr lang="en-GB" dirty="0" err="1">
                <a:solidFill>
                  <a:schemeClr val="dk1"/>
                </a:solidFill>
              </a:rPr>
              <a:t>которые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имеют</a:t>
            </a:r>
            <a:r>
              <a:rPr lang="ru-RU" dirty="0">
                <a:solidFill>
                  <a:schemeClr val="dk1"/>
                </a:solidFill>
              </a:rPr>
              <a:t> права на управления пользователями</a:t>
            </a:r>
            <a:r>
              <a:rPr lang="en-GB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-RU" dirty="0">
                <a:solidFill>
                  <a:schemeClr val="dk1"/>
                </a:solidFill>
              </a:rPr>
              <a:t>аналитики</a:t>
            </a:r>
            <a:r>
              <a:rPr lang="en-GB" dirty="0">
                <a:solidFill>
                  <a:schemeClr val="dk1"/>
                </a:solidFill>
              </a:rPr>
              <a:t>, </a:t>
            </a:r>
            <a:r>
              <a:rPr lang="en-GB" dirty="0" err="1">
                <a:solidFill>
                  <a:schemeClr val="dk1"/>
                </a:solidFill>
              </a:rPr>
              <a:t>которые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имеют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права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на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обновление</a:t>
            </a:r>
            <a:r>
              <a:rPr lang="ru-RU" dirty="0">
                <a:solidFill>
                  <a:schemeClr val="dk1"/>
                </a:solidFill>
              </a:rPr>
              <a:t> данных о прогнозах, компаниях и новостях</a:t>
            </a:r>
            <a:r>
              <a:rPr lang="en-GB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-RU" dirty="0">
                <a:solidFill>
                  <a:schemeClr val="dk1"/>
                </a:solidFill>
              </a:rPr>
              <a:t>пользователи</a:t>
            </a:r>
            <a:r>
              <a:rPr lang="en-GB" dirty="0">
                <a:solidFill>
                  <a:schemeClr val="dk1"/>
                </a:solidFill>
              </a:rPr>
              <a:t>, </a:t>
            </a:r>
            <a:r>
              <a:rPr lang="en-GB" dirty="0" err="1">
                <a:solidFill>
                  <a:schemeClr val="dk1"/>
                </a:solidFill>
              </a:rPr>
              <a:t>которые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имеют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права</a:t>
            </a:r>
            <a:r>
              <a:rPr lang="ru-RU" dirty="0">
                <a:solidFill>
                  <a:schemeClr val="dk1"/>
                </a:solidFill>
              </a:rPr>
              <a:t> на просмотр информации о компаниях, прогнозах и новостях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Архитектура приложения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B81ED3-1627-9D7F-BE9D-6756C461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968500"/>
            <a:ext cx="6743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9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Экспериментальная часть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</a:rPr>
              <a:t>Эксперимент</a:t>
            </a:r>
            <a:r>
              <a:rPr lang="en-GB" dirty="0">
                <a:solidFill>
                  <a:schemeClr val="dk1"/>
                </a:solidFill>
              </a:rPr>
              <a:t>: </a:t>
            </a:r>
            <a:r>
              <a:rPr lang="ru-RU" dirty="0">
                <a:solidFill>
                  <a:schemeClr val="dk1"/>
                </a:solidFill>
              </a:rPr>
              <a:t>сравнение времени запроса с кэшированием и без.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8ED8AA-E78A-1A2D-9158-3193012A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1" y="2332893"/>
            <a:ext cx="7454685" cy="1900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224</Words>
  <Application>Microsoft Macintosh PowerPoint</Application>
  <PresentationFormat>Экран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  Консенсус прогнозы инвестдомов</vt:lpstr>
      <vt:lpstr>Постановка задачи</vt:lpstr>
      <vt:lpstr>Обзор существующих решений</vt:lpstr>
      <vt:lpstr>Диаграмма сценариев</vt:lpstr>
      <vt:lpstr>Модель хранения данных</vt:lpstr>
      <vt:lpstr>ER-диаграмма сущностей базы данных в нотации Чена </vt:lpstr>
      <vt:lpstr>Ролевая модель базы данных</vt:lpstr>
      <vt:lpstr>Архитектура приложения</vt:lpstr>
      <vt:lpstr>Экспериментальная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Консенсус прогнозы инвестдомов</dc:title>
  <cp:lastModifiedBy>Anton Kr</cp:lastModifiedBy>
  <cp:revision>28</cp:revision>
  <dcterms:modified xsi:type="dcterms:W3CDTF">2022-06-01T07:17:59Z</dcterms:modified>
</cp:coreProperties>
</file>