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 id="2147483929" r:id="rId2"/>
  </p:sldMasterIdLst>
  <p:notesMasterIdLst>
    <p:notesMasterId r:id="rId62"/>
  </p:notesMasterIdLst>
  <p:sldIdLst>
    <p:sldId id="256" r:id="rId3"/>
    <p:sldId id="257" r:id="rId4"/>
    <p:sldId id="258" r:id="rId5"/>
    <p:sldId id="259" r:id="rId6"/>
    <p:sldId id="260"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304" r:id="rId43"/>
    <p:sldId id="305" r:id="rId44"/>
    <p:sldId id="298" r:id="rId45"/>
    <p:sldId id="299" r:id="rId46"/>
    <p:sldId id="300" r:id="rId47"/>
    <p:sldId id="301" r:id="rId48"/>
    <p:sldId id="302" r:id="rId49"/>
    <p:sldId id="303" r:id="rId50"/>
    <p:sldId id="306" r:id="rId51"/>
    <p:sldId id="307" r:id="rId52"/>
    <p:sldId id="308" r:id="rId53"/>
    <p:sldId id="309" r:id="rId54"/>
    <p:sldId id="310" r:id="rId55"/>
    <p:sldId id="311" r:id="rId56"/>
    <p:sldId id="312" r:id="rId57"/>
    <p:sldId id="313" r:id="rId58"/>
    <p:sldId id="314" r:id="rId59"/>
    <p:sldId id="315" r:id="rId60"/>
    <p:sldId id="316"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toni Forzpanczyk" initials="AF" lastIdx="1" clrIdx="0">
    <p:extLst>
      <p:ext uri="{19B8F6BF-5375-455C-9EA6-DF929625EA0E}">
        <p15:presenceInfo xmlns:p15="http://schemas.microsoft.com/office/powerpoint/2012/main" userId="a5205c871b63530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Styl jasny 3 — Ak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Styl jasny 3 — Ak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Styl z motywem 2 — Ak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Bez stylu, siatka tabeli">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Styl jasny 1 — Ak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76" autoAdjust="0"/>
    <p:restoredTop sz="94249" autoAdjust="0"/>
  </p:normalViewPr>
  <p:slideViewPr>
    <p:cSldViewPr snapToGrid="0">
      <p:cViewPr varScale="1">
        <p:scale>
          <a:sx n="72" d="100"/>
          <a:sy n="72" d="100"/>
        </p:scale>
        <p:origin x="63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4F5270-E03B-49E1-BD10-F68C92C19414}" type="datetimeFigureOut">
              <a:rPr lang="en-GB" smtClean="0"/>
              <a:t>16/04/2020</a:t>
            </a:fld>
            <a:endParaRPr lang="en-GB"/>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6E16A6-F34C-45F0-8865-2D7663F4A5DE}" type="slidenum">
              <a:rPr lang="en-GB" smtClean="0"/>
              <a:t>‹#›</a:t>
            </a:fld>
            <a:endParaRPr lang="en-GB"/>
          </a:p>
        </p:txBody>
      </p:sp>
    </p:spTree>
    <p:extLst>
      <p:ext uri="{BB962C8B-B14F-4D97-AF65-F5344CB8AC3E}">
        <p14:creationId xmlns:p14="http://schemas.microsoft.com/office/powerpoint/2010/main" val="741628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GB" dirty="0"/>
          </a:p>
        </p:txBody>
      </p:sp>
      <p:sp>
        <p:nvSpPr>
          <p:cNvPr id="4" name="Symbol zastępczy numeru slajdu 3"/>
          <p:cNvSpPr>
            <a:spLocks noGrp="1"/>
          </p:cNvSpPr>
          <p:nvPr>
            <p:ph type="sldNum" sz="quarter" idx="5"/>
          </p:nvPr>
        </p:nvSpPr>
        <p:spPr/>
        <p:txBody>
          <a:bodyPr/>
          <a:lstStyle/>
          <a:p>
            <a:fld id="{236E16A6-F34C-45F0-8865-2D7663F4A5DE}" type="slidenum">
              <a:rPr lang="en-GB" smtClean="0"/>
              <a:t>9</a:t>
            </a:fld>
            <a:endParaRPr lang="en-GB"/>
          </a:p>
        </p:txBody>
      </p:sp>
    </p:spTree>
    <p:extLst>
      <p:ext uri="{BB962C8B-B14F-4D97-AF65-F5344CB8AC3E}">
        <p14:creationId xmlns:p14="http://schemas.microsoft.com/office/powerpoint/2010/main" val="739733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l-PL"/>
              <a:t>Kliknij, aby edytować styl</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D4FCB589-9A2B-4E4B-AD7F-6041D0702A04}" type="datetimeFigureOut">
              <a:rPr lang="en-GB" smtClean="0"/>
              <a:t>16/04/2020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6D6E89F-99A6-45D0-B8AC-7E856D7B4071}"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6326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D4FCB589-9A2B-4E4B-AD7F-6041D0702A04}" type="datetimeFigureOut">
              <a:rPr lang="en-GB" smtClean="0"/>
              <a:t>16/04/2020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6D6E89F-99A6-45D0-B8AC-7E856D7B4071}" type="slidenum">
              <a:rPr lang="en-GB" smtClean="0"/>
              <a:t>‹#›</a:t>
            </a:fld>
            <a:endParaRPr lang="en-GB"/>
          </a:p>
        </p:txBody>
      </p:sp>
    </p:spTree>
    <p:extLst>
      <p:ext uri="{BB962C8B-B14F-4D97-AF65-F5344CB8AC3E}">
        <p14:creationId xmlns:p14="http://schemas.microsoft.com/office/powerpoint/2010/main" val="2023526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ytuł pionowy i teks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D4FCB589-9A2B-4E4B-AD7F-6041D0702A04}" type="datetimeFigureOut">
              <a:rPr lang="en-GB" smtClean="0"/>
              <a:t>16/04/2020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6D6E89F-99A6-45D0-B8AC-7E856D7B4071}" type="slidenum">
              <a:rPr lang="en-GB" smtClean="0"/>
              <a:t>‹#›</a:t>
            </a:fld>
            <a:endParaRPr lang="en-GB"/>
          </a:p>
        </p:txBody>
      </p:sp>
    </p:spTree>
    <p:extLst>
      <p:ext uri="{BB962C8B-B14F-4D97-AF65-F5344CB8AC3E}">
        <p14:creationId xmlns:p14="http://schemas.microsoft.com/office/powerpoint/2010/main" val="2072204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l-PL"/>
              <a:t>Kliknij, aby edytować styl</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D4FCB589-9A2B-4E4B-AD7F-6041D0702A04}" type="datetimeFigureOut">
              <a:rPr lang="en-GB" smtClean="0"/>
              <a:t>16/04/2020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6D6E89F-99A6-45D0-B8AC-7E856D7B4071}"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26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D4FCB589-9A2B-4E4B-AD7F-6041D0702A04}" type="datetimeFigureOut">
              <a:rPr lang="en-GB" smtClean="0"/>
              <a:t>16/04/2020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6D6E89F-99A6-45D0-B8AC-7E856D7B4071}" type="slidenum">
              <a:rPr lang="en-GB" smtClean="0"/>
              <a:t>‹#›</a:t>
            </a:fld>
            <a:endParaRPr lang="en-GB"/>
          </a:p>
        </p:txBody>
      </p:sp>
    </p:spTree>
    <p:extLst>
      <p:ext uri="{BB962C8B-B14F-4D97-AF65-F5344CB8AC3E}">
        <p14:creationId xmlns:p14="http://schemas.microsoft.com/office/powerpoint/2010/main" val="101331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l-PL"/>
              <a:t>Kliknij, aby edytować styl</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D4FCB589-9A2B-4E4B-AD7F-6041D0702A04}" type="datetimeFigureOut">
              <a:rPr lang="en-GB" smtClean="0"/>
              <a:t>16/04/2020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6D6E89F-99A6-45D0-B8AC-7E856D7B4071}"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17194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l-PL"/>
              <a:t>Kliknij, aby edytować styl</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D4FCB589-9A2B-4E4B-AD7F-6041D0702A04}" type="datetimeFigureOut">
              <a:rPr lang="en-GB" smtClean="0"/>
              <a:t>16/04/2020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6D6E89F-99A6-45D0-B8AC-7E856D7B4071}" type="slidenum">
              <a:rPr lang="en-GB" smtClean="0"/>
              <a:t>‹#›</a:t>
            </a:fld>
            <a:endParaRPr lang="en-GB"/>
          </a:p>
        </p:txBody>
      </p:sp>
    </p:spTree>
    <p:extLst>
      <p:ext uri="{BB962C8B-B14F-4D97-AF65-F5344CB8AC3E}">
        <p14:creationId xmlns:p14="http://schemas.microsoft.com/office/powerpoint/2010/main" val="965627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l-PL"/>
              <a:t>Kliknij, aby edytować styl</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1097280" y="2582334"/>
            <a:ext cx="4937760" cy="337820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6217920" y="2582334"/>
            <a:ext cx="4937760" cy="337820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D4FCB589-9A2B-4E4B-AD7F-6041D0702A04}" type="datetimeFigureOut">
              <a:rPr lang="en-GB" smtClean="0"/>
              <a:t>16/04/2020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6D6E89F-99A6-45D0-B8AC-7E856D7B4071}" type="slidenum">
              <a:rPr lang="en-GB" smtClean="0"/>
              <a:t>‹#›</a:t>
            </a:fld>
            <a:endParaRPr lang="en-GB"/>
          </a:p>
        </p:txBody>
      </p:sp>
    </p:spTree>
    <p:extLst>
      <p:ext uri="{BB962C8B-B14F-4D97-AF65-F5344CB8AC3E}">
        <p14:creationId xmlns:p14="http://schemas.microsoft.com/office/powerpoint/2010/main" val="29767641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D4FCB589-9A2B-4E4B-AD7F-6041D0702A04}" type="datetimeFigureOut">
              <a:rPr lang="en-GB" smtClean="0"/>
              <a:t>16/04/2020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6D6E89F-99A6-45D0-B8AC-7E856D7B4071}" type="slidenum">
              <a:rPr lang="en-GB" smtClean="0"/>
              <a:t>‹#›</a:t>
            </a:fld>
            <a:endParaRPr lang="en-GB"/>
          </a:p>
        </p:txBody>
      </p:sp>
    </p:spTree>
    <p:extLst>
      <p:ext uri="{BB962C8B-B14F-4D97-AF65-F5344CB8AC3E}">
        <p14:creationId xmlns:p14="http://schemas.microsoft.com/office/powerpoint/2010/main" val="4571730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4FCB589-9A2B-4E4B-AD7F-6041D0702A04}" type="datetimeFigureOut">
              <a:rPr lang="en-GB" smtClean="0"/>
              <a:t>16/04/2020</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A6D6E89F-99A6-45D0-B8AC-7E856D7B4071}" type="slidenum">
              <a:rPr lang="en-GB" smtClean="0"/>
              <a:t>‹#›</a:t>
            </a:fld>
            <a:endParaRPr lang="en-GB"/>
          </a:p>
        </p:txBody>
      </p:sp>
    </p:spTree>
    <p:extLst>
      <p:ext uri="{BB962C8B-B14F-4D97-AF65-F5344CB8AC3E}">
        <p14:creationId xmlns:p14="http://schemas.microsoft.com/office/powerpoint/2010/main" val="32243447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Zawartość z podpisem">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l-PL"/>
              <a:t>Kliknij, aby edytować styl</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4FCB589-9A2B-4E4B-AD7F-6041D0702A04}" type="datetimeFigureOut">
              <a:rPr lang="en-GB" smtClean="0"/>
              <a:t>16/04/2020</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6D6E89F-99A6-45D0-B8AC-7E856D7B4071}" type="slidenum">
              <a:rPr lang="en-GB" smtClean="0"/>
              <a:t>‹#›</a:t>
            </a:fld>
            <a:endParaRPr lang="en-GB"/>
          </a:p>
        </p:txBody>
      </p:sp>
    </p:spTree>
    <p:extLst>
      <p:ext uri="{BB962C8B-B14F-4D97-AF65-F5344CB8AC3E}">
        <p14:creationId xmlns:p14="http://schemas.microsoft.com/office/powerpoint/2010/main" val="441905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D4FCB589-9A2B-4E4B-AD7F-6041D0702A04}" type="datetimeFigureOut">
              <a:rPr lang="en-GB" smtClean="0"/>
              <a:t>16/04/2020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6D6E89F-99A6-45D0-B8AC-7E856D7B4071}" type="slidenum">
              <a:rPr lang="en-GB" smtClean="0"/>
              <a:t>‹#›</a:t>
            </a:fld>
            <a:endParaRPr lang="en-GB"/>
          </a:p>
        </p:txBody>
      </p:sp>
    </p:spTree>
    <p:extLst>
      <p:ext uri="{BB962C8B-B14F-4D97-AF65-F5344CB8AC3E}">
        <p14:creationId xmlns:p14="http://schemas.microsoft.com/office/powerpoint/2010/main" val="35523802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l-PL"/>
              <a:t>Kliknij, aby edytować styl</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D4FCB589-9A2B-4E4B-AD7F-6041D0702A04}" type="datetimeFigureOut">
              <a:rPr lang="en-GB" smtClean="0"/>
              <a:t>16/04/2020</a:t>
            </a:fld>
            <a:endParaRPr lang="en-GB"/>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D6E89F-99A6-45D0-B8AC-7E856D7B4071}" type="slidenum">
              <a:rPr lang="en-GB" smtClean="0"/>
              <a:t>‹#›</a:t>
            </a:fld>
            <a:endParaRPr lang="en-GB"/>
          </a:p>
        </p:txBody>
      </p:sp>
    </p:spTree>
    <p:extLst>
      <p:ext uri="{BB962C8B-B14F-4D97-AF65-F5344CB8AC3E}">
        <p14:creationId xmlns:p14="http://schemas.microsoft.com/office/powerpoint/2010/main" val="36032209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D4FCB589-9A2B-4E4B-AD7F-6041D0702A04}" type="datetimeFigureOut">
              <a:rPr lang="en-GB" smtClean="0"/>
              <a:t>16/04/2020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6D6E89F-99A6-45D0-B8AC-7E856D7B4071}" type="slidenum">
              <a:rPr lang="en-GB" smtClean="0"/>
              <a:t>‹#›</a:t>
            </a:fld>
            <a:endParaRPr lang="en-GB"/>
          </a:p>
        </p:txBody>
      </p:sp>
    </p:spTree>
    <p:extLst>
      <p:ext uri="{BB962C8B-B14F-4D97-AF65-F5344CB8AC3E}">
        <p14:creationId xmlns:p14="http://schemas.microsoft.com/office/powerpoint/2010/main" val="14954940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Tytuł pionowy i teks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D4FCB589-9A2B-4E4B-AD7F-6041D0702A04}" type="datetimeFigureOut">
              <a:rPr lang="en-GB" smtClean="0"/>
              <a:t>16/04/2020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6D6E89F-99A6-45D0-B8AC-7E856D7B4071}" type="slidenum">
              <a:rPr lang="en-GB" smtClean="0"/>
              <a:t>‹#›</a:t>
            </a:fld>
            <a:endParaRPr lang="en-GB"/>
          </a:p>
        </p:txBody>
      </p:sp>
    </p:spTree>
    <p:extLst>
      <p:ext uri="{BB962C8B-B14F-4D97-AF65-F5344CB8AC3E}">
        <p14:creationId xmlns:p14="http://schemas.microsoft.com/office/powerpoint/2010/main" val="3320908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l-PL"/>
              <a:t>Kliknij, aby edytować styl</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D4FCB589-9A2B-4E4B-AD7F-6041D0702A04}" type="datetimeFigureOut">
              <a:rPr lang="en-GB" smtClean="0"/>
              <a:t>16/04/2020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6D6E89F-99A6-45D0-B8AC-7E856D7B4071}"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06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l-PL"/>
              <a:t>Kliknij, aby edytować styl</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D4FCB589-9A2B-4E4B-AD7F-6041D0702A04}" type="datetimeFigureOut">
              <a:rPr lang="en-GB" smtClean="0"/>
              <a:t>16/04/2020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6D6E89F-99A6-45D0-B8AC-7E856D7B4071}" type="slidenum">
              <a:rPr lang="en-GB" smtClean="0"/>
              <a:t>‹#›</a:t>
            </a:fld>
            <a:endParaRPr lang="en-GB"/>
          </a:p>
        </p:txBody>
      </p:sp>
    </p:spTree>
    <p:extLst>
      <p:ext uri="{BB962C8B-B14F-4D97-AF65-F5344CB8AC3E}">
        <p14:creationId xmlns:p14="http://schemas.microsoft.com/office/powerpoint/2010/main" val="3281378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l-PL"/>
              <a:t>Kliknij, aby edytować styl</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1097280" y="2582334"/>
            <a:ext cx="4937760" cy="337820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6217920" y="2582334"/>
            <a:ext cx="4937760" cy="337820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D4FCB589-9A2B-4E4B-AD7F-6041D0702A04}" type="datetimeFigureOut">
              <a:rPr lang="en-GB" smtClean="0"/>
              <a:t>16/04/2020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6D6E89F-99A6-45D0-B8AC-7E856D7B4071}" type="slidenum">
              <a:rPr lang="en-GB" smtClean="0"/>
              <a:t>‹#›</a:t>
            </a:fld>
            <a:endParaRPr lang="en-GB"/>
          </a:p>
        </p:txBody>
      </p:sp>
    </p:spTree>
    <p:extLst>
      <p:ext uri="{BB962C8B-B14F-4D97-AF65-F5344CB8AC3E}">
        <p14:creationId xmlns:p14="http://schemas.microsoft.com/office/powerpoint/2010/main" val="957075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D4FCB589-9A2B-4E4B-AD7F-6041D0702A04}" type="datetimeFigureOut">
              <a:rPr lang="en-GB" smtClean="0"/>
              <a:t>16/04/2020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6D6E89F-99A6-45D0-B8AC-7E856D7B4071}" type="slidenum">
              <a:rPr lang="en-GB" smtClean="0"/>
              <a:t>‹#›</a:t>
            </a:fld>
            <a:endParaRPr lang="en-GB"/>
          </a:p>
        </p:txBody>
      </p:sp>
    </p:spTree>
    <p:extLst>
      <p:ext uri="{BB962C8B-B14F-4D97-AF65-F5344CB8AC3E}">
        <p14:creationId xmlns:p14="http://schemas.microsoft.com/office/powerpoint/2010/main" val="1619532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4FCB589-9A2B-4E4B-AD7F-6041D0702A04}" type="datetimeFigureOut">
              <a:rPr lang="en-GB" smtClean="0"/>
              <a:t>16/04/2020</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A6D6E89F-99A6-45D0-B8AC-7E856D7B4071}" type="slidenum">
              <a:rPr lang="en-GB" smtClean="0"/>
              <a:t>‹#›</a:t>
            </a:fld>
            <a:endParaRPr lang="en-GB"/>
          </a:p>
        </p:txBody>
      </p:sp>
    </p:spTree>
    <p:extLst>
      <p:ext uri="{BB962C8B-B14F-4D97-AF65-F5344CB8AC3E}">
        <p14:creationId xmlns:p14="http://schemas.microsoft.com/office/powerpoint/2010/main" val="173027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Zawartość z podpisem">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l-PL"/>
              <a:t>Kliknij, aby edytować styl</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4FCB589-9A2B-4E4B-AD7F-6041D0702A04}" type="datetimeFigureOut">
              <a:rPr lang="en-GB" smtClean="0"/>
              <a:t>16/04/2020</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6D6E89F-99A6-45D0-B8AC-7E856D7B4071}" type="slidenum">
              <a:rPr lang="en-GB" smtClean="0"/>
              <a:t>‹#›</a:t>
            </a:fld>
            <a:endParaRPr lang="en-GB"/>
          </a:p>
        </p:txBody>
      </p:sp>
    </p:spTree>
    <p:extLst>
      <p:ext uri="{BB962C8B-B14F-4D97-AF65-F5344CB8AC3E}">
        <p14:creationId xmlns:p14="http://schemas.microsoft.com/office/powerpoint/2010/main" val="2266526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l-PL"/>
              <a:t>Kliknij, aby edytować styl</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D4FCB589-9A2B-4E4B-AD7F-6041D0702A04}" type="datetimeFigureOut">
              <a:rPr lang="en-GB" smtClean="0"/>
              <a:t>16/04/2020</a:t>
            </a:fld>
            <a:endParaRPr lang="en-GB"/>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D6E89F-99A6-45D0-B8AC-7E856D7B4071}" type="slidenum">
              <a:rPr lang="en-GB" smtClean="0"/>
              <a:t>‹#›</a:t>
            </a:fld>
            <a:endParaRPr lang="en-GB"/>
          </a:p>
        </p:txBody>
      </p:sp>
    </p:spTree>
    <p:extLst>
      <p:ext uri="{BB962C8B-B14F-4D97-AF65-F5344CB8AC3E}">
        <p14:creationId xmlns:p14="http://schemas.microsoft.com/office/powerpoint/2010/main" val="1417553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l-PL"/>
              <a:t>Kliknij, aby edytować styl</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4FCB589-9A2B-4E4B-AD7F-6041D0702A04}" type="datetimeFigureOut">
              <a:rPr lang="en-GB" smtClean="0"/>
              <a:t>16/04/2020</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6D6E89F-99A6-45D0-B8AC-7E856D7B4071}"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5645804"/>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l-PL"/>
              <a:t>Kliknij, aby edytować styl</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4FCB589-9A2B-4E4B-AD7F-6041D0702A04}" type="datetimeFigureOut">
              <a:rPr lang="en-GB" smtClean="0"/>
              <a:t>16/04/2020</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6D6E89F-99A6-45D0-B8AC-7E856D7B4071}"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0333667"/>
      </p:ext>
    </p:extLst>
  </p:cSld>
  <p:clrMap bg1="lt1" tx1="dk1" bg2="lt2" tx2="dk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35" r:id="rId6"/>
    <p:sldLayoutId id="2147483936" r:id="rId7"/>
    <p:sldLayoutId id="2147483937" r:id="rId8"/>
    <p:sldLayoutId id="2147483938" r:id="rId9"/>
    <p:sldLayoutId id="2147483939" r:id="rId10"/>
    <p:sldLayoutId id="214748394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8.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8.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8.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8.xml"/><Relationship Id="rId5" Type="http://schemas.openxmlformats.org/officeDocument/2006/relationships/image" Target="../media/image19.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8.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8.xml"/><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8.xml"/><Relationship Id="rId5" Type="http://schemas.openxmlformats.org/officeDocument/2006/relationships/image" Target="../media/image26.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hyperlink" Target="https://www.awwwards.com/" TargetMode="External"/><Relationship Id="rId2" Type="http://schemas.openxmlformats.org/officeDocument/2006/relationships/hyperlink" Target="https://overflow.io/"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8.xml"/><Relationship Id="rId5" Type="http://schemas.openxmlformats.org/officeDocument/2006/relationships/image" Target="../media/image33.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8.xml"/><Relationship Id="rId5" Type="http://schemas.openxmlformats.org/officeDocument/2006/relationships/image" Target="../media/image35.svg"/><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8.xml"/><Relationship Id="rId5" Type="http://schemas.openxmlformats.org/officeDocument/2006/relationships/image" Target="../media/image37.png"/><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8.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8.xml"/><Relationship Id="rId4" Type="http://schemas.openxmlformats.org/officeDocument/2006/relationships/image" Target="../media/image4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8.xml"/><Relationship Id="rId5" Type="http://schemas.openxmlformats.org/officeDocument/2006/relationships/image" Target="../media/image45.png"/><Relationship Id="rId4" Type="http://schemas.openxmlformats.org/officeDocument/2006/relationships/image" Target="../media/image4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hyperlink" Target="https://www.tinkov.info/gilroy.html" TargetMode="External"/><Relationship Id="rId2"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3" Type="http://schemas.openxmlformats.org/officeDocument/2006/relationships/image" Target="../media/image53.svg"/><Relationship Id="rId2" Type="http://schemas.openxmlformats.org/officeDocument/2006/relationships/image" Target="../media/image5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8.xml"/><Relationship Id="rId5" Type="http://schemas.openxmlformats.org/officeDocument/2006/relationships/image" Target="../media/image55.png"/><Relationship Id="rId4" Type="http://schemas.openxmlformats.org/officeDocument/2006/relationships/image" Target="../media/image5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8.xml"/><Relationship Id="rId5" Type="http://schemas.openxmlformats.org/officeDocument/2006/relationships/image" Target="../media/image57.png"/><Relationship Id="rId4" Type="http://schemas.openxmlformats.org/officeDocument/2006/relationships/image" Target="../media/image5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8.xml"/><Relationship Id="rId4" Type="http://schemas.openxmlformats.org/officeDocument/2006/relationships/image" Target="../media/image5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8.xml"/><Relationship Id="rId4" Type="http://schemas.openxmlformats.org/officeDocument/2006/relationships/image" Target="../media/image6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2523B1B-823B-40AA-A8E9-F5ADA36392F0}"/>
              </a:ext>
            </a:extLst>
          </p:cNvPr>
          <p:cNvSpPr>
            <a:spLocks noGrp="1"/>
          </p:cNvSpPr>
          <p:nvPr>
            <p:ph type="ctrTitle"/>
          </p:nvPr>
        </p:nvSpPr>
        <p:spPr/>
        <p:txBody>
          <a:bodyPr/>
          <a:lstStyle/>
          <a:p>
            <a:r>
              <a:rPr lang="en-GB" b="1" dirty="0"/>
              <a:t>Task 2 report</a:t>
            </a:r>
          </a:p>
        </p:txBody>
      </p:sp>
      <p:sp>
        <p:nvSpPr>
          <p:cNvPr id="3" name="Podtytuł 2">
            <a:extLst>
              <a:ext uri="{FF2B5EF4-FFF2-40B4-BE49-F238E27FC236}">
                <a16:creationId xmlns:a16="http://schemas.microsoft.com/office/drawing/2014/main" id="{9770BE1C-E06D-4751-B0C2-9745EFBDBC91}"/>
              </a:ext>
            </a:extLst>
          </p:cNvPr>
          <p:cNvSpPr>
            <a:spLocks noGrp="1"/>
          </p:cNvSpPr>
          <p:nvPr>
            <p:ph type="subTitle" idx="1"/>
          </p:nvPr>
        </p:nvSpPr>
        <p:spPr>
          <a:xfrm>
            <a:off x="1100051" y="4455620"/>
            <a:ext cx="10058400" cy="482140"/>
          </a:xfrm>
        </p:spPr>
        <p:txBody>
          <a:bodyPr/>
          <a:lstStyle/>
          <a:p>
            <a:r>
              <a:rPr lang="en-GB" dirty="0"/>
              <a:t>Human-Computer Interaction</a:t>
            </a:r>
          </a:p>
        </p:txBody>
      </p:sp>
      <p:sp>
        <p:nvSpPr>
          <p:cNvPr id="4" name="Tytuł 1">
            <a:extLst>
              <a:ext uri="{FF2B5EF4-FFF2-40B4-BE49-F238E27FC236}">
                <a16:creationId xmlns:a16="http://schemas.microsoft.com/office/drawing/2014/main" id="{93B4A756-62BE-4ABE-9372-E814DC9F2465}"/>
              </a:ext>
            </a:extLst>
          </p:cNvPr>
          <p:cNvSpPr txBox="1">
            <a:spLocks/>
          </p:cNvSpPr>
          <p:nvPr/>
        </p:nvSpPr>
        <p:spPr>
          <a:xfrm>
            <a:off x="1066800" y="4463210"/>
            <a:ext cx="10058400" cy="163583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r">
              <a:lnSpc>
                <a:spcPct val="100000"/>
              </a:lnSpc>
            </a:pPr>
            <a:r>
              <a:rPr lang="en-GB" sz="1800" dirty="0"/>
              <a:t>Antoni </a:t>
            </a:r>
            <a:r>
              <a:rPr lang="en-GB" sz="1800" dirty="0" err="1"/>
              <a:t>Forzpańczyk</a:t>
            </a:r>
            <a:r>
              <a:rPr lang="en-GB" sz="1800" dirty="0"/>
              <a:t> </a:t>
            </a:r>
            <a:r>
              <a:rPr lang="pl-PL" sz="1800" dirty="0"/>
              <a:t>a2019156557</a:t>
            </a:r>
            <a:endParaRPr lang="en-GB" sz="1800" dirty="0"/>
          </a:p>
          <a:p>
            <a:pPr algn="r">
              <a:lnSpc>
                <a:spcPct val="100000"/>
              </a:lnSpc>
            </a:pPr>
            <a:r>
              <a:rPr lang="en-GB" sz="1800" dirty="0" err="1"/>
              <a:t>Jędrzej</a:t>
            </a:r>
            <a:r>
              <a:rPr lang="en-GB" sz="1800" dirty="0"/>
              <a:t> </a:t>
            </a:r>
            <a:r>
              <a:rPr lang="en-GB" sz="1800" dirty="0" err="1"/>
              <a:t>Szor</a:t>
            </a:r>
            <a:r>
              <a:rPr lang="en-GB" sz="1800" dirty="0"/>
              <a:t> </a:t>
            </a:r>
            <a:r>
              <a:rPr lang="pl-PL" sz="1800" dirty="0"/>
              <a:t>a2019156557</a:t>
            </a:r>
            <a:endParaRPr lang="en-GB" sz="1800" dirty="0"/>
          </a:p>
        </p:txBody>
      </p:sp>
    </p:spTree>
    <p:extLst>
      <p:ext uri="{BB962C8B-B14F-4D97-AF65-F5344CB8AC3E}">
        <p14:creationId xmlns:p14="http://schemas.microsoft.com/office/powerpoint/2010/main" val="1736896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2">
            <a:extLst>
              <a:ext uri="{FF2B5EF4-FFF2-40B4-BE49-F238E27FC236}">
                <a16:creationId xmlns:a16="http://schemas.microsoft.com/office/drawing/2014/main" id="{A51DCB13-7CBE-4561-A532-00910ADDDE9E}"/>
              </a:ext>
            </a:extLst>
          </p:cNvPr>
          <p:cNvGraphicFramePr>
            <a:graphicFrameLocks noGrp="1"/>
          </p:cNvGraphicFramePr>
          <p:nvPr>
            <p:extLst>
              <p:ext uri="{D42A27DB-BD31-4B8C-83A1-F6EECF244321}">
                <p14:modId xmlns:p14="http://schemas.microsoft.com/office/powerpoint/2010/main" val="1915357750"/>
              </p:ext>
            </p:extLst>
          </p:nvPr>
        </p:nvGraphicFramePr>
        <p:xfrm>
          <a:off x="406399" y="1113919"/>
          <a:ext cx="11408230" cy="2035302"/>
        </p:xfrm>
        <a:graphic>
          <a:graphicData uri="http://schemas.openxmlformats.org/drawingml/2006/table">
            <a:tbl>
              <a:tblPr firstRow="1" bandRow="1">
                <a:tableStyleId>{5940675A-B579-460E-94D1-54222C63F5DA}</a:tableStyleId>
              </a:tblPr>
              <a:tblGrid>
                <a:gridCol w="9724572">
                  <a:extLst>
                    <a:ext uri="{9D8B030D-6E8A-4147-A177-3AD203B41FA5}">
                      <a16:colId xmlns:a16="http://schemas.microsoft.com/office/drawing/2014/main" val="1581639009"/>
                    </a:ext>
                  </a:extLst>
                </a:gridCol>
                <a:gridCol w="1683658">
                  <a:extLst>
                    <a:ext uri="{9D8B030D-6E8A-4147-A177-3AD203B41FA5}">
                      <a16:colId xmlns:a16="http://schemas.microsoft.com/office/drawing/2014/main" val="2359419021"/>
                    </a:ext>
                  </a:extLst>
                </a:gridCol>
              </a:tblGrid>
              <a:tr h="315779">
                <a:tc>
                  <a:txBody>
                    <a:bodyPr/>
                    <a:lstStyle/>
                    <a:p>
                      <a:pPr>
                        <a:lnSpc>
                          <a:spcPct val="115000"/>
                        </a:lnSpc>
                        <a:spcAft>
                          <a:spcPts val="0"/>
                        </a:spcAft>
                      </a:pPr>
                      <a:r>
                        <a:rPr lang="en-GB" sz="1400">
                          <a:effectLst/>
                          <a:latin typeface="Segoe UI" panose="020B0502040204020203" pitchFamily="34" charset="0"/>
                          <a:ea typeface="Times New Roman" panose="02020603050405020304" pitchFamily="18" charset="0"/>
                          <a:cs typeface="Times New Roman" panose="02020603050405020304" pitchFamily="18" charset="0"/>
                        </a:rPr>
                        <a:t>No. 6-HE-1.3</a:t>
                      </a:r>
                    </a:p>
                  </a:txBody>
                  <a:tcPr marL="63500" marR="63500" marT="63500" marB="63500"/>
                </a:tc>
                <a:tc>
                  <a:txBody>
                    <a:bodyPr/>
                    <a:lstStyle/>
                    <a:p>
                      <a:pPr algn="ct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Good aspect</a:t>
                      </a:r>
                    </a:p>
                  </a:txBody>
                  <a:tcPr marL="63500" marR="63500" marT="63500" marB="63500"/>
                </a:tc>
                <a:extLst>
                  <a:ext uri="{0D108BD9-81ED-4DB2-BD59-A6C34878D82A}">
                    <a16:rowId xmlns:a16="http://schemas.microsoft.com/office/drawing/2014/main" val="1242800369"/>
                  </a:ext>
                </a:extLst>
              </a:tr>
              <a:tr h="536345">
                <a:tc gridSpan="2">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Name:</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Good first impression of the site</a:t>
                      </a:r>
                    </a:p>
                  </a:txBody>
                  <a:tcPr marL="63500" marR="63500" marT="63500" marB="63500"/>
                </a:tc>
                <a:tc hMerge="1">
                  <a:txBody>
                    <a:bodyPr/>
                    <a:lstStyle/>
                    <a:p>
                      <a:endParaRPr lang="en-GB"/>
                    </a:p>
                  </a:txBody>
                  <a:tcPr/>
                </a:tc>
                <a:extLst>
                  <a:ext uri="{0D108BD9-81ED-4DB2-BD59-A6C34878D82A}">
                    <a16:rowId xmlns:a16="http://schemas.microsoft.com/office/drawing/2014/main" val="825665563"/>
                  </a:ext>
                </a:extLst>
              </a:tr>
              <a:tr h="1067066">
                <a:tc gridSpan="2">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Evidence:</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Heuristic: Aesthetic and minimalist design</a:t>
                      </a:r>
                    </a:p>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Interface aspect:</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The homepage consists of few buttons and a video. Minimum content.</a:t>
                      </a:r>
                    </a:p>
                  </a:txBody>
                  <a:tcPr marL="63500" marR="63500" marT="63500" marB="63500"/>
                </a:tc>
                <a:tc hMerge="1">
                  <a:txBody>
                    <a:bodyPr/>
                    <a:lstStyle/>
                    <a:p>
                      <a:endParaRPr lang="en-GB"/>
                    </a:p>
                  </a:txBody>
                  <a:tcPr/>
                </a:tc>
                <a:extLst>
                  <a:ext uri="{0D108BD9-81ED-4DB2-BD59-A6C34878D82A}">
                    <a16:rowId xmlns:a16="http://schemas.microsoft.com/office/drawing/2014/main" val="1472897159"/>
                  </a:ext>
                </a:extLst>
              </a:tr>
            </a:tbl>
          </a:graphicData>
        </a:graphic>
      </p:graphicFrame>
      <p:sp>
        <p:nvSpPr>
          <p:cNvPr id="8" name="Tytuł 1">
            <a:extLst>
              <a:ext uri="{FF2B5EF4-FFF2-40B4-BE49-F238E27FC236}">
                <a16:creationId xmlns:a16="http://schemas.microsoft.com/office/drawing/2014/main" id="{452E8E2E-2952-4011-9700-1B2748E5770C}"/>
              </a:ext>
            </a:extLst>
          </p:cNvPr>
          <p:cNvSpPr txBox="1">
            <a:spLocks/>
          </p:cNvSpPr>
          <p:nvPr/>
        </p:nvSpPr>
        <p:spPr>
          <a:xfrm>
            <a:off x="569518" y="344661"/>
            <a:ext cx="10058400" cy="6713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15000"/>
              </a:lnSpc>
              <a:spcBef>
                <a:spcPts val="600"/>
              </a:spcBef>
            </a:pPr>
            <a:r>
              <a:rPr lang="en-GB" sz="3200" b="1" dirty="0">
                <a:latin typeface="Segoe UI" panose="020B0502040204020203" pitchFamily="34" charset="0"/>
                <a:ea typeface="Times New Roman" panose="02020603050405020304" pitchFamily="18" charset="0"/>
                <a:cs typeface="Times New Roman" panose="02020603050405020304" pitchFamily="18" charset="0"/>
              </a:rPr>
              <a:t>No. 6-HE-1.3 </a:t>
            </a:r>
            <a:r>
              <a:rPr lang="en-GB" sz="3200" dirty="0">
                <a:latin typeface="Segoe UI" panose="020B0502040204020203" pitchFamily="34" charset="0"/>
                <a:ea typeface="Times New Roman" panose="02020603050405020304" pitchFamily="18" charset="0"/>
                <a:cs typeface="Times New Roman" panose="02020603050405020304" pitchFamily="18" charset="0"/>
              </a:rPr>
              <a:t>Good first impression of the site</a:t>
            </a:r>
            <a:endParaRPr lang="en-GB" sz="4000" dirty="0">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Bef>
                <a:spcPts val="600"/>
              </a:spcBef>
            </a:pPr>
            <a:endParaRPr lang="en-GB" sz="3200" dirty="0">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Bef>
                <a:spcPts val="600"/>
              </a:spcBef>
              <a:spcAft>
                <a:spcPts val="0"/>
              </a:spcAft>
            </a:pPr>
            <a:endParaRPr lang="en-GB" sz="3200" b="1" dirty="0">
              <a:latin typeface="Segoe UI" panose="020B0502040204020203" pitchFamily="34" charset="0"/>
              <a:ea typeface="Times New Roman" panose="02020603050405020304" pitchFamily="18" charset="0"/>
              <a:cs typeface="Times New Roman" panose="02020603050405020304" pitchFamily="18" charset="0"/>
            </a:endParaRPr>
          </a:p>
        </p:txBody>
      </p:sp>
      <p:pic>
        <p:nvPicPr>
          <p:cNvPr id="13" name="Grafika 12" descr="Znak kciuka w górę">
            <a:extLst>
              <a:ext uri="{FF2B5EF4-FFF2-40B4-BE49-F238E27FC236}">
                <a16:creationId xmlns:a16="http://schemas.microsoft.com/office/drawing/2014/main" id="{AD9AAD91-8714-497F-BBB3-F531EDB706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27918" y="295702"/>
            <a:ext cx="769258" cy="769258"/>
          </a:xfrm>
          <a:prstGeom prst="rect">
            <a:avLst/>
          </a:prstGeom>
        </p:spPr>
      </p:pic>
      <p:pic>
        <p:nvPicPr>
          <p:cNvPr id="3" name="Obraz 2">
            <a:extLst>
              <a:ext uri="{FF2B5EF4-FFF2-40B4-BE49-F238E27FC236}">
                <a16:creationId xmlns:a16="http://schemas.microsoft.com/office/drawing/2014/main" id="{E13E493E-BEC2-4F7C-B07E-50DFD7A5ADDD}"/>
              </a:ext>
            </a:extLst>
          </p:cNvPr>
          <p:cNvPicPr>
            <a:picLocks noChangeAspect="1"/>
          </p:cNvPicPr>
          <p:nvPr/>
        </p:nvPicPr>
        <p:blipFill>
          <a:blip r:embed="rId4"/>
          <a:stretch>
            <a:fillRect/>
          </a:stretch>
        </p:blipFill>
        <p:spPr>
          <a:xfrm>
            <a:off x="220869" y="3441310"/>
            <a:ext cx="5689601" cy="2603222"/>
          </a:xfrm>
          <a:prstGeom prst="rect">
            <a:avLst/>
          </a:prstGeom>
        </p:spPr>
      </p:pic>
      <p:pic>
        <p:nvPicPr>
          <p:cNvPr id="4" name="Obraz 3">
            <a:extLst>
              <a:ext uri="{FF2B5EF4-FFF2-40B4-BE49-F238E27FC236}">
                <a16:creationId xmlns:a16="http://schemas.microsoft.com/office/drawing/2014/main" id="{58ACAE2F-2050-4661-9877-4F12FFADC853}"/>
              </a:ext>
            </a:extLst>
          </p:cNvPr>
          <p:cNvPicPr>
            <a:picLocks noChangeAspect="1"/>
          </p:cNvPicPr>
          <p:nvPr/>
        </p:nvPicPr>
        <p:blipFill>
          <a:blip r:embed="rId5"/>
          <a:stretch>
            <a:fillRect/>
          </a:stretch>
        </p:blipFill>
        <p:spPr>
          <a:xfrm>
            <a:off x="6096000" y="3441310"/>
            <a:ext cx="5718629" cy="2616503"/>
          </a:xfrm>
          <a:prstGeom prst="rect">
            <a:avLst/>
          </a:prstGeom>
        </p:spPr>
      </p:pic>
    </p:spTree>
    <p:extLst>
      <p:ext uri="{BB962C8B-B14F-4D97-AF65-F5344CB8AC3E}">
        <p14:creationId xmlns:p14="http://schemas.microsoft.com/office/powerpoint/2010/main" val="1571229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2">
            <a:extLst>
              <a:ext uri="{FF2B5EF4-FFF2-40B4-BE49-F238E27FC236}">
                <a16:creationId xmlns:a16="http://schemas.microsoft.com/office/drawing/2014/main" id="{87F316AC-6BEC-477F-8FD9-56BD53AE30B2}"/>
              </a:ext>
            </a:extLst>
          </p:cNvPr>
          <p:cNvGraphicFramePr>
            <a:graphicFrameLocks noGrp="1"/>
          </p:cNvGraphicFramePr>
          <p:nvPr>
            <p:extLst>
              <p:ext uri="{D42A27DB-BD31-4B8C-83A1-F6EECF244321}">
                <p14:modId xmlns:p14="http://schemas.microsoft.com/office/powerpoint/2010/main" val="1005847376"/>
              </p:ext>
            </p:extLst>
          </p:nvPr>
        </p:nvGraphicFramePr>
        <p:xfrm>
          <a:off x="361015" y="1016002"/>
          <a:ext cx="11469970" cy="5172151"/>
        </p:xfrm>
        <a:graphic>
          <a:graphicData uri="http://schemas.openxmlformats.org/drawingml/2006/table">
            <a:tbl>
              <a:tblPr firstRow="1" bandRow="1">
                <a:tableStyleId>{5940675A-B579-460E-94D1-54222C63F5DA}</a:tableStyleId>
              </a:tblPr>
              <a:tblGrid>
                <a:gridCol w="11469970">
                  <a:extLst>
                    <a:ext uri="{9D8B030D-6E8A-4147-A177-3AD203B41FA5}">
                      <a16:colId xmlns:a16="http://schemas.microsoft.com/office/drawing/2014/main" val="1581639009"/>
                    </a:ext>
                  </a:extLst>
                </a:gridCol>
              </a:tblGrid>
              <a:tr h="894859">
                <a:tc>
                  <a:txBody>
                    <a:bodyPr/>
                    <a:lstStyle/>
                    <a:p>
                      <a:pPr>
                        <a:lnSpc>
                          <a:spcPct val="115000"/>
                        </a:lnSpc>
                        <a:spcAft>
                          <a:spcPts val="0"/>
                        </a:spcAft>
                      </a:pPr>
                      <a:r>
                        <a:rPr lang="en-GB" sz="1400" b="1">
                          <a:effectLst/>
                          <a:latin typeface="Segoe UI" panose="020B0502040204020203" pitchFamily="34" charset="0"/>
                          <a:ea typeface="Times New Roman" panose="02020603050405020304" pitchFamily="18" charset="0"/>
                          <a:cs typeface="Times New Roman" panose="02020603050405020304" pitchFamily="18" charset="0"/>
                        </a:rPr>
                        <a:t>Explanation:</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a:effectLst/>
                          <a:latin typeface="Segoe UI" panose="020B0502040204020203" pitchFamily="34" charset="0"/>
                          <a:ea typeface="Times New Roman" panose="02020603050405020304" pitchFamily="18" charset="0"/>
                          <a:cs typeface="Times New Roman" panose="02020603050405020304" pitchFamily="18" charset="0"/>
                        </a:rPr>
                        <a:t>Heuristic is met due to the homepage being minimalist. Only the most important content is present and nothing more. It creates a great first impression of a site that is transparent, easy to navigate, succinct and user-friendly.</a:t>
                      </a:r>
                    </a:p>
                  </a:txBody>
                  <a:tcPr marL="63500" marR="63500" marT="63500" marB="63500"/>
                </a:tc>
                <a:extLst>
                  <a:ext uri="{0D108BD9-81ED-4DB2-BD59-A6C34878D82A}">
                    <a16:rowId xmlns:a16="http://schemas.microsoft.com/office/drawing/2014/main" val="825665563"/>
                  </a:ext>
                </a:extLst>
              </a:tr>
              <a:tr h="2467405">
                <a:tc>
                  <a:txBody>
                    <a:bodyPr/>
                    <a:lstStyle/>
                    <a:p>
                      <a:pPr>
                        <a:lnSpc>
                          <a:spcPct val="115000"/>
                        </a:lnSpc>
                        <a:spcAft>
                          <a:spcPts val="0"/>
                        </a:spcAft>
                      </a:pPr>
                      <a:r>
                        <a:rPr lang="en-GB" sz="1400" b="1">
                          <a:effectLst/>
                          <a:latin typeface="Segoe UI" panose="020B0502040204020203" pitchFamily="34" charset="0"/>
                          <a:ea typeface="Times New Roman" panose="02020603050405020304" pitchFamily="18" charset="0"/>
                          <a:cs typeface="Times New Roman" panose="02020603050405020304" pitchFamily="18" charset="0"/>
                        </a:rPr>
                        <a:t>Benefit:</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a:effectLst/>
                          <a:latin typeface="Segoe UI" panose="020B0502040204020203" pitchFamily="34" charset="0"/>
                          <a:ea typeface="Times New Roman" panose="02020603050405020304" pitchFamily="18" charset="0"/>
                          <a:cs typeface="Times New Roman" panose="02020603050405020304" pitchFamily="18" charset="0"/>
                        </a:rPr>
                        <a:t>Rating: 2 - Minor usability importance</a:t>
                      </a:r>
                    </a:p>
                    <a:p>
                      <a:pPr>
                        <a:lnSpc>
                          <a:spcPct val="115000"/>
                        </a:lnSpc>
                        <a:spcAft>
                          <a:spcPts val="0"/>
                        </a:spcAft>
                      </a:pPr>
                      <a:r>
                        <a:rPr lang="en-GB" sz="1400" b="1">
                          <a:effectLst/>
                          <a:latin typeface="Segoe UI" panose="020B0502040204020203" pitchFamily="34" charset="0"/>
                          <a:ea typeface="Times New Roman" panose="02020603050405020304" pitchFamily="18" charset="0"/>
                          <a:cs typeface="Times New Roman" panose="02020603050405020304" pitchFamily="18" charset="0"/>
                        </a:rPr>
                        <a:t>Justification:</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GB" sz="1400">
                          <a:effectLst/>
                          <a:latin typeface="Segoe UI" panose="020B0502040204020203" pitchFamily="34" charset="0"/>
                          <a:ea typeface="Times New Roman" panose="02020603050405020304" pitchFamily="18" charset="0"/>
                          <a:cs typeface="Times New Roman" panose="02020603050405020304" pitchFamily="18" charset="0"/>
                        </a:rPr>
                        <a:t>Frequency: It is becoming more and more popular. Every kind of user will surely notice it.</a:t>
                      </a:r>
                    </a:p>
                    <a:p>
                      <a:pPr marL="342900" lvl="0" indent="-342900">
                        <a:lnSpc>
                          <a:spcPct val="115000"/>
                        </a:lnSpc>
                        <a:spcAft>
                          <a:spcPts val="0"/>
                        </a:spcAft>
                        <a:buFont typeface="Symbol" panose="05050102010706020507" pitchFamily="18" charset="2"/>
                        <a:buChar char=""/>
                      </a:pPr>
                      <a:r>
                        <a:rPr lang="en-GB" sz="1400">
                          <a:effectLst/>
                          <a:latin typeface="Segoe UI" panose="020B0502040204020203" pitchFamily="34" charset="0"/>
                          <a:ea typeface="Times New Roman" panose="02020603050405020304" pitchFamily="18" charset="0"/>
                          <a:cs typeface="Times New Roman" panose="02020603050405020304" pitchFamily="18" charset="0"/>
                        </a:rPr>
                        <a:t>Impact: It is very important, users are bound to make their opinion about the company or organisation basing on the first impression of the website.</a:t>
                      </a:r>
                    </a:p>
                    <a:p>
                      <a:pPr marL="342900" lvl="0" indent="-342900">
                        <a:lnSpc>
                          <a:spcPct val="115000"/>
                        </a:lnSpc>
                        <a:spcAft>
                          <a:spcPts val="0"/>
                        </a:spcAft>
                        <a:buFont typeface="Symbol" panose="05050102010706020507" pitchFamily="18" charset="2"/>
                        <a:buChar char=""/>
                      </a:pPr>
                      <a:r>
                        <a:rPr lang="en-GB" sz="1400">
                          <a:effectLst/>
                          <a:latin typeface="Segoe UI" panose="020B0502040204020203" pitchFamily="34" charset="0"/>
                          <a:ea typeface="Times New Roman" panose="02020603050405020304" pitchFamily="18" charset="0"/>
                          <a:cs typeface="Times New Roman" panose="02020603050405020304" pitchFamily="18" charset="0"/>
                        </a:rPr>
                        <a:t>Persistence: First impression is the most important the first time user enters the website but is not without impact later on. Website with good first impression is comfortable to use and user-friendly.</a:t>
                      </a:r>
                    </a:p>
                    <a:p>
                      <a:pPr marL="342900" lvl="0" indent="-342900">
                        <a:lnSpc>
                          <a:spcPct val="115000"/>
                        </a:lnSpc>
                        <a:spcAft>
                          <a:spcPts val="0"/>
                        </a:spcAft>
                        <a:buFont typeface="Symbol" panose="05050102010706020507" pitchFamily="18" charset="2"/>
                        <a:buChar char=""/>
                      </a:pPr>
                      <a:r>
                        <a:rPr lang="en-GB" sz="1400">
                          <a:effectLst/>
                          <a:latin typeface="Segoe UI" panose="020B0502040204020203" pitchFamily="34" charset="0"/>
                          <a:ea typeface="Times New Roman" panose="02020603050405020304" pitchFamily="18" charset="0"/>
                          <a:cs typeface="Times New Roman" panose="02020603050405020304" pitchFamily="18" charset="0"/>
                        </a:rPr>
                        <a:t>Weights: We rated this as a minor importance due to the first impression being really important mostly the first time and it is not crucial for usability.</a:t>
                      </a:r>
                    </a:p>
                  </a:txBody>
                  <a:tcPr marL="63500" marR="63500" marT="63500" marB="63500"/>
                </a:tc>
                <a:extLst>
                  <a:ext uri="{0D108BD9-81ED-4DB2-BD59-A6C34878D82A}">
                    <a16:rowId xmlns:a16="http://schemas.microsoft.com/office/drawing/2014/main" val="1472897159"/>
                  </a:ext>
                </a:extLst>
              </a:tr>
              <a:tr h="861718">
                <a:tc>
                  <a:txBody>
                    <a:bodyPr/>
                    <a:lstStyle/>
                    <a:p>
                      <a:pPr>
                        <a:lnSpc>
                          <a:spcPct val="115000"/>
                        </a:lnSpc>
                        <a:spcAft>
                          <a:spcPts val="0"/>
                        </a:spcAft>
                      </a:pPr>
                      <a:r>
                        <a:rPr lang="en-GB" sz="1400" b="1">
                          <a:effectLst/>
                          <a:latin typeface="Segoe UI" panose="020B0502040204020203" pitchFamily="34" charset="0"/>
                          <a:ea typeface="Times New Roman" panose="02020603050405020304" pitchFamily="18" charset="0"/>
                          <a:cs typeface="Times New Roman" panose="02020603050405020304" pitchFamily="18" charset="0"/>
                        </a:rPr>
                        <a:t>Possible Trade-offs:</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a:effectLst/>
                          <a:latin typeface="Segoe UI" panose="020B0502040204020203" pitchFamily="34" charset="0"/>
                          <a:ea typeface="Times New Roman" panose="02020603050405020304" pitchFamily="18" charset="0"/>
                          <a:cs typeface="Times New Roman" panose="02020603050405020304" pitchFamily="18" charset="0"/>
                        </a:rPr>
                        <a:t>First impression cannot be traded for anything else. It is quite abstract and it either is or is not. </a:t>
                      </a:r>
                    </a:p>
                  </a:txBody>
                  <a:tcPr marL="63500" marR="63500" marT="63500" marB="63500"/>
                </a:tc>
                <a:extLst>
                  <a:ext uri="{0D108BD9-81ED-4DB2-BD59-A6C34878D82A}">
                    <a16:rowId xmlns:a16="http://schemas.microsoft.com/office/drawing/2014/main" val="194750888"/>
                  </a:ext>
                </a:extLst>
              </a:tr>
              <a:tr h="856016">
                <a:tc>
                  <a:txBody>
                    <a:bodyPr/>
                    <a:lstStyle/>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Relationships:</a:t>
                      </a:r>
                    </a:p>
                    <a:p>
                      <a:pPr>
                        <a:lnSpc>
                          <a:spcPct val="115000"/>
                        </a:lnSpc>
                        <a:spcAft>
                          <a:spcPts val="0"/>
                        </a:spcAft>
                      </a:pPr>
                      <a:r>
                        <a:rPr lang="en-GB" sz="1400" kern="1200" dirty="0">
                          <a:solidFill>
                            <a:schemeClr val="tx1"/>
                          </a:solidFill>
                          <a:effectLst/>
                          <a:latin typeface="+mn-lt"/>
                          <a:ea typeface="+mn-ea"/>
                          <a:cs typeface="+mn-cs"/>
                        </a:rPr>
                        <a:t>No. 6-HE-1.4</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3165272999"/>
                  </a:ext>
                </a:extLst>
              </a:tr>
            </a:tbl>
          </a:graphicData>
        </a:graphic>
      </p:graphicFrame>
      <p:sp>
        <p:nvSpPr>
          <p:cNvPr id="10" name="Tytuł 1">
            <a:extLst>
              <a:ext uri="{FF2B5EF4-FFF2-40B4-BE49-F238E27FC236}">
                <a16:creationId xmlns:a16="http://schemas.microsoft.com/office/drawing/2014/main" id="{39AC3328-0530-4704-86CD-D6766D0E84BE}"/>
              </a:ext>
            </a:extLst>
          </p:cNvPr>
          <p:cNvSpPr txBox="1">
            <a:spLocks/>
          </p:cNvSpPr>
          <p:nvPr/>
        </p:nvSpPr>
        <p:spPr>
          <a:xfrm>
            <a:off x="569518" y="344661"/>
            <a:ext cx="10058400" cy="6713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15000"/>
              </a:lnSpc>
              <a:spcBef>
                <a:spcPts val="600"/>
              </a:spcBef>
            </a:pPr>
            <a:r>
              <a:rPr lang="en-GB" sz="3200" b="1" dirty="0">
                <a:latin typeface="Segoe UI" panose="020B0502040204020203" pitchFamily="34" charset="0"/>
                <a:ea typeface="Times New Roman" panose="02020603050405020304" pitchFamily="18" charset="0"/>
                <a:cs typeface="Times New Roman" panose="02020603050405020304" pitchFamily="18" charset="0"/>
              </a:rPr>
              <a:t>No. 6-HE-1.3 </a:t>
            </a:r>
            <a:r>
              <a:rPr lang="en-GB" sz="3200" dirty="0">
                <a:latin typeface="Segoe UI" panose="020B0502040204020203" pitchFamily="34" charset="0"/>
                <a:ea typeface="Times New Roman" panose="02020603050405020304" pitchFamily="18" charset="0"/>
                <a:cs typeface="Times New Roman" panose="02020603050405020304" pitchFamily="18" charset="0"/>
              </a:rPr>
              <a:t>Good first impression of the site</a:t>
            </a:r>
            <a:endParaRPr lang="en-GB" sz="4000" dirty="0">
              <a:latin typeface="Segoe UI" panose="020B05020402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7890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2">
            <a:extLst>
              <a:ext uri="{FF2B5EF4-FFF2-40B4-BE49-F238E27FC236}">
                <a16:creationId xmlns:a16="http://schemas.microsoft.com/office/drawing/2014/main" id="{A51DCB13-7CBE-4561-A532-00910ADDDE9E}"/>
              </a:ext>
            </a:extLst>
          </p:cNvPr>
          <p:cNvGraphicFramePr>
            <a:graphicFrameLocks noGrp="1"/>
          </p:cNvGraphicFramePr>
          <p:nvPr>
            <p:extLst>
              <p:ext uri="{D42A27DB-BD31-4B8C-83A1-F6EECF244321}">
                <p14:modId xmlns:p14="http://schemas.microsoft.com/office/powerpoint/2010/main" val="3902470497"/>
              </p:ext>
            </p:extLst>
          </p:nvPr>
        </p:nvGraphicFramePr>
        <p:xfrm>
          <a:off x="391885" y="1113919"/>
          <a:ext cx="11408230" cy="2357255"/>
        </p:xfrm>
        <a:graphic>
          <a:graphicData uri="http://schemas.openxmlformats.org/drawingml/2006/table">
            <a:tbl>
              <a:tblPr firstRow="1" bandRow="1">
                <a:tableStyleId>{5940675A-B579-460E-94D1-54222C63F5DA}</a:tableStyleId>
              </a:tblPr>
              <a:tblGrid>
                <a:gridCol w="9724572">
                  <a:extLst>
                    <a:ext uri="{9D8B030D-6E8A-4147-A177-3AD203B41FA5}">
                      <a16:colId xmlns:a16="http://schemas.microsoft.com/office/drawing/2014/main" val="1581639009"/>
                    </a:ext>
                  </a:extLst>
                </a:gridCol>
                <a:gridCol w="1683658">
                  <a:extLst>
                    <a:ext uri="{9D8B030D-6E8A-4147-A177-3AD203B41FA5}">
                      <a16:colId xmlns:a16="http://schemas.microsoft.com/office/drawing/2014/main" val="2359419021"/>
                    </a:ext>
                  </a:extLst>
                </a:gridCol>
              </a:tblGrid>
              <a:tr h="280635">
                <a:tc>
                  <a:txBody>
                    <a:bodyPr/>
                    <a:lstStyle/>
                    <a:p>
                      <a:pPr>
                        <a:lnSpc>
                          <a:spcPct val="115000"/>
                        </a:lnSpc>
                        <a:spcAft>
                          <a:spcPts val="0"/>
                        </a:spcAft>
                      </a:pPr>
                      <a:r>
                        <a:rPr lang="en-GB" sz="1400">
                          <a:effectLst/>
                          <a:latin typeface="Segoe UI" panose="020B0502040204020203" pitchFamily="34" charset="0"/>
                          <a:ea typeface="Times New Roman" panose="02020603050405020304" pitchFamily="18" charset="0"/>
                          <a:cs typeface="Times New Roman" panose="02020603050405020304" pitchFamily="18" charset="0"/>
                        </a:rPr>
                        <a:t>No. 6-HE-1.4</a:t>
                      </a:r>
                    </a:p>
                  </a:txBody>
                  <a:tcPr marL="63500" marR="63500" marT="63500" marB="63500"/>
                </a:tc>
                <a:tc>
                  <a:txBody>
                    <a:bodyPr/>
                    <a:lstStyle/>
                    <a:p>
                      <a:pPr algn="ct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Good aspect</a:t>
                      </a:r>
                    </a:p>
                  </a:txBody>
                  <a:tcPr marL="63500" marR="63500" marT="63500" marB="63500"/>
                </a:tc>
                <a:extLst>
                  <a:ext uri="{0D108BD9-81ED-4DB2-BD59-A6C34878D82A}">
                    <a16:rowId xmlns:a16="http://schemas.microsoft.com/office/drawing/2014/main" val="1242800369"/>
                  </a:ext>
                </a:extLst>
              </a:tr>
              <a:tr h="419627">
                <a:tc gridSpan="2">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Name</a:t>
                      </a: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 </a:t>
                      </a: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Limited Prose Text on the Homepage</a:t>
                      </a:r>
                    </a:p>
                  </a:txBody>
                  <a:tcPr marL="63500" marR="63500" marT="63500" marB="63500"/>
                </a:tc>
                <a:tc hMerge="1">
                  <a:txBody>
                    <a:bodyPr/>
                    <a:lstStyle/>
                    <a:p>
                      <a:endParaRPr lang="en-GB"/>
                    </a:p>
                  </a:txBody>
                  <a:tcPr/>
                </a:tc>
                <a:extLst>
                  <a:ext uri="{0D108BD9-81ED-4DB2-BD59-A6C34878D82A}">
                    <a16:rowId xmlns:a16="http://schemas.microsoft.com/office/drawing/2014/main" val="825665563"/>
                  </a:ext>
                </a:extLst>
              </a:tr>
              <a:tr h="1409327">
                <a:tc gridSpan="2">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Evidence: </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Heuristic: Aesthetic and minimalist design</a:t>
                      </a:r>
                    </a:p>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Interface aspect:</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The Homepage lacks of huge amount of prose text. Page consists of only a few necessary sentences which describe providing product. Despite the amount, user has clear idea what page is about and can identify its purpose</a:t>
                      </a:r>
                    </a:p>
                  </a:txBody>
                  <a:tcPr marL="63500" marR="63500" marT="63500" marB="63500"/>
                </a:tc>
                <a:tc hMerge="1">
                  <a:txBody>
                    <a:bodyPr/>
                    <a:lstStyle/>
                    <a:p>
                      <a:endParaRPr lang="en-GB"/>
                    </a:p>
                  </a:txBody>
                  <a:tcPr/>
                </a:tc>
                <a:extLst>
                  <a:ext uri="{0D108BD9-81ED-4DB2-BD59-A6C34878D82A}">
                    <a16:rowId xmlns:a16="http://schemas.microsoft.com/office/drawing/2014/main" val="1472897159"/>
                  </a:ext>
                </a:extLst>
              </a:tr>
            </a:tbl>
          </a:graphicData>
        </a:graphic>
      </p:graphicFrame>
      <p:sp>
        <p:nvSpPr>
          <p:cNvPr id="8" name="Tytuł 1">
            <a:extLst>
              <a:ext uri="{FF2B5EF4-FFF2-40B4-BE49-F238E27FC236}">
                <a16:creationId xmlns:a16="http://schemas.microsoft.com/office/drawing/2014/main" id="{452E8E2E-2952-4011-9700-1B2748E5770C}"/>
              </a:ext>
            </a:extLst>
          </p:cNvPr>
          <p:cNvSpPr txBox="1">
            <a:spLocks/>
          </p:cNvSpPr>
          <p:nvPr/>
        </p:nvSpPr>
        <p:spPr>
          <a:xfrm>
            <a:off x="569518" y="344661"/>
            <a:ext cx="10058400" cy="6713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15000"/>
              </a:lnSpc>
              <a:spcBef>
                <a:spcPts val="600"/>
              </a:spcBef>
            </a:pPr>
            <a:r>
              <a:rPr lang="en-GB" sz="3200" b="1" dirty="0">
                <a:latin typeface="Segoe UI" panose="020B0502040204020203" pitchFamily="34" charset="0"/>
                <a:ea typeface="Times New Roman" panose="02020603050405020304" pitchFamily="18" charset="0"/>
                <a:cs typeface="Times New Roman" panose="02020603050405020304" pitchFamily="18" charset="0"/>
              </a:rPr>
              <a:t>No. 6-HE-1.4 </a:t>
            </a:r>
            <a:r>
              <a:rPr lang="en-GB" sz="3200" dirty="0">
                <a:latin typeface="Segoe UI" panose="020B0502040204020203" pitchFamily="34" charset="0"/>
                <a:ea typeface="Times New Roman" panose="02020603050405020304" pitchFamily="18" charset="0"/>
                <a:cs typeface="Times New Roman" panose="02020603050405020304" pitchFamily="18" charset="0"/>
              </a:rPr>
              <a:t>Limited Prose Text on the Homepage</a:t>
            </a:r>
            <a:endParaRPr lang="en-GB" sz="4000" dirty="0">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Bef>
                <a:spcPts val="600"/>
              </a:spcBef>
            </a:pPr>
            <a:endParaRPr lang="en-GB" sz="4000" dirty="0">
              <a:latin typeface="Segoe UI" panose="020B0502040204020203" pitchFamily="34" charset="0"/>
              <a:ea typeface="Times New Roman" panose="02020603050405020304" pitchFamily="18" charset="0"/>
              <a:cs typeface="Times New Roman" panose="02020603050405020304" pitchFamily="18" charset="0"/>
            </a:endParaRPr>
          </a:p>
        </p:txBody>
      </p:sp>
      <p:pic>
        <p:nvPicPr>
          <p:cNvPr id="13" name="Grafika 12" descr="Znak kciuka w górę">
            <a:extLst>
              <a:ext uri="{FF2B5EF4-FFF2-40B4-BE49-F238E27FC236}">
                <a16:creationId xmlns:a16="http://schemas.microsoft.com/office/drawing/2014/main" id="{AD9AAD91-8714-497F-BBB3-F531EDB706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27918" y="295702"/>
            <a:ext cx="769258" cy="769258"/>
          </a:xfrm>
          <a:prstGeom prst="rect">
            <a:avLst/>
          </a:prstGeom>
        </p:spPr>
      </p:pic>
      <p:pic>
        <p:nvPicPr>
          <p:cNvPr id="3" name="Obraz 2">
            <a:extLst>
              <a:ext uri="{FF2B5EF4-FFF2-40B4-BE49-F238E27FC236}">
                <a16:creationId xmlns:a16="http://schemas.microsoft.com/office/drawing/2014/main" id="{0CB39FD5-DE66-4B12-AFF5-DE29F9568E6D}"/>
              </a:ext>
            </a:extLst>
          </p:cNvPr>
          <p:cNvPicPr>
            <a:picLocks noChangeAspect="1"/>
          </p:cNvPicPr>
          <p:nvPr/>
        </p:nvPicPr>
        <p:blipFill rotWithShape="1">
          <a:blip r:embed="rId4"/>
          <a:srcRect b="30207"/>
          <a:stretch/>
        </p:blipFill>
        <p:spPr>
          <a:xfrm>
            <a:off x="2220377" y="3661858"/>
            <a:ext cx="7751246" cy="2357254"/>
          </a:xfrm>
          <a:prstGeom prst="rect">
            <a:avLst/>
          </a:prstGeom>
        </p:spPr>
      </p:pic>
    </p:spTree>
    <p:extLst>
      <p:ext uri="{BB962C8B-B14F-4D97-AF65-F5344CB8AC3E}">
        <p14:creationId xmlns:p14="http://schemas.microsoft.com/office/powerpoint/2010/main" val="812375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2">
            <a:extLst>
              <a:ext uri="{FF2B5EF4-FFF2-40B4-BE49-F238E27FC236}">
                <a16:creationId xmlns:a16="http://schemas.microsoft.com/office/drawing/2014/main" id="{87F316AC-6BEC-477F-8FD9-56BD53AE30B2}"/>
              </a:ext>
            </a:extLst>
          </p:cNvPr>
          <p:cNvGraphicFramePr>
            <a:graphicFrameLocks noGrp="1"/>
          </p:cNvGraphicFramePr>
          <p:nvPr>
            <p:extLst>
              <p:ext uri="{D42A27DB-BD31-4B8C-83A1-F6EECF244321}">
                <p14:modId xmlns:p14="http://schemas.microsoft.com/office/powerpoint/2010/main" val="3548245570"/>
              </p:ext>
            </p:extLst>
          </p:nvPr>
        </p:nvGraphicFramePr>
        <p:xfrm>
          <a:off x="361015" y="1016002"/>
          <a:ext cx="11469970" cy="5225401"/>
        </p:xfrm>
        <a:graphic>
          <a:graphicData uri="http://schemas.openxmlformats.org/drawingml/2006/table">
            <a:tbl>
              <a:tblPr firstRow="1" bandRow="1">
                <a:tableStyleId>{5940675A-B579-460E-94D1-54222C63F5DA}</a:tableStyleId>
              </a:tblPr>
              <a:tblGrid>
                <a:gridCol w="11469970">
                  <a:extLst>
                    <a:ext uri="{9D8B030D-6E8A-4147-A177-3AD203B41FA5}">
                      <a16:colId xmlns:a16="http://schemas.microsoft.com/office/drawing/2014/main" val="1581639009"/>
                    </a:ext>
                  </a:extLst>
                </a:gridCol>
              </a:tblGrid>
              <a:tr h="913097">
                <a:tc>
                  <a:txBody>
                    <a:bodyPr/>
                    <a:lstStyle/>
                    <a:p>
                      <a:pPr>
                        <a:lnSpc>
                          <a:spcPct val="115000"/>
                        </a:lnSpc>
                        <a:spcAft>
                          <a:spcPts val="0"/>
                        </a:spcAft>
                      </a:pPr>
                      <a:r>
                        <a:rPr lang="en-GB" sz="1400" b="1">
                          <a:effectLst/>
                          <a:latin typeface="Segoe UI" panose="020B0502040204020203" pitchFamily="34" charset="0"/>
                          <a:ea typeface="Times New Roman" panose="02020603050405020304" pitchFamily="18" charset="0"/>
                          <a:cs typeface="Times New Roman" panose="02020603050405020304" pitchFamily="18" charset="0"/>
                        </a:rPr>
                        <a:t>Explanation:</a:t>
                      </a:r>
                      <a:endParaRPr lang="en-GB" sz="180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a:effectLst/>
                          <a:latin typeface="Segoe UI" panose="020B0502040204020203" pitchFamily="34" charset="0"/>
                          <a:ea typeface="Times New Roman" panose="02020603050405020304" pitchFamily="18" charset="0"/>
                          <a:cs typeface="Times New Roman" panose="02020603050405020304" pitchFamily="18" charset="0"/>
                        </a:rPr>
                        <a:t>Heuristic is met considering only a few lines of prose text. Everything is clear and understandable. At homepage user is not flooded with huge amount of text which improves the first impression and clarity.</a:t>
                      </a:r>
                      <a:endParaRPr lang="en-GB" sz="1800">
                        <a:effectLst/>
                        <a:latin typeface="Segoe UI" panose="020B0502040204020203"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825665563"/>
                  </a:ext>
                </a:extLst>
              </a:tr>
              <a:tr h="2472212">
                <a:tc>
                  <a:txBody>
                    <a:bodyPr/>
                    <a:lstStyle/>
                    <a:p>
                      <a:pPr>
                        <a:lnSpc>
                          <a:spcPct val="115000"/>
                        </a:lnSpc>
                        <a:spcAft>
                          <a:spcPts val="0"/>
                        </a:spcAft>
                      </a:pPr>
                      <a:r>
                        <a:rPr lang="en-GB" sz="1400" b="1">
                          <a:effectLst/>
                          <a:latin typeface="Segoe UI" panose="020B0502040204020203" pitchFamily="34" charset="0"/>
                          <a:ea typeface="Times New Roman" panose="02020603050405020304" pitchFamily="18" charset="0"/>
                          <a:cs typeface="Times New Roman" panose="02020603050405020304" pitchFamily="18" charset="0"/>
                        </a:rPr>
                        <a:t>Benefit</a:t>
                      </a:r>
                      <a:r>
                        <a:rPr lang="en-GB" sz="1400">
                          <a:effectLst/>
                          <a:latin typeface="Segoe UI" panose="020B0502040204020203" pitchFamily="34" charset="0"/>
                          <a:ea typeface="Times New Roman" panose="02020603050405020304" pitchFamily="18" charset="0"/>
                          <a:cs typeface="Times New Roman" panose="02020603050405020304" pitchFamily="18" charset="0"/>
                        </a:rPr>
                        <a:t>:</a:t>
                      </a:r>
                      <a:endParaRPr lang="en-GB" sz="180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a:effectLst/>
                          <a:latin typeface="Segoe UI" panose="020B0502040204020203" pitchFamily="34" charset="0"/>
                          <a:ea typeface="Times New Roman" panose="02020603050405020304" pitchFamily="18" charset="0"/>
                          <a:cs typeface="Times New Roman" panose="02020603050405020304" pitchFamily="18" charset="0"/>
                        </a:rPr>
                        <a:t>Rating: 3 - Major usability importance</a:t>
                      </a:r>
                      <a:endParaRPr lang="en-GB" sz="180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b="1">
                          <a:effectLst/>
                          <a:latin typeface="Segoe UI" panose="020B0502040204020203" pitchFamily="34" charset="0"/>
                          <a:ea typeface="Times New Roman" panose="02020603050405020304" pitchFamily="18" charset="0"/>
                          <a:cs typeface="Times New Roman" panose="02020603050405020304" pitchFamily="18" charset="0"/>
                        </a:rPr>
                        <a:t>Justification:</a:t>
                      </a:r>
                      <a:endParaRPr lang="en-GB" sz="1800">
                        <a:effectLst/>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GB" sz="1400">
                          <a:effectLst/>
                          <a:latin typeface="Segoe UI" panose="020B0502040204020203" pitchFamily="34" charset="0"/>
                          <a:ea typeface="Times New Roman" panose="02020603050405020304" pitchFamily="18" charset="0"/>
                          <a:cs typeface="Times New Roman" panose="02020603050405020304" pitchFamily="18" charset="0"/>
                        </a:rPr>
                        <a:t>Frequency: Clarity on the homepage is generally present among websites. Most of users value lack of prose text at the very first page.</a:t>
                      </a:r>
                      <a:endParaRPr lang="en-GB" sz="1800">
                        <a:effectLst/>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GB" sz="1400">
                          <a:effectLst/>
                          <a:latin typeface="Segoe UI" panose="020B0502040204020203" pitchFamily="34" charset="0"/>
                          <a:ea typeface="Times New Roman" panose="02020603050405020304" pitchFamily="18" charset="0"/>
                          <a:cs typeface="Times New Roman" panose="02020603050405020304" pitchFamily="18" charset="0"/>
                        </a:rPr>
                        <a:t>Impact: The only necessary and limited text on the homepage attracts more than huge amount of detailed data. User does not want to deep into complex information at the very first moment of usage.</a:t>
                      </a:r>
                      <a:endParaRPr lang="en-GB" sz="1800">
                        <a:effectLst/>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GB" sz="1400">
                          <a:effectLst/>
                          <a:latin typeface="Segoe UI" panose="020B0502040204020203" pitchFamily="34" charset="0"/>
                          <a:ea typeface="Times New Roman" panose="02020603050405020304" pitchFamily="18" charset="0"/>
                          <a:cs typeface="Times New Roman" panose="02020603050405020304" pitchFamily="18" charset="0"/>
                        </a:rPr>
                        <a:t>Persistence: Huge amount of text at the beginning might repeatedly bother the user. It may be discouraging to struggle through the prose text without any segmentation or grouping in tabs in lower levers of the website.</a:t>
                      </a:r>
                      <a:endParaRPr lang="en-GB" sz="1800">
                        <a:effectLst/>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GB" sz="1400">
                          <a:effectLst/>
                          <a:latin typeface="Segoe UI" panose="020B0502040204020203" pitchFamily="34" charset="0"/>
                          <a:ea typeface="Times New Roman" panose="02020603050405020304" pitchFamily="18" charset="0"/>
                          <a:cs typeface="Times New Roman" panose="02020603050405020304" pitchFamily="18" charset="0"/>
                        </a:rPr>
                        <a:t>Weights: We weighted this issue as major importance because of importance the very first moments of website usage. This huge amount of prose text may just put user off using the website.</a:t>
                      </a:r>
                      <a:endParaRPr lang="en-GB" sz="1800">
                        <a:effectLst/>
                        <a:latin typeface="Segoe UI" panose="020B0502040204020203"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1472897159"/>
                  </a:ext>
                </a:extLst>
              </a:tr>
              <a:tr h="879282">
                <a:tc>
                  <a:txBody>
                    <a:bodyPr/>
                    <a:lstStyle/>
                    <a:p>
                      <a:pPr>
                        <a:lnSpc>
                          <a:spcPct val="115000"/>
                        </a:lnSpc>
                        <a:spcAft>
                          <a:spcPts val="0"/>
                        </a:spcAft>
                      </a:pPr>
                      <a:r>
                        <a:rPr lang="en-GB" sz="1400" b="1">
                          <a:effectLst/>
                          <a:latin typeface="Segoe UI" panose="020B0502040204020203" pitchFamily="34" charset="0"/>
                          <a:ea typeface="Times New Roman" panose="02020603050405020304" pitchFamily="18" charset="0"/>
                          <a:cs typeface="Times New Roman" panose="02020603050405020304" pitchFamily="18" charset="0"/>
                        </a:rPr>
                        <a:t>Possible Trade-offs:</a:t>
                      </a:r>
                      <a:endParaRPr lang="en-GB" sz="180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a:effectLst/>
                          <a:latin typeface="Segoe UI" panose="020B0502040204020203" pitchFamily="34" charset="0"/>
                          <a:ea typeface="Times New Roman" panose="02020603050405020304" pitchFamily="18" charset="0"/>
                          <a:cs typeface="Times New Roman" panose="02020603050405020304" pitchFamily="18" charset="0"/>
                        </a:rPr>
                        <a:t>To access the detailed text with complex information website should provide button “Learn more” or reveal information gradually.</a:t>
                      </a:r>
                      <a:endParaRPr lang="en-GB" sz="1800">
                        <a:effectLst/>
                        <a:latin typeface="Segoe UI" panose="020B0502040204020203"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194750888"/>
                  </a:ext>
                </a:extLst>
              </a:tr>
              <a:tr h="873464">
                <a:tc>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Relationships:</a:t>
                      </a:r>
                      <a:endParaRPr lang="en-GB" sz="18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kern="1200" dirty="0">
                          <a:solidFill>
                            <a:schemeClr val="tx1"/>
                          </a:solidFill>
                          <a:effectLst/>
                          <a:latin typeface="+mn-lt"/>
                          <a:ea typeface="+mn-ea"/>
                          <a:cs typeface="+mn-cs"/>
                        </a:rPr>
                        <a:t>No. 6-HE-5.5, No. 6-HE-5.1</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3165272999"/>
                  </a:ext>
                </a:extLst>
              </a:tr>
            </a:tbl>
          </a:graphicData>
        </a:graphic>
      </p:graphicFrame>
      <p:sp>
        <p:nvSpPr>
          <p:cNvPr id="10" name="Tytuł 1">
            <a:extLst>
              <a:ext uri="{FF2B5EF4-FFF2-40B4-BE49-F238E27FC236}">
                <a16:creationId xmlns:a16="http://schemas.microsoft.com/office/drawing/2014/main" id="{39AC3328-0530-4704-86CD-D6766D0E84BE}"/>
              </a:ext>
            </a:extLst>
          </p:cNvPr>
          <p:cNvSpPr txBox="1">
            <a:spLocks/>
          </p:cNvSpPr>
          <p:nvPr/>
        </p:nvSpPr>
        <p:spPr>
          <a:xfrm>
            <a:off x="569518" y="344661"/>
            <a:ext cx="10058400" cy="6713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15000"/>
              </a:lnSpc>
              <a:spcBef>
                <a:spcPts val="600"/>
              </a:spcBef>
            </a:pPr>
            <a:r>
              <a:rPr lang="en-GB" sz="3200" b="1" dirty="0">
                <a:latin typeface="Segoe UI" panose="020B0502040204020203" pitchFamily="34" charset="0"/>
                <a:ea typeface="Times New Roman" panose="02020603050405020304" pitchFamily="18" charset="0"/>
                <a:cs typeface="Times New Roman" panose="02020603050405020304" pitchFamily="18" charset="0"/>
              </a:rPr>
              <a:t>No. 6-HE-1.4 </a:t>
            </a:r>
            <a:r>
              <a:rPr lang="en-GB" sz="3200" dirty="0">
                <a:latin typeface="Segoe UI" panose="020B0502040204020203" pitchFamily="34" charset="0"/>
                <a:ea typeface="Times New Roman" panose="02020603050405020304" pitchFamily="18" charset="0"/>
                <a:cs typeface="Times New Roman" panose="02020603050405020304" pitchFamily="18" charset="0"/>
              </a:rPr>
              <a:t>Limited Prose Text on the Homepage</a:t>
            </a:r>
            <a:endParaRPr lang="en-GB" sz="4000" dirty="0">
              <a:latin typeface="Segoe UI" panose="020B05020402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5965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2">
            <a:extLst>
              <a:ext uri="{FF2B5EF4-FFF2-40B4-BE49-F238E27FC236}">
                <a16:creationId xmlns:a16="http://schemas.microsoft.com/office/drawing/2014/main" id="{A51DCB13-7CBE-4561-A532-00910ADDDE9E}"/>
              </a:ext>
            </a:extLst>
          </p:cNvPr>
          <p:cNvGraphicFramePr>
            <a:graphicFrameLocks noGrp="1"/>
          </p:cNvGraphicFramePr>
          <p:nvPr>
            <p:extLst>
              <p:ext uri="{D42A27DB-BD31-4B8C-83A1-F6EECF244321}">
                <p14:modId xmlns:p14="http://schemas.microsoft.com/office/powerpoint/2010/main" val="2789034424"/>
              </p:ext>
            </p:extLst>
          </p:nvPr>
        </p:nvGraphicFramePr>
        <p:xfrm>
          <a:off x="406399" y="1016001"/>
          <a:ext cx="11408230" cy="2357255"/>
        </p:xfrm>
        <a:graphic>
          <a:graphicData uri="http://schemas.openxmlformats.org/drawingml/2006/table">
            <a:tbl>
              <a:tblPr firstRow="1" bandRow="1">
                <a:tableStyleId>{5940675A-B579-460E-94D1-54222C63F5DA}</a:tableStyleId>
              </a:tblPr>
              <a:tblGrid>
                <a:gridCol w="9724572">
                  <a:extLst>
                    <a:ext uri="{9D8B030D-6E8A-4147-A177-3AD203B41FA5}">
                      <a16:colId xmlns:a16="http://schemas.microsoft.com/office/drawing/2014/main" val="1581639009"/>
                    </a:ext>
                  </a:extLst>
                </a:gridCol>
                <a:gridCol w="1683658">
                  <a:extLst>
                    <a:ext uri="{9D8B030D-6E8A-4147-A177-3AD203B41FA5}">
                      <a16:colId xmlns:a16="http://schemas.microsoft.com/office/drawing/2014/main" val="2359419021"/>
                    </a:ext>
                  </a:extLst>
                </a:gridCol>
              </a:tblGrid>
              <a:tr h="280635">
                <a:tc>
                  <a:txBody>
                    <a:bodyPr/>
                    <a:lstStyle/>
                    <a:p>
                      <a:pPr>
                        <a:lnSpc>
                          <a:spcPct val="115000"/>
                        </a:lnSpc>
                        <a:spcAft>
                          <a:spcPts val="0"/>
                        </a:spcAft>
                      </a:pPr>
                      <a:r>
                        <a:rPr lang="en-GB" sz="1400">
                          <a:effectLst/>
                          <a:latin typeface="Segoe UI" panose="020B0502040204020203" pitchFamily="34" charset="0"/>
                          <a:ea typeface="Times New Roman" panose="02020603050405020304" pitchFamily="18" charset="0"/>
                          <a:cs typeface="Times New Roman" panose="02020603050405020304" pitchFamily="18" charset="0"/>
                        </a:rPr>
                        <a:t>No. 6-HE-1.5</a:t>
                      </a:r>
                      <a:endParaRPr lang="en-GB" sz="1800">
                        <a:effectLst/>
                        <a:latin typeface="Segoe UI" panose="020B0502040204020203"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algn="ct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G</a:t>
                      </a:r>
                      <a:r>
                        <a:rPr lang="en-GB" sz="1400">
                          <a:effectLst/>
                          <a:latin typeface="Segoe UI" panose="020B0502040204020203" pitchFamily="34" charset="0"/>
                          <a:ea typeface="Times New Roman" panose="02020603050405020304" pitchFamily="18" charset="0"/>
                          <a:cs typeface="Times New Roman" panose="02020603050405020304" pitchFamily="18" charset="0"/>
                        </a:rPr>
                        <a:t>ood </a:t>
                      </a: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aspect</a:t>
                      </a:r>
                      <a:endParaRPr lang="en-GB" sz="18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1242800369"/>
                  </a:ext>
                </a:extLst>
              </a:tr>
              <a:tr h="419627">
                <a:tc gridSpan="2">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Name:</a:t>
                      </a:r>
                      <a:endParaRPr lang="en-GB" sz="18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Homepage looks like a Home Page</a:t>
                      </a:r>
                      <a:endParaRPr lang="en-GB" sz="18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63500" marR="63500" marT="63500" marB="63500"/>
                </a:tc>
                <a:tc hMerge="1">
                  <a:txBody>
                    <a:bodyPr/>
                    <a:lstStyle/>
                    <a:p>
                      <a:endParaRPr lang="en-GB"/>
                    </a:p>
                  </a:txBody>
                  <a:tcPr/>
                </a:tc>
                <a:extLst>
                  <a:ext uri="{0D108BD9-81ED-4DB2-BD59-A6C34878D82A}">
                    <a16:rowId xmlns:a16="http://schemas.microsoft.com/office/drawing/2014/main" val="825665563"/>
                  </a:ext>
                </a:extLst>
              </a:tr>
              <a:tr h="1409327">
                <a:tc gridSpan="2">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Evidence:</a:t>
                      </a:r>
                      <a:endParaRPr lang="en-GB" sz="18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Heuristic: Aesthetic and minimalist design</a:t>
                      </a:r>
                      <a:endParaRPr lang="en-GB" sz="18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Interface aspect:</a:t>
                      </a:r>
                      <a:endParaRPr lang="en-GB" sz="18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Provided Home Page on Overflow.io satisfies all major key factors. It has promise, call to action, contact details, visual branding, link to video showing example and trust elements. All of these wrapped in well-designed layout which attracts user to search through the website.</a:t>
                      </a:r>
                      <a:endParaRPr lang="en-GB" sz="18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63500" marR="63500" marT="63500" marB="63500"/>
                </a:tc>
                <a:tc hMerge="1">
                  <a:txBody>
                    <a:bodyPr/>
                    <a:lstStyle/>
                    <a:p>
                      <a:endParaRPr lang="en-GB"/>
                    </a:p>
                  </a:txBody>
                  <a:tcPr/>
                </a:tc>
                <a:extLst>
                  <a:ext uri="{0D108BD9-81ED-4DB2-BD59-A6C34878D82A}">
                    <a16:rowId xmlns:a16="http://schemas.microsoft.com/office/drawing/2014/main" val="1472897159"/>
                  </a:ext>
                </a:extLst>
              </a:tr>
            </a:tbl>
          </a:graphicData>
        </a:graphic>
      </p:graphicFrame>
      <p:sp>
        <p:nvSpPr>
          <p:cNvPr id="8" name="Tytuł 1">
            <a:extLst>
              <a:ext uri="{FF2B5EF4-FFF2-40B4-BE49-F238E27FC236}">
                <a16:creationId xmlns:a16="http://schemas.microsoft.com/office/drawing/2014/main" id="{452E8E2E-2952-4011-9700-1B2748E5770C}"/>
              </a:ext>
            </a:extLst>
          </p:cNvPr>
          <p:cNvSpPr txBox="1">
            <a:spLocks/>
          </p:cNvSpPr>
          <p:nvPr/>
        </p:nvSpPr>
        <p:spPr>
          <a:xfrm>
            <a:off x="569518" y="344661"/>
            <a:ext cx="10058400" cy="6713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15000"/>
              </a:lnSpc>
              <a:spcBef>
                <a:spcPts val="600"/>
              </a:spcBef>
            </a:pPr>
            <a:r>
              <a:rPr lang="en-GB" sz="3200" b="1" dirty="0">
                <a:latin typeface="Segoe UI" panose="020B0502040204020203" pitchFamily="34" charset="0"/>
                <a:ea typeface="Times New Roman" panose="02020603050405020304" pitchFamily="18" charset="0"/>
                <a:cs typeface="Times New Roman" panose="02020603050405020304" pitchFamily="18" charset="0"/>
              </a:rPr>
              <a:t>No. 6-HE-1.5 </a:t>
            </a:r>
            <a:r>
              <a:rPr lang="en-GB" sz="3200" dirty="0">
                <a:latin typeface="Segoe UI" panose="020B0502040204020203" pitchFamily="34" charset="0"/>
                <a:ea typeface="Times New Roman" panose="02020603050405020304" pitchFamily="18" charset="0"/>
                <a:cs typeface="Times New Roman" panose="02020603050405020304" pitchFamily="18" charset="0"/>
              </a:rPr>
              <a:t>Homepage looks like a Home Page</a:t>
            </a:r>
            <a:endParaRPr lang="en-GB" sz="4000" dirty="0">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Bef>
                <a:spcPts val="600"/>
              </a:spcBef>
            </a:pPr>
            <a:endParaRPr lang="en-GB" sz="4000" dirty="0">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Bef>
                <a:spcPts val="600"/>
              </a:spcBef>
            </a:pPr>
            <a:endParaRPr lang="en-GB" sz="4000" dirty="0">
              <a:latin typeface="Segoe UI" panose="020B0502040204020203" pitchFamily="34" charset="0"/>
              <a:ea typeface="Times New Roman" panose="02020603050405020304" pitchFamily="18" charset="0"/>
              <a:cs typeface="Times New Roman" panose="02020603050405020304" pitchFamily="18" charset="0"/>
            </a:endParaRPr>
          </a:p>
        </p:txBody>
      </p:sp>
      <p:pic>
        <p:nvPicPr>
          <p:cNvPr id="13" name="Grafika 12" descr="Znak kciuka w górę">
            <a:extLst>
              <a:ext uri="{FF2B5EF4-FFF2-40B4-BE49-F238E27FC236}">
                <a16:creationId xmlns:a16="http://schemas.microsoft.com/office/drawing/2014/main" id="{AD9AAD91-8714-497F-BBB3-F531EDB706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27918" y="295702"/>
            <a:ext cx="769258" cy="769258"/>
          </a:xfrm>
          <a:prstGeom prst="rect">
            <a:avLst/>
          </a:prstGeom>
        </p:spPr>
      </p:pic>
      <p:pic>
        <p:nvPicPr>
          <p:cNvPr id="5" name="Obraz 4">
            <a:extLst>
              <a:ext uri="{FF2B5EF4-FFF2-40B4-BE49-F238E27FC236}">
                <a16:creationId xmlns:a16="http://schemas.microsoft.com/office/drawing/2014/main" id="{30F653D6-2905-42BD-96EC-F2C40C312235}"/>
              </a:ext>
            </a:extLst>
          </p:cNvPr>
          <p:cNvPicPr>
            <a:picLocks noChangeAspect="1"/>
          </p:cNvPicPr>
          <p:nvPr/>
        </p:nvPicPr>
        <p:blipFill>
          <a:blip r:embed="rId4"/>
          <a:stretch>
            <a:fillRect/>
          </a:stretch>
        </p:blipFill>
        <p:spPr>
          <a:xfrm>
            <a:off x="220869" y="3441310"/>
            <a:ext cx="5689601" cy="2603222"/>
          </a:xfrm>
          <a:prstGeom prst="rect">
            <a:avLst/>
          </a:prstGeom>
        </p:spPr>
      </p:pic>
      <p:cxnSp>
        <p:nvCxnSpPr>
          <p:cNvPr id="9" name="Łącznik prosty ze strzałką 8">
            <a:extLst>
              <a:ext uri="{FF2B5EF4-FFF2-40B4-BE49-F238E27FC236}">
                <a16:creationId xmlns:a16="http://schemas.microsoft.com/office/drawing/2014/main" id="{BCE8D96C-B8E0-49B3-9E4F-961110EA6AFE}"/>
              </a:ext>
            </a:extLst>
          </p:cNvPr>
          <p:cNvCxnSpPr>
            <a:cxnSpLocks/>
          </p:cNvCxnSpPr>
          <p:nvPr/>
        </p:nvCxnSpPr>
        <p:spPr>
          <a:xfrm flipV="1">
            <a:off x="1123975" y="4424076"/>
            <a:ext cx="563216" cy="18958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Łącznik prosty ze strzałką 10">
            <a:extLst>
              <a:ext uri="{FF2B5EF4-FFF2-40B4-BE49-F238E27FC236}">
                <a16:creationId xmlns:a16="http://schemas.microsoft.com/office/drawing/2014/main" id="{46C61AF8-6A52-4A2A-B08A-8319C6E676BE}"/>
              </a:ext>
            </a:extLst>
          </p:cNvPr>
          <p:cNvCxnSpPr>
            <a:cxnSpLocks/>
          </p:cNvCxnSpPr>
          <p:nvPr/>
        </p:nvCxnSpPr>
        <p:spPr>
          <a:xfrm flipH="1" flipV="1">
            <a:off x="4108175" y="4943061"/>
            <a:ext cx="636103" cy="14577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18" name="Obraz 17">
            <a:extLst>
              <a:ext uri="{FF2B5EF4-FFF2-40B4-BE49-F238E27FC236}">
                <a16:creationId xmlns:a16="http://schemas.microsoft.com/office/drawing/2014/main" id="{EE91C091-ED15-4FD5-B53B-FC8C2AE53C70}"/>
              </a:ext>
            </a:extLst>
          </p:cNvPr>
          <p:cNvPicPr>
            <a:picLocks noChangeAspect="1"/>
          </p:cNvPicPr>
          <p:nvPr/>
        </p:nvPicPr>
        <p:blipFill rotWithShape="1">
          <a:blip r:embed="rId5"/>
          <a:srcRect t="21950" b="34767"/>
          <a:stretch/>
        </p:blipFill>
        <p:spPr>
          <a:xfrm>
            <a:off x="6060661" y="3484745"/>
            <a:ext cx="5875131" cy="1163508"/>
          </a:xfrm>
          <a:prstGeom prst="rect">
            <a:avLst/>
          </a:prstGeom>
        </p:spPr>
      </p:pic>
      <p:cxnSp>
        <p:nvCxnSpPr>
          <p:cNvPr id="19" name="Łącznik prosty ze strzałką 18">
            <a:extLst>
              <a:ext uri="{FF2B5EF4-FFF2-40B4-BE49-F238E27FC236}">
                <a16:creationId xmlns:a16="http://schemas.microsoft.com/office/drawing/2014/main" id="{BB9308A9-9219-40B2-8096-ADEC4BA3449C}"/>
              </a:ext>
            </a:extLst>
          </p:cNvPr>
          <p:cNvCxnSpPr>
            <a:cxnSpLocks/>
          </p:cNvCxnSpPr>
          <p:nvPr/>
        </p:nvCxnSpPr>
        <p:spPr>
          <a:xfrm flipH="1">
            <a:off x="9428923" y="3837700"/>
            <a:ext cx="483703" cy="320749"/>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21" name="Obraz 20">
            <a:extLst>
              <a:ext uri="{FF2B5EF4-FFF2-40B4-BE49-F238E27FC236}">
                <a16:creationId xmlns:a16="http://schemas.microsoft.com/office/drawing/2014/main" id="{36FB8D79-5B24-4A5E-868B-36E682954895}"/>
              </a:ext>
            </a:extLst>
          </p:cNvPr>
          <p:cNvPicPr>
            <a:picLocks noChangeAspect="1"/>
          </p:cNvPicPr>
          <p:nvPr/>
        </p:nvPicPr>
        <p:blipFill rotWithShape="1">
          <a:blip r:embed="rId6"/>
          <a:srcRect t="43713" b="17484"/>
          <a:stretch/>
        </p:blipFill>
        <p:spPr>
          <a:xfrm>
            <a:off x="6060661" y="4943061"/>
            <a:ext cx="6096000" cy="1082257"/>
          </a:xfrm>
          <a:prstGeom prst="rect">
            <a:avLst/>
          </a:prstGeom>
        </p:spPr>
      </p:pic>
      <p:cxnSp>
        <p:nvCxnSpPr>
          <p:cNvPr id="22" name="Łącznik prosty ze strzałką 21">
            <a:extLst>
              <a:ext uri="{FF2B5EF4-FFF2-40B4-BE49-F238E27FC236}">
                <a16:creationId xmlns:a16="http://schemas.microsoft.com/office/drawing/2014/main" id="{F7C42AE3-409B-402F-98C9-785A1FB4F3A9}"/>
              </a:ext>
            </a:extLst>
          </p:cNvPr>
          <p:cNvCxnSpPr>
            <a:cxnSpLocks/>
          </p:cNvCxnSpPr>
          <p:nvPr/>
        </p:nvCxnSpPr>
        <p:spPr>
          <a:xfrm>
            <a:off x="7898295" y="5013210"/>
            <a:ext cx="478184" cy="470979"/>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pole tekstowe 23">
            <a:extLst>
              <a:ext uri="{FF2B5EF4-FFF2-40B4-BE49-F238E27FC236}">
                <a16:creationId xmlns:a16="http://schemas.microsoft.com/office/drawing/2014/main" id="{5C7802C2-5AC1-43F0-8A80-6844F97BB630}"/>
              </a:ext>
            </a:extLst>
          </p:cNvPr>
          <p:cNvSpPr txBox="1"/>
          <p:nvPr/>
        </p:nvSpPr>
        <p:spPr>
          <a:xfrm>
            <a:off x="303686" y="4494364"/>
            <a:ext cx="820289" cy="307777"/>
          </a:xfrm>
          <a:prstGeom prst="rect">
            <a:avLst/>
          </a:prstGeom>
          <a:noFill/>
        </p:spPr>
        <p:txBody>
          <a:bodyPr wrap="none" rtlCol="0">
            <a:spAutoFit/>
          </a:bodyPr>
          <a:lstStyle/>
          <a:p>
            <a:r>
              <a:rPr lang="en-GB" sz="1400" dirty="0"/>
              <a:t>Promise</a:t>
            </a:r>
          </a:p>
        </p:txBody>
      </p:sp>
      <p:sp>
        <p:nvSpPr>
          <p:cNvPr id="25" name="pole tekstowe 24">
            <a:extLst>
              <a:ext uri="{FF2B5EF4-FFF2-40B4-BE49-F238E27FC236}">
                <a16:creationId xmlns:a16="http://schemas.microsoft.com/office/drawing/2014/main" id="{B925DA7B-9497-4E8F-91FE-313FEF054947}"/>
              </a:ext>
            </a:extLst>
          </p:cNvPr>
          <p:cNvSpPr txBox="1"/>
          <p:nvPr/>
        </p:nvSpPr>
        <p:spPr>
          <a:xfrm>
            <a:off x="4744278" y="4939723"/>
            <a:ext cx="1223605" cy="307777"/>
          </a:xfrm>
          <a:prstGeom prst="rect">
            <a:avLst/>
          </a:prstGeom>
          <a:noFill/>
        </p:spPr>
        <p:txBody>
          <a:bodyPr wrap="none" rtlCol="0">
            <a:spAutoFit/>
          </a:bodyPr>
          <a:lstStyle/>
          <a:p>
            <a:r>
              <a:rPr lang="en-GB" sz="1400" dirty="0"/>
              <a:t>Call to action</a:t>
            </a:r>
          </a:p>
        </p:txBody>
      </p:sp>
      <p:cxnSp>
        <p:nvCxnSpPr>
          <p:cNvPr id="26" name="Łącznik prosty ze strzałką 25">
            <a:extLst>
              <a:ext uri="{FF2B5EF4-FFF2-40B4-BE49-F238E27FC236}">
                <a16:creationId xmlns:a16="http://schemas.microsoft.com/office/drawing/2014/main" id="{157D16BC-C6BF-4FEF-8BEA-93B384329845}"/>
              </a:ext>
            </a:extLst>
          </p:cNvPr>
          <p:cNvCxnSpPr>
            <a:cxnSpLocks/>
          </p:cNvCxnSpPr>
          <p:nvPr/>
        </p:nvCxnSpPr>
        <p:spPr>
          <a:xfrm>
            <a:off x="1405583" y="5247500"/>
            <a:ext cx="556845" cy="236689"/>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9" name="pole tekstowe 28">
            <a:extLst>
              <a:ext uri="{FF2B5EF4-FFF2-40B4-BE49-F238E27FC236}">
                <a16:creationId xmlns:a16="http://schemas.microsoft.com/office/drawing/2014/main" id="{4B34ABA8-5FB1-4757-A116-FB63C7D18C11}"/>
              </a:ext>
            </a:extLst>
          </p:cNvPr>
          <p:cNvSpPr txBox="1"/>
          <p:nvPr/>
        </p:nvSpPr>
        <p:spPr>
          <a:xfrm>
            <a:off x="784900" y="4986889"/>
            <a:ext cx="620683" cy="307777"/>
          </a:xfrm>
          <a:prstGeom prst="rect">
            <a:avLst/>
          </a:prstGeom>
          <a:noFill/>
        </p:spPr>
        <p:txBody>
          <a:bodyPr wrap="none" rtlCol="0">
            <a:spAutoFit/>
          </a:bodyPr>
          <a:lstStyle/>
          <a:p>
            <a:r>
              <a:rPr lang="en-GB" sz="1400" dirty="0"/>
              <a:t>video</a:t>
            </a:r>
          </a:p>
        </p:txBody>
      </p:sp>
      <p:sp>
        <p:nvSpPr>
          <p:cNvPr id="31" name="pole tekstowe 30">
            <a:extLst>
              <a:ext uri="{FF2B5EF4-FFF2-40B4-BE49-F238E27FC236}">
                <a16:creationId xmlns:a16="http://schemas.microsoft.com/office/drawing/2014/main" id="{7F24A06F-AE41-4AF2-B7F9-5221C6C58327}"/>
              </a:ext>
            </a:extLst>
          </p:cNvPr>
          <p:cNvSpPr txBox="1"/>
          <p:nvPr/>
        </p:nvSpPr>
        <p:spPr>
          <a:xfrm>
            <a:off x="9912626" y="3535543"/>
            <a:ext cx="1334468" cy="307777"/>
          </a:xfrm>
          <a:prstGeom prst="rect">
            <a:avLst/>
          </a:prstGeom>
          <a:noFill/>
        </p:spPr>
        <p:txBody>
          <a:bodyPr wrap="none" rtlCol="0">
            <a:spAutoFit/>
          </a:bodyPr>
          <a:lstStyle/>
          <a:p>
            <a:r>
              <a:rPr lang="en-GB" sz="1400" dirty="0"/>
              <a:t>Trust elements</a:t>
            </a:r>
          </a:p>
        </p:txBody>
      </p:sp>
      <p:sp>
        <p:nvSpPr>
          <p:cNvPr id="32" name="pole tekstowe 31">
            <a:extLst>
              <a:ext uri="{FF2B5EF4-FFF2-40B4-BE49-F238E27FC236}">
                <a16:creationId xmlns:a16="http://schemas.microsoft.com/office/drawing/2014/main" id="{85FC13F2-75F5-4285-8820-C96E5DFD39C1}"/>
              </a:ext>
            </a:extLst>
          </p:cNvPr>
          <p:cNvSpPr txBox="1"/>
          <p:nvPr/>
        </p:nvSpPr>
        <p:spPr>
          <a:xfrm>
            <a:off x="7180509" y="4679112"/>
            <a:ext cx="798617" cy="307777"/>
          </a:xfrm>
          <a:prstGeom prst="rect">
            <a:avLst/>
          </a:prstGeom>
          <a:noFill/>
        </p:spPr>
        <p:txBody>
          <a:bodyPr wrap="none" rtlCol="0">
            <a:spAutoFit/>
          </a:bodyPr>
          <a:lstStyle/>
          <a:p>
            <a:r>
              <a:rPr lang="en-GB" sz="1400" dirty="0"/>
              <a:t>Contact</a:t>
            </a:r>
          </a:p>
        </p:txBody>
      </p:sp>
    </p:spTree>
    <p:extLst>
      <p:ext uri="{BB962C8B-B14F-4D97-AF65-F5344CB8AC3E}">
        <p14:creationId xmlns:p14="http://schemas.microsoft.com/office/powerpoint/2010/main" val="1552942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2">
            <a:extLst>
              <a:ext uri="{FF2B5EF4-FFF2-40B4-BE49-F238E27FC236}">
                <a16:creationId xmlns:a16="http://schemas.microsoft.com/office/drawing/2014/main" id="{87F316AC-6BEC-477F-8FD9-56BD53AE30B2}"/>
              </a:ext>
            </a:extLst>
          </p:cNvPr>
          <p:cNvGraphicFramePr>
            <a:graphicFrameLocks noGrp="1"/>
          </p:cNvGraphicFramePr>
          <p:nvPr>
            <p:extLst>
              <p:ext uri="{D42A27DB-BD31-4B8C-83A1-F6EECF244321}">
                <p14:modId xmlns:p14="http://schemas.microsoft.com/office/powerpoint/2010/main" val="639075494"/>
              </p:ext>
            </p:extLst>
          </p:nvPr>
        </p:nvGraphicFramePr>
        <p:xfrm>
          <a:off x="361015" y="1043243"/>
          <a:ext cx="11469970" cy="5204108"/>
        </p:xfrm>
        <a:graphic>
          <a:graphicData uri="http://schemas.openxmlformats.org/drawingml/2006/table">
            <a:tbl>
              <a:tblPr firstRow="1" bandRow="1">
                <a:tableStyleId>{5940675A-B579-460E-94D1-54222C63F5DA}</a:tableStyleId>
              </a:tblPr>
              <a:tblGrid>
                <a:gridCol w="11469970">
                  <a:extLst>
                    <a:ext uri="{9D8B030D-6E8A-4147-A177-3AD203B41FA5}">
                      <a16:colId xmlns:a16="http://schemas.microsoft.com/office/drawing/2014/main" val="1581639009"/>
                    </a:ext>
                  </a:extLst>
                </a:gridCol>
              </a:tblGrid>
              <a:tr h="833874">
                <a:tc>
                  <a:txBody>
                    <a:bodyPr/>
                    <a:lstStyle/>
                    <a:p>
                      <a:pPr>
                        <a:lnSpc>
                          <a:spcPct val="115000"/>
                        </a:lnSpc>
                        <a:spcAft>
                          <a:spcPts val="0"/>
                        </a:spcAft>
                      </a:pPr>
                      <a:r>
                        <a:rPr lang="en-GB" sz="1400" b="1">
                          <a:effectLst/>
                          <a:latin typeface="Segoe UI" panose="020B0502040204020203" pitchFamily="34" charset="0"/>
                          <a:ea typeface="Times New Roman" panose="02020603050405020304" pitchFamily="18" charset="0"/>
                          <a:cs typeface="Times New Roman" panose="02020603050405020304" pitchFamily="18" charset="0"/>
                        </a:rPr>
                        <a:t>Explanation:</a:t>
                      </a:r>
                      <a:endParaRPr lang="en-GB" sz="180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a:effectLst/>
                          <a:latin typeface="Segoe UI" panose="020B0502040204020203" pitchFamily="34" charset="0"/>
                          <a:ea typeface="Times New Roman" panose="02020603050405020304" pitchFamily="18" charset="0"/>
                          <a:cs typeface="Times New Roman" panose="02020603050405020304" pitchFamily="18" charset="0"/>
                        </a:rPr>
                        <a:t>Heuristic is met by the general layout of the page which truly identifies itself as a homepage. Whole information presented are relevant to that very first moment of user’s website usage.</a:t>
                      </a:r>
                      <a:endParaRPr lang="en-GB" sz="1800">
                        <a:effectLst/>
                        <a:latin typeface="Segoe UI" panose="020B0502040204020203"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825665563"/>
                  </a:ext>
                </a:extLst>
              </a:tr>
              <a:tr h="2777821">
                <a:tc>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Benefit:</a:t>
                      </a:r>
                      <a:endParaRPr lang="en-GB" sz="18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Rating: 4 - Catastrophic usability importance</a:t>
                      </a:r>
                      <a:endParaRPr lang="en-GB" sz="18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Justification:</a:t>
                      </a:r>
                      <a:endParaRPr lang="en-GB" sz="1800" dirty="0">
                        <a:effectLst/>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Frequency: Most of first pages of websites or products look like home pages. Repeatedly designed sites with common layout and content have driven the standard of website creation.</a:t>
                      </a:r>
                      <a:endParaRPr lang="en-GB" sz="1800" dirty="0">
                        <a:effectLst/>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Impact: It is strongly important to show the user that first page he or she entered is the home one. In other case user might get lost and does not know where and how search appropriate information.</a:t>
                      </a:r>
                      <a:endParaRPr lang="en-GB" sz="1800" dirty="0">
                        <a:effectLst/>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Persistence: This issue might be repeatedly frustrating that there is no clear structure of the site.</a:t>
                      </a:r>
                      <a:endParaRPr lang="en-GB" sz="1800" dirty="0">
                        <a:effectLst/>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Weights: We rated this as a catastrophic importance because despite the visual design much more important is content and layout design. If user cannot locate himself where he is, when homepage does not look like the place where you start search the information, user might be just put off using that site. </a:t>
                      </a:r>
                      <a:endParaRPr lang="en-GB" sz="18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1472897159"/>
                  </a:ext>
                </a:extLst>
              </a:tr>
              <a:tr h="781173">
                <a:tc>
                  <a:txBody>
                    <a:bodyPr/>
                    <a:lstStyle/>
                    <a:p>
                      <a:pPr>
                        <a:lnSpc>
                          <a:spcPct val="115000"/>
                        </a:lnSpc>
                        <a:spcAft>
                          <a:spcPts val="0"/>
                        </a:spcAft>
                      </a:pPr>
                      <a:r>
                        <a:rPr lang="en-GB" sz="1400" b="1">
                          <a:effectLst/>
                          <a:latin typeface="Segoe UI" panose="020B0502040204020203" pitchFamily="34" charset="0"/>
                          <a:ea typeface="Times New Roman" panose="02020603050405020304" pitchFamily="18" charset="0"/>
                          <a:cs typeface="Times New Roman" panose="02020603050405020304" pitchFamily="18" charset="0"/>
                        </a:rPr>
                        <a:t>Possible Trade-offs:</a:t>
                      </a:r>
                      <a:endParaRPr lang="en-GB" sz="180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a:effectLst/>
                          <a:latin typeface="Segoe UI" panose="020B0502040204020203" pitchFamily="34" charset="0"/>
                          <a:ea typeface="Times New Roman" panose="02020603050405020304" pitchFamily="18" charset="0"/>
                          <a:cs typeface="Times New Roman" panose="02020603050405020304" pitchFamily="18" charset="0"/>
                        </a:rPr>
                        <a:t>We cannot find better trade-off. This is standard and users require that.</a:t>
                      </a:r>
                      <a:endParaRPr lang="en-GB" sz="1800">
                        <a:effectLst/>
                        <a:latin typeface="Segoe UI" panose="020B0502040204020203"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194750888"/>
                  </a:ext>
                </a:extLst>
              </a:tr>
              <a:tr h="776003">
                <a:tc>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Relationships:</a:t>
                      </a:r>
                      <a:endParaRPr lang="en-GB" sz="18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kern="1200" dirty="0">
                          <a:solidFill>
                            <a:schemeClr val="tx1"/>
                          </a:solidFill>
                          <a:effectLst/>
                          <a:latin typeface="+mn-lt"/>
                          <a:ea typeface="+mn-ea"/>
                          <a:cs typeface="+mn-cs"/>
                        </a:rPr>
                        <a:t>No. 6-HE-1.3,  No. 6-HE-2.2,  No. 6-HE-5.5,  No. 6-HE-5.1</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3165272999"/>
                  </a:ext>
                </a:extLst>
              </a:tr>
            </a:tbl>
          </a:graphicData>
        </a:graphic>
      </p:graphicFrame>
      <p:sp>
        <p:nvSpPr>
          <p:cNvPr id="10" name="Tytuł 1">
            <a:extLst>
              <a:ext uri="{FF2B5EF4-FFF2-40B4-BE49-F238E27FC236}">
                <a16:creationId xmlns:a16="http://schemas.microsoft.com/office/drawing/2014/main" id="{39AC3328-0530-4704-86CD-D6766D0E84BE}"/>
              </a:ext>
            </a:extLst>
          </p:cNvPr>
          <p:cNvSpPr txBox="1">
            <a:spLocks/>
          </p:cNvSpPr>
          <p:nvPr/>
        </p:nvSpPr>
        <p:spPr>
          <a:xfrm>
            <a:off x="569518" y="344661"/>
            <a:ext cx="10058400" cy="6713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15000"/>
              </a:lnSpc>
              <a:spcBef>
                <a:spcPts val="600"/>
              </a:spcBef>
            </a:pPr>
            <a:r>
              <a:rPr lang="en-GB" sz="3200" b="1" dirty="0">
                <a:latin typeface="Segoe UI" panose="020B0502040204020203" pitchFamily="34" charset="0"/>
                <a:ea typeface="Times New Roman" panose="02020603050405020304" pitchFamily="18" charset="0"/>
                <a:cs typeface="Times New Roman" panose="02020603050405020304" pitchFamily="18" charset="0"/>
              </a:rPr>
              <a:t>No. 6-HE-1.5 </a:t>
            </a:r>
            <a:r>
              <a:rPr lang="en-GB" sz="3200" dirty="0">
                <a:latin typeface="Segoe UI" panose="020B0502040204020203" pitchFamily="34" charset="0"/>
                <a:ea typeface="Times New Roman" panose="02020603050405020304" pitchFamily="18" charset="0"/>
                <a:cs typeface="Times New Roman" panose="02020603050405020304" pitchFamily="18" charset="0"/>
              </a:rPr>
              <a:t>Homepage looks like a Home Page</a:t>
            </a:r>
            <a:endParaRPr lang="en-GB" sz="4000" dirty="0">
              <a:latin typeface="Segoe UI" panose="020B05020402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9993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DB53803-6EB9-464C-91B0-1C2469B2D884}"/>
              </a:ext>
            </a:extLst>
          </p:cNvPr>
          <p:cNvSpPr>
            <a:spLocks noGrp="1"/>
          </p:cNvSpPr>
          <p:nvPr>
            <p:ph type="title"/>
          </p:nvPr>
        </p:nvSpPr>
        <p:spPr>
          <a:xfrm>
            <a:off x="1140823" y="224458"/>
            <a:ext cx="10058400" cy="1450757"/>
          </a:xfrm>
        </p:spPr>
        <p:txBody>
          <a:bodyPr/>
          <a:lstStyle/>
          <a:p>
            <a:r>
              <a:rPr lang="en-GB" b="1" dirty="0"/>
              <a:t>Page layout</a:t>
            </a:r>
            <a:endParaRPr lang="en-GB" dirty="0"/>
          </a:p>
        </p:txBody>
      </p:sp>
      <p:sp>
        <p:nvSpPr>
          <p:cNvPr id="3" name="Symbol zastępczy zawartości 2">
            <a:extLst>
              <a:ext uri="{FF2B5EF4-FFF2-40B4-BE49-F238E27FC236}">
                <a16:creationId xmlns:a16="http://schemas.microsoft.com/office/drawing/2014/main" id="{3FEE80AD-5B4B-402F-AFCA-8D1F416A8506}"/>
              </a:ext>
            </a:extLst>
          </p:cNvPr>
          <p:cNvSpPr>
            <a:spLocks noGrp="1"/>
          </p:cNvSpPr>
          <p:nvPr>
            <p:ph idx="1"/>
          </p:nvPr>
        </p:nvSpPr>
        <p:spPr>
          <a:xfrm>
            <a:off x="1097280" y="1859728"/>
            <a:ext cx="10101943" cy="1245809"/>
          </a:xfrm>
        </p:spPr>
        <p:txBody>
          <a:bodyPr/>
          <a:lstStyle/>
          <a:p>
            <a:pPr algn="just"/>
            <a:r>
              <a:rPr lang="en-GB" dirty="0"/>
              <a:t>All Web pages should be structured for ease of comprehension. This includes putting items on the page in an order that reflects their relative importance. Designers should place important items consistently, usually toward the top and </a:t>
            </a:r>
            <a:r>
              <a:rPr lang="en-GB" dirty="0" err="1"/>
              <a:t>center</a:t>
            </a:r>
            <a:r>
              <a:rPr lang="en-GB" dirty="0"/>
              <a:t> of the page.</a:t>
            </a:r>
          </a:p>
        </p:txBody>
      </p:sp>
      <p:sp>
        <p:nvSpPr>
          <p:cNvPr id="6" name="Symbol zastępczy zawartości 2">
            <a:extLst>
              <a:ext uri="{FF2B5EF4-FFF2-40B4-BE49-F238E27FC236}">
                <a16:creationId xmlns:a16="http://schemas.microsoft.com/office/drawing/2014/main" id="{EAFB281B-5E8F-46BC-818D-AFAB6B6116CF}"/>
              </a:ext>
            </a:extLst>
          </p:cNvPr>
          <p:cNvSpPr txBox="1">
            <a:spLocks/>
          </p:cNvSpPr>
          <p:nvPr/>
        </p:nvSpPr>
        <p:spPr>
          <a:xfrm>
            <a:off x="1097280" y="3875439"/>
            <a:ext cx="6682377" cy="2062481"/>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lvl="0" indent="-457200">
              <a:buFont typeface="+mj-lt"/>
              <a:buAutoNum type="arabicPeriod"/>
            </a:pPr>
            <a:r>
              <a:rPr lang="en-GB" dirty="0"/>
              <a:t>Avoid Cluttered Displays </a:t>
            </a:r>
          </a:p>
          <a:p>
            <a:pPr marL="457200" lvl="0" indent="-457200">
              <a:buFont typeface="+mj-lt"/>
              <a:buAutoNum type="arabicPeriod"/>
            </a:pPr>
            <a:r>
              <a:rPr lang="en-GB" dirty="0"/>
              <a:t>Place Important Items at Top Centre </a:t>
            </a:r>
          </a:p>
          <a:p>
            <a:pPr marL="457200" lvl="0" indent="-457200">
              <a:buFont typeface="+mj-lt"/>
              <a:buAutoNum type="arabicPeriod"/>
            </a:pPr>
            <a:r>
              <a:rPr lang="en-GB" dirty="0"/>
              <a:t>Structure for Easy Comparison </a:t>
            </a:r>
          </a:p>
          <a:p>
            <a:pPr marL="457200" lvl="0" indent="-457200">
              <a:buFont typeface="+mj-lt"/>
              <a:buAutoNum type="arabicPeriod"/>
            </a:pPr>
            <a:r>
              <a:rPr lang="en-GB" dirty="0"/>
              <a:t>Align Items on a Page </a:t>
            </a:r>
          </a:p>
          <a:p>
            <a:pPr marL="457200" lvl="0" indent="-457200">
              <a:buFont typeface="+mj-lt"/>
              <a:buAutoNum type="arabicPeriod"/>
            </a:pPr>
            <a:r>
              <a:rPr lang="en-GB" dirty="0"/>
              <a:t>Use Fluid Layouts </a:t>
            </a:r>
          </a:p>
        </p:txBody>
      </p:sp>
      <p:sp>
        <p:nvSpPr>
          <p:cNvPr id="8" name="Tytuł 1">
            <a:extLst>
              <a:ext uri="{FF2B5EF4-FFF2-40B4-BE49-F238E27FC236}">
                <a16:creationId xmlns:a16="http://schemas.microsoft.com/office/drawing/2014/main" id="{B2D2F0C4-A71C-4D8D-B903-37DA6D3E56C5}"/>
              </a:ext>
            </a:extLst>
          </p:cNvPr>
          <p:cNvSpPr txBox="1">
            <a:spLocks/>
          </p:cNvSpPr>
          <p:nvPr/>
        </p:nvSpPr>
        <p:spPr>
          <a:xfrm>
            <a:off x="1097280" y="2750978"/>
            <a:ext cx="10058400" cy="1001486"/>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b="1" dirty="0"/>
              <a:t>Sections:</a:t>
            </a:r>
            <a:endParaRPr lang="en-GB" dirty="0"/>
          </a:p>
        </p:txBody>
      </p:sp>
      <p:pic>
        <p:nvPicPr>
          <p:cNvPr id="7" name="Grafika 6" descr="Części układanki">
            <a:extLst>
              <a:ext uri="{FF2B5EF4-FFF2-40B4-BE49-F238E27FC236}">
                <a16:creationId xmlns:a16="http://schemas.microsoft.com/office/drawing/2014/main" id="{60B9BFDC-15BF-40EA-AEBD-1A951FD9FA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21487" y="3310037"/>
            <a:ext cx="2767874" cy="2767874"/>
          </a:xfrm>
          <a:prstGeom prst="rect">
            <a:avLst/>
          </a:prstGeom>
        </p:spPr>
      </p:pic>
    </p:spTree>
    <p:extLst>
      <p:ext uri="{BB962C8B-B14F-4D97-AF65-F5344CB8AC3E}">
        <p14:creationId xmlns:p14="http://schemas.microsoft.com/office/powerpoint/2010/main" val="430281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2">
            <a:extLst>
              <a:ext uri="{FF2B5EF4-FFF2-40B4-BE49-F238E27FC236}">
                <a16:creationId xmlns:a16="http://schemas.microsoft.com/office/drawing/2014/main" id="{A51DCB13-7CBE-4561-A532-00910ADDDE9E}"/>
              </a:ext>
            </a:extLst>
          </p:cNvPr>
          <p:cNvGraphicFramePr>
            <a:graphicFrameLocks noGrp="1"/>
          </p:cNvGraphicFramePr>
          <p:nvPr>
            <p:extLst>
              <p:ext uri="{D42A27DB-BD31-4B8C-83A1-F6EECF244321}">
                <p14:modId xmlns:p14="http://schemas.microsoft.com/office/powerpoint/2010/main" val="3322127444"/>
              </p:ext>
            </p:extLst>
          </p:nvPr>
        </p:nvGraphicFramePr>
        <p:xfrm>
          <a:off x="406399" y="1084975"/>
          <a:ext cx="11408230" cy="2195000"/>
        </p:xfrm>
        <a:graphic>
          <a:graphicData uri="http://schemas.openxmlformats.org/drawingml/2006/table">
            <a:tbl>
              <a:tblPr firstRow="1" bandRow="1">
                <a:tableStyleId>{5940675A-B579-460E-94D1-54222C63F5DA}</a:tableStyleId>
              </a:tblPr>
              <a:tblGrid>
                <a:gridCol w="9724572">
                  <a:extLst>
                    <a:ext uri="{9D8B030D-6E8A-4147-A177-3AD203B41FA5}">
                      <a16:colId xmlns:a16="http://schemas.microsoft.com/office/drawing/2014/main" val="1581639009"/>
                    </a:ext>
                  </a:extLst>
                </a:gridCol>
                <a:gridCol w="1683658">
                  <a:extLst>
                    <a:ext uri="{9D8B030D-6E8A-4147-A177-3AD203B41FA5}">
                      <a16:colId xmlns:a16="http://schemas.microsoft.com/office/drawing/2014/main" val="2359419021"/>
                    </a:ext>
                  </a:extLst>
                </a:gridCol>
              </a:tblGrid>
              <a:tr h="310839">
                <a:tc>
                  <a:txBody>
                    <a:bodyPr/>
                    <a:lstStyle/>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No. 6-HE-2.1</a:t>
                      </a:r>
                    </a:p>
                  </a:txBody>
                  <a:tcPr marL="63500" marR="63500" marT="63500" marB="63500"/>
                </a:tc>
                <a:tc>
                  <a:txBody>
                    <a:bodyPr/>
                    <a:lstStyle/>
                    <a:p>
                      <a:pPr algn="ct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Good aspect</a:t>
                      </a:r>
                    </a:p>
                  </a:txBody>
                  <a:tcPr marL="63500" marR="63500" marT="63500" marB="63500"/>
                </a:tc>
                <a:extLst>
                  <a:ext uri="{0D108BD9-81ED-4DB2-BD59-A6C34878D82A}">
                    <a16:rowId xmlns:a16="http://schemas.microsoft.com/office/drawing/2014/main" val="1242800369"/>
                  </a:ext>
                </a:extLst>
              </a:tr>
              <a:tr h="527955">
                <a:tc gridSpan="2">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Name:</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No cluttered displays</a:t>
                      </a:r>
                    </a:p>
                  </a:txBody>
                  <a:tcPr marL="63500" marR="63500" marT="63500" marB="63500"/>
                </a:tc>
                <a:tc hMerge="1">
                  <a:txBody>
                    <a:bodyPr/>
                    <a:lstStyle/>
                    <a:p>
                      <a:endParaRPr lang="en-GB"/>
                    </a:p>
                  </a:txBody>
                  <a:tcPr/>
                </a:tc>
                <a:extLst>
                  <a:ext uri="{0D108BD9-81ED-4DB2-BD59-A6C34878D82A}">
                    <a16:rowId xmlns:a16="http://schemas.microsoft.com/office/drawing/2014/main" val="825665563"/>
                  </a:ext>
                </a:extLst>
              </a:tr>
              <a:tr h="1247072">
                <a:tc gridSpan="2">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Evidence:</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Heuristic: Aesthetic and minimalist design</a:t>
                      </a:r>
                    </a:p>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Interface aspect:</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The website is succinct and has only few widgets in the view.</a:t>
                      </a:r>
                    </a:p>
                  </a:txBody>
                  <a:tcPr marL="63500" marR="63500" marT="63500" marB="63500"/>
                </a:tc>
                <a:tc hMerge="1">
                  <a:txBody>
                    <a:bodyPr/>
                    <a:lstStyle/>
                    <a:p>
                      <a:endParaRPr lang="en-GB"/>
                    </a:p>
                  </a:txBody>
                  <a:tcPr/>
                </a:tc>
                <a:extLst>
                  <a:ext uri="{0D108BD9-81ED-4DB2-BD59-A6C34878D82A}">
                    <a16:rowId xmlns:a16="http://schemas.microsoft.com/office/drawing/2014/main" val="1472897159"/>
                  </a:ext>
                </a:extLst>
              </a:tr>
            </a:tbl>
          </a:graphicData>
        </a:graphic>
      </p:graphicFrame>
      <p:sp>
        <p:nvSpPr>
          <p:cNvPr id="8" name="Tytuł 1">
            <a:extLst>
              <a:ext uri="{FF2B5EF4-FFF2-40B4-BE49-F238E27FC236}">
                <a16:creationId xmlns:a16="http://schemas.microsoft.com/office/drawing/2014/main" id="{452E8E2E-2952-4011-9700-1B2748E5770C}"/>
              </a:ext>
            </a:extLst>
          </p:cNvPr>
          <p:cNvSpPr txBox="1">
            <a:spLocks/>
          </p:cNvSpPr>
          <p:nvPr/>
        </p:nvSpPr>
        <p:spPr>
          <a:xfrm>
            <a:off x="569518" y="344661"/>
            <a:ext cx="10058400" cy="6713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15000"/>
              </a:lnSpc>
              <a:spcBef>
                <a:spcPts val="600"/>
              </a:spcBef>
            </a:pPr>
            <a:r>
              <a:rPr lang="en-GB" sz="3200" b="1" dirty="0">
                <a:latin typeface="Segoe UI" panose="020B0502040204020203" pitchFamily="34" charset="0"/>
                <a:ea typeface="Times New Roman" panose="02020603050405020304" pitchFamily="18" charset="0"/>
                <a:cs typeface="Times New Roman" panose="02020603050405020304" pitchFamily="18" charset="0"/>
              </a:rPr>
              <a:t>No. 6-HE-2.1 </a:t>
            </a:r>
            <a:r>
              <a:rPr lang="en-GB" sz="3200" dirty="0">
                <a:latin typeface="Segoe UI" panose="020B0502040204020203" pitchFamily="34" charset="0"/>
                <a:ea typeface="Times New Roman" panose="02020603050405020304" pitchFamily="18" charset="0"/>
                <a:cs typeface="Times New Roman" panose="02020603050405020304" pitchFamily="18" charset="0"/>
              </a:rPr>
              <a:t>No cluttered displays</a:t>
            </a:r>
          </a:p>
          <a:p>
            <a:pPr>
              <a:lnSpc>
                <a:spcPct val="115000"/>
              </a:lnSpc>
              <a:spcBef>
                <a:spcPts val="600"/>
              </a:spcBef>
              <a:spcAft>
                <a:spcPts val="0"/>
              </a:spcAft>
            </a:pPr>
            <a:endParaRPr lang="en-GB" sz="3200" b="1" dirty="0">
              <a:latin typeface="Segoe UI" panose="020B0502040204020203" pitchFamily="34" charset="0"/>
              <a:ea typeface="Times New Roman" panose="02020603050405020304" pitchFamily="18" charset="0"/>
              <a:cs typeface="Times New Roman" panose="02020603050405020304" pitchFamily="18" charset="0"/>
            </a:endParaRPr>
          </a:p>
        </p:txBody>
      </p:sp>
      <p:pic>
        <p:nvPicPr>
          <p:cNvPr id="13" name="Grafika 12" descr="Znak kciuka w górę">
            <a:extLst>
              <a:ext uri="{FF2B5EF4-FFF2-40B4-BE49-F238E27FC236}">
                <a16:creationId xmlns:a16="http://schemas.microsoft.com/office/drawing/2014/main" id="{AD9AAD91-8714-497F-BBB3-F531EDB706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27918" y="295702"/>
            <a:ext cx="769258" cy="769258"/>
          </a:xfrm>
          <a:prstGeom prst="rect">
            <a:avLst/>
          </a:prstGeom>
        </p:spPr>
      </p:pic>
      <p:pic>
        <p:nvPicPr>
          <p:cNvPr id="3" name="Obraz 2">
            <a:extLst>
              <a:ext uri="{FF2B5EF4-FFF2-40B4-BE49-F238E27FC236}">
                <a16:creationId xmlns:a16="http://schemas.microsoft.com/office/drawing/2014/main" id="{87E8DF50-D2DC-4DBC-B5A0-447469C7F60B}"/>
              </a:ext>
            </a:extLst>
          </p:cNvPr>
          <p:cNvPicPr>
            <a:picLocks noChangeAspect="1"/>
          </p:cNvPicPr>
          <p:nvPr/>
        </p:nvPicPr>
        <p:blipFill>
          <a:blip r:embed="rId4"/>
          <a:stretch>
            <a:fillRect/>
          </a:stretch>
        </p:blipFill>
        <p:spPr>
          <a:xfrm>
            <a:off x="406399" y="3370370"/>
            <a:ext cx="5689601" cy="2603221"/>
          </a:xfrm>
          <a:prstGeom prst="rect">
            <a:avLst/>
          </a:prstGeom>
        </p:spPr>
      </p:pic>
      <p:pic>
        <p:nvPicPr>
          <p:cNvPr id="4" name="Obraz 3">
            <a:extLst>
              <a:ext uri="{FF2B5EF4-FFF2-40B4-BE49-F238E27FC236}">
                <a16:creationId xmlns:a16="http://schemas.microsoft.com/office/drawing/2014/main" id="{7892CB00-1AF6-4195-AC26-9F89EB0D22D0}"/>
              </a:ext>
            </a:extLst>
          </p:cNvPr>
          <p:cNvPicPr>
            <a:picLocks noChangeAspect="1"/>
          </p:cNvPicPr>
          <p:nvPr/>
        </p:nvPicPr>
        <p:blipFill>
          <a:blip r:embed="rId5"/>
          <a:stretch>
            <a:fillRect/>
          </a:stretch>
        </p:blipFill>
        <p:spPr>
          <a:xfrm>
            <a:off x="6193220" y="3414852"/>
            <a:ext cx="5592381" cy="2558740"/>
          </a:xfrm>
          <a:prstGeom prst="rect">
            <a:avLst/>
          </a:prstGeom>
        </p:spPr>
      </p:pic>
    </p:spTree>
    <p:extLst>
      <p:ext uri="{BB962C8B-B14F-4D97-AF65-F5344CB8AC3E}">
        <p14:creationId xmlns:p14="http://schemas.microsoft.com/office/powerpoint/2010/main" val="892005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2">
            <a:extLst>
              <a:ext uri="{FF2B5EF4-FFF2-40B4-BE49-F238E27FC236}">
                <a16:creationId xmlns:a16="http://schemas.microsoft.com/office/drawing/2014/main" id="{87F316AC-6BEC-477F-8FD9-56BD53AE30B2}"/>
              </a:ext>
            </a:extLst>
          </p:cNvPr>
          <p:cNvGraphicFramePr>
            <a:graphicFrameLocks noGrp="1"/>
          </p:cNvGraphicFramePr>
          <p:nvPr>
            <p:extLst>
              <p:ext uri="{D42A27DB-BD31-4B8C-83A1-F6EECF244321}">
                <p14:modId xmlns:p14="http://schemas.microsoft.com/office/powerpoint/2010/main" val="4194867504"/>
              </p:ext>
            </p:extLst>
          </p:nvPr>
        </p:nvGraphicFramePr>
        <p:xfrm>
          <a:off x="361015" y="1016001"/>
          <a:ext cx="11469970" cy="5213528"/>
        </p:xfrm>
        <a:graphic>
          <a:graphicData uri="http://schemas.openxmlformats.org/drawingml/2006/table">
            <a:tbl>
              <a:tblPr firstRow="1" bandRow="1">
                <a:tableStyleId>{5940675A-B579-460E-94D1-54222C63F5DA}</a:tableStyleId>
              </a:tblPr>
              <a:tblGrid>
                <a:gridCol w="11469970">
                  <a:extLst>
                    <a:ext uri="{9D8B030D-6E8A-4147-A177-3AD203B41FA5}">
                      <a16:colId xmlns:a16="http://schemas.microsoft.com/office/drawing/2014/main" val="1581639009"/>
                    </a:ext>
                  </a:extLst>
                </a:gridCol>
              </a:tblGrid>
              <a:tr h="806932">
                <a:tc>
                  <a:txBody>
                    <a:bodyPr/>
                    <a:lstStyle/>
                    <a:p>
                      <a:pPr>
                        <a:lnSpc>
                          <a:spcPct val="115000"/>
                        </a:lnSpc>
                        <a:spcAft>
                          <a:spcPts val="0"/>
                        </a:spcAft>
                      </a:pPr>
                      <a:r>
                        <a:rPr lang="en-GB" sz="1300" b="1" dirty="0">
                          <a:effectLst/>
                          <a:latin typeface="Segoe UI" panose="020B0502040204020203" pitchFamily="34" charset="0"/>
                          <a:ea typeface="Times New Roman" panose="02020603050405020304" pitchFamily="18" charset="0"/>
                          <a:cs typeface="Times New Roman" panose="02020603050405020304" pitchFamily="18" charset="0"/>
                        </a:rPr>
                        <a:t>Explanation:</a:t>
                      </a:r>
                      <a:endParaRPr lang="en-GB" sz="13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300" dirty="0">
                          <a:effectLst/>
                          <a:latin typeface="Segoe UI" panose="020B0502040204020203" pitchFamily="34" charset="0"/>
                          <a:ea typeface="Times New Roman" panose="02020603050405020304" pitchFamily="18" charset="0"/>
                          <a:cs typeface="Times New Roman" panose="02020603050405020304" pitchFamily="18" charset="0"/>
                        </a:rPr>
                        <a:t>Heuristic is met due to the website being transparent and minimalist. Only the most important information and widgets are shown which is likely to make user find what he is looking for much easier.</a:t>
                      </a:r>
                    </a:p>
                  </a:txBody>
                  <a:tcPr marL="63500" marR="63500" marT="63500" marB="63500"/>
                </a:tc>
                <a:extLst>
                  <a:ext uri="{0D108BD9-81ED-4DB2-BD59-A6C34878D82A}">
                    <a16:rowId xmlns:a16="http://schemas.microsoft.com/office/drawing/2014/main" val="825665563"/>
                  </a:ext>
                </a:extLst>
              </a:tr>
              <a:tr h="2506634">
                <a:tc>
                  <a:txBody>
                    <a:bodyPr/>
                    <a:lstStyle/>
                    <a:p>
                      <a:pPr>
                        <a:lnSpc>
                          <a:spcPct val="115000"/>
                        </a:lnSpc>
                        <a:spcAft>
                          <a:spcPts val="0"/>
                        </a:spcAft>
                      </a:pPr>
                      <a:r>
                        <a:rPr lang="en-GB" sz="1300" b="1" dirty="0">
                          <a:effectLst/>
                          <a:latin typeface="Segoe UI" panose="020B0502040204020203" pitchFamily="34" charset="0"/>
                          <a:ea typeface="Times New Roman" panose="02020603050405020304" pitchFamily="18" charset="0"/>
                          <a:cs typeface="Times New Roman" panose="02020603050405020304" pitchFamily="18" charset="0"/>
                        </a:rPr>
                        <a:t>Benefit:</a:t>
                      </a:r>
                      <a:endParaRPr lang="en-GB" sz="13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300" dirty="0">
                          <a:effectLst/>
                          <a:latin typeface="Segoe UI" panose="020B0502040204020203" pitchFamily="34" charset="0"/>
                          <a:ea typeface="Times New Roman" panose="02020603050405020304" pitchFamily="18" charset="0"/>
                          <a:cs typeface="Times New Roman" panose="02020603050405020304" pitchFamily="18" charset="0"/>
                        </a:rPr>
                        <a:t>Rating: 3 - Major usability importance</a:t>
                      </a:r>
                    </a:p>
                    <a:p>
                      <a:pPr>
                        <a:lnSpc>
                          <a:spcPct val="115000"/>
                        </a:lnSpc>
                        <a:spcAft>
                          <a:spcPts val="0"/>
                        </a:spcAft>
                      </a:pPr>
                      <a:r>
                        <a:rPr lang="en-GB" sz="1300" b="1" dirty="0">
                          <a:effectLst/>
                          <a:latin typeface="Segoe UI" panose="020B0502040204020203" pitchFamily="34" charset="0"/>
                          <a:ea typeface="Times New Roman" panose="02020603050405020304" pitchFamily="18" charset="0"/>
                          <a:cs typeface="Times New Roman" panose="02020603050405020304" pitchFamily="18" charset="0"/>
                        </a:rPr>
                        <a:t>Justification:</a:t>
                      </a:r>
                      <a:endParaRPr lang="en-GB" sz="1300" dirty="0">
                        <a:effectLst/>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GB" sz="1300" dirty="0">
                          <a:effectLst/>
                          <a:latin typeface="Segoe UI" panose="020B0502040204020203" pitchFamily="34" charset="0"/>
                          <a:ea typeface="Times New Roman" panose="02020603050405020304" pitchFamily="18" charset="0"/>
                          <a:cs typeface="Times New Roman" panose="02020603050405020304" pitchFamily="18" charset="0"/>
                        </a:rPr>
                        <a:t>Frequency: It is not very popular to find websites without cluttered displays. All of the users are bound to get lost in the clutter of buttons, text fields and pictures. </a:t>
                      </a:r>
                    </a:p>
                    <a:p>
                      <a:pPr marL="342900" lvl="0" indent="-342900">
                        <a:lnSpc>
                          <a:spcPct val="115000"/>
                        </a:lnSpc>
                        <a:spcAft>
                          <a:spcPts val="0"/>
                        </a:spcAft>
                        <a:buFont typeface="Symbol" panose="05050102010706020507" pitchFamily="18" charset="2"/>
                        <a:buChar char=""/>
                      </a:pPr>
                      <a:r>
                        <a:rPr lang="en-GB" sz="1300" dirty="0">
                          <a:effectLst/>
                          <a:latin typeface="Segoe UI" panose="020B0502040204020203" pitchFamily="34" charset="0"/>
                          <a:ea typeface="Times New Roman" panose="02020603050405020304" pitchFamily="18" charset="0"/>
                          <a:cs typeface="Times New Roman" panose="02020603050405020304" pitchFamily="18" charset="0"/>
                        </a:rPr>
                        <a:t>Impact: It is very important, users are much more likely to find what they are looking for if there are only few most important buttons.</a:t>
                      </a:r>
                    </a:p>
                    <a:p>
                      <a:pPr marL="342900" lvl="0" indent="-342900">
                        <a:lnSpc>
                          <a:spcPct val="115000"/>
                        </a:lnSpc>
                        <a:spcAft>
                          <a:spcPts val="0"/>
                        </a:spcAft>
                        <a:buFont typeface="Symbol" panose="05050102010706020507" pitchFamily="18" charset="2"/>
                        <a:buChar char=""/>
                      </a:pPr>
                      <a:r>
                        <a:rPr lang="en-GB" sz="1300" dirty="0">
                          <a:effectLst/>
                          <a:latin typeface="Segoe UI" panose="020B0502040204020203" pitchFamily="34" charset="0"/>
                          <a:ea typeface="Times New Roman" panose="02020603050405020304" pitchFamily="18" charset="0"/>
                          <a:cs typeface="Times New Roman" panose="02020603050405020304" pitchFamily="18" charset="0"/>
                        </a:rPr>
                        <a:t>Persistence: It is most important the first time a user visits the website. Transparent layout with only the most important options helps comprehend the content of the site much easier and faster.</a:t>
                      </a:r>
                    </a:p>
                    <a:p>
                      <a:pPr marL="342900" lvl="0" indent="-342900">
                        <a:lnSpc>
                          <a:spcPct val="115000"/>
                        </a:lnSpc>
                        <a:spcAft>
                          <a:spcPts val="0"/>
                        </a:spcAft>
                        <a:buFont typeface="Symbol" panose="05050102010706020507" pitchFamily="18" charset="2"/>
                        <a:buChar char=""/>
                      </a:pPr>
                      <a:r>
                        <a:rPr lang="en-GB" sz="1300" dirty="0">
                          <a:effectLst/>
                          <a:latin typeface="Segoe UI" panose="020B0502040204020203" pitchFamily="34" charset="0"/>
                          <a:ea typeface="Times New Roman" panose="02020603050405020304" pitchFamily="18" charset="0"/>
                          <a:cs typeface="Times New Roman" panose="02020603050405020304" pitchFamily="18" charset="0"/>
                        </a:rPr>
                        <a:t>Weights: We rated this as a major importance due to the not cluttered displays being really important for the first impression and ease of navigation. Even though it is the most important during the first usage of website, it is really important during every other usage as well and makes the website more user-friendly.</a:t>
                      </a:r>
                    </a:p>
                  </a:txBody>
                  <a:tcPr marL="63500" marR="63500" marT="63500" marB="63500"/>
                </a:tc>
                <a:extLst>
                  <a:ext uri="{0D108BD9-81ED-4DB2-BD59-A6C34878D82A}">
                    <a16:rowId xmlns:a16="http://schemas.microsoft.com/office/drawing/2014/main" val="1472897159"/>
                  </a:ext>
                </a:extLst>
              </a:tr>
              <a:tr h="899444">
                <a:tc>
                  <a:txBody>
                    <a:bodyPr/>
                    <a:lstStyle/>
                    <a:p>
                      <a:pPr>
                        <a:lnSpc>
                          <a:spcPct val="115000"/>
                        </a:lnSpc>
                        <a:spcAft>
                          <a:spcPts val="0"/>
                        </a:spcAft>
                      </a:pPr>
                      <a:r>
                        <a:rPr lang="en-GB" sz="1300" b="1" dirty="0">
                          <a:effectLst/>
                          <a:latin typeface="Segoe UI" panose="020B0502040204020203" pitchFamily="34" charset="0"/>
                          <a:ea typeface="Times New Roman" panose="02020603050405020304" pitchFamily="18" charset="0"/>
                          <a:cs typeface="Times New Roman" panose="02020603050405020304" pitchFamily="18" charset="0"/>
                        </a:rPr>
                        <a:t>Possible Trade-offs:</a:t>
                      </a:r>
                      <a:endParaRPr lang="en-GB" sz="13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300" dirty="0">
                          <a:effectLst/>
                          <a:latin typeface="Segoe UI" panose="020B0502040204020203" pitchFamily="34" charset="0"/>
                          <a:ea typeface="Times New Roman" panose="02020603050405020304" pitchFamily="18" charset="0"/>
                          <a:cs typeface="Times New Roman" panose="02020603050405020304" pitchFamily="18" charset="0"/>
                        </a:rPr>
                        <a:t>Not cluttered display cannot really be traded for anything else. Other possibility would be to use a lot of links and put the redundant widgets there, but it still creates clutter.</a:t>
                      </a:r>
                    </a:p>
                  </a:txBody>
                  <a:tcPr marL="63500" marR="63500" marT="63500" marB="63500"/>
                </a:tc>
                <a:extLst>
                  <a:ext uri="{0D108BD9-81ED-4DB2-BD59-A6C34878D82A}">
                    <a16:rowId xmlns:a16="http://schemas.microsoft.com/office/drawing/2014/main" val="194750888"/>
                  </a:ext>
                </a:extLst>
              </a:tr>
              <a:tr h="893492">
                <a:tc>
                  <a:txBody>
                    <a:bodyPr/>
                    <a:lstStyle/>
                    <a:p>
                      <a:pPr>
                        <a:lnSpc>
                          <a:spcPct val="115000"/>
                        </a:lnSpc>
                        <a:spcAft>
                          <a:spcPts val="0"/>
                        </a:spcAft>
                      </a:pPr>
                      <a:r>
                        <a:rPr lang="en-GB" sz="1300" dirty="0">
                          <a:effectLst/>
                          <a:latin typeface="Segoe UI" panose="020B0502040204020203" pitchFamily="34" charset="0"/>
                          <a:ea typeface="Times New Roman" panose="02020603050405020304" pitchFamily="18" charset="0"/>
                          <a:cs typeface="Times New Roman" panose="02020603050405020304" pitchFamily="18" charset="0"/>
                        </a:rPr>
                        <a:t>Relationships:</a:t>
                      </a:r>
                    </a:p>
                    <a:p>
                      <a:pPr>
                        <a:lnSpc>
                          <a:spcPct val="115000"/>
                        </a:lnSpc>
                        <a:spcAft>
                          <a:spcPts val="0"/>
                        </a:spcAft>
                      </a:pPr>
                      <a:r>
                        <a:rPr lang="en-GB" sz="1300" kern="1200" dirty="0">
                          <a:solidFill>
                            <a:schemeClr val="tx1"/>
                          </a:solidFill>
                          <a:effectLst/>
                          <a:latin typeface="+mn-lt"/>
                          <a:ea typeface="+mn-ea"/>
                          <a:cs typeface="+mn-cs"/>
                        </a:rPr>
                        <a:t>No. 6-HE-5.3, No. 6-HE-5.5, No. 6-HE-2.4</a:t>
                      </a:r>
                      <a:endParaRPr lang="en-GB" sz="13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3165272999"/>
                  </a:ext>
                </a:extLst>
              </a:tr>
            </a:tbl>
          </a:graphicData>
        </a:graphic>
      </p:graphicFrame>
      <p:sp>
        <p:nvSpPr>
          <p:cNvPr id="10" name="Tytuł 1">
            <a:extLst>
              <a:ext uri="{FF2B5EF4-FFF2-40B4-BE49-F238E27FC236}">
                <a16:creationId xmlns:a16="http://schemas.microsoft.com/office/drawing/2014/main" id="{39AC3328-0530-4704-86CD-D6766D0E84BE}"/>
              </a:ext>
            </a:extLst>
          </p:cNvPr>
          <p:cNvSpPr txBox="1">
            <a:spLocks/>
          </p:cNvSpPr>
          <p:nvPr/>
        </p:nvSpPr>
        <p:spPr>
          <a:xfrm>
            <a:off x="569518" y="344661"/>
            <a:ext cx="10058400" cy="6713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15000"/>
              </a:lnSpc>
              <a:spcBef>
                <a:spcPts val="600"/>
              </a:spcBef>
            </a:pPr>
            <a:r>
              <a:rPr lang="en-GB" sz="3200" b="1" dirty="0">
                <a:latin typeface="Segoe UI" panose="020B0502040204020203" pitchFamily="34" charset="0"/>
                <a:ea typeface="Times New Roman" panose="02020603050405020304" pitchFamily="18" charset="0"/>
                <a:cs typeface="Times New Roman" panose="02020603050405020304" pitchFamily="18" charset="0"/>
              </a:rPr>
              <a:t>No. 6-HE-2.1 </a:t>
            </a:r>
            <a:r>
              <a:rPr lang="en-GB" sz="3200" dirty="0">
                <a:latin typeface="Segoe UI" panose="020B0502040204020203" pitchFamily="34" charset="0"/>
                <a:ea typeface="Times New Roman" panose="02020603050405020304" pitchFamily="18" charset="0"/>
                <a:cs typeface="Times New Roman" panose="02020603050405020304" pitchFamily="18" charset="0"/>
              </a:rPr>
              <a:t>No cluttered displays</a:t>
            </a:r>
          </a:p>
        </p:txBody>
      </p:sp>
    </p:spTree>
    <p:extLst>
      <p:ext uri="{BB962C8B-B14F-4D97-AF65-F5344CB8AC3E}">
        <p14:creationId xmlns:p14="http://schemas.microsoft.com/office/powerpoint/2010/main" val="1200147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2">
            <a:extLst>
              <a:ext uri="{FF2B5EF4-FFF2-40B4-BE49-F238E27FC236}">
                <a16:creationId xmlns:a16="http://schemas.microsoft.com/office/drawing/2014/main" id="{A51DCB13-7CBE-4561-A532-00910ADDDE9E}"/>
              </a:ext>
            </a:extLst>
          </p:cNvPr>
          <p:cNvGraphicFramePr>
            <a:graphicFrameLocks noGrp="1"/>
          </p:cNvGraphicFramePr>
          <p:nvPr>
            <p:extLst>
              <p:ext uri="{D42A27DB-BD31-4B8C-83A1-F6EECF244321}">
                <p14:modId xmlns:p14="http://schemas.microsoft.com/office/powerpoint/2010/main" val="4236248165"/>
              </p:ext>
            </p:extLst>
          </p:nvPr>
        </p:nvGraphicFramePr>
        <p:xfrm>
          <a:off x="406399" y="1172954"/>
          <a:ext cx="11408230" cy="2141516"/>
        </p:xfrm>
        <a:graphic>
          <a:graphicData uri="http://schemas.openxmlformats.org/drawingml/2006/table">
            <a:tbl>
              <a:tblPr firstRow="1" bandRow="1">
                <a:tableStyleId>{5940675A-B579-460E-94D1-54222C63F5DA}</a:tableStyleId>
              </a:tblPr>
              <a:tblGrid>
                <a:gridCol w="9724572">
                  <a:extLst>
                    <a:ext uri="{9D8B030D-6E8A-4147-A177-3AD203B41FA5}">
                      <a16:colId xmlns:a16="http://schemas.microsoft.com/office/drawing/2014/main" val="1581639009"/>
                    </a:ext>
                  </a:extLst>
                </a:gridCol>
                <a:gridCol w="1683658">
                  <a:extLst>
                    <a:ext uri="{9D8B030D-6E8A-4147-A177-3AD203B41FA5}">
                      <a16:colId xmlns:a16="http://schemas.microsoft.com/office/drawing/2014/main" val="2359419021"/>
                    </a:ext>
                  </a:extLst>
                </a:gridCol>
              </a:tblGrid>
              <a:tr h="336020">
                <a:tc>
                  <a:txBody>
                    <a:bodyPr/>
                    <a:lstStyle/>
                    <a:p>
                      <a:pPr>
                        <a:lnSpc>
                          <a:spcPct val="115000"/>
                        </a:lnSpc>
                        <a:spcAft>
                          <a:spcPts val="0"/>
                        </a:spcAft>
                      </a:pPr>
                      <a:r>
                        <a:rPr lang="en-GB" sz="1400">
                          <a:effectLst/>
                          <a:latin typeface="Segoe UI" panose="020B0502040204020203" pitchFamily="34" charset="0"/>
                          <a:ea typeface="Times New Roman" panose="02020603050405020304" pitchFamily="18" charset="0"/>
                          <a:cs typeface="Times New Roman" panose="02020603050405020304" pitchFamily="18" charset="0"/>
                        </a:rPr>
                        <a:t>No. 6-HE-2.2</a:t>
                      </a:r>
                    </a:p>
                  </a:txBody>
                  <a:tcPr marL="63500" marR="63500" marT="63500" marB="63500"/>
                </a:tc>
                <a:tc>
                  <a:txBody>
                    <a:bodyPr/>
                    <a:lstStyle/>
                    <a:p>
                      <a:pPr algn="ct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Good aspect</a:t>
                      </a:r>
                    </a:p>
                  </a:txBody>
                  <a:tcPr marL="63500" marR="63500" marT="63500" marB="63500"/>
                </a:tc>
                <a:extLst>
                  <a:ext uri="{0D108BD9-81ED-4DB2-BD59-A6C34878D82A}">
                    <a16:rowId xmlns:a16="http://schemas.microsoft.com/office/drawing/2014/main" val="1242800369"/>
                  </a:ext>
                </a:extLst>
              </a:tr>
              <a:tr h="570725">
                <a:tc gridSpan="2">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Name:</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Most important information placed in top </a:t>
                      </a:r>
                      <a:r>
                        <a:rPr lang="en-GB" sz="1400" dirty="0" err="1">
                          <a:effectLst/>
                          <a:latin typeface="Segoe UI" panose="020B0502040204020203" pitchFamily="34" charset="0"/>
                          <a:ea typeface="Times New Roman" panose="02020603050405020304" pitchFamily="18" charset="0"/>
                          <a:cs typeface="Times New Roman" panose="02020603050405020304" pitchFamily="18" charset="0"/>
                        </a:rPr>
                        <a:t>center</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63500" marR="63500" marT="63500" marB="63500"/>
                </a:tc>
                <a:tc hMerge="1">
                  <a:txBody>
                    <a:bodyPr/>
                    <a:lstStyle/>
                    <a:p>
                      <a:endParaRPr lang="en-GB"/>
                    </a:p>
                  </a:txBody>
                  <a:tcPr/>
                </a:tc>
                <a:extLst>
                  <a:ext uri="{0D108BD9-81ED-4DB2-BD59-A6C34878D82A}">
                    <a16:rowId xmlns:a16="http://schemas.microsoft.com/office/drawing/2014/main" val="825665563"/>
                  </a:ext>
                </a:extLst>
              </a:tr>
              <a:tr h="1193588">
                <a:tc gridSpan="2">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Evidence:</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Heuristic: Aesthetic and minimalist design</a:t>
                      </a: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Interface aspect:</a:t>
                      </a: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Every tab has information and few buttons in top </a:t>
                      </a:r>
                      <a:r>
                        <a:rPr lang="en-GB" sz="1400" dirty="0" err="1">
                          <a:effectLst/>
                          <a:latin typeface="Segoe UI" panose="020B0502040204020203" pitchFamily="34" charset="0"/>
                          <a:ea typeface="Times New Roman" panose="02020603050405020304" pitchFamily="18" charset="0"/>
                          <a:cs typeface="Times New Roman" panose="02020603050405020304" pitchFamily="18" charset="0"/>
                        </a:rPr>
                        <a:t>center</a:t>
                      </a: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a:t>
                      </a:r>
                    </a:p>
                  </a:txBody>
                  <a:tcPr marL="63500" marR="63500" marT="63500" marB="63500"/>
                </a:tc>
                <a:tc hMerge="1">
                  <a:txBody>
                    <a:bodyPr/>
                    <a:lstStyle/>
                    <a:p>
                      <a:endParaRPr lang="en-GB"/>
                    </a:p>
                  </a:txBody>
                  <a:tcPr/>
                </a:tc>
                <a:extLst>
                  <a:ext uri="{0D108BD9-81ED-4DB2-BD59-A6C34878D82A}">
                    <a16:rowId xmlns:a16="http://schemas.microsoft.com/office/drawing/2014/main" val="1472897159"/>
                  </a:ext>
                </a:extLst>
              </a:tr>
            </a:tbl>
          </a:graphicData>
        </a:graphic>
      </p:graphicFrame>
      <p:sp>
        <p:nvSpPr>
          <p:cNvPr id="8" name="Tytuł 1">
            <a:extLst>
              <a:ext uri="{FF2B5EF4-FFF2-40B4-BE49-F238E27FC236}">
                <a16:creationId xmlns:a16="http://schemas.microsoft.com/office/drawing/2014/main" id="{452E8E2E-2952-4011-9700-1B2748E5770C}"/>
              </a:ext>
            </a:extLst>
          </p:cNvPr>
          <p:cNvSpPr txBox="1">
            <a:spLocks/>
          </p:cNvSpPr>
          <p:nvPr/>
        </p:nvSpPr>
        <p:spPr>
          <a:xfrm>
            <a:off x="569518" y="344661"/>
            <a:ext cx="10058400" cy="6713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15000"/>
              </a:lnSpc>
              <a:spcBef>
                <a:spcPts val="600"/>
              </a:spcBef>
            </a:pPr>
            <a:r>
              <a:rPr lang="en-GB" sz="3200" b="1" dirty="0">
                <a:latin typeface="Segoe UI" panose="020B0502040204020203" pitchFamily="34" charset="0"/>
                <a:ea typeface="Times New Roman" panose="02020603050405020304" pitchFamily="18" charset="0"/>
                <a:cs typeface="Times New Roman" panose="02020603050405020304" pitchFamily="18" charset="0"/>
              </a:rPr>
              <a:t>No. 6-HE-2.2 </a:t>
            </a:r>
            <a:r>
              <a:rPr lang="en-GB" sz="2400" dirty="0">
                <a:latin typeface="Segoe UI" panose="020B0502040204020203" pitchFamily="34" charset="0"/>
                <a:ea typeface="Times New Roman" panose="02020603050405020304" pitchFamily="18" charset="0"/>
                <a:cs typeface="Times New Roman" panose="02020603050405020304" pitchFamily="18" charset="0"/>
              </a:rPr>
              <a:t>Most important information placed in top </a:t>
            </a:r>
            <a:r>
              <a:rPr lang="en-GB" sz="2400" dirty="0" err="1">
                <a:latin typeface="Segoe UI" panose="020B0502040204020203" pitchFamily="34" charset="0"/>
                <a:ea typeface="Times New Roman" panose="02020603050405020304" pitchFamily="18" charset="0"/>
                <a:cs typeface="Times New Roman" panose="02020603050405020304" pitchFamily="18" charset="0"/>
              </a:rPr>
              <a:t>center</a:t>
            </a:r>
            <a:endParaRPr lang="en-GB" sz="3200" dirty="0">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Bef>
                <a:spcPts val="600"/>
              </a:spcBef>
              <a:spcAft>
                <a:spcPts val="0"/>
              </a:spcAft>
            </a:pPr>
            <a:endParaRPr lang="en-GB" sz="3200" b="1" dirty="0">
              <a:latin typeface="Segoe UI" panose="020B0502040204020203" pitchFamily="34" charset="0"/>
              <a:ea typeface="Times New Roman" panose="02020603050405020304" pitchFamily="18" charset="0"/>
              <a:cs typeface="Times New Roman" panose="02020603050405020304" pitchFamily="18" charset="0"/>
            </a:endParaRPr>
          </a:p>
        </p:txBody>
      </p:sp>
      <p:pic>
        <p:nvPicPr>
          <p:cNvPr id="13" name="Grafika 12" descr="Znak kciuka w górę">
            <a:extLst>
              <a:ext uri="{FF2B5EF4-FFF2-40B4-BE49-F238E27FC236}">
                <a16:creationId xmlns:a16="http://schemas.microsoft.com/office/drawing/2014/main" id="{AD9AAD91-8714-497F-BBB3-F531EDB706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27918" y="295702"/>
            <a:ext cx="769258" cy="769258"/>
          </a:xfrm>
          <a:prstGeom prst="rect">
            <a:avLst/>
          </a:prstGeom>
        </p:spPr>
      </p:pic>
      <p:pic>
        <p:nvPicPr>
          <p:cNvPr id="3" name="Obraz 2">
            <a:extLst>
              <a:ext uri="{FF2B5EF4-FFF2-40B4-BE49-F238E27FC236}">
                <a16:creationId xmlns:a16="http://schemas.microsoft.com/office/drawing/2014/main" id="{BC4EC43B-0CD4-4C43-8B20-DD2E266F2DBB}"/>
              </a:ext>
            </a:extLst>
          </p:cNvPr>
          <p:cNvPicPr>
            <a:picLocks noChangeAspect="1"/>
          </p:cNvPicPr>
          <p:nvPr/>
        </p:nvPicPr>
        <p:blipFill>
          <a:blip r:embed="rId4"/>
          <a:stretch>
            <a:fillRect/>
          </a:stretch>
        </p:blipFill>
        <p:spPr>
          <a:xfrm>
            <a:off x="406399" y="3543531"/>
            <a:ext cx="5486400" cy="2510249"/>
          </a:xfrm>
          <a:prstGeom prst="rect">
            <a:avLst/>
          </a:prstGeom>
        </p:spPr>
      </p:pic>
      <p:pic>
        <p:nvPicPr>
          <p:cNvPr id="4" name="Obraz 3">
            <a:extLst>
              <a:ext uri="{FF2B5EF4-FFF2-40B4-BE49-F238E27FC236}">
                <a16:creationId xmlns:a16="http://schemas.microsoft.com/office/drawing/2014/main" id="{D80F6093-F320-489C-891B-A7058C281D9A}"/>
              </a:ext>
            </a:extLst>
          </p:cNvPr>
          <p:cNvPicPr>
            <a:picLocks noChangeAspect="1"/>
          </p:cNvPicPr>
          <p:nvPr/>
        </p:nvPicPr>
        <p:blipFill>
          <a:blip r:embed="rId5"/>
          <a:stretch>
            <a:fillRect/>
          </a:stretch>
        </p:blipFill>
        <p:spPr>
          <a:xfrm>
            <a:off x="6299201" y="3543531"/>
            <a:ext cx="5486400" cy="2510249"/>
          </a:xfrm>
          <a:prstGeom prst="rect">
            <a:avLst/>
          </a:prstGeom>
        </p:spPr>
      </p:pic>
      <p:cxnSp>
        <p:nvCxnSpPr>
          <p:cNvPr id="6" name="Łącznik prosty 5">
            <a:extLst>
              <a:ext uri="{FF2B5EF4-FFF2-40B4-BE49-F238E27FC236}">
                <a16:creationId xmlns:a16="http://schemas.microsoft.com/office/drawing/2014/main" id="{5404EB3B-89B0-4C9F-BFDD-058B98DCFC9D}"/>
              </a:ext>
            </a:extLst>
          </p:cNvPr>
          <p:cNvCxnSpPr/>
          <p:nvPr/>
        </p:nvCxnSpPr>
        <p:spPr>
          <a:xfrm>
            <a:off x="2047875" y="5048250"/>
            <a:ext cx="1905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Łącznik prosty 8">
            <a:extLst>
              <a:ext uri="{FF2B5EF4-FFF2-40B4-BE49-F238E27FC236}">
                <a16:creationId xmlns:a16="http://schemas.microsoft.com/office/drawing/2014/main" id="{A4978B2A-BB76-4EAE-89B6-5A3042181C1D}"/>
              </a:ext>
            </a:extLst>
          </p:cNvPr>
          <p:cNvCxnSpPr>
            <a:cxnSpLocks/>
          </p:cNvCxnSpPr>
          <p:nvPr/>
        </p:nvCxnSpPr>
        <p:spPr>
          <a:xfrm>
            <a:off x="7810500" y="4733925"/>
            <a:ext cx="23622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Łącznik prosty ze strzałką 10">
            <a:extLst>
              <a:ext uri="{FF2B5EF4-FFF2-40B4-BE49-F238E27FC236}">
                <a16:creationId xmlns:a16="http://schemas.microsoft.com/office/drawing/2014/main" id="{A29F9D9A-442D-427C-AB68-C497F5D9FC2A}"/>
              </a:ext>
            </a:extLst>
          </p:cNvPr>
          <p:cNvCxnSpPr>
            <a:cxnSpLocks/>
          </p:cNvCxnSpPr>
          <p:nvPr/>
        </p:nvCxnSpPr>
        <p:spPr>
          <a:xfrm>
            <a:off x="1389018" y="4733925"/>
            <a:ext cx="532547" cy="26314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Łącznik prosty ze strzałką 13">
            <a:extLst>
              <a:ext uri="{FF2B5EF4-FFF2-40B4-BE49-F238E27FC236}">
                <a16:creationId xmlns:a16="http://schemas.microsoft.com/office/drawing/2014/main" id="{5D575695-B417-4A00-88B7-5DAEC9C58EDB}"/>
              </a:ext>
            </a:extLst>
          </p:cNvPr>
          <p:cNvCxnSpPr>
            <a:cxnSpLocks/>
          </p:cNvCxnSpPr>
          <p:nvPr/>
        </p:nvCxnSpPr>
        <p:spPr>
          <a:xfrm flipV="1">
            <a:off x="7136569" y="4707445"/>
            <a:ext cx="535058" cy="316103"/>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2410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3582944-3D06-461C-B493-9CB41F9E05DC}"/>
              </a:ext>
            </a:extLst>
          </p:cNvPr>
          <p:cNvSpPr>
            <a:spLocks noGrp="1"/>
          </p:cNvSpPr>
          <p:nvPr>
            <p:ph type="title"/>
          </p:nvPr>
        </p:nvSpPr>
        <p:spPr>
          <a:xfrm>
            <a:off x="4702629" y="286603"/>
            <a:ext cx="6453050" cy="1450757"/>
          </a:xfrm>
        </p:spPr>
        <p:txBody>
          <a:bodyPr/>
          <a:lstStyle/>
          <a:p>
            <a:r>
              <a:rPr lang="en-GB" b="1" dirty="0"/>
              <a:t>Introduction</a:t>
            </a:r>
          </a:p>
        </p:txBody>
      </p:sp>
      <p:sp>
        <p:nvSpPr>
          <p:cNvPr id="3" name="Symbol zastępczy zawartości 2">
            <a:extLst>
              <a:ext uri="{FF2B5EF4-FFF2-40B4-BE49-F238E27FC236}">
                <a16:creationId xmlns:a16="http://schemas.microsoft.com/office/drawing/2014/main" id="{3AEE7920-0AB8-4943-9873-345F801DF56C}"/>
              </a:ext>
            </a:extLst>
          </p:cNvPr>
          <p:cNvSpPr>
            <a:spLocks noGrp="1"/>
          </p:cNvSpPr>
          <p:nvPr>
            <p:ph idx="1"/>
          </p:nvPr>
        </p:nvSpPr>
        <p:spPr>
          <a:xfrm>
            <a:off x="4702629" y="1988456"/>
            <a:ext cx="6453050" cy="4122057"/>
          </a:xfrm>
        </p:spPr>
        <p:txBody>
          <a:bodyPr>
            <a:normAutofit/>
          </a:bodyPr>
          <a:lstStyle/>
          <a:p>
            <a:r>
              <a:rPr lang="en-GB" sz="2400" dirty="0"/>
              <a:t>Following report presents our opinion about chosen groups of guidelines. We selected five topics with five sections each from given assignment instruction. We provide justifications to our opinion with selected rating. Our work is referred to Heuristic Evaluation rules which provides usability inspection method for computer software that helps to identify usability problems in the user interface (UI) design.</a:t>
            </a:r>
          </a:p>
          <a:p>
            <a:endParaRPr lang="en-GB" dirty="0"/>
          </a:p>
        </p:txBody>
      </p:sp>
      <p:pic>
        <p:nvPicPr>
          <p:cNvPr id="5" name="Grafika 4" descr="Otwarta książka">
            <a:extLst>
              <a:ext uri="{FF2B5EF4-FFF2-40B4-BE49-F238E27FC236}">
                <a16:creationId xmlns:a16="http://schemas.microsoft.com/office/drawing/2014/main" id="{FD4C6A3A-AC63-4C3E-94B8-265D861BA4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65942" y="2575076"/>
            <a:ext cx="2417839" cy="2417839"/>
          </a:xfrm>
          <a:prstGeom prst="rect">
            <a:avLst/>
          </a:prstGeom>
        </p:spPr>
      </p:pic>
    </p:spTree>
    <p:extLst>
      <p:ext uri="{BB962C8B-B14F-4D97-AF65-F5344CB8AC3E}">
        <p14:creationId xmlns:p14="http://schemas.microsoft.com/office/powerpoint/2010/main" val="1431749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2">
            <a:extLst>
              <a:ext uri="{FF2B5EF4-FFF2-40B4-BE49-F238E27FC236}">
                <a16:creationId xmlns:a16="http://schemas.microsoft.com/office/drawing/2014/main" id="{87F316AC-6BEC-477F-8FD9-56BD53AE30B2}"/>
              </a:ext>
            </a:extLst>
          </p:cNvPr>
          <p:cNvGraphicFramePr>
            <a:graphicFrameLocks noGrp="1"/>
          </p:cNvGraphicFramePr>
          <p:nvPr>
            <p:extLst>
              <p:ext uri="{D42A27DB-BD31-4B8C-83A1-F6EECF244321}">
                <p14:modId xmlns:p14="http://schemas.microsoft.com/office/powerpoint/2010/main" val="3072123172"/>
              </p:ext>
            </p:extLst>
          </p:nvPr>
        </p:nvGraphicFramePr>
        <p:xfrm>
          <a:off x="361015" y="1016002"/>
          <a:ext cx="11469970" cy="5216627"/>
        </p:xfrm>
        <a:graphic>
          <a:graphicData uri="http://schemas.openxmlformats.org/drawingml/2006/table">
            <a:tbl>
              <a:tblPr firstRow="1" bandRow="1">
                <a:tableStyleId>{5940675A-B579-460E-94D1-54222C63F5DA}</a:tableStyleId>
              </a:tblPr>
              <a:tblGrid>
                <a:gridCol w="11469970">
                  <a:extLst>
                    <a:ext uri="{9D8B030D-6E8A-4147-A177-3AD203B41FA5}">
                      <a16:colId xmlns:a16="http://schemas.microsoft.com/office/drawing/2014/main" val="1581639009"/>
                    </a:ext>
                  </a:extLst>
                </a:gridCol>
              </a:tblGrid>
              <a:tr h="910092">
                <a:tc>
                  <a:txBody>
                    <a:bodyPr/>
                    <a:lstStyle/>
                    <a:p>
                      <a:pPr>
                        <a:lnSpc>
                          <a:spcPct val="115000"/>
                        </a:lnSpc>
                        <a:spcAft>
                          <a:spcPts val="0"/>
                        </a:spcAft>
                      </a:pPr>
                      <a:r>
                        <a:rPr lang="en-GB" sz="1400" b="1">
                          <a:effectLst/>
                          <a:latin typeface="Segoe UI" panose="020B0502040204020203" pitchFamily="34" charset="0"/>
                          <a:ea typeface="Times New Roman" panose="02020603050405020304" pitchFamily="18" charset="0"/>
                          <a:cs typeface="Times New Roman" panose="02020603050405020304" pitchFamily="18" charset="0"/>
                        </a:rPr>
                        <a:t>Explanation:</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a:effectLst/>
                          <a:latin typeface="Segoe UI" panose="020B0502040204020203" pitchFamily="34" charset="0"/>
                          <a:ea typeface="Times New Roman" panose="02020603050405020304" pitchFamily="18" charset="0"/>
                          <a:cs typeface="Times New Roman" panose="02020603050405020304" pitchFamily="18" charset="0"/>
                        </a:rPr>
                        <a:t>Heuristic is met due to every tab having a sentence explaining its purpose and the most important buttons in the top center. It saves time and helps a lot when navigating through the website</a:t>
                      </a:r>
                    </a:p>
                  </a:txBody>
                  <a:tcPr marL="63500" marR="63500" marT="63500" marB="63500"/>
                </a:tc>
                <a:extLst>
                  <a:ext uri="{0D108BD9-81ED-4DB2-BD59-A6C34878D82A}">
                    <a16:rowId xmlns:a16="http://schemas.microsoft.com/office/drawing/2014/main" val="825665563"/>
                  </a:ext>
                </a:extLst>
              </a:tr>
              <a:tr h="2528945">
                <a:tc>
                  <a:txBody>
                    <a:bodyPr/>
                    <a:lstStyle/>
                    <a:p>
                      <a:pPr>
                        <a:lnSpc>
                          <a:spcPct val="115000"/>
                        </a:lnSpc>
                        <a:spcAft>
                          <a:spcPts val="0"/>
                        </a:spcAft>
                      </a:pPr>
                      <a:r>
                        <a:rPr lang="en-GB" sz="1400" b="1">
                          <a:effectLst/>
                          <a:latin typeface="Segoe UI" panose="020B0502040204020203" pitchFamily="34" charset="0"/>
                          <a:ea typeface="Times New Roman" panose="02020603050405020304" pitchFamily="18" charset="0"/>
                          <a:cs typeface="Times New Roman" panose="02020603050405020304" pitchFamily="18" charset="0"/>
                        </a:rPr>
                        <a:t>Benefit:</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a:effectLst/>
                          <a:latin typeface="Segoe UI" panose="020B0502040204020203" pitchFamily="34" charset="0"/>
                          <a:ea typeface="Times New Roman" panose="02020603050405020304" pitchFamily="18" charset="0"/>
                          <a:cs typeface="Times New Roman" panose="02020603050405020304" pitchFamily="18" charset="0"/>
                        </a:rPr>
                        <a:t>Rating: 2 - Minor usability importance</a:t>
                      </a:r>
                    </a:p>
                    <a:p>
                      <a:pPr>
                        <a:lnSpc>
                          <a:spcPct val="115000"/>
                        </a:lnSpc>
                        <a:spcAft>
                          <a:spcPts val="0"/>
                        </a:spcAft>
                      </a:pPr>
                      <a:r>
                        <a:rPr lang="en-GB" sz="1400" b="1">
                          <a:effectLst/>
                          <a:latin typeface="Segoe UI" panose="020B0502040204020203" pitchFamily="34" charset="0"/>
                          <a:ea typeface="Times New Roman" panose="02020603050405020304" pitchFamily="18" charset="0"/>
                          <a:cs typeface="Times New Roman" panose="02020603050405020304" pitchFamily="18" charset="0"/>
                        </a:rPr>
                        <a:t>Justification:</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GB" sz="1400">
                          <a:effectLst/>
                          <a:latin typeface="Segoe UI" panose="020B0502040204020203" pitchFamily="34" charset="0"/>
                          <a:ea typeface="Times New Roman" panose="02020603050405020304" pitchFamily="18" charset="0"/>
                          <a:cs typeface="Times New Roman" panose="02020603050405020304" pitchFamily="18" charset="0"/>
                        </a:rPr>
                        <a:t>Frequency: Placing most important information in top center is becoming and more popular. All users benefit from that wasting less time on wandering through the website looking for the information.</a:t>
                      </a:r>
                    </a:p>
                    <a:p>
                      <a:pPr marL="342900" lvl="0" indent="-342900">
                        <a:lnSpc>
                          <a:spcPct val="115000"/>
                        </a:lnSpc>
                        <a:spcAft>
                          <a:spcPts val="0"/>
                        </a:spcAft>
                        <a:buFont typeface="Symbol" panose="05050102010706020507" pitchFamily="18" charset="2"/>
                        <a:buChar char=""/>
                      </a:pPr>
                      <a:r>
                        <a:rPr lang="en-GB" sz="1400">
                          <a:effectLst/>
                          <a:latin typeface="Segoe UI" panose="020B0502040204020203" pitchFamily="34" charset="0"/>
                          <a:ea typeface="Times New Roman" panose="02020603050405020304" pitchFamily="18" charset="0"/>
                          <a:cs typeface="Times New Roman" panose="02020603050405020304" pitchFamily="18" charset="0"/>
                        </a:rPr>
                        <a:t>Impact: It is important for clarity purpose and helps a lot when looking for something particular on the site.</a:t>
                      </a:r>
                    </a:p>
                    <a:p>
                      <a:pPr marL="342900" lvl="0" indent="-342900">
                        <a:lnSpc>
                          <a:spcPct val="115000"/>
                        </a:lnSpc>
                        <a:spcAft>
                          <a:spcPts val="0"/>
                        </a:spcAft>
                        <a:buFont typeface="Symbol" panose="05050102010706020507" pitchFamily="18" charset="2"/>
                        <a:buChar char=""/>
                      </a:pPr>
                      <a:r>
                        <a:rPr lang="en-GB" sz="1400">
                          <a:effectLst/>
                          <a:latin typeface="Segoe UI" panose="020B0502040204020203" pitchFamily="34" charset="0"/>
                          <a:ea typeface="Times New Roman" panose="02020603050405020304" pitchFamily="18" charset="0"/>
                          <a:cs typeface="Times New Roman" panose="02020603050405020304" pitchFamily="18" charset="0"/>
                        </a:rPr>
                        <a:t>Persistence: It is most important the first time a user visits the website, although it is not without meaning during other usages of the website. Once the user gets familiar with the website, navigating gets easier.</a:t>
                      </a:r>
                    </a:p>
                    <a:p>
                      <a:pPr marL="342900" lvl="0" indent="-342900">
                        <a:lnSpc>
                          <a:spcPct val="115000"/>
                        </a:lnSpc>
                        <a:spcAft>
                          <a:spcPts val="0"/>
                        </a:spcAft>
                        <a:buFont typeface="Symbol" panose="05050102010706020507" pitchFamily="18" charset="2"/>
                        <a:buChar char=""/>
                      </a:pPr>
                      <a:r>
                        <a:rPr lang="en-GB" sz="1400">
                          <a:effectLst/>
                          <a:latin typeface="Segoe UI" panose="020B0502040204020203" pitchFamily="34" charset="0"/>
                          <a:ea typeface="Times New Roman" panose="02020603050405020304" pitchFamily="18" charset="0"/>
                          <a:cs typeface="Times New Roman" panose="02020603050405020304" pitchFamily="18" charset="0"/>
                        </a:rPr>
                        <a:t>Weights: We rated this as a minor importance due to the case being important mostly during the first usage of the website and it is not crucial for the usability.</a:t>
                      </a:r>
                    </a:p>
                  </a:txBody>
                  <a:tcPr marL="63500" marR="63500" marT="63500" marB="63500"/>
                </a:tc>
                <a:extLst>
                  <a:ext uri="{0D108BD9-81ED-4DB2-BD59-A6C34878D82A}">
                    <a16:rowId xmlns:a16="http://schemas.microsoft.com/office/drawing/2014/main" val="1472897159"/>
                  </a:ext>
                </a:extLst>
              </a:tr>
              <a:tr h="876387">
                <a:tc>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Possible Trade-offs:</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Placing most important information in the top </a:t>
                      </a:r>
                      <a:r>
                        <a:rPr lang="en-GB" sz="1400" dirty="0" err="1">
                          <a:effectLst/>
                          <a:latin typeface="Segoe UI" panose="020B0502040204020203" pitchFamily="34" charset="0"/>
                          <a:ea typeface="Times New Roman" panose="02020603050405020304" pitchFamily="18" charset="0"/>
                          <a:cs typeface="Times New Roman" panose="02020603050405020304" pitchFamily="18" charset="0"/>
                        </a:rPr>
                        <a:t>center</a:t>
                      </a: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 can be traded for placing the important information somewhere else but without clutter of redundant information. If it is isolated, it </a:t>
                      </a:r>
                      <a:r>
                        <a:rPr lang="en-GB" sz="1400" dirty="0" err="1">
                          <a:effectLst/>
                          <a:latin typeface="Segoe UI" panose="020B0502040204020203" pitchFamily="34" charset="0"/>
                          <a:ea typeface="Times New Roman" panose="02020603050405020304" pitchFamily="18" charset="0"/>
                          <a:cs typeface="Times New Roman" panose="02020603050405020304" pitchFamily="18" charset="0"/>
                        </a:rPr>
                        <a:t>fulfills</a:t>
                      </a: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 its purpose.</a:t>
                      </a:r>
                    </a:p>
                  </a:txBody>
                  <a:tcPr marL="63500" marR="63500" marT="63500" marB="63500"/>
                </a:tc>
                <a:extLst>
                  <a:ext uri="{0D108BD9-81ED-4DB2-BD59-A6C34878D82A}">
                    <a16:rowId xmlns:a16="http://schemas.microsoft.com/office/drawing/2014/main" val="194750888"/>
                  </a:ext>
                </a:extLst>
              </a:tr>
              <a:tr h="870590">
                <a:tc>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Relationships:</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kern="1200" dirty="0">
                          <a:solidFill>
                            <a:schemeClr val="tx1"/>
                          </a:solidFill>
                          <a:effectLst/>
                          <a:latin typeface="+mn-lt"/>
                          <a:ea typeface="+mn-ea"/>
                          <a:cs typeface="+mn-cs"/>
                        </a:rPr>
                        <a:t>No. 6-HE-2.1, No. 6-HE-2.4, No. 6-HE-5.1</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3165272999"/>
                  </a:ext>
                </a:extLst>
              </a:tr>
            </a:tbl>
          </a:graphicData>
        </a:graphic>
      </p:graphicFrame>
      <p:sp>
        <p:nvSpPr>
          <p:cNvPr id="4" name="Tytuł 1">
            <a:extLst>
              <a:ext uri="{FF2B5EF4-FFF2-40B4-BE49-F238E27FC236}">
                <a16:creationId xmlns:a16="http://schemas.microsoft.com/office/drawing/2014/main" id="{5F543AF2-4E3A-4A38-A9B8-9ED6357158B6}"/>
              </a:ext>
            </a:extLst>
          </p:cNvPr>
          <p:cNvSpPr txBox="1">
            <a:spLocks/>
          </p:cNvSpPr>
          <p:nvPr/>
        </p:nvSpPr>
        <p:spPr>
          <a:xfrm>
            <a:off x="569518" y="344661"/>
            <a:ext cx="10058400" cy="6713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15000"/>
              </a:lnSpc>
              <a:spcBef>
                <a:spcPts val="600"/>
              </a:spcBef>
            </a:pPr>
            <a:r>
              <a:rPr lang="en-GB" sz="3200" b="1" dirty="0">
                <a:latin typeface="Segoe UI" panose="020B0502040204020203" pitchFamily="34" charset="0"/>
                <a:ea typeface="Times New Roman" panose="02020603050405020304" pitchFamily="18" charset="0"/>
                <a:cs typeface="Times New Roman" panose="02020603050405020304" pitchFamily="18" charset="0"/>
              </a:rPr>
              <a:t>No. 6-HE-2.2 </a:t>
            </a:r>
            <a:r>
              <a:rPr lang="en-GB" sz="2400" dirty="0">
                <a:latin typeface="Segoe UI" panose="020B0502040204020203" pitchFamily="34" charset="0"/>
                <a:ea typeface="Times New Roman" panose="02020603050405020304" pitchFamily="18" charset="0"/>
                <a:cs typeface="Times New Roman" panose="02020603050405020304" pitchFamily="18" charset="0"/>
              </a:rPr>
              <a:t>Most important information placed in top </a:t>
            </a:r>
            <a:r>
              <a:rPr lang="en-GB" sz="2400" dirty="0" err="1">
                <a:latin typeface="Segoe UI" panose="020B0502040204020203" pitchFamily="34" charset="0"/>
                <a:ea typeface="Times New Roman" panose="02020603050405020304" pitchFamily="18" charset="0"/>
                <a:cs typeface="Times New Roman" panose="02020603050405020304" pitchFamily="18" charset="0"/>
              </a:rPr>
              <a:t>center</a:t>
            </a:r>
            <a:endParaRPr lang="en-GB" sz="3200" dirty="0">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Bef>
                <a:spcPts val="600"/>
              </a:spcBef>
              <a:spcAft>
                <a:spcPts val="0"/>
              </a:spcAft>
            </a:pPr>
            <a:endParaRPr lang="en-GB" sz="3200" b="1" dirty="0">
              <a:latin typeface="Segoe UI" panose="020B05020402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1099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2">
            <a:extLst>
              <a:ext uri="{FF2B5EF4-FFF2-40B4-BE49-F238E27FC236}">
                <a16:creationId xmlns:a16="http://schemas.microsoft.com/office/drawing/2014/main" id="{A51DCB13-7CBE-4561-A532-00910ADDDE9E}"/>
              </a:ext>
            </a:extLst>
          </p:cNvPr>
          <p:cNvGraphicFramePr>
            <a:graphicFrameLocks noGrp="1"/>
          </p:cNvGraphicFramePr>
          <p:nvPr>
            <p:extLst>
              <p:ext uri="{D42A27DB-BD31-4B8C-83A1-F6EECF244321}">
                <p14:modId xmlns:p14="http://schemas.microsoft.com/office/powerpoint/2010/main" val="3069177447"/>
              </p:ext>
            </p:extLst>
          </p:nvPr>
        </p:nvGraphicFramePr>
        <p:xfrm>
          <a:off x="391885" y="1016001"/>
          <a:ext cx="11408230" cy="2526030"/>
        </p:xfrm>
        <a:graphic>
          <a:graphicData uri="http://schemas.openxmlformats.org/drawingml/2006/table">
            <a:tbl>
              <a:tblPr firstRow="1" bandRow="1">
                <a:tableStyleId>{5940675A-B579-460E-94D1-54222C63F5DA}</a:tableStyleId>
              </a:tblPr>
              <a:tblGrid>
                <a:gridCol w="9724572">
                  <a:extLst>
                    <a:ext uri="{9D8B030D-6E8A-4147-A177-3AD203B41FA5}">
                      <a16:colId xmlns:a16="http://schemas.microsoft.com/office/drawing/2014/main" val="1581639009"/>
                    </a:ext>
                  </a:extLst>
                </a:gridCol>
                <a:gridCol w="1683658">
                  <a:extLst>
                    <a:ext uri="{9D8B030D-6E8A-4147-A177-3AD203B41FA5}">
                      <a16:colId xmlns:a16="http://schemas.microsoft.com/office/drawing/2014/main" val="2359419021"/>
                    </a:ext>
                  </a:extLst>
                </a:gridCol>
              </a:tblGrid>
              <a:tr h="313737">
                <a:tc>
                  <a:txBody>
                    <a:bodyPr/>
                    <a:lstStyle/>
                    <a:p>
                      <a:pPr>
                        <a:lnSpc>
                          <a:spcPct val="115000"/>
                        </a:lnSpc>
                        <a:spcAft>
                          <a:spcPts val="0"/>
                        </a:spcAft>
                      </a:pPr>
                      <a:r>
                        <a:rPr lang="en-GB" sz="1400">
                          <a:effectLst/>
                          <a:latin typeface="Segoe UI" panose="020B0502040204020203" pitchFamily="34" charset="0"/>
                          <a:ea typeface="Times New Roman" panose="02020603050405020304" pitchFamily="18" charset="0"/>
                          <a:cs typeface="Times New Roman" panose="02020603050405020304" pitchFamily="18" charset="0"/>
                        </a:rPr>
                        <a:t>No. 6-HE-2.3</a:t>
                      </a:r>
                    </a:p>
                  </a:txBody>
                  <a:tcPr marL="63500" marR="63500" marT="63500" marB="63500"/>
                </a:tc>
                <a:tc>
                  <a:txBody>
                    <a:bodyPr/>
                    <a:lstStyle/>
                    <a:p>
                      <a:pPr algn="ct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Problem</a:t>
                      </a:r>
                    </a:p>
                  </a:txBody>
                  <a:tcPr marL="63500" marR="63500" marT="63500" marB="63500"/>
                </a:tc>
                <a:extLst>
                  <a:ext uri="{0D108BD9-81ED-4DB2-BD59-A6C34878D82A}">
                    <a16:rowId xmlns:a16="http://schemas.microsoft.com/office/drawing/2014/main" val="1242800369"/>
                  </a:ext>
                </a:extLst>
              </a:tr>
              <a:tr h="532876">
                <a:tc gridSpan="2">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Name:</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Lack of a structure for easy comparison </a:t>
                      </a:r>
                    </a:p>
                  </a:txBody>
                  <a:tcPr marL="63500" marR="63500" marT="63500" marB="63500"/>
                </a:tc>
                <a:tc hMerge="1">
                  <a:txBody>
                    <a:bodyPr/>
                    <a:lstStyle/>
                    <a:p>
                      <a:endParaRPr lang="en-GB"/>
                    </a:p>
                  </a:txBody>
                  <a:tcPr/>
                </a:tc>
                <a:extLst>
                  <a:ext uri="{0D108BD9-81ED-4DB2-BD59-A6C34878D82A}">
                    <a16:rowId xmlns:a16="http://schemas.microsoft.com/office/drawing/2014/main" val="825665563"/>
                  </a:ext>
                </a:extLst>
              </a:tr>
              <a:tr h="1409434">
                <a:tc gridSpan="2">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Evidence</a:t>
                      </a: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a:t>
                      </a: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Heuristic: Recognition rather than recall</a:t>
                      </a:r>
                    </a:p>
                    <a:p>
                      <a:pPr>
                        <a:lnSpc>
                          <a:spcPct val="115000"/>
                        </a:lnSpc>
                        <a:spcAft>
                          <a:spcPts val="0"/>
                        </a:spcAft>
                      </a:pPr>
                      <a:r>
                        <a:rPr lang="en-GB"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Interface aspect:</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On the pricing section we have two option of payment for the Pro version of the product. User can decide whether pay monthly or yearly. To display price and additional information about the discounts and exact prices needs to switch using the button.</a:t>
                      </a:r>
                    </a:p>
                  </a:txBody>
                  <a:tcPr marL="63500" marR="63500" marT="63500" marB="63500"/>
                </a:tc>
                <a:tc hMerge="1">
                  <a:txBody>
                    <a:bodyPr/>
                    <a:lstStyle/>
                    <a:p>
                      <a:endParaRPr lang="en-GB"/>
                    </a:p>
                  </a:txBody>
                  <a:tcPr/>
                </a:tc>
                <a:extLst>
                  <a:ext uri="{0D108BD9-81ED-4DB2-BD59-A6C34878D82A}">
                    <a16:rowId xmlns:a16="http://schemas.microsoft.com/office/drawing/2014/main" val="1472897159"/>
                  </a:ext>
                </a:extLst>
              </a:tr>
            </a:tbl>
          </a:graphicData>
        </a:graphic>
      </p:graphicFrame>
      <p:sp>
        <p:nvSpPr>
          <p:cNvPr id="8" name="Tytuł 1">
            <a:extLst>
              <a:ext uri="{FF2B5EF4-FFF2-40B4-BE49-F238E27FC236}">
                <a16:creationId xmlns:a16="http://schemas.microsoft.com/office/drawing/2014/main" id="{452E8E2E-2952-4011-9700-1B2748E5770C}"/>
              </a:ext>
            </a:extLst>
          </p:cNvPr>
          <p:cNvSpPr txBox="1">
            <a:spLocks/>
          </p:cNvSpPr>
          <p:nvPr/>
        </p:nvSpPr>
        <p:spPr>
          <a:xfrm>
            <a:off x="569518" y="344661"/>
            <a:ext cx="10058400" cy="6713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15000"/>
              </a:lnSpc>
              <a:spcBef>
                <a:spcPts val="600"/>
              </a:spcBef>
            </a:pPr>
            <a:r>
              <a:rPr lang="en-GB" sz="3200" b="1" dirty="0">
                <a:latin typeface="Segoe UI" panose="020B0502040204020203" pitchFamily="34" charset="0"/>
                <a:ea typeface="Times New Roman" panose="02020603050405020304" pitchFamily="18" charset="0"/>
                <a:cs typeface="Times New Roman" panose="02020603050405020304" pitchFamily="18" charset="0"/>
              </a:rPr>
              <a:t>No. 6-HE-2.3 </a:t>
            </a:r>
            <a:r>
              <a:rPr lang="en-GB" sz="3200" dirty="0">
                <a:latin typeface="Segoe UI" panose="020B0502040204020203" pitchFamily="34" charset="0"/>
                <a:ea typeface="Times New Roman" panose="02020603050405020304" pitchFamily="18" charset="0"/>
                <a:cs typeface="Times New Roman" panose="02020603050405020304" pitchFamily="18" charset="0"/>
              </a:rPr>
              <a:t>Lack of a structure for easy comparison </a:t>
            </a:r>
          </a:p>
          <a:p>
            <a:pPr>
              <a:lnSpc>
                <a:spcPct val="115000"/>
              </a:lnSpc>
              <a:spcBef>
                <a:spcPts val="600"/>
              </a:spcBef>
              <a:spcAft>
                <a:spcPts val="0"/>
              </a:spcAft>
            </a:pPr>
            <a:endParaRPr lang="en-GB" sz="3200" b="1" dirty="0">
              <a:latin typeface="Segoe UI" panose="020B0502040204020203" pitchFamily="34" charset="0"/>
              <a:ea typeface="Times New Roman" panose="02020603050405020304" pitchFamily="18" charset="0"/>
              <a:cs typeface="Times New Roman" panose="02020603050405020304" pitchFamily="18" charset="0"/>
            </a:endParaRPr>
          </a:p>
        </p:txBody>
      </p:sp>
      <p:pic>
        <p:nvPicPr>
          <p:cNvPr id="13" name="Grafika 12" descr="Znak kciuka w górę">
            <a:extLst>
              <a:ext uri="{FF2B5EF4-FFF2-40B4-BE49-F238E27FC236}">
                <a16:creationId xmlns:a16="http://schemas.microsoft.com/office/drawing/2014/main" id="{AD9AAD91-8714-497F-BBB3-F531EDB706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V="1">
            <a:off x="10627918" y="295702"/>
            <a:ext cx="769258" cy="769258"/>
          </a:xfrm>
          <a:prstGeom prst="rect">
            <a:avLst/>
          </a:prstGeom>
        </p:spPr>
      </p:pic>
      <p:pic>
        <p:nvPicPr>
          <p:cNvPr id="3" name="Obraz 2">
            <a:extLst>
              <a:ext uri="{FF2B5EF4-FFF2-40B4-BE49-F238E27FC236}">
                <a16:creationId xmlns:a16="http://schemas.microsoft.com/office/drawing/2014/main" id="{CE552C7C-A969-4850-9207-0A8F8F8A0C4D}"/>
              </a:ext>
            </a:extLst>
          </p:cNvPr>
          <p:cNvPicPr>
            <a:picLocks noChangeAspect="1"/>
          </p:cNvPicPr>
          <p:nvPr/>
        </p:nvPicPr>
        <p:blipFill rotWithShape="1">
          <a:blip r:embed="rId4"/>
          <a:srcRect l="26957" t="18938" r="19891" b="23095"/>
          <a:stretch/>
        </p:blipFill>
        <p:spPr>
          <a:xfrm>
            <a:off x="391885" y="3633976"/>
            <a:ext cx="5062329" cy="2526030"/>
          </a:xfrm>
          <a:prstGeom prst="rect">
            <a:avLst/>
          </a:prstGeom>
        </p:spPr>
      </p:pic>
      <p:pic>
        <p:nvPicPr>
          <p:cNvPr id="4" name="Obraz 3">
            <a:extLst>
              <a:ext uri="{FF2B5EF4-FFF2-40B4-BE49-F238E27FC236}">
                <a16:creationId xmlns:a16="http://schemas.microsoft.com/office/drawing/2014/main" id="{42713626-F77B-4C8E-8C4F-A553C800CBD3}"/>
              </a:ext>
            </a:extLst>
          </p:cNvPr>
          <p:cNvPicPr>
            <a:picLocks noChangeAspect="1"/>
          </p:cNvPicPr>
          <p:nvPr/>
        </p:nvPicPr>
        <p:blipFill rotWithShape="1">
          <a:blip r:embed="rId5"/>
          <a:srcRect l="20978" t="18827" r="20652" b="23444"/>
          <a:stretch/>
        </p:blipFill>
        <p:spPr>
          <a:xfrm>
            <a:off x="6293511" y="3633976"/>
            <a:ext cx="5506604" cy="2491815"/>
          </a:xfrm>
          <a:prstGeom prst="rect">
            <a:avLst/>
          </a:prstGeom>
        </p:spPr>
      </p:pic>
      <p:cxnSp>
        <p:nvCxnSpPr>
          <p:cNvPr id="7" name="Łącznik prosty ze strzałką 6">
            <a:extLst>
              <a:ext uri="{FF2B5EF4-FFF2-40B4-BE49-F238E27FC236}">
                <a16:creationId xmlns:a16="http://schemas.microsoft.com/office/drawing/2014/main" id="{CDD8BCC3-24A7-43C5-83DC-2EC76BA4A304}"/>
              </a:ext>
            </a:extLst>
          </p:cNvPr>
          <p:cNvCxnSpPr>
            <a:cxnSpLocks/>
          </p:cNvCxnSpPr>
          <p:nvPr/>
        </p:nvCxnSpPr>
        <p:spPr>
          <a:xfrm>
            <a:off x="4105713" y="4028791"/>
            <a:ext cx="3474531" cy="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pole tekstowe 8">
            <a:extLst>
              <a:ext uri="{FF2B5EF4-FFF2-40B4-BE49-F238E27FC236}">
                <a16:creationId xmlns:a16="http://schemas.microsoft.com/office/drawing/2014/main" id="{89B98646-716F-495C-A453-94FF46A1D6F1}"/>
              </a:ext>
            </a:extLst>
          </p:cNvPr>
          <p:cNvSpPr txBox="1"/>
          <p:nvPr/>
        </p:nvSpPr>
        <p:spPr>
          <a:xfrm>
            <a:off x="4453398" y="3721014"/>
            <a:ext cx="2779159" cy="307777"/>
          </a:xfrm>
          <a:prstGeom prst="rect">
            <a:avLst/>
          </a:prstGeom>
          <a:noFill/>
        </p:spPr>
        <p:txBody>
          <a:bodyPr wrap="none" rtlCol="0">
            <a:spAutoFit/>
          </a:bodyPr>
          <a:lstStyle/>
          <a:p>
            <a:r>
              <a:rPr lang="en-GB" sz="1400" dirty="0"/>
              <a:t>Change by clicking on the switch</a:t>
            </a:r>
          </a:p>
        </p:txBody>
      </p:sp>
    </p:spTree>
    <p:extLst>
      <p:ext uri="{BB962C8B-B14F-4D97-AF65-F5344CB8AC3E}">
        <p14:creationId xmlns:p14="http://schemas.microsoft.com/office/powerpoint/2010/main" val="3464462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2">
            <a:extLst>
              <a:ext uri="{FF2B5EF4-FFF2-40B4-BE49-F238E27FC236}">
                <a16:creationId xmlns:a16="http://schemas.microsoft.com/office/drawing/2014/main" id="{87F316AC-6BEC-477F-8FD9-56BD53AE30B2}"/>
              </a:ext>
            </a:extLst>
          </p:cNvPr>
          <p:cNvGraphicFramePr>
            <a:graphicFrameLocks noGrp="1"/>
          </p:cNvGraphicFramePr>
          <p:nvPr>
            <p:extLst>
              <p:ext uri="{D42A27DB-BD31-4B8C-83A1-F6EECF244321}">
                <p14:modId xmlns:p14="http://schemas.microsoft.com/office/powerpoint/2010/main" val="345166361"/>
              </p:ext>
            </p:extLst>
          </p:nvPr>
        </p:nvGraphicFramePr>
        <p:xfrm>
          <a:off x="361015" y="1016001"/>
          <a:ext cx="11469970" cy="5217898"/>
        </p:xfrm>
        <a:graphic>
          <a:graphicData uri="http://schemas.openxmlformats.org/drawingml/2006/table">
            <a:tbl>
              <a:tblPr firstRow="1" bandRow="1">
                <a:tableStyleId>{5940675A-B579-460E-94D1-54222C63F5DA}</a:tableStyleId>
              </a:tblPr>
              <a:tblGrid>
                <a:gridCol w="11469970">
                  <a:extLst>
                    <a:ext uri="{9D8B030D-6E8A-4147-A177-3AD203B41FA5}">
                      <a16:colId xmlns:a16="http://schemas.microsoft.com/office/drawing/2014/main" val="1581639009"/>
                    </a:ext>
                  </a:extLst>
                </a:gridCol>
              </a:tblGrid>
              <a:tr h="910527">
                <a:tc>
                  <a:txBody>
                    <a:bodyPr/>
                    <a:lstStyle/>
                    <a:p>
                      <a:pPr>
                        <a:lnSpc>
                          <a:spcPct val="115000"/>
                        </a:lnSpc>
                        <a:spcAft>
                          <a:spcPts val="0"/>
                        </a:spcAft>
                      </a:pPr>
                      <a:r>
                        <a:rPr lang="en-GB" sz="1400" b="1">
                          <a:effectLst/>
                          <a:latin typeface="Segoe UI" panose="020B0502040204020203" pitchFamily="34" charset="0"/>
                          <a:ea typeface="Times New Roman" panose="02020603050405020304" pitchFamily="18" charset="0"/>
                          <a:cs typeface="Times New Roman" panose="02020603050405020304" pitchFamily="18" charset="0"/>
                        </a:rPr>
                        <a:t>Explanation:</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a:effectLst/>
                          <a:latin typeface="Segoe UI" panose="020B0502040204020203" pitchFamily="34" charset="0"/>
                          <a:ea typeface="Times New Roman" panose="02020603050405020304" pitchFamily="18" charset="0"/>
                          <a:cs typeface="Times New Roman" panose="02020603050405020304" pitchFamily="18" charset="0"/>
                        </a:rPr>
                        <a:t>Heuristic is not met because of necessity to double checking and remembering the prices for monthly and yearly way of payment. There is no clear comparison between. User is forced to click the switch couple times to decide which option is suitable.</a:t>
                      </a:r>
                    </a:p>
                  </a:txBody>
                  <a:tcPr marL="63500" marR="63500" marT="63500" marB="63500"/>
                </a:tc>
                <a:extLst>
                  <a:ext uri="{0D108BD9-81ED-4DB2-BD59-A6C34878D82A}">
                    <a16:rowId xmlns:a16="http://schemas.microsoft.com/office/drawing/2014/main" val="825665563"/>
                  </a:ext>
                </a:extLst>
              </a:tr>
              <a:tr h="2514425">
                <a:tc>
                  <a:txBody>
                    <a:bodyPr/>
                    <a:lstStyle/>
                    <a:p>
                      <a:pPr>
                        <a:lnSpc>
                          <a:spcPct val="115000"/>
                        </a:lnSpc>
                        <a:spcAft>
                          <a:spcPts val="0"/>
                        </a:spcAft>
                      </a:pPr>
                      <a:r>
                        <a:rPr lang="en-GB" sz="1400" b="1">
                          <a:effectLst/>
                          <a:latin typeface="Segoe UI" panose="020B0502040204020203" pitchFamily="34" charset="0"/>
                          <a:ea typeface="Times New Roman" panose="02020603050405020304" pitchFamily="18" charset="0"/>
                          <a:cs typeface="Times New Roman" panose="02020603050405020304" pitchFamily="18" charset="0"/>
                        </a:rPr>
                        <a:t>Benefit:</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a:effectLst/>
                          <a:latin typeface="Segoe UI" panose="020B0502040204020203" pitchFamily="34" charset="0"/>
                          <a:ea typeface="Times New Roman" panose="02020603050405020304" pitchFamily="18" charset="0"/>
                          <a:cs typeface="Times New Roman" panose="02020603050405020304" pitchFamily="18" charset="0"/>
                        </a:rPr>
                        <a:t>Rating: 2 - Cosmetic problem</a:t>
                      </a:r>
                    </a:p>
                    <a:p>
                      <a:pPr>
                        <a:lnSpc>
                          <a:spcPct val="115000"/>
                        </a:lnSpc>
                        <a:spcAft>
                          <a:spcPts val="0"/>
                        </a:spcAft>
                      </a:pPr>
                      <a:r>
                        <a:rPr lang="en-GB" sz="1400" b="1">
                          <a:effectLst/>
                          <a:latin typeface="Segoe UI" panose="020B0502040204020203" pitchFamily="34" charset="0"/>
                          <a:ea typeface="Times New Roman" panose="02020603050405020304" pitchFamily="18" charset="0"/>
                          <a:cs typeface="Times New Roman" panose="02020603050405020304" pitchFamily="18" charset="0"/>
                        </a:rPr>
                        <a:t>Justification:</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GB" sz="1400">
                          <a:effectLst/>
                          <a:latin typeface="Segoe UI" panose="020B0502040204020203" pitchFamily="34" charset="0"/>
                          <a:ea typeface="Times New Roman" panose="02020603050405020304" pitchFamily="18" charset="0"/>
                          <a:cs typeface="Times New Roman" panose="02020603050405020304" pitchFamily="18" charset="0"/>
                        </a:rPr>
                        <a:t>Frequency: A lot of pages have problem with displaying data in pleasant and useful way. User are forced to click to switch, have double windows opened.</a:t>
                      </a:r>
                    </a:p>
                    <a:p>
                      <a:pPr marL="342900" lvl="0" indent="-342900">
                        <a:lnSpc>
                          <a:spcPct val="115000"/>
                        </a:lnSpc>
                        <a:spcAft>
                          <a:spcPts val="0"/>
                        </a:spcAft>
                        <a:buFont typeface="Symbol" panose="05050102010706020507" pitchFamily="18" charset="2"/>
                        <a:buChar char=""/>
                      </a:pPr>
                      <a:r>
                        <a:rPr lang="en-GB" sz="1400">
                          <a:effectLst/>
                          <a:latin typeface="Segoe UI" panose="020B0502040204020203" pitchFamily="34" charset="0"/>
                          <a:ea typeface="Times New Roman" panose="02020603050405020304" pitchFamily="18" charset="0"/>
                          <a:cs typeface="Times New Roman" panose="02020603050405020304" pitchFamily="18" charset="0"/>
                        </a:rPr>
                        <a:t>Impact: This situation is easy to overcome yet is irritating because it required form the user additional actions done.</a:t>
                      </a:r>
                    </a:p>
                    <a:p>
                      <a:pPr marL="342900" lvl="0" indent="-342900">
                        <a:lnSpc>
                          <a:spcPct val="115000"/>
                        </a:lnSpc>
                        <a:spcAft>
                          <a:spcPts val="0"/>
                        </a:spcAft>
                        <a:buFont typeface="Symbol" panose="05050102010706020507" pitchFamily="18" charset="2"/>
                        <a:buChar char=""/>
                      </a:pPr>
                      <a:r>
                        <a:rPr lang="en-GB" sz="1400">
                          <a:effectLst/>
                          <a:latin typeface="Segoe UI" panose="020B0502040204020203" pitchFamily="34" charset="0"/>
                          <a:ea typeface="Times New Roman" panose="02020603050405020304" pitchFamily="18" charset="0"/>
                          <a:cs typeface="Times New Roman" panose="02020603050405020304" pitchFamily="18" charset="0"/>
                        </a:rPr>
                        <a:t>Persistence: That situation might be annoying all the time user wants to compare data, choose suitable option. However, it is not done regularly, when best option is found there is no need to compare prices any more.</a:t>
                      </a:r>
                    </a:p>
                    <a:p>
                      <a:pPr marL="342900" lvl="0" indent="-342900">
                        <a:lnSpc>
                          <a:spcPct val="115000"/>
                        </a:lnSpc>
                        <a:spcAft>
                          <a:spcPts val="0"/>
                        </a:spcAft>
                        <a:buFont typeface="Symbol" panose="05050102010706020507" pitchFamily="18" charset="2"/>
                        <a:buChar char=""/>
                      </a:pPr>
                      <a:r>
                        <a:rPr lang="en-GB" sz="1400">
                          <a:effectLst/>
                          <a:latin typeface="Segoe UI" panose="020B0502040204020203" pitchFamily="34" charset="0"/>
                          <a:ea typeface="Times New Roman" panose="02020603050405020304" pitchFamily="18" charset="0"/>
                          <a:cs typeface="Times New Roman" panose="02020603050405020304" pitchFamily="18" charset="0"/>
                        </a:rPr>
                        <a:t>Weights: We noted that as cosmetic problem because it is not the minor issue which disqualify website. When product is desired, the way how information is displayed might be only disturbing.</a:t>
                      </a:r>
                    </a:p>
                  </a:txBody>
                  <a:tcPr marL="63500" marR="63500" marT="63500" marB="63500"/>
                </a:tc>
                <a:extLst>
                  <a:ext uri="{0D108BD9-81ED-4DB2-BD59-A6C34878D82A}">
                    <a16:rowId xmlns:a16="http://schemas.microsoft.com/office/drawing/2014/main" val="1472897159"/>
                  </a:ext>
                </a:extLst>
              </a:tr>
              <a:tr h="876807">
                <a:tc>
                  <a:txBody>
                    <a:bodyPr/>
                    <a:lstStyle/>
                    <a:p>
                      <a:pPr>
                        <a:lnSpc>
                          <a:spcPct val="115000"/>
                        </a:lnSpc>
                        <a:spcAft>
                          <a:spcPts val="0"/>
                        </a:spcAft>
                      </a:pPr>
                      <a:r>
                        <a:rPr lang="en-GB" sz="1400" b="1">
                          <a:effectLst/>
                          <a:latin typeface="Segoe UI" panose="020B0502040204020203" pitchFamily="34" charset="0"/>
                          <a:ea typeface="Times New Roman" panose="02020603050405020304" pitchFamily="18" charset="0"/>
                          <a:cs typeface="Times New Roman" panose="02020603050405020304" pitchFamily="18" charset="0"/>
                        </a:rPr>
                        <a:t>Possible Trade-offs:</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a:effectLst/>
                          <a:latin typeface="Segoe UI" panose="020B0502040204020203" pitchFamily="34" charset="0"/>
                          <a:ea typeface="Times New Roman" panose="02020603050405020304" pitchFamily="18" charset="0"/>
                          <a:cs typeface="Times New Roman" panose="02020603050405020304" pitchFamily="18" charset="0"/>
                        </a:rPr>
                        <a:t>The best trade-off it just provide two columns with visible two options at one glance to ensure a clarity of comparison.</a:t>
                      </a:r>
                    </a:p>
                  </a:txBody>
                  <a:tcPr marL="63500" marR="63500" marT="63500" marB="63500"/>
                </a:tc>
                <a:extLst>
                  <a:ext uri="{0D108BD9-81ED-4DB2-BD59-A6C34878D82A}">
                    <a16:rowId xmlns:a16="http://schemas.microsoft.com/office/drawing/2014/main" val="194750888"/>
                  </a:ext>
                </a:extLst>
              </a:tr>
              <a:tr h="871006">
                <a:tc>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Relationships:</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kern="1200" dirty="0">
                          <a:solidFill>
                            <a:schemeClr val="tx1"/>
                          </a:solidFill>
                          <a:effectLst/>
                          <a:latin typeface="+mn-lt"/>
                          <a:ea typeface="+mn-ea"/>
                          <a:cs typeface="+mn-cs"/>
                        </a:rPr>
                        <a:t>No. 6-HE-5.4, No. 6-HE-5.2, No. 6-HE-5.5, No. 6-HE-2.4</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3165272999"/>
                  </a:ext>
                </a:extLst>
              </a:tr>
            </a:tbl>
          </a:graphicData>
        </a:graphic>
      </p:graphicFrame>
      <p:sp>
        <p:nvSpPr>
          <p:cNvPr id="4" name="Tytuł 1">
            <a:extLst>
              <a:ext uri="{FF2B5EF4-FFF2-40B4-BE49-F238E27FC236}">
                <a16:creationId xmlns:a16="http://schemas.microsoft.com/office/drawing/2014/main" id="{39CA9005-E9BB-48C2-8102-F88ABB9E46F5}"/>
              </a:ext>
            </a:extLst>
          </p:cNvPr>
          <p:cNvSpPr txBox="1">
            <a:spLocks/>
          </p:cNvSpPr>
          <p:nvPr/>
        </p:nvSpPr>
        <p:spPr>
          <a:xfrm>
            <a:off x="569518" y="344661"/>
            <a:ext cx="10058400" cy="6713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15000"/>
              </a:lnSpc>
              <a:spcBef>
                <a:spcPts val="600"/>
              </a:spcBef>
            </a:pPr>
            <a:r>
              <a:rPr lang="en-GB" sz="3200" b="1" dirty="0">
                <a:latin typeface="Segoe UI" panose="020B0502040204020203" pitchFamily="34" charset="0"/>
                <a:ea typeface="Times New Roman" panose="02020603050405020304" pitchFamily="18" charset="0"/>
                <a:cs typeface="Times New Roman" panose="02020603050405020304" pitchFamily="18" charset="0"/>
              </a:rPr>
              <a:t>No. 6-HE-2.3 </a:t>
            </a:r>
            <a:r>
              <a:rPr lang="en-GB" sz="3200" dirty="0">
                <a:latin typeface="Segoe UI" panose="020B0502040204020203" pitchFamily="34" charset="0"/>
                <a:ea typeface="Times New Roman" panose="02020603050405020304" pitchFamily="18" charset="0"/>
                <a:cs typeface="Times New Roman" panose="02020603050405020304" pitchFamily="18" charset="0"/>
              </a:rPr>
              <a:t>Lack of a structure for easy comparison </a:t>
            </a:r>
          </a:p>
          <a:p>
            <a:pPr>
              <a:lnSpc>
                <a:spcPct val="115000"/>
              </a:lnSpc>
              <a:spcBef>
                <a:spcPts val="600"/>
              </a:spcBef>
              <a:spcAft>
                <a:spcPts val="0"/>
              </a:spcAft>
            </a:pPr>
            <a:endParaRPr lang="en-GB" sz="3200" b="1" dirty="0">
              <a:latin typeface="Segoe UI" panose="020B05020402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86555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2">
            <a:extLst>
              <a:ext uri="{FF2B5EF4-FFF2-40B4-BE49-F238E27FC236}">
                <a16:creationId xmlns:a16="http://schemas.microsoft.com/office/drawing/2014/main" id="{A51DCB13-7CBE-4561-A532-00910ADDDE9E}"/>
              </a:ext>
            </a:extLst>
          </p:cNvPr>
          <p:cNvGraphicFramePr>
            <a:graphicFrameLocks noGrp="1"/>
          </p:cNvGraphicFramePr>
          <p:nvPr>
            <p:extLst>
              <p:ext uri="{D42A27DB-BD31-4B8C-83A1-F6EECF244321}">
                <p14:modId xmlns:p14="http://schemas.microsoft.com/office/powerpoint/2010/main" val="3742287707"/>
              </p:ext>
            </p:extLst>
          </p:nvPr>
        </p:nvGraphicFramePr>
        <p:xfrm>
          <a:off x="391885" y="1113919"/>
          <a:ext cx="11408230" cy="2126777"/>
        </p:xfrm>
        <a:graphic>
          <a:graphicData uri="http://schemas.openxmlformats.org/drawingml/2006/table">
            <a:tbl>
              <a:tblPr firstRow="1" bandRow="1">
                <a:tableStyleId>{5940675A-B579-460E-94D1-54222C63F5DA}</a:tableStyleId>
              </a:tblPr>
              <a:tblGrid>
                <a:gridCol w="9724572">
                  <a:extLst>
                    <a:ext uri="{9D8B030D-6E8A-4147-A177-3AD203B41FA5}">
                      <a16:colId xmlns:a16="http://schemas.microsoft.com/office/drawing/2014/main" val="1581639009"/>
                    </a:ext>
                  </a:extLst>
                </a:gridCol>
                <a:gridCol w="1683658">
                  <a:extLst>
                    <a:ext uri="{9D8B030D-6E8A-4147-A177-3AD203B41FA5}">
                      <a16:colId xmlns:a16="http://schemas.microsoft.com/office/drawing/2014/main" val="2359419021"/>
                    </a:ext>
                  </a:extLst>
                </a:gridCol>
              </a:tblGrid>
              <a:tr h="333287">
                <a:tc>
                  <a:txBody>
                    <a:bodyPr/>
                    <a:lstStyle/>
                    <a:p>
                      <a:pPr>
                        <a:lnSpc>
                          <a:spcPct val="115000"/>
                        </a:lnSpc>
                        <a:spcAft>
                          <a:spcPts val="0"/>
                        </a:spcAft>
                      </a:pPr>
                      <a:r>
                        <a:rPr lang="en-GB" sz="1400">
                          <a:effectLst/>
                          <a:latin typeface="Segoe UI" panose="020B0502040204020203" pitchFamily="34" charset="0"/>
                          <a:ea typeface="Times New Roman" panose="02020603050405020304" pitchFamily="18" charset="0"/>
                          <a:cs typeface="Times New Roman" panose="02020603050405020304" pitchFamily="18" charset="0"/>
                        </a:rPr>
                        <a:t>No. 6-HE-2.4</a:t>
                      </a:r>
                    </a:p>
                  </a:txBody>
                  <a:tcPr marL="63500" marR="63500" marT="63500" marB="63500"/>
                </a:tc>
                <a:tc>
                  <a:txBody>
                    <a:bodyPr/>
                    <a:lstStyle/>
                    <a:p>
                      <a:pPr algn="ct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Good aspect</a:t>
                      </a:r>
                    </a:p>
                  </a:txBody>
                  <a:tcPr marL="63500" marR="63500" marT="63500" marB="63500"/>
                </a:tc>
                <a:extLst>
                  <a:ext uri="{0D108BD9-81ED-4DB2-BD59-A6C34878D82A}">
                    <a16:rowId xmlns:a16="http://schemas.microsoft.com/office/drawing/2014/main" val="1242800369"/>
                  </a:ext>
                </a:extLst>
              </a:tr>
              <a:tr h="566081">
                <a:tc gridSpan="2">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Name</a:t>
                      </a: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a:t>
                      </a: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Items on a page well aligned</a:t>
                      </a:r>
                    </a:p>
                  </a:txBody>
                  <a:tcPr marL="63500" marR="63500" marT="63500" marB="63500"/>
                </a:tc>
                <a:tc hMerge="1">
                  <a:txBody>
                    <a:bodyPr/>
                    <a:lstStyle/>
                    <a:p>
                      <a:endParaRPr lang="en-GB"/>
                    </a:p>
                  </a:txBody>
                  <a:tcPr/>
                </a:tc>
                <a:extLst>
                  <a:ext uri="{0D108BD9-81ED-4DB2-BD59-A6C34878D82A}">
                    <a16:rowId xmlns:a16="http://schemas.microsoft.com/office/drawing/2014/main" val="825665563"/>
                  </a:ext>
                </a:extLst>
              </a:tr>
              <a:tr h="1178849">
                <a:tc gridSpan="2">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Evidence:</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Heuristic: Aesthetic and minimalist design</a:t>
                      </a:r>
                    </a:p>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Interface aspect:</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All widgets are placed in one line vertically or horizontally</a:t>
                      </a:r>
                    </a:p>
                  </a:txBody>
                  <a:tcPr marL="63500" marR="63500" marT="63500" marB="63500"/>
                </a:tc>
                <a:tc hMerge="1">
                  <a:txBody>
                    <a:bodyPr/>
                    <a:lstStyle/>
                    <a:p>
                      <a:endParaRPr lang="en-GB"/>
                    </a:p>
                  </a:txBody>
                  <a:tcPr/>
                </a:tc>
                <a:extLst>
                  <a:ext uri="{0D108BD9-81ED-4DB2-BD59-A6C34878D82A}">
                    <a16:rowId xmlns:a16="http://schemas.microsoft.com/office/drawing/2014/main" val="1472897159"/>
                  </a:ext>
                </a:extLst>
              </a:tr>
            </a:tbl>
          </a:graphicData>
        </a:graphic>
      </p:graphicFrame>
      <p:sp>
        <p:nvSpPr>
          <p:cNvPr id="8" name="Tytuł 1">
            <a:extLst>
              <a:ext uri="{FF2B5EF4-FFF2-40B4-BE49-F238E27FC236}">
                <a16:creationId xmlns:a16="http://schemas.microsoft.com/office/drawing/2014/main" id="{452E8E2E-2952-4011-9700-1B2748E5770C}"/>
              </a:ext>
            </a:extLst>
          </p:cNvPr>
          <p:cNvSpPr txBox="1">
            <a:spLocks/>
          </p:cNvSpPr>
          <p:nvPr/>
        </p:nvSpPr>
        <p:spPr>
          <a:xfrm>
            <a:off x="569518" y="344661"/>
            <a:ext cx="10058400" cy="6713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15000"/>
              </a:lnSpc>
              <a:spcBef>
                <a:spcPts val="600"/>
              </a:spcBef>
            </a:pPr>
            <a:r>
              <a:rPr lang="en-GB" sz="3200" b="1" dirty="0">
                <a:latin typeface="Segoe UI" panose="020B0502040204020203" pitchFamily="34" charset="0"/>
                <a:ea typeface="Times New Roman" panose="02020603050405020304" pitchFamily="18" charset="0"/>
                <a:cs typeface="Times New Roman" panose="02020603050405020304" pitchFamily="18" charset="0"/>
              </a:rPr>
              <a:t>No. 6-HE-2.4 </a:t>
            </a:r>
            <a:r>
              <a:rPr lang="en-GB" sz="3200" dirty="0">
                <a:latin typeface="Segoe UI" panose="020B0502040204020203" pitchFamily="34" charset="0"/>
                <a:ea typeface="Times New Roman" panose="02020603050405020304" pitchFamily="18" charset="0"/>
                <a:cs typeface="Times New Roman" panose="02020603050405020304" pitchFamily="18" charset="0"/>
              </a:rPr>
              <a:t>Items on a page well aligned</a:t>
            </a:r>
          </a:p>
          <a:p>
            <a:pPr>
              <a:lnSpc>
                <a:spcPct val="115000"/>
              </a:lnSpc>
              <a:spcBef>
                <a:spcPts val="600"/>
              </a:spcBef>
              <a:spcAft>
                <a:spcPts val="0"/>
              </a:spcAft>
            </a:pPr>
            <a:endParaRPr lang="en-GB" sz="3200" b="1" dirty="0">
              <a:latin typeface="Segoe UI" panose="020B0502040204020203" pitchFamily="34" charset="0"/>
              <a:ea typeface="Times New Roman" panose="02020603050405020304" pitchFamily="18" charset="0"/>
              <a:cs typeface="Times New Roman" panose="02020603050405020304" pitchFamily="18" charset="0"/>
            </a:endParaRPr>
          </a:p>
        </p:txBody>
      </p:sp>
      <p:pic>
        <p:nvPicPr>
          <p:cNvPr id="13" name="Grafika 12" descr="Znak kciuka w górę">
            <a:extLst>
              <a:ext uri="{FF2B5EF4-FFF2-40B4-BE49-F238E27FC236}">
                <a16:creationId xmlns:a16="http://schemas.microsoft.com/office/drawing/2014/main" id="{AD9AAD91-8714-497F-BBB3-F531EDB706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27918" y="295702"/>
            <a:ext cx="769258" cy="769258"/>
          </a:xfrm>
          <a:prstGeom prst="rect">
            <a:avLst/>
          </a:prstGeom>
        </p:spPr>
      </p:pic>
      <p:pic>
        <p:nvPicPr>
          <p:cNvPr id="3" name="Obraz 2">
            <a:extLst>
              <a:ext uri="{FF2B5EF4-FFF2-40B4-BE49-F238E27FC236}">
                <a16:creationId xmlns:a16="http://schemas.microsoft.com/office/drawing/2014/main" id="{5666ADFC-B552-4723-A987-DFD8C2DF2D75}"/>
              </a:ext>
            </a:extLst>
          </p:cNvPr>
          <p:cNvPicPr>
            <a:picLocks noChangeAspect="1"/>
          </p:cNvPicPr>
          <p:nvPr/>
        </p:nvPicPr>
        <p:blipFill rotWithShape="1">
          <a:blip r:embed="rId4"/>
          <a:srcRect l="20544" t="18701" r="21413" b="20008"/>
          <a:stretch/>
        </p:blipFill>
        <p:spPr>
          <a:xfrm>
            <a:off x="391885" y="3429000"/>
            <a:ext cx="5406886" cy="2612316"/>
          </a:xfrm>
          <a:prstGeom prst="rect">
            <a:avLst/>
          </a:prstGeom>
        </p:spPr>
      </p:pic>
      <p:cxnSp>
        <p:nvCxnSpPr>
          <p:cNvPr id="6" name="Łącznik prosty 5">
            <a:extLst>
              <a:ext uri="{FF2B5EF4-FFF2-40B4-BE49-F238E27FC236}">
                <a16:creationId xmlns:a16="http://schemas.microsoft.com/office/drawing/2014/main" id="{56C92323-347C-45C3-88B2-50C726184793}"/>
              </a:ext>
            </a:extLst>
          </p:cNvPr>
          <p:cNvCxnSpPr>
            <a:cxnSpLocks/>
            <a:stCxn id="3" idx="0"/>
            <a:endCxn id="3" idx="2"/>
          </p:cNvCxnSpPr>
          <p:nvPr/>
        </p:nvCxnSpPr>
        <p:spPr>
          <a:xfrm>
            <a:off x="3095328" y="3429000"/>
            <a:ext cx="0" cy="2612316"/>
          </a:xfrm>
          <a:prstGeom prst="line">
            <a:avLst/>
          </a:prstGeom>
          <a:ln w="76200">
            <a:solidFill>
              <a:srgbClr val="C00000"/>
            </a:solidFill>
            <a:prstDash val="sysDash"/>
          </a:ln>
        </p:spPr>
        <p:style>
          <a:lnRef idx="1">
            <a:schemeClr val="accent1"/>
          </a:lnRef>
          <a:fillRef idx="0">
            <a:schemeClr val="accent1"/>
          </a:fillRef>
          <a:effectRef idx="0">
            <a:schemeClr val="accent1"/>
          </a:effectRef>
          <a:fontRef idx="minor">
            <a:schemeClr val="tx1"/>
          </a:fontRef>
        </p:style>
      </p:cxnSp>
      <p:pic>
        <p:nvPicPr>
          <p:cNvPr id="7" name="Obraz 6">
            <a:extLst>
              <a:ext uri="{FF2B5EF4-FFF2-40B4-BE49-F238E27FC236}">
                <a16:creationId xmlns:a16="http://schemas.microsoft.com/office/drawing/2014/main" id="{9D8BA717-2AD2-4786-B56C-0E40862FEFD0}"/>
              </a:ext>
            </a:extLst>
          </p:cNvPr>
          <p:cNvPicPr>
            <a:picLocks noChangeAspect="1"/>
          </p:cNvPicPr>
          <p:nvPr/>
        </p:nvPicPr>
        <p:blipFill rotWithShape="1">
          <a:blip r:embed="rId5"/>
          <a:srcRect t="234" r="24348" b="13750"/>
          <a:stretch/>
        </p:blipFill>
        <p:spPr>
          <a:xfrm>
            <a:off x="5990290" y="3429000"/>
            <a:ext cx="5406886" cy="2812774"/>
          </a:xfrm>
          <a:prstGeom prst="rect">
            <a:avLst/>
          </a:prstGeom>
        </p:spPr>
      </p:pic>
      <p:cxnSp>
        <p:nvCxnSpPr>
          <p:cNvPr id="10" name="Łącznik prosty 9">
            <a:extLst>
              <a:ext uri="{FF2B5EF4-FFF2-40B4-BE49-F238E27FC236}">
                <a16:creationId xmlns:a16="http://schemas.microsoft.com/office/drawing/2014/main" id="{8409BC20-C9E8-4ED5-9F96-70D3288552C2}"/>
              </a:ext>
            </a:extLst>
          </p:cNvPr>
          <p:cNvCxnSpPr>
            <a:cxnSpLocks/>
          </p:cNvCxnSpPr>
          <p:nvPr/>
        </p:nvCxnSpPr>
        <p:spPr>
          <a:xfrm>
            <a:off x="7814352" y="3429000"/>
            <a:ext cx="0" cy="2711707"/>
          </a:xfrm>
          <a:prstGeom prst="line">
            <a:avLst/>
          </a:prstGeom>
          <a:ln w="76200">
            <a:solidFill>
              <a:srgbClr val="C0000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93257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2">
            <a:extLst>
              <a:ext uri="{FF2B5EF4-FFF2-40B4-BE49-F238E27FC236}">
                <a16:creationId xmlns:a16="http://schemas.microsoft.com/office/drawing/2014/main" id="{87F316AC-6BEC-477F-8FD9-56BD53AE30B2}"/>
              </a:ext>
            </a:extLst>
          </p:cNvPr>
          <p:cNvGraphicFramePr>
            <a:graphicFrameLocks noGrp="1"/>
          </p:cNvGraphicFramePr>
          <p:nvPr>
            <p:extLst>
              <p:ext uri="{D42A27DB-BD31-4B8C-83A1-F6EECF244321}">
                <p14:modId xmlns:p14="http://schemas.microsoft.com/office/powerpoint/2010/main" val="3865224277"/>
              </p:ext>
            </p:extLst>
          </p:nvPr>
        </p:nvGraphicFramePr>
        <p:xfrm>
          <a:off x="361015" y="1016001"/>
          <a:ext cx="11469970" cy="5169730"/>
        </p:xfrm>
        <a:graphic>
          <a:graphicData uri="http://schemas.openxmlformats.org/drawingml/2006/table">
            <a:tbl>
              <a:tblPr firstRow="1" bandRow="1">
                <a:tableStyleId>{5940675A-B579-460E-94D1-54222C63F5DA}</a:tableStyleId>
              </a:tblPr>
              <a:tblGrid>
                <a:gridCol w="11469970">
                  <a:extLst>
                    <a:ext uri="{9D8B030D-6E8A-4147-A177-3AD203B41FA5}">
                      <a16:colId xmlns:a16="http://schemas.microsoft.com/office/drawing/2014/main" val="1581639009"/>
                    </a:ext>
                  </a:extLst>
                </a:gridCol>
              </a:tblGrid>
              <a:tr h="978070">
                <a:tc>
                  <a:txBody>
                    <a:bodyPr/>
                    <a:lstStyle/>
                    <a:p>
                      <a:pPr>
                        <a:lnSpc>
                          <a:spcPct val="115000"/>
                        </a:lnSpc>
                        <a:spcAft>
                          <a:spcPts val="0"/>
                        </a:spcAft>
                      </a:pPr>
                      <a:r>
                        <a:rPr lang="en-GB" sz="1400" b="1">
                          <a:effectLst/>
                          <a:latin typeface="Segoe UI" panose="020B0502040204020203" pitchFamily="34" charset="0"/>
                          <a:ea typeface="Times New Roman" panose="02020603050405020304" pitchFamily="18" charset="0"/>
                          <a:cs typeface="Times New Roman" panose="02020603050405020304" pitchFamily="18" charset="0"/>
                        </a:rPr>
                        <a:t>Explanation:</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a:effectLst/>
                          <a:latin typeface="Segoe UI" panose="020B0502040204020203" pitchFamily="34" charset="0"/>
                          <a:ea typeface="Times New Roman" panose="02020603050405020304" pitchFamily="18" charset="0"/>
                          <a:cs typeface="Times New Roman" panose="02020603050405020304" pitchFamily="18" charset="0"/>
                        </a:rPr>
                        <a:t>Heuristic is met due to all items being well aligned. It very looks aesthetic and makes the website look tidy.</a:t>
                      </a:r>
                    </a:p>
                  </a:txBody>
                  <a:tcPr marL="63500" marR="63500" marT="63500" marB="63500"/>
                </a:tc>
                <a:extLst>
                  <a:ext uri="{0D108BD9-81ED-4DB2-BD59-A6C34878D82A}">
                    <a16:rowId xmlns:a16="http://schemas.microsoft.com/office/drawing/2014/main" val="825665563"/>
                  </a:ext>
                </a:extLst>
              </a:tr>
              <a:tr h="2224463">
                <a:tc>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Benefit:</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Rating: 1 - Cosmetic importance</a:t>
                      </a:r>
                    </a:p>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Justification:</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Frequency: Aligning items on websites is a standard and it can be encountered almost everywhere. All kinds of users are bound to notice lack of it.</a:t>
                      </a:r>
                    </a:p>
                    <a:p>
                      <a:pPr marL="342900" lvl="0" indent="-342900">
                        <a:lnSpc>
                          <a:spcPct val="115000"/>
                        </a:lnSpc>
                        <a:spcAft>
                          <a:spcPts val="0"/>
                        </a:spcAft>
                        <a:buFont typeface="Symbol" panose="05050102010706020507" pitchFamily="18" charset="2"/>
                        <a:buChar char=""/>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Impact: It is not very important in the matter of usability.</a:t>
                      </a:r>
                    </a:p>
                    <a:p>
                      <a:pPr marL="342900" lvl="0" indent="-342900">
                        <a:lnSpc>
                          <a:spcPct val="115000"/>
                        </a:lnSpc>
                        <a:spcAft>
                          <a:spcPts val="0"/>
                        </a:spcAft>
                        <a:buFont typeface="Symbol" panose="05050102010706020507" pitchFamily="18" charset="2"/>
                        <a:buChar char=""/>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Persistence: It creates a good impression every time a user enters the website.</a:t>
                      </a:r>
                    </a:p>
                    <a:p>
                      <a:pPr marL="342900" lvl="0" indent="-342900">
                        <a:lnSpc>
                          <a:spcPct val="115000"/>
                        </a:lnSpc>
                        <a:spcAft>
                          <a:spcPts val="0"/>
                        </a:spcAft>
                        <a:buFont typeface="Symbol" panose="05050102010706020507" pitchFamily="18" charset="2"/>
                        <a:buChar char=""/>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Weights: We rated this as a cosmetic importance due to aligning items on the page not being of importance to the usability of the website but rather visual effect that makes the page tidy.</a:t>
                      </a:r>
                    </a:p>
                  </a:txBody>
                  <a:tcPr marL="63500" marR="63500" marT="63500" marB="63500"/>
                </a:tc>
                <a:extLst>
                  <a:ext uri="{0D108BD9-81ED-4DB2-BD59-A6C34878D82A}">
                    <a16:rowId xmlns:a16="http://schemas.microsoft.com/office/drawing/2014/main" val="1472897159"/>
                  </a:ext>
                </a:extLst>
              </a:tr>
              <a:tr h="941849">
                <a:tc>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Possible Trade-offs:</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Aligning items on the page has no trade-offs, the items can be either aligned or not.</a:t>
                      </a:r>
                    </a:p>
                  </a:txBody>
                  <a:tcPr marL="63500" marR="63500" marT="63500" marB="63500"/>
                </a:tc>
                <a:extLst>
                  <a:ext uri="{0D108BD9-81ED-4DB2-BD59-A6C34878D82A}">
                    <a16:rowId xmlns:a16="http://schemas.microsoft.com/office/drawing/2014/main" val="194750888"/>
                  </a:ext>
                </a:extLst>
              </a:tr>
              <a:tr h="935617">
                <a:tc>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Relationships:</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kern="1200" dirty="0">
                          <a:solidFill>
                            <a:schemeClr val="tx1"/>
                          </a:solidFill>
                          <a:effectLst/>
                          <a:latin typeface="+mn-lt"/>
                          <a:ea typeface="+mn-ea"/>
                          <a:cs typeface="+mn-cs"/>
                        </a:rPr>
                        <a:t>No. 6-HE-2.5, No. 6-HE-5.3</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3165272999"/>
                  </a:ext>
                </a:extLst>
              </a:tr>
            </a:tbl>
          </a:graphicData>
        </a:graphic>
      </p:graphicFrame>
      <p:sp>
        <p:nvSpPr>
          <p:cNvPr id="4" name="Tytuł 1">
            <a:extLst>
              <a:ext uri="{FF2B5EF4-FFF2-40B4-BE49-F238E27FC236}">
                <a16:creationId xmlns:a16="http://schemas.microsoft.com/office/drawing/2014/main" id="{677DC70D-5609-4C77-B3F8-F3D1E4419ED5}"/>
              </a:ext>
            </a:extLst>
          </p:cNvPr>
          <p:cNvSpPr txBox="1">
            <a:spLocks/>
          </p:cNvSpPr>
          <p:nvPr/>
        </p:nvSpPr>
        <p:spPr>
          <a:xfrm>
            <a:off x="569518" y="344661"/>
            <a:ext cx="10058400" cy="6713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15000"/>
              </a:lnSpc>
              <a:spcBef>
                <a:spcPts val="600"/>
              </a:spcBef>
            </a:pPr>
            <a:r>
              <a:rPr lang="en-GB" sz="3200" b="1" dirty="0">
                <a:latin typeface="Segoe UI" panose="020B0502040204020203" pitchFamily="34" charset="0"/>
                <a:ea typeface="Times New Roman" panose="02020603050405020304" pitchFamily="18" charset="0"/>
                <a:cs typeface="Times New Roman" panose="02020603050405020304" pitchFamily="18" charset="0"/>
              </a:rPr>
              <a:t>No. 6-HE-2.4 </a:t>
            </a:r>
            <a:r>
              <a:rPr lang="en-GB" sz="3200" dirty="0">
                <a:latin typeface="Segoe UI" panose="020B0502040204020203" pitchFamily="34" charset="0"/>
                <a:ea typeface="Times New Roman" panose="02020603050405020304" pitchFamily="18" charset="0"/>
                <a:cs typeface="Times New Roman" panose="02020603050405020304" pitchFamily="18" charset="0"/>
              </a:rPr>
              <a:t>Items on a page well aligned</a:t>
            </a:r>
          </a:p>
          <a:p>
            <a:pPr>
              <a:lnSpc>
                <a:spcPct val="115000"/>
              </a:lnSpc>
              <a:spcBef>
                <a:spcPts val="600"/>
              </a:spcBef>
              <a:spcAft>
                <a:spcPts val="0"/>
              </a:spcAft>
            </a:pPr>
            <a:endParaRPr lang="en-GB" sz="3200" b="1" dirty="0">
              <a:latin typeface="Segoe UI" panose="020B05020402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43869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2">
            <a:extLst>
              <a:ext uri="{FF2B5EF4-FFF2-40B4-BE49-F238E27FC236}">
                <a16:creationId xmlns:a16="http://schemas.microsoft.com/office/drawing/2014/main" id="{A51DCB13-7CBE-4561-A532-00910ADDDE9E}"/>
              </a:ext>
            </a:extLst>
          </p:cNvPr>
          <p:cNvGraphicFramePr>
            <a:graphicFrameLocks noGrp="1"/>
          </p:cNvGraphicFramePr>
          <p:nvPr>
            <p:extLst>
              <p:ext uri="{D42A27DB-BD31-4B8C-83A1-F6EECF244321}">
                <p14:modId xmlns:p14="http://schemas.microsoft.com/office/powerpoint/2010/main" val="2469316936"/>
              </p:ext>
            </p:extLst>
          </p:nvPr>
        </p:nvGraphicFramePr>
        <p:xfrm>
          <a:off x="391885" y="1040480"/>
          <a:ext cx="11408230" cy="2231022"/>
        </p:xfrm>
        <a:graphic>
          <a:graphicData uri="http://schemas.openxmlformats.org/drawingml/2006/table">
            <a:tbl>
              <a:tblPr firstRow="1" bandRow="1">
                <a:tableStyleId>{5940675A-B579-460E-94D1-54222C63F5DA}</a:tableStyleId>
              </a:tblPr>
              <a:tblGrid>
                <a:gridCol w="9724572">
                  <a:extLst>
                    <a:ext uri="{9D8B030D-6E8A-4147-A177-3AD203B41FA5}">
                      <a16:colId xmlns:a16="http://schemas.microsoft.com/office/drawing/2014/main" val="1581639009"/>
                    </a:ext>
                  </a:extLst>
                </a:gridCol>
                <a:gridCol w="1683658">
                  <a:extLst>
                    <a:ext uri="{9D8B030D-6E8A-4147-A177-3AD203B41FA5}">
                      <a16:colId xmlns:a16="http://schemas.microsoft.com/office/drawing/2014/main" val="2359419021"/>
                    </a:ext>
                  </a:extLst>
                </a:gridCol>
              </a:tblGrid>
              <a:tr h="319818">
                <a:tc>
                  <a:txBody>
                    <a:bodyPr/>
                    <a:lstStyle/>
                    <a:p>
                      <a:pPr>
                        <a:lnSpc>
                          <a:spcPct val="115000"/>
                        </a:lnSpc>
                        <a:spcAft>
                          <a:spcPts val="0"/>
                        </a:spcAft>
                      </a:pPr>
                      <a:r>
                        <a:rPr lang="en-GB" sz="1400">
                          <a:effectLst/>
                          <a:latin typeface="Segoe UI" panose="020B0502040204020203" pitchFamily="34" charset="0"/>
                          <a:ea typeface="Times New Roman" panose="02020603050405020304" pitchFamily="18" charset="0"/>
                          <a:cs typeface="Times New Roman" panose="02020603050405020304" pitchFamily="18" charset="0"/>
                        </a:rPr>
                        <a:t>No. 6-HE-2.5</a:t>
                      </a:r>
                    </a:p>
                  </a:txBody>
                  <a:tcPr marL="63500" marR="63500" marT="63500" marB="63500"/>
                </a:tc>
                <a:tc>
                  <a:txBody>
                    <a:bodyPr/>
                    <a:lstStyle/>
                    <a:p>
                      <a:pPr algn="ct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Good aspect</a:t>
                      </a:r>
                    </a:p>
                  </a:txBody>
                  <a:tcPr marL="63500" marR="63500" marT="63500" marB="63500"/>
                </a:tc>
                <a:extLst>
                  <a:ext uri="{0D108BD9-81ED-4DB2-BD59-A6C34878D82A}">
                    <a16:rowId xmlns:a16="http://schemas.microsoft.com/office/drawing/2014/main" val="1242800369"/>
                  </a:ext>
                </a:extLst>
              </a:tr>
              <a:tr h="543205">
                <a:tc gridSpan="2">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Name</a:t>
                      </a: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a:t>
                      </a: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Fluid layouts used</a:t>
                      </a:r>
                    </a:p>
                  </a:txBody>
                  <a:tcPr marL="63500" marR="63500" marT="63500" marB="63500"/>
                </a:tc>
                <a:tc hMerge="1">
                  <a:txBody>
                    <a:bodyPr/>
                    <a:lstStyle/>
                    <a:p>
                      <a:endParaRPr lang="en-GB"/>
                    </a:p>
                  </a:txBody>
                  <a:tcPr/>
                </a:tc>
                <a:extLst>
                  <a:ext uri="{0D108BD9-81ED-4DB2-BD59-A6C34878D82A}">
                    <a16:rowId xmlns:a16="http://schemas.microsoft.com/office/drawing/2014/main" val="825665563"/>
                  </a:ext>
                </a:extLst>
              </a:tr>
              <a:tr h="1283094">
                <a:tc gridSpan="2">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Evidence</a:t>
                      </a: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a:t>
                      </a: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Heuristic: Aesthetic and minimalist design</a:t>
                      </a:r>
                    </a:p>
                    <a:p>
                      <a:pPr>
                        <a:lnSpc>
                          <a:spcPct val="115000"/>
                        </a:lnSpc>
                        <a:spcAft>
                          <a:spcPts val="0"/>
                        </a:spcAft>
                      </a:pPr>
                      <a:r>
                        <a:rPr lang="pl-PL" sz="1400" b="1" dirty="0">
                          <a:effectLst/>
                          <a:latin typeface="Segoe UI" panose="020B0502040204020203" pitchFamily="34" charset="0"/>
                          <a:ea typeface="Times New Roman" panose="02020603050405020304" pitchFamily="18" charset="0"/>
                          <a:cs typeface="Times New Roman" panose="02020603050405020304" pitchFamily="18" charset="0"/>
                        </a:rPr>
                        <a:t>Interface </a:t>
                      </a:r>
                      <a:r>
                        <a:rPr lang="en-GB" sz="1400" b="1" noProof="0" dirty="0">
                          <a:effectLst/>
                          <a:latin typeface="Segoe UI" panose="020B0502040204020203" pitchFamily="34" charset="0"/>
                          <a:ea typeface="Times New Roman" panose="02020603050405020304" pitchFamily="18" charset="0"/>
                          <a:cs typeface="Times New Roman" panose="02020603050405020304" pitchFamily="18" charset="0"/>
                        </a:rPr>
                        <a:t>aspect</a:t>
                      </a:r>
                      <a:r>
                        <a:rPr lang="pl-PL" sz="1400" b="1" dirty="0">
                          <a:effectLst/>
                          <a:latin typeface="Segoe UI" panose="020B0502040204020203" pitchFamily="34" charset="0"/>
                          <a:ea typeface="Times New Roman" panose="02020603050405020304" pitchFamily="18" charset="0"/>
                          <a:cs typeface="Times New Roman" panose="02020603050405020304" pitchFamily="18" charset="0"/>
                        </a:rPr>
                        <a:t>:</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pl-PL"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Website content adjusts itself to higher resolution screens</a:t>
                      </a:r>
                    </a:p>
                  </a:txBody>
                  <a:tcPr marL="63500" marR="63500" marT="63500" marB="63500"/>
                </a:tc>
                <a:tc hMerge="1">
                  <a:txBody>
                    <a:bodyPr/>
                    <a:lstStyle/>
                    <a:p>
                      <a:endParaRPr lang="en-GB"/>
                    </a:p>
                  </a:txBody>
                  <a:tcPr/>
                </a:tc>
                <a:extLst>
                  <a:ext uri="{0D108BD9-81ED-4DB2-BD59-A6C34878D82A}">
                    <a16:rowId xmlns:a16="http://schemas.microsoft.com/office/drawing/2014/main" val="1472897159"/>
                  </a:ext>
                </a:extLst>
              </a:tr>
            </a:tbl>
          </a:graphicData>
        </a:graphic>
      </p:graphicFrame>
      <p:sp>
        <p:nvSpPr>
          <p:cNvPr id="8" name="Tytuł 1">
            <a:extLst>
              <a:ext uri="{FF2B5EF4-FFF2-40B4-BE49-F238E27FC236}">
                <a16:creationId xmlns:a16="http://schemas.microsoft.com/office/drawing/2014/main" id="{452E8E2E-2952-4011-9700-1B2748E5770C}"/>
              </a:ext>
            </a:extLst>
          </p:cNvPr>
          <p:cNvSpPr txBox="1">
            <a:spLocks/>
          </p:cNvSpPr>
          <p:nvPr/>
        </p:nvSpPr>
        <p:spPr>
          <a:xfrm>
            <a:off x="569518" y="344661"/>
            <a:ext cx="10058400" cy="6713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15000"/>
              </a:lnSpc>
              <a:spcBef>
                <a:spcPts val="600"/>
              </a:spcBef>
            </a:pPr>
            <a:r>
              <a:rPr lang="en-GB" sz="3200" b="1" dirty="0">
                <a:latin typeface="Segoe UI" panose="020B0502040204020203" pitchFamily="34" charset="0"/>
                <a:ea typeface="Times New Roman" panose="02020603050405020304" pitchFamily="18" charset="0"/>
                <a:cs typeface="Times New Roman" panose="02020603050405020304" pitchFamily="18" charset="0"/>
              </a:rPr>
              <a:t>No. 6-HE-2.5 </a:t>
            </a:r>
            <a:r>
              <a:rPr lang="en-GB" sz="3200" dirty="0">
                <a:latin typeface="Segoe UI" panose="020B0502040204020203" pitchFamily="34" charset="0"/>
                <a:ea typeface="Times New Roman" panose="02020603050405020304" pitchFamily="18" charset="0"/>
                <a:cs typeface="Times New Roman" panose="02020603050405020304" pitchFamily="18" charset="0"/>
              </a:rPr>
              <a:t>Fluid layouts used</a:t>
            </a:r>
          </a:p>
          <a:p>
            <a:pPr>
              <a:lnSpc>
                <a:spcPct val="115000"/>
              </a:lnSpc>
              <a:spcBef>
                <a:spcPts val="600"/>
              </a:spcBef>
              <a:spcAft>
                <a:spcPts val="0"/>
              </a:spcAft>
            </a:pPr>
            <a:endParaRPr lang="en-GB" sz="3200" b="1" dirty="0">
              <a:latin typeface="Segoe UI" panose="020B0502040204020203" pitchFamily="34" charset="0"/>
              <a:ea typeface="Times New Roman" panose="02020603050405020304" pitchFamily="18" charset="0"/>
              <a:cs typeface="Times New Roman" panose="02020603050405020304" pitchFamily="18" charset="0"/>
            </a:endParaRPr>
          </a:p>
        </p:txBody>
      </p:sp>
      <p:pic>
        <p:nvPicPr>
          <p:cNvPr id="13" name="Grafika 12" descr="Znak kciuka w górę">
            <a:extLst>
              <a:ext uri="{FF2B5EF4-FFF2-40B4-BE49-F238E27FC236}">
                <a16:creationId xmlns:a16="http://schemas.microsoft.com/office/drawing/2014/main" id="{AD9AAD91-8714-497F-BBB3-F531EDB706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27918" y="295702"/>
            <a:ext cx="769258" cy="769258"/>
          </a:xfrm>
          <a:prstGeom prst="rect">
            <a:avLst/>
          </a:prstGeom>
        </p:spPr>
      </p:pic>
      <p:pic>
        <p:nvPicPr>
          <p:cNvPr id="3" name="Obraz 2">
            <a:extLst>
              <a:ext uri="{FF2B5EF4-FFF2-40B4-BE49-F238E27FC236}">
                <a16:creationId xmlns:a16="http://schemas.microsoft.com/office/drawing/2014/main" id="{C4AA277C-1BBD-4AB2-A6AD-2546F74D4283}"/>
              </a:ext>
            </a:extLst>
          </p:cNvPr>
          <p:cNvPicPr>
            <a:picLocks noChangeAspect="1"/>
          </p:cNvPicPr>
          <p:nvPr/>
        </p:nvPicPr>
        <p:blipFill>
          <a:blip r:embed="rId4"/>
          <a:stretch>
            <a:fillRect/>
          </a:stretch>
        </p:blipFill>
        <p:spPr>
          <a:xfrm>
            <a:off x="272615" y="3562019"/>
            <a:ext cx="5724937" cy="2619390"/>
          </a:xfrm>
          <a:prstGeom prst="rect">
            <a:avLst/>
          </a:prstGeom>
        </p:spPr>
      </p:pic>
      <p:pic>
        <p:nvPicPr>
          <p:cNvPr id="4" name="Obraz 3">
            <a:extLst>
              <a:ext uri="{FF2B5EF4-FFF2-40B4-BE49-F238E27FC236}">
                <a16:creationId xmlns:a16="http://schemas.microsoft.com/office/drawing/2014/main" id="{5F5E2026-854C-4A5C-9268-DBC9A077C41E}"/>
              </a:ext>
            </a:extLst>
          </p:cNvPr>
          <p:cNvPicPr>
            <a:picLocks noChangeAspect="1"/>
          </p:cNvPicPr>
          <p:nvPr/>
        </p:nvPicPr>
        <p:blipFill>
          <a:blip r:embed="rId5"/>
          <a:stretch>
            <a:fillRect/>
          </a:stretch>
        </p:blipFill>
        <p:spPr>
          <a:xfrm>
            <a:off x="6194447" y="3562019"/>
            <a:ext cx="5724938" cy="2619390"/>
          </a:xfrm>
          <a:prstGeom prst="rect">
            <a:avLst/>
          </a:prstGeom>
        </p:spPr>
      </p:pic>
      <p:sp>
        <p:nvSpPr>
          <p:cNvPr id="5" name="Prostokąt 4">
            <a:extLst>
              <a:ext uri="{FF2B5EF4-FFF2-40B4-BE49-F238E27FC236}">
                <a16:creationId xmlns:a16="http://schemas.microsoft.com/office/drawing/2014/main" id="{B94DE1DF-B683-495C-BBB5-10BB9FA049E4}"/>
              </a:ext>
            </a:extLst>
          </p:cNvPr>
          <p:cNvSpPr/>
          <p:nvPr/>
        </p:nvSpPr>
        <p:spPr>
          <a:xfrm>
            <a:off x="7922631" y="3271502"/>
            <a:ext cx="2268570" cy="338554"/>
          </a:xfrm>
          <a:prstGeom prst="rect">
            <a:avLst/>
          </a:prstGeom>
        </p:spPr>
        <p:txBody>
          <a:bodyPr wrap="none">
            <a:spAutoFit/>
          </a:bodyPr>
          <a:lstStyle/>
          <a:p>
            <a:r>
              <a:rPr lang="en-GB" sz="1600" dirty="0">
                <a:latin typeface="Segoe UI" panose="020B0502040204020203" pitchFamily="34" charset="0"/>
                <a:ea typeface="Times New Roman" panose="02020603050405020304" pitchFamily="18" charset="0"/>
                <a:cs typeface="Times New Roman" panose="02020603050405020304" pitchFamily="18" charset="0"/>
              </a:rPr>
              <a:t>33% of resolution scale</a:t>
            </a:r>
            <a:endParaRPr lang="en-GB" sz="1600" dirty="0"/>
          </a:p>
        </p:txBody>
      </p:sp>
      <p:sp>
        <p:nvSpPr>
          <p:cNvPr id="9" name="Prostokąt 8">
            <a:extLst>
              <a:ext uri="{FF2B5EF4-FFF2-40B4-BE49-F238E27FC236}">
                <a16:creationId xmlns:a16="http://schemas.microsoft.com/office/drawing/2014/main" id="{F18F23FB-3CE5-416D-980B-0BEBF7AAD11B}"/>
              </a:ext>
            </a:extLst>
          </p:cNvPr>
          <p:cNvSpPr/>
          <p:nvPr/>
        </p:nvSpPr>
        <p:spPr>
          <a:xfrm>
            <a:off x="1945494" y="3271502"/>
            <a:ext cx="2379177" cy="338554"/>
          </a:xfrm>
          <a:prstGeom prst="rect">
            <a:avLst/>
          </a:prstGeom>
        </p:spPr>
        <p:txBody>
          <a:bodyPr wrap="none">
            <a:spAutoFit/>
          </a:bodyPr>
          <a:lstStyle/>
          <a:p>
            <a:r>
              <a:rPr lang="en-GB" sz="1600" dirty="0">
                <a:latin typeface="Segoe UI" panose="020B0502040204020203" pitchFamily="34" charset="0"/>
                <a:ea typeface="Times New Roman" panose="02020603050405020304" pitchFamily="18" charset="0"/>
                <a:cs typeface="Times New Roman" panose="02020603050405020304" pitchFamily="18" charset="0"/>
              </a:rPr>
              <a:t>175% of resolution scale</a:t>
            </a:r>
            <a:endParaRPr lang="en-GB" sz="1600" dirty="0"/>
          </a:p>
        </p:txBody>
      </p:sp>
    </p:spTree>
    <p:extLst>
      <p:ext uri="{BB962C8B-B14F-4D97-AF65-F5344CB8AC3E}">
        <p14:creationId xmlns:p14="http://schemas.microsoft.com/office/powerpoint/2010/main" val="2383146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2">
            <a:extLst>
              <a:ext uri="{FF2B5EF4-FFF2-40B4-BE49-F238E27FC236}">
                <a16:creationId xmlns:a16="http://schemas.microsoft.com/office/drawing/2014/main" id="{87F316AC-6BEC-477F-8FD9-56BD53AE30B2}"/>
              </a:ext>
            </a:extLst>
          </p:cNvPr>
          <p:cNvGraphicFramePr>
            <a:graphicFrameLocks noGrp="1"/>
          </p:cNvGraphicFramePr>
          <p:nvPr>
            <p:extLst>
              <p:ext uri="{D42A27DB-BD31-4B8C-83A1-F6EECF244321}">
                <p14:modId xmlns:p14="http://schemas.microsoft.com/office/powerpoint/2010/main" val="2088274673"/>
              </p:ext>
            </p:extLst>
          </p:nvPr>
        </p:nvGraphicFramePr>
        <p:xfrm>
          <a:off x="361015" y="1016002"/>
          <a:ext cx="11469970" cy="5181970"/>
        </p:xfrm>
        <a:graphic>
          <a:graphicData uri="http://schemas.openxmlformats.org/drawingml/2006/table">
            <a:tbl>
              <a:tblPr firstRow="1" bandRow="1">
                <a:tableStyleId>{5940675A-B579-460E-94D1-54222C63F5DA}</a:tableStyleId>
              </a:tblPr>
              <a:tblGrid>
                <a:gridCol w="11469970">
                  <a:extLst>
                    <a:ext uri="{9D8B030D-6E8A-4147-A177-3AD203B41FA5}">
                      <a16:colId xmlns:a16="http://schemas.microsoft.com/office/drawing/2014/main" val="1581639009"/>
                    </a:ext>
                  </a:extLst>
                </a:gridCol>
              </a:tblGrid>
              <a:tr h="1042068">
                <a:tc>
                  <a:txBody>
                    <a:bodyPr/>
                    <a:lstStyle/>
                    <a:p>
                      <a:pPr>
                        <a:lnSpc>
                          <a:spcPct val="115000"/>
                        </a:lnSpc>
                        <a:spcAft>
                          <a:spcPts val="0"/>
                        </a:spcAft>
                      </a:pPr>
                      <a:r>
                        <a:rPr lang="en-GB" sz="1400" b="1">
                          <a:effectLst/>
                          <a:latin typeface="Segoe UI" panose="020B0502040204020203" pitchFamily="34" charset="0"/>
                          <a:ea typeface="Times New Roman" panose="02020603050405020304" pitchFamily="18" charset="0"/>
                          <a:cs typeface="Times New Roman" panose="02020603050405020304" pitchFamily="18" charset="0"/>
                        </a:rPr>
                        <a:t>Explanation</a:t>
                      </a:r>
                      <a:r>
                        <a:rPr lang="en-GB" sz="1400">
                          <a:effectLst/>
                          <a:latin typeface="Segoe UI" panose="020B0502040204020203" pitchFamily="34" charset="0"/>
                          <a:ea typeface="Times New Roman" panose="02020603050405020304" pitchFamily="18" charset="0"/>
                          <a:cs typeface="Times New Roman" panose="02020603050405020304" pitchFamily="18" charset="0"/>
                        </a:rPr>
                        <a:t>:</a:t>
                      </a:r>
                    </a:p>
                    <a:p>
                      <a:pPr>
                        <a:lnSpc>
                          <a:spcPct val="115000"/>
                        </a:lnSpc>
                        <a:spcAft>
                          <a:spcPts val="0"/>
                        </a:spcAft>
                      </a:pPr>
                      <a:r>
                        <a:rPr lang="en-GB" sz="1400">
                          <a:effectLst/>
                          <a:latin typeface="Segoe UI" panose="020B0502040204020203" pitchFamily="34" charset="0"/>
                          <a:ea typeface="Times New Roman" panose="02020603050405020304" pitchFamily="18" charset="0"/>
                          <a:cs typeface="Times New Roman" panose="02020603050405020304" pitchFamily="18" charset="0"/>
                        </a:rPr>
                        <a:t>Heuristic is met due to the aesthetics considering the web page layout. Areas maintain the size and location despite to the screen resolution changes. Website keeps its layout with the text respectively scaled to the bigger size of the screen. Fluid layout maintains clarity of displayed information apart from different screen resolutions. </a:t>
                      </a:r>
                    </a:p>
                  </a:txBody>
                  <a:tcPr marL="63500" marR="63500" marT="63500" marB="63500"/>
                </a:tc>
                <a:extLst>
                  <a:ext uri="{0D108BD9-81ED-4DB2-BD59-A6C34878D82A}">
                    <a16:rowId xmlns:a16="http://schemas.microsoft.com/office/drawing/2014/main" val="825665563"/>
                  </a:ext>
                </a:extLst>
              </a:tr>
              <a:tr h="2217772">
                <a:tc>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Benefit</a:t>
                      </a: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a:t>
                      </a: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Rating: 3 - Major usability importance</a:t>
                      </a:r>
                    </a:p>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Justification:</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Frequency: Nowadays websites are built with focus on different resolutions of the screens. However these old ones are not scalable well. They have fixed pixel values set which disarrange proper layout of the site.</a:t>
                      </a:r>
                    </a:p>
                    <a:p>
                      <a:pPr marL="342900" lvl="0" indent="-342900">
                        <a:lnSpc>
                          <a:spcPct val="115000"/>
                        </a:lnSpc>
                        <a:spcAft>
                          <a:spcPts val="0"/>
                        </a:spcAft>
                        <a:buFont typeface="Symbol" panose="05050102010706020507" pitchFamily="18" charset="2"/>
                        <a:buChar char=""/>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Impact: This issue might discourage from using the website because messed layout of the website makes it unusable.</a:t>
                      </a:r>
                    </a:p>
                    <a:p>
                      <a:pPr marL="342900" lvl="0" indent="-342900">
                        <a:lnSpc>
                          <a:spcPct val="115000"/>
                        </a:lnSpc>
                        <a:spcAft>
                          <a:spcPts val="0"/>
                        </a:spcAft>
                        <a:buFont typeface="Symbol" panose="05050102010706020507" pitchFamily="18" charset="2"/>
                        <a:buChar char=""/>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Persistence: This situation for sure is repeatedly annoying because website is not adjusted to resources that user have.  </a:t>
                      </a:r>
                    </a:p>
                    <a:p>
                      <a:pPr marL="342900" lvl="0" indent="-342900">
                        <a:lnSpc>
                          <a:spcPct val="115000"/>
                        </a:lnSpc>
                        <a:spcAft>
                          <a:spcPts val="0"/>
                        </a:spcAft>
                        <a:buFont typeface="Symbol" panose="05050102010706020507" pitchFamily="18" charset="2"/>
                        <a:buChar char=""/>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Weights: We rated this aspect as a major usability importance because that might be discouraging and disqualifying for the user, but nowadays websites are built to be as adaptive to users resources as it is possible.</a:t>
                      </a:r>
                    </a:p>
                  </a:txBody>
                  <a:tcPr marL="63500" marR="63500" marT="63500" marB="63500"/>
                </a:tc>
                <a:extLst>
                  <a:ext uri="{0D108BD9-81ED-4DB2-BD59-A6C34878D82A}">
                    <a16:rowId xmlns:a16="http://schemas.microsoft.com/office/drawing/2014/main" val="1472897159"/>
                  </a:ext>
                </a:extLst>
              </a:tr>
              <a:tr h="893156">
                <a:tc>
                  <a:txBody>
                    <a:bodyPr/>
                    <a:lstStyle/>
                    <a:p>
                      <a:pPr>
                        <a:lnSpc>
                          <a:spcPct val="115000"/>
                        </a:lnSpc>
                        <a:spcAft>
                          <a:spcPts val="0"/>
                        </a:spcAft>
                      </a:pPr>
                      <a:r>
                        <a:rPr lang="en-GB" sz="1400" b="1">
                          <a:effectLst/>
                          <a:latin typeface="Segoe UI" panose="020B0502040204020203" pitchFamily="34" charset="0"/>
                          <a:ea typeface="Times New Roman" panose="02020603050405020304" pitchFamily="18" charset="0"/>
                          <a:cs typeface="Times New Roman" panose="02020603050405020304" pitchFamily="18" charset="0"/>
                        </a:rPr>
                        <a:t>Possible Trade-offs:</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a:effectLst/>
                          <a:latin typeface="Segoe UI" panose="020B0502040204020203" pitchFamily="34" charset="0"/>
                          <a:ea typeface="Times New Roman" panose="02020603050405020304" pitchFamily="18" charset="0"/>
                          <a:cs typeface="Times New Roman" panose="02020603050405020304" pitchFamily="18" charset="0"/>
                        </a:rPr>
                        <a:t>There is no any possible trade-off. Websites must be flexible to users’ screens resolution.</a:t>
                      </a:r>
                    </a:p>
                  </a:txBody>
                  <a:tcPr marL="63500" marR="63500" marT="63500" marB="63500"/>
                </a:tc>
                <a:extLst>
                  <a:ext uri="{0D108BD9-81ED-4DB2-BD59-A6C34878D82A}">
                    <a16:rowId xmlns:a16="http://schemas.microsoft.com/office/drawing/2014/main" val="194750888"/>
                  </a:ext>
                </a:extLst>
              </a:tr>
              <a:tr h="887246">
                <a:tc>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Relationships:</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kern="1200" dirty="0">
                          <a:solidFill>
                            <a:schemeClr val="tx1"/>
                          </a:solidFill>
                          <a:effectLst/>
                          <a:latin typeface="+mn-lt"/>
                          <a:ea typeface="+mn-ea"/>
                          <a:cs typeface="+mn-cs"/>
                        </a:rPr>
                        <a:t>No. 6-HE-2.1, No. 6-HE-3.5</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3165272999"/>
                  </a:ext>
                </a:extLst>
              </a:tr>
            </a:tbl>
          </a:graphicData>
        </a:graphic>
      </p:graphicFrame>
      <p:sp>
        <p:nvSpPr>
          <p:cNvPr id="5" name="Tytuł 1">
            <a:extLst>
              <a:ext uri="{FF2B5EF4-FFF2-40B4-BE49-F238E27FC236}">
                <a16:creationId xmlns:a16="http://schemas.microsoft.com/office/drawing/2014/main" id="{337FF24B-B4C2-4969-B789-FCBD6FB97225}"/>
              </a:ext>
            </a:extLst>
          </p:cNvPr>
          <p:cNvSpPr txBox="1">
            <a:spLocks/>
          </p:cNvSpPr>
          <p:nvPr/>
        </p:nvSpPr>
        <p:spPr>
          <a:xfrm>
            <a:off x="569518" y="344661"/>
            <a:ext cx="10058400" cy="6713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15000"/>
              </a:lnSpc>
              <a:spcBef>
                <a:spcPts val="600"/>
              </a:spcBef>
            </a:pPr>
            <a:r>
              <a:rPr lang="en-GB" sz="3200" b="1" dirty="0">
                <a:latin typeface="Segoe UI" panose="020B0502040204020203" pitchFamily="34" charset="0"/>
                <a:ea typeface="Times New Roman" panose="02020603050405020304" pitchFamily="18" charset="0"/>
                <a:cs typeface="Times New Roman" panose="02020603050405020304" pitchFamily="18" charset="0"/>
              </a:rPr>
              <a:t>No. 6-HE-2.5 </a:t>
            </a:r>
            <a:r>
              <a:rPr lang="en-GB" sz="3200" dirty="0">
                <a:latin typeface="Segoe UI" panose="020B0502040204020203" pitchFamily="34" charset="0"/>
                <a:ea typeface="Times New Roman" panose="02020603050405020304" pitchFamily="18" charset="0"/>
                <a:cs typeface="Times New Roman" panose="02020603050405020304" pitchFamily="18" charset="0"/>
              </a:rPr>
              <a:t>Fluid layouts used</a:t>
            </a:r>
          </a:p>
          <a:p>
            <a:pPr>
              <a:lnSpc>
                <a:spcPct val="115000"/>
              </a:lnSpc>
              <a:spcBef>
                <a:spcPts val="600"/>
              </a:spcBef>
              <a:spcAft>
                <a:spcPts val="0"/>
              </a:spcAft>
            </a:pPr>
            <a:endParaRPr lang="en-GB" sz="3200" b="1" dirty="0">
              <a:latin typeface="Segoe UI" panose="020B05020402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60461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DB53803-6EB9-464C-91B0-1C2469B2D884}"/>
              </a:ext>
            </a:extLst>
          </p:cNvPr>
          <p:cNvSpPr>
            <a:spLocks noGrp="1"/>
          </p:cNvSpPr>
          <p:nvPr>
            <p:ph type="title"/>
          </p:nvPr>
        </p:nvSpPr>
        <p:spPr>
          <a:xfrm>
            <a:off x="1140823" y="224458"/>
            <a:ext cx="10058400" cy="1450757"/>
          </a:xfrm>
        </p:spPr>
        <p:txBody>
          <a:bodyPr/>
          <a:lstStyle/>
          <a:p>
            <a:r>
              <a:rPr lang="en-GB" b="1" dirty="0"/>
              <a:t>Navigation </a:t>
            </a:r>
            <a:endParaRPr lang="en-GB" dirty="0"/>
          </a:p>
        </p:txBody>
      </p:sp>
      <p:sp>
        <p:nvSpPr>
          <p:cNvPr id="3" name="Symbol zastępczy zawartości 2">
            <a:extLst>
              <a:ext uri="{FF2B5EF4-FFF2-40B4-BE49-F238E27FC236}">
                <a16:creationId xmlns:a16="http://schemas.microsoft.com/office/drawing/2014/main" id="{3FEE80AD-5B4B-402F-AFCA-8D1F416A8506}"/>
              </a:ext>
            </a:extLst>
          </p:cNvPr>
          <p:cNvSpPr>
            <a:spLocks noGrp="1"/>
          </p:cNvSpPr>
          <p:nvPr>
            <p:ph idx="1"/>
          </p:nvPr>
        </p:nvSpPr>
        <p:spPr>
          <a:xfrm>
            <a:off x="1097280" y="1859728"/>
            <a:ext cx="10101943" cy="1245809"/>
          </a:xfrm>
        </p:spPr>
        <p:txBody>
          <a:bodyPr/>
          <a:lstStyle/>
          <a:p>
            <a:pPr algn="just"/>
            <a:r>
              <a:rPr lang="en-GB" dirty="0"/>
              <a:t>Navigation refers to the method used to find information within a Web site. A navigation page is used primarily to help users locate and link to destination pages. A Web site’s navigation scheme should allow users to find and access information effectively.</a:t>
            </a:r>
          </a:p>
        </p:txBody>
      </p:sp>
      <p:sp>
        <p:nvSpPr>
          <p:cNvPr id="6" name="Symbol zastępczy zawartości 2">
            <a:extLst>
              <a:ext uri="{FF2B5EF4-FFF2-40B4-BE49-F238E27FC236}">
                <a16:creationId xmlns:a16="http://schemas.microsoft.com/office/drawing/2014/main" id="{EAFB281B-5E8F-46BC-818D-AFAB6B6116CF}"/>
              </a:ext>
            </a:extLst>
          </p:cNvPr>
          <p:cNvSpPr txBox="1">
            <a:spLocks/>
          </p:cNvSpPr>
          <p:nvPr/>
        </p:nvSpPr>
        <p:spPr>
          <a:xfrm>
            <a:off x="1097280" y="3875439"/>
            <a:ext cx="6682377" cy="2062481"/>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lvl="0" indent="-457200">
              <a:buFont typeface="+mj-lt"/>
              <a:buAutoNum type="arabicPeriod"/>
            </a:pPr>
            <a:r>
              <a:rPr lang="en-GB" dirty="0"/>
              <a:t>Provide Navigational Options </a:t>
            </a:r>
          </a:p>
          <a:p>
            <a:pPr marL="457200" lvl="0" indent="-457200">
              <a:buFont typeface="+mj-lt"/>
              <a:buAutoNum type="arabicPeriod"/>
            </a:pPr>
            <a:r>
              <a:rPr lang="en-GB" dirty="0"/>
              <a:t>Differentiate and Group Navigation Elements </a:t>
            </a:r>
          </a:p>
          <a:p>
            <a:pPr marL="457200" lvl="0" indent="-457200">
              <a:buFont typeface="+mj-lt"/>
              <a:buAutoNum type="arabicPeriod"/>
            </a:pPr>
            <a:r>
              <a:rPr lang="en-GB" dirty="0"/>
              <a:t>Use a Clickable 'List of Contents' on Long Pages </a:t>
            </a:r>
          </a:p>
          <a:p>
            <a:pPr marL="457200" lvl="0" indent="-457200">
              <a:buFont typeface="+mj-lt"/>
              <a:buAutoNum type="arabicPeriod"/>
            </a:pPr>
            <a:r>
              <a:rPr lang="en-GB" dirty="0"/>
              <a:t>Provide Feedback on User's Location </a:t>
            </a:r>
          </a:p>
          <a:p>
            <a:pPr marL="457200" lvl="0" indent="-457200">
              <a:buFont typeface="+mj-lt"/>
              <a:buAutoNum type="arabicPeriod"/>
            </a:pPr>
            <a:r>
              <a:rPr lang="en-GB" dirty="0"/>
              <a:t>Use Appropriate Menu Types</a:t>
            </a:r>
          </a:p>
        </p:txBody>
      </p:sp>
      <p:sp>
        <p:nvSpPr>
          <p:cNvPr id="8" name="Tytuł 1">
            <a:extLst>
              <a:ext uri="{FF2B5EF4-FFF2-40B4-BE49-F238E27FC236}">
                <a16:creationId xmlns:a16="http://schemas.microsoft.com/office/drawing/2014/main" id="{B2D2F0C4-A71C-4D8D-B903-37DA6D3E56C5}"/>
              </a:ext>
            </a:extLst>
          </p:cNvPr>
          <p:cNvSpPr txBox="1">
            <a:spLocks/>
          </p:cNvSpPr>
          <p:nvPr/>
        </p:nvSpPr>
        <p:spPr>
          <a:xfrm>
            <a:off x="1097280" y="2750978"/>
            <a:ext cx="10058400" cy="1001486"/>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b="1" dirty="0"/>
              <a:t>Sections:</a:t>
            </a:r>
            <a:endParaRPr lang="en-GB" dirty="0"/>
          </a:p>
        </p:txBody>
      </p:sp>
      <p:pic>
        <p:nvPicPr>
          <p:cNvPr id="5" name="Grafika 4" descr="Kompas">
            <a:extLst>
              <a:ext uri="{FF2B5EF4-FFF2-40B4-BE49-F238E27FC236}">
                <a16:creationId xmlns:a16="http://schemas.microsoft.com/office/drawing/2014/main" id="{2B61FFC5-47BB-40C3-892D-7455A63B2C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13112" y="3290050"/>
            <a:ext cx="2586111" cy="2586111"/>
          </a:xfrm>
          <a:prstGeom prst="rect">
            <a:avLst/>
          </a:prstGeom>
        </p:spPr>
      </p:pic>
    </p:spTree>
    <p:extLst>
      <p:ext uri="{BB962C8B-B14F-4D97-AF65-F5344CB8AC3E}">
        <p14:creationId xmlns:p14="http://schemas.microsoft.com/office/powerpoint/2010/main" val="2692065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2">
            <a:extLst>
              <a:ext uri="{FF2B5EF4-FFF2-40B4-BE49-F238E27FC236}">
                <a16:creationId xmlns:a16="http://schemas.microsoft.com/office/drawing/2014/main" id="{A51DCB13-7CBE-4561-A532-00910ADDDE9E}"/>
              </a:ext>
            </a:extLst>
          </p:cNvPr>
          <p:cNvGraphicFramePr>
            <a:graphicFrameLocks noGrp="1"/>
          </p:cNvGraphicFramePr>
          <p:nvPr>
            <p:extLst>
              <p:ext uri="{D42A27DB-BD31-4B8C-83A1-F6EECF244321}">
                <p14:modId xmlns:p14="http://schemas.microsoft.com/office/powerpoint/2010/main" val="686343098"/>
              </p:ext>
            </p:extLst>
          </p:nvPr>
        </p:nvGraphicFramePr>
        <p:xfrm>
          <a:off x="406399" y="1314340"/>
          <a:ext cx="11408230" cy="2357255"/>
        </p:xfrm>
        <a:graphic>
          <a:graphicData uri="http://schemas.openxmlformats.org/drawingml/2006/table">
            <a:tbl>
              <a:tblPr firstRow="1" bandRow="1">
                <a:tableStyleId>{5940675A-B579-460E-94D1-54222C63F5DA}</a:tableStyleId>
              </a:tblPr>
              <a:tblGrid>
                <a:gridCol w="9724572">
                  <a:extLst>
                    <a:ext uri="{9D8B030D-6E8A-4147-A177-3AD203B41FA5}">
                      <a16:colId xmlns:a16="http://schemas.microsoft.com/office/drawing/2014/main" val="1581639009"/>
                    </a:ext>
                  </a:extLst>
                </a:gridCol>
                <a:gridCol w="1683658">
                  <a:extLst>
                    <a:ext uri="{9D8B030D-6E8A-4147-A177-3AD203B41FA5}">
                      <a16:colId xmlns:a16="http://schemas.microsoft.com/office/drawing/2014/main" val="2359419021"/>
                    </a:ext>
                  </a:extLst>
                </a:gridCol>
              </a:tblGrid>
              <a:tr h="280635">
                <a:tc>
                  <a:txBody>
                    <a:bodyPr/>
                    <a:lstStyle/>
                    <a:p>
                      <a:pPr>
                        <a:lnSpc>
                          <a:spcPct val="115000"/>
                        </a:lnSpc>
                        <a:spcAft>
                          <a:spcPts val="0"/>
                        </a:spcAft>
                      </a:pPr>
                      <a:r>
                        <a:rPr lang="en-GB" sz="1400">
                          <a:effectLst/>
                          <a:latin typeface="Segoe UI" panose="020B0502040204020203" pitchFamily="34" charset="0"/>
                          <a:ea typeface="Times New Roman" panose="02020603050405020304" pitchFamily="18" charset="0"/>
                          <a:cs typeface="Times New Roman" panose="02020603050405020304" pitchFamily="18" charset="0"/>
                        </a:rPr>
                        <a:t>No. 6-HE-3.1</a:t>
                      </a:r>
                    </a:p>
                  </a:txBody>
                  <a:tcPr marL="63500" marR="63500" marT="63500" marB="63500"/>
                </a:tc>
                <a:tc>
                  <a:txBody>
                    <a:bodyPr/>
                    <a:lstStyle/>
                    <a:p>
                      <a:pPr algn="ct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Good aspect</a:t>
                      </a:r>
                    </a:p>
                  </a:txBody>
                  <a:tcPr marL="63500" marR="63500" marT="63500" marB="63500"/>
                </a:tc>
                <a:extLst>
                  <a:ext uri="{0D108BD9-81ED-4DB2-BD59-A6C34878D82A}">
                    <a16:rowId xmlns:a16="http://schemas.microsoft.com/office/drawing/2014/main" val="1242800369"/>
                  </a:ext>
                </a:extLst>
              </a:tr>
              <a:tr h="419627">
                <a:tc gridSpan="2">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Name</a:t>
                      </a: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a:t>
                      </a: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Navigational options are provided</a:t>
                      </a:r>
                    </a:p>
                  </a:txBody>
                  <a:tcPr marL="63500" marR="63500" marT="63500" marB="63500"/>
                </a:tc>
                <a:tc hMerge="1">
                  <a:txBody>
                    <a:bodyPr/>
                    <a:lstStyle/>
                    <a:p>
                      <a:endParaRPr lang="en-GB"/>
                    </a:p>
                  </a:txBody>
                  <a:tcPr/>
                </a:tc>
                <a:extLst>
                  <a:ext uri="{0D108BD9-81ED-4DB2-BD59-A6C34878D82A}">
                    <a16:rowId xmlns:a16="http://schemas.microsoft.com/office/drawing/2014/main" val="825665563"/>
                  </a:ext>
                </a:extLst>
              </a:tr>
              <a:tr h="1409327">
                <a:tc gridSpan="2">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Evidence:</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Heuristic: User control and freedom</a:t>
                      </a:r>
                    </a:p>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Interface aspect:</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Navigation bar is present.</a:t>
                      </a:r>
                    </a:p>
                  </a:txBody>
                  <a:tcPr marL="63500" marR="63500" marT="63500" marB="63500"/>
                </a:tc>
                <a:tc hMerge="1">
                  <a:txBody>
                    <a:bodyPr/>
                    <a:lstStyle/>
                    <a:p>
                      <a:endParaRPr lang="en-GB"/>
                    </a:p>
                  </a:txBody>
                  <a:tcPr/>
                </a:tc>
                <a:extLst>
                  <a:ext uri="{0D108BD9-81ED-4DB2-BD59-A6C34878D82A}">
                    <a16:rowId xmlns:a16="http://schemas.microsoft.com/office/drawing/2014/main" val="1472897159"/>
                  </a:ext>
                </a:extLst>
              </a:tr>
            </a:tbl>
          </a:graphicData>
        </a:graphic>
      </p:graphicFrame>
      <p:sp>
        <p:nvSpPr>
          <p:cNvPr id="8" name="Tytuł 1">
            <a:extLst>
              <a:ext uri="{FF2B5EF4-FFF2-40B4-BE49-F238E27FC236}">
                <a16:creationId xmlns:a16="http://schemas.microsoft.com/office/drawing/2014/main" id="{452E8E2E-2952-4011-9700-1B2748E5770C}"/>
              </a:ext>
            </a:extLst>
          </p:cNvPr>
          <p:cNvSpPr txBox="1">
            <a:spLocks/>
          </p:cNvSpPr>
          <p:nvPr/>
        </p:nvSpPr>
        <p:spPr>
          <a:xfrm>
            <a:off x="569518" y="344661"/>
            <a:ext cx="10058400" cy="6713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15000"/>
              </a:lnSpc>
              <a:spcBef>
                <a:spcPts val="600"/>
              </a:spcBef>
            </a:pPr>
            <a:r>
              <a:rPr lang="en-GB" sz="3200" b="1" dirty="0">
                <a:latin typeface="Segoe UI" panose="020B0502040204020203" pitchFamily="34" charset="0"/>
                <a:ea typeface="Times New Roman" panose="02020603050405020304" pitchFamily="18" charset="0"/>
                <a:cs typeface="Times New Roman" panose="02020603050405020304" pitchFamily="18" charset="0"/>
              </a:rPr>
              <a:t>No. 6-HE-3.1 </a:t>
            </a:r>
            <a:r>
              <a:rPr lang="en-GB" sz="3200" dirty="0">
                <a:latin typeface="Segoe UI" panose="020B0502040204020203" pitchFamily="34" charset="0"/>
                <a:ea typeface="Times New Roman" panose="02020603050405020304" pitchFamily="18" charset="0"/>
                <a:cs typeface="Times New Roman" panose="02020603050405020304" pitchFamily="18" charset="0"/>
              </a:rPr>
              <a:t>Navigational options are provided</a:t>
            </a:r>
          </a:p>
          <a:p>
            <a:pPr>
              <a:lnSpc>
                <a:spcPct val="115000"/>
              </a:lnSpc>
              <a:spcBef>
                <a:spcPts val="600"/>
              </a:spcBef>
              <a:spcAft>
                <a:spcPts val="0"/>
              </a:spcAft>
            </a:pPr>
            <a:endParaRPr lang="en-GB" sz="3200" b="1" dirty="0">
              <a:latin typeface="Segoe UI" panose="020B0502040204020203" pitchFamily="34" charset="0"/>
              <a:ea typeface="Times New Roman" panose="02020603050405020304" pitchFamily="18" charset="0"/>
              <a:cs typeface="Times New Roman" panose="02020603050405020304" pitchFamily="18" charset="0"/>
            </a:endParaRPr>
          </a:p>
        </p:txBody>
      </p:sp>
      <p:pic>
        <p:nvPicPr>
          <p:cNvPr id="13" name="Grafika 12" descr="Znak kciuka w górę">
            <a:extLst>
              <a:ext uri="{FF2B5EF4-FFF2-40B4-BE49-F238E27FC236}">
                <a16:creationId xmlns:a16="http://schemas.microsoft.com/office/drawing/2014/main" id="{AD9AAD91-8714-497F-BBB3-F531EDB706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27918" y="295702"/>
            <a:ext cx="769258" cy="769258"/>
          </a:xfrm>
          <a:prstGeom prst="rect">
            <a:avLst/>
          </a:prstGeom>
        </p:spPr>
      </p:pic>
      <p:pic>
        <p:nvPicPr>
          <p:cNvPr id="3" name="Obraz 2">
            <a:extLst>
              <a:ext uri="{FF2B5EF4-FFF2-40B4-BE49-F238E27FC236}">
                <a16:creationId xmlns:a16="http://schemas.microsoft.com/office/drawing/2014/main" id="{520A45EC-0C8D-4FD6-A98F-28E1A4FDFCA8}"/>
              </a:ext>
            </a:extLst>
          </p:cNvPr>
          <p:cNvPicPr>
            <a:picLocks noChangeAspect="1"/>
          </p:cNvPicPr>
          <p:nvPr/>
        </p:nvPicPr>
        <p:blipFill>
          <a:blip r:embed="rId4"/>
          <a:stretch>
            <a:fillRect/>
          </a:stretch>
        </p:blipFill>
        <p:spPr>
          <a:xfrm>
            <a:off x="4709600" y="3777742"/>
            <a:ext cx="6105525" cy="790575"/>
          </a:xfrm>
          <a:prstGeom prst="rect">
            <a:avLst/>
          </a:prstGeom>
        </p:spPr>
      </p:pic>
      <p:pic>
        <p:nvPicPr>
          <p:cNvPr id="4" name="Obraz 3">
            <a:extLst>
              <a:ext uri="{FF2B5EF4-FFF2-40B4-BE49-F238E27FC236}">
                <a16:creationId xmlns:a16="http://schemas.microsoft.com/office/drawing/2014/main" id="{136F4827-6004-49DF-B7F7-D36CC7F2DE47}"/>
              </a:ext>
            </a:extLst>
          </p:cNvPr>
          <p:cNvPicPr>
            <a:picLocks noChangeAspect="1"/>
          </p:cNvPicPr>
          <p:nvPr/>
        </p:nvPicPr>
        <p:blipFill>
          <a:blip r:embed="rId5"/>
          <a:stretch>
            <a:fillRect/>
          </a:stretch>
        </p:blipFill>
        <p:spPr>
          <a:xfrm>
            <a:off x="3348037" y="5023335"/>
            <a:ext cx="5495925" cy="790575"/>
          </a:xfrm>
          <a:prstGeom prst="rect">
            <a:avLst/>
          </a:prstGeom>
        </p:spPr>
      </p:pic>
      <p:pic>
        <p:nvPicPr>
          <p:cNvPr id="5" name="Obraz 4">
            <a:extLst>
              <a:ext uri="{FF2B5EF4-FFF2-40B4-BE49-F238E27FC236}">
                <a16:creationId xmlns:a16="http://schemas.microsoft.com/office/drawing/2014/main" id="{FEE295B3-2378-4BBE-95AB-3EB9251F4685}"/>
              </a:ext>
            </a:extLst>
          </p:cNvPr>
          <p:cNvPicPr>
            <a:picLocks noChangeAspect="1"/>
          </p:cNvPicPr>
          <p:nvPr/>
        </p:nvPicPr>
        <p:blipFill>
          <a:blip r:embed="rId6"/>
          <a:stretch>
            <a:fillRect/>
          </a:stretch>
        </p:blipFill>
        <p:spPr>
          <a:xfrm>
            <a:off x="2081738" y="3768217"/>
            <a:ext cx="2190750" cy="800100"/>
          </a:xfrm>
          <a:prstGeom prst="rect">
            <a:avLst/>
          </a:prstGeom>
        </p:spPr>
      </p:pic>
      <p:sp>
        <p:nvSpPr>
          <p:cNvPr id="7" name="Prostokąt 6">
            <a:extLst>
              <a:ext uri="{FF2B5EF4-FFF2-40B4-BE49-F238E27FC236}">
                <a16:creationId xmlns:a16="http://schemas.microsoft.com/office/drawing/2014/main" id="{83976391-499C-467B-BB1E-1FEC5636B820}"/>
              </a:ext>
            </a:extLst>
          </p:cNvPr>
          <p:cNvSpPr/>
          <p:nvPr/>
        </p:nvSpPr>
        <p:spPr>
          <a:xfrm>
            <a:off x="2091057" y="4568317"/>
            <a:ext cx="2181431" cy="307777"/>
          </a:xfrm>
          <a:prstGeom prst="rect">
            <a:avLst/>
          </a:prstGeom>
        </p:spPr>
        <p:txBody>
          <a:bodyPr wrap="none">
            <a:spAutoFit/>
          </a:bodyPr>
          <a:lstStyle/>
          <a:p>
            <a:r>
              <a:rPr lang="en-GB" sz="1400" dirty="0">
                <a:latin typeface="Segoe UI" panose="020B0502040204020203" pitchFamily="34" charset="0"/>
                <a:ea typeface="Times New Roman" panose="02020603050405020304" pitchFamily="18" charset="0"/>
                <a:cs typeface="Times New Roman" panose="02020603050405020304" pitchFamily="18" charset="0"/>
              </a:rPr>
              <a:t>Go to Home Page button</a:t>
            </a:r>
            <a:endParaRPr lang="en-GB" sz="1400" dirty="0"/>
          </a:p>
        </p:txBody>
      </p:sp>
      <p:sp>
        <p:nvSpPr>
          <p:cNvPr id="10" name="Prostokąt 9">
            <a:extLst>
              <a:ext uri="{FF2B5EF4-FFF2-40B4-BE49-F238E27FC236}">
                <a16:creationId xmlns:a16="http://schemas.microsoft.com/office/drawing/2014/main" id="{F07882C0-88A0-4EF9-9ABC-391EE9E58830}"/>
              </a:ext>
            </a:extLst>
          </p:cNvPr>
          <p:cNvSpPr/>
          <p:nvPr/>
        </p:nvSpPr>
        <p:spPr>
          <a:xfrm>
            <a:off x="7698529" y="4568317"/>
            <a:ext cx="949299" cy="307777"/>
          </a:xfrm>
          <a:prstGeom prst="rect">
            <a:avLst/>
          </a:prstGeom>
        </p:spPr>
        <p:txBody>
          <a:bodyPr wrap="none">
            <a:spAutoFit/>
          </a:bodyPr>
          <a:lstStyle/>
          <a:p>
            <a:r>
              <a:rPr lang="en-GB" sz="1400" dirty="0">
                <a:latin typeface="Segoe UI" panose="020B0502040204020203" pitchFamily="34" charset="0"/>
                <a:ea typeface="Times New Roman" panose="02020603050405020304" pitchFamily="18" charset="0"/>
                <a:cs typeface="Times New Roman" panose="02020603050405020304" pitchFamily="18" charset="0"/>
              </a:rPr>
              <a:t>Menu Bar</a:t>
            </a:r>
            <a:endParaRPr lang="en-GB" sz="1400" dirty="0"/>
          </a:p>
        </p:txBody>
      </p:sp>
      <p:sp>
        <p:nvSpPr>
          <p:cNvPr id="11" name="Prostokąt 10">
            <a:extLst>
              <a:ext uri="{FF2B5EF4-FFF2-40B4-BE49-F238E27FC236}">
                <a16:creationId xmlns:a16="http://schemas.microsoft.com/office/drawing/2014/main" id="{7C00BA51-83A1-4B15-AE9C-05D3140C4F37}"/>
              </a:ext>
            </a:extLst>
          </p:cNvPr>
          <p:cNvSpPr/>
          <p:nvPr/>
        </p:nvSpPr>
        <p:spPr>
          <a:xfrm>
            <a:off x="5153882" y="5823435"/>
            <a:ext cx="1884234" cy="307777"/>
          </a:xfrm>
          <a:prstGeom prst="rect">
            <a:avLst/>
          </a:prstGeom>
        </p:spPr>
        <p:txBody>
          <a:bodyPr wrap="none">
            <a:spAutoFit/>
          </a:bodyPr>
          <a:lstStyle/>
          <a:p>
            <a:r>
              <a:rPr lang="en-GB" sz="1400" dirty="0">
                <a:latin typeface="Segoe UI" panose="020B0502040204020203" pitchFamily="34" charset="0"/>
                <a:ea typeface="Times New Roman" panose="02020603050405020304" pitchFamily="18" charset="0"/>
                <a:cs typeface="Times New Roman" panose="02020603050405020304" pitchFamily="18" charset="0"/>
              </a:rPr>
              <a:t>Call to action buttons</a:t>
            </a:r>
            <a:endParaRPr lang="en-GB" sz="1400" dirty="0"/>
          </a:p>
        </p:txBody>
      </p:sp>
    </p:spTree>
    <p:extLst>
      <p:ext uri="{BB962C8B-B14F-4D97-AF65-F5344CB8AC3E}">
        <p14:creationId xmlns:p14="http://schemas.microsoft.com/office/powerpoint/2010/main" val="285051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2">
            <a:extLst>
              <a:ext uri="{FF2B5EF4-FFF2-40B4-BE49-F238E27FC236}">
                <a16:creationId xmlns:a16="http://schemas.microsoft.com/office/drawing/2014/main" id="{87F316AC-6BEC-477F-8FD9-56BD53AE30B2}"/>
              </a:ext>
            </a:extLst>
          </p:cNvPr>
          <p:cNvGraphicFramePr>
            <a:graphicFrameLocks noGrp="1"/>
          </p:cNvGraphicFramePr>
          <p:nvPr>
            <p:extLst>
              <p:ext uri="{D42A27DB-BD31-4B8C-83A1-F6EECF244321}">
                <p14:modId xmlns:p14="http://schemas.microsoft.com/office/powerpoint/2010/main" val="910721539"/>
              </p:ext>
            </p:extLst>
          </p:nvPr>
        </p:nvGraphicFramePr>
        <p:xfrm>
          <a:off x="361015" y="1016002"/>
          <a:ext cx="11469970" cy="5136664"/>
        </p:xfrm>
        <a:graphic>
          <a:graphicData uri="http://schemas.openxmlformats.org/drawingml/2006/table">
            <a:tbl>
              <a:tblPr firstRow="1" bandRow="1">
                <a:tableStyleId>{5940675A-B579-460E-94D1-54222C63F5DA}</a:tableStyleId>
              </a:tblPr>
              <a:tblGrid>
                <a:gridCol w="11469970">
                  <a:extLst>
                    <a:ext uri="{9D8B030D-6E8A-4147-A177-3AD203B41FA5}">
                      <a16:colId xmlns:a16="http://schemas.microsoft.com/office/drawing/2014/main" val="1581639009"/>
                    </a:ext>
                  </a:extLst>
                </a:gridCol>
              </a:tblGrid>
              <a:tr h="1042068">
                <a:tc>
                  <a:txBody>
                    <a:bodyPr/>
                    <a:lstStyle/>
                    <a:p>
                      <a:pPr>
                        <a:lnSpc>
                          <a:spcPct val="115000"/>
                        </a:lnSpc>
                        <a:spcAft>
                          <a:spcPts val="0"/>
                        </a:spcAft>
                      </a:pPr>
                      <a:r>
                        <a:rPr lang="en-GB" sz="1400" b="1">
                          <a:effectLst/>
                          <a:latin typeface="Segoe UI" panose="020B0502040204020203" pitchFamily="34" charset="0"/>
                          <a:ea typeface="Times New Roman" panose="02020603050405020304" pitchFamily="18" charset="0"/>
                          <a:cs typeface="Times New Roman" panose="02020603050405020304" pitchFamily="18" charset="0"/>
                        </a:rPr>
                        <a:t>Explanation:</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a:effectLst/>
                          <a:latin typeface="Segoe UI" panose="020B0502040204020203" pitchFamily="34" charset="0"/>
                          <a:ea typeface="Times New Roman" panose="02020603050405020304" pitchFamily="18" charset="0"/>
                          <a:cs typeface="Times New Roman" panose="02020603050405020304" pitchFamily="18" charset="0"/>
                        </a:rPr>
                        <a:t>Heuristic is met due to the navigation bar being present and allowing ease access to all of the tabs from any place on the website.</a:t>
                      </a:r>
                    </a:p>
                  </a:txBody>
                  <a:tcPr marL="63500" marR="63500" marT="63500" marB="63500"/>
                </a:tc>
                <a:extLst>
                  <a:ext uri="{0D108BD9-81ED-4DB2-BD59-A6C34878D82A}">
                    <a16:rowId xmlns:a16="http://schemas.microsoft.com/office/drawing/2014/main" val="825665563"/>
                  </a:ext>
                </a:extLst>
              </a:tr>
              <a:tr h="2217772">
                <a:tc>
                  <a:txBody>
                    <a:bodyPr/>
                    <a:lstStyle/>
                    <a:p>
                      <a:pPr>
                        <a:lnSpc>
                          <a:spcPct val="115000"/>
                        </a:lnSpc>
                        <a:spcAft>
                          <a:spcPts val="0"/>
                        </a:spcAft>
                      </a:pPr>
                      <a:r>
                        <a:rPr lang="en-GB" sz="1400" b="1">
                          <a:effectLst/>
                          <a:latin typeface="Segoe UI" panose="020B0502040204020203" pitchFamily="34" charset="0"/>
                          <a:ea typeface="Times New Roman" panose="02020603050405020304" pitchFamily="18" charset="0"/>
                          <a:cs typeface="Times New Roman" panose="02020603050405020304" pitchFamily="18" charset="0"/>
                        </a:rPr>
                        <a:t>Benefit:</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a:effectLst/>
                          <a:latin typeface="Segoe UI" panose="020B0502040204020203" pitchFamily="34" charset="0"/>
                          <a:ea typeface="Times New Roman" panose="02020603050405020304" pitchFamily="18" charset="0"/>
                          <a:cs typeface="Times New Roman" panose="02020603050405020304" pitchFamily="18" charset="0"/>
                        </a:rPr>
                        <a:t>Rating: 4 - Critical importance</a:t>
                      </a:r>
                    </a:p>
                    <a:p>
                      <a:pPr>
                        <a:lnSpc>
                          <a:spcPct val="115000"/>
                        </a:lnSpc>
                        <a:spcAft>
                          <a:spcPts val="0"/>
                        </a:spcAft>
                      </a:pPr>
                      <a:r>
                        <a:rPr lang="en-GB" sz="1400" b="1">
                          <a:effectLst/>
                          <a:latin typeface="Segoe UI" panose="020B0502040204020203" pitchFamily="34" charset="0"/>
                          <a:ea typeface="Times New Roman" panose="02020603050405020304" pitchFamily="18" charset="0"/>
                          <a:cs typeface="Times New Roman" panose="02020603050405020304" pitchFamily="18" charset="0"/>
                        </a:rPr>
                        <a:t>Justification:</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GB" sz="1400">
                          <a:effectLst/>
                          <a:latin typeface="Segoe UI" panose="020B0502040204020203" pitchFamily="34" charset="0"/>
                          <a:ea typeface="Times New Roman" panose="02020603050405020304" pitchFamily="18" charset="0"/>
                          <a:cs typeface="Times New Roman" panose="02020603050405020304" pitchFamily="18" charset="0"/>
                        </a:rPr>
                        <a:t>Frequency: Navigational options are a necessary standard and can be encountered everywhere. Every user uses that since it is the easiest way of travelling through the site.</a:t>
                      </a:r>
                    </a:p>
                    <a:p>
                      <a:pPr marL="342900" lvl="0" indent="-342900">
                        <a:lnSpc>
                          <a:spcPct val="115000"/>
                        </a:lnSpc>
                        <a:spcAft>
                          <a:spcPts val="0"/>
                        </a:spcAft>
                        <a:buFont typeface="Symbol" panose="05050102010706020507" pitchFamily="18" charset="2"/>
                        <a:buChar char=""/>
                      </a:pPr>
                      <a:r>
                        <a:rPr lang="en-GB" sz="1400">
                          <a:effectLst/>
                          <a:latin typeface="Segoe UI" panose="020B0502040204020203" pitchFamily="34" charset="0"/>
                          <a:ea typeface="Times New Roman" panose="02020603050405020304" pitchFamily="18" charset="0"/>
                          <a:cs typeface="Times New Roman" panose="02020603050405020304" pitchFamily="18" charset="0"/>
                        </a:rPr>
                        <a:t>Impact: It is a must have, since lack of it is almost impossible for regular user to overcome and makes the website completely unusable.</a:t>
                      </a:r>
                    </a:p>
                    <a:p>
                      <a:pPr marL="342900" lvl="0" indent="-342900">
                        <a:lnSpc>
                          <a:spcPct val="115000"/>
                        </a:lnSpc>
                        <a:spcAft>
                          <a:spcPts val="0"/>
                        </a:spcAft>
                        <a:buFont typeface="Symbol" panose="05050102010706020507" pitchFamily="18" charset="2"/>
                        <a:buChar char=""/>
                      </a:pPr>
                      <a:r>
                        <a:rPr lang="en-GB" sz="1400">
                          <a:effectLst/>
                          <a:latin typeface="Segoe UI" panose="020B0502040204020203" pitchFamily="34" charset="0"/>
                          <a:ea typeface="Times New Roman" panose="02020603050405020304" pitchFamily="18" charset="0"/>
                          <a:cs typeface="Times New Roman" panose="02020603050405020304" pitchFamily="18" charset="0"/>
                        </a:rPr>
                        <a:t>Persistence: Navigation bar enables moving through the website during every usage, it is a key functionality.</a:t>
                      </a:r>
                    </a:p>
                    <a:p>
                      <a:pPr marL="342900" lvl="0" indent="-342900">
                        <a:lnSpc>
                          <a:spcPct val="115000"/>
                        </a:lnSpc>
                        <a:spcAft>
                          <a:spcPts val="0"/>
                        </a:spcAft>
                        <a:buFont typeface="Symbol" panose="05050102010706020507" pitchFamily="18" charset="2"/>
                        <a:buChar char=""/>
                      </a:pPr>
                      <a:r>
                        <a:rPr lang="en-GB" sz="1400">
                          <a:effectLst/>
                          <a:latin typeface="Segoe UI" panose="020B0502040204020203" pitchFamily="34" charset="0"/>
                          <a:ea typeface="Times New Roman" panose="02020603050405020304" pitchFamily="18" charset="0"/>
                          <a:cs typeface="Times New Roman" panose="02020603050405020304" pitchFamily="18" charset="0"/>
                        </a:rPr>
                        <a:t>Weights: We rated this as a critical importance due to navigational options being crucial functionality on the website and allowing users to go back and forth the tabs with ease and comfort.</a:t>
                      </a:r>
                    </a:p>
                  </a:txBody>
                  <a:tcPr marL="63500" marR="63500" marT="63500" marB="63500"/>
                </a:tc>
                <a:extLst>
                  <a:ext uri="{0D108BD9-81ED-4DB2-BD59-A6C34878D82A}">
                    <a16:rowId xmlns:a16="http://schemas.microsoft.com/office/drawing/2014/main" val="1472897159"/>
                  </a:ext>
                </a:extLst>
              </a:tr>
              <a:tr h="893156">
                <a:tc>
                  <a:txBody>
                    <a:bodyPr/>
                    <a:lstStyle/>
                    <a:p>
                      <a:pPr>
                        <a:lnSpc>
                          <a:spcPct val="115000"/>
                        </a:lnSpc>
                        <a:spcAft>
                          <a:spcPts val="0"/>
                        </a:spcAft>
                      </a:pPr>
                      <a:r>
                        <a:rPr lang="en-GB" sz="1400" b="1">
                          <a:effectLst/>
                          <a:latin typeface="Segoe UI" panose="020B0502040204020203" pitchFamily="34" charset="0"/>
                          <a:ea typeface="Times New Roman" panose="02020603050405020304" pitchFamily="18" charset="0"/>
                          <a:cs typeface="Times New Roman" panose="02020603050405020304" pitchFamily="18" charset="0"/>
                        </a:rPr>
                        <a:t>Possible Trade-offs:</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a:effectLst/>
                          <a:latin typeface="Segoe UI" panose="020B0502040204020203" pitchFamily="34" charset="0"/>
                          <a:ea typeface="Times New Roman" panose="02020603050405020304" pitchFamily="18" charset="0"/>
                          <a:cs typeface="Times New Roman" panose="02020603050405020304" pitchFamily="18" charset="0"/>
                        </a:rPr>
                        <a:t>It is a necessary standard and we cannot think of any usable trade-off.</a:t>
                      </a:r>
                    </a:p>
                  </a:txBody>
                  <a:tcPr marL="63500" marR="63500" marT="63500" marB="63500"/>
                </a:tc>
                <a:extLst>
                  <a:ext uri="{0D108BD9-81ED-4DB2-BD59-A6C34878D82A}">
                    <a16:rowId xmlns:a16="http://schemas.microsoft.com/office/drawing/2014/main" val="194750888"/>
                  </a:ext>
                </a:extLst>
              </a:tr>
              <a:tr h="887246">
                <a:tc>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Relationships</a:t>
                      </a: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a:t>
                      </a:r>
                    </a:p>
                    <a:p>
                      <a:pPr>
                        <a:lnSpc>
                          <a:spcPct val="115000"/>
                        </a:lnSpc>
                        <a:spcAft>
                          <a:spcPts val="0"/>
                        </a:spcAft>
                      </a:pPr>
                      <a:r>
                        <a:rPr lang="en-GB" sz="1400" kern="1200" dirty="0">
                          <a:solidFill>
                            <a:schemeClr val="tx1"/>
                          </a:solidFill>
                          <a:effectLst/>
                          <a:latin typeface="+mn-lt"/>
                          <a:ea typeface="+mn-ea"/>
                          <a:cs typeface="+mn-cs"/>
                        </a:rPr>
                        <a:t>No. 6-HE-1.1, No. 6-HE-3.2, No. 6-HE-5.4</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3165272999"/>
                  </a:ext>
                </a:extLst>
              </a:tr>
            </a:tbl>
          </a:graphicData>
        </a:graphic>
      </p:graphicFrame>
      <p:sp>
        <p:nvSpPr>
          <p:cNvPr id="4" name="Tytuł 1">
            <a:extLst>
              <a:ext uri="{FF2B5EF4-FFF2-40B4-BE49-F238E27FC236}">
                <a16:creationId xmlns:a16="http://schemas.microsoft.com/office/drawing/2014/main" id="{84876ACC-3218-41AF-B3A9-1C1490382E04}"/>
              </a:ext>
            </a:extLst>
          </p:cNvPr>
          <p:cNvSpPr txBox="1">
            <a:spLocks/>
          </p:cNvSpPr>
          <p:nvPr/>
        </p:nvSpPr>
        <p:spPr>
          <a:xfrm>
            <a:off x="569518" y="344661"/>
            <a:ext cx="10058400" cy="6713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15000"/>
              </a:lnSpc>
              <a:spcBef>
                <a:spcPts val="600"/>
              </a:spcBef>
            </a:pPr>
            <a:r>
              <a:rPr lang="en-GB" sz="3200" b="1" dirty="0">
                <a:latin typeface="Segoe UI" panose="020B0502040204020203" pitchFamily="34" charset="0"/>
                <a:ea typeface="Times New Roman" panose="02020603050405020304" pitchFamily="18" charset="0"/>
                <a:cs typeface="Times New Roman" panose="02020603050405020304" pitchFamily="18" charset="0"/>
              </a:rPr>
              <a:t>No. 6-HE-3.1 </a:t>
            </a:r>
            <a:r>
              <a:rPr lang="en-GB" sz="3200" dirty="0">
                <a:latin typeface="Segoe UI" panose="020B0502040204020203" pitchFamily="34" charset="0"/>
                <a:ea typeface="Times New Roman" panose="02020603050405020304" pitchFamily="18" charset="0"/>
                <a:cs typeface="Times New Roman" panose="02020603050405020304" pitchFamily="18" charset="0"/>
              </a:rPr>
              <a:t>Navigational options are provided</a:t>
            </a:r>
          </a:p>
          <a:p>
            <a:pPr>
              <a:lnSpc>
                <a:spcPct val="115000"/>
              </a:lnSpc>
              <a:spcBef>
                <a:spcPts val="600"/>
              </a:spcBef>
            </a:pPr>
            <a:endParaRPr lang="en-GB" sz="3200" dirty="0">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Bef>
                <a:spcPts val="600"/>
              </a:spcBef>
              <a:spcAft>
                <a:spcPts val="0"/>
              </a:spcAft>
            </a:pPr>
            <a:endParaRPr lang="en-GB" sz="3200" b="1" dirty="0">
              <a:latin typeface="Segoe UI" panose="020B05020402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2040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2511427-25B1-4FF7-8090-A8854D6B48B2}"/>
              </a:ext>
            </a:extLst>
          </p:cNvPr>
          <p:cNvSpPr>
            <a:spLocks noGrp="1"/>
          </p:cNvSpPr>
          <p:nvPr>
            <p:ph type="title"/>
          </p:nvPr>
        </p:nvSpPr>
        <p:spPr/>
        <p:txBody>
          <a:bodyPr/>
          <a:lstStyle/>
          <a:p>
            <a:pPr algn="ctr"/>
            <a:r>
              <a:rPr lang="en-GB" b="1" dirty="0"/>
              <a:t>Object of studies</a:t>
            </a:r>
          </a:p>
        </p:txBody>
      </p:sp>
      <p:sp>
        <p:nvSpPr>
          <p:cNvPr id="3" name="Symbol zastępczy zawartości 2">
            <a:extLst>
              <a:ext uri="{FF2B5EF4-FFF2-40B4-BE49-F238E27FC236}">
                <a16:creationId xmlns:a16="http://schemas.microsoft.com/office/drawing/2014/main" id="{9DC5D2B6-04BE-4A31-B4C9-FAE27559FE1A}"/>
              </a:ext>
            </a:extLst>
          </p:cNvPr>
          <p:cNvSpPr>
            <a:spLocks noGrp="1"/>
          </p:cNvSpPr>
          <p:nvPr>
            <p:ph idx="1"/>
          </p:nvPr>
        </p:nvSpPr>
        <p:spPr>
          <a:xfrm>
            <a:off x="1097280" y="4038654"/>
            <a:ext cx="10058400" cy="1450758"/>
          </a:xfrm>
        </p:spPr>
        <p:txBody>
          <a:bodyPr>
            <a:normAutofit/>
          </a:bodyPr>
          <a:lstStyle/>
          <a:p>
            <a:pPr algn="ctr"/>
            <a:r>
              <a:rPr lang="en-GB" sz="2400" dirty="0"/>
              <a:t>Our work subject is website </a:t>
            </a:r>
            <a:r>
              <a:rPr lang="en-GB" sz="2400" u="sng" dirty="0">
                <a:hlinkClick r:id="rId2"/>
              </a:rPr>
              <a:t>https://overflow.io/</a:t>
            </a:r>
            <a:r>
              <a:rPr lang="en-GB" sz="2400" dirty="0"/>
              <a:t> – User flow diagramming tool. That site was awarded by </a:t>
            </a:r>
            <a:r>
              <a:rPr lang="en-GB" sz="2400" dirty="0" err="1"/>
              <a:t>Awwwards</a:t>
            </a:r>
            <a:r>
              <a:rPr lang="en-GB" sz="2400" dirty="0"/>
              <a:t> with “Site of the Day (3/20/2018)” and “Best Website Gallery” prize. </a:t>
            </a:r>
            <a:r>
              <a:rPr lang="en-GB" sz="2400" u="sng" dirty="0">
                <a:hlinkClick r:id="rId3"/>
              </a:rPr>
              <a:t>https://www.awwwards.com/</a:t>
            </a:r>
            <a:endParaRPr lang="en-GB" sz="2400" dirty="0"/>
          </a:p>
          <a:p>
            <a:endParaRPr lang="en-GB" sz="1800" dirty="0"/>
          </a:p>
        </p:txBody>
      </p:sp>
      <p:pic>
        <p:nvPicPr>
          <p:cNvPr id="1026" name="Picture 2">
            <a:extLst>
              <a:ext uri="{FF2B5EF4-FFF2-40B4-BE49-F238E27FC236}">
                <a16:creationId xmlns:a16="http://schemas.microsoft.com/office/drawing/2014/main" id="{237CB314-78A0-484F-AA57-169333A4E5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6792" y="2162628"/>
            <a:ext cx="6238416" cy="145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48026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2">
            <a:extLst>
              <a:ext uri="{FF2B5EF4-FFF2-40B4-BE49-F238E27FC236}">
                <a16:creationId xmlns:a16="http://schemas.microsoft.com/office/drawing/2014/main" id="{A51DCB13-7CBE-4561-A532-00910ADDDE9E}"/>
              </a:ext>
            </a:extLst>
          </p:cNvPr>
          <p:cNvGraphicFramePr>
            <a:graphicFrameLocks noGrp="1"/>
          </p:cNvGraphicFramePr>
          <p:nvPr>
            <p:extLst>
              <p:ext uri="{D42A27DB-BD31-4B8C-83A1-F6EECF244321}">
                <p14:modId xmlns:p14="http://schemas.microsoft.com/office/powerpoint/2010/main" val="2712774576"/>
              </p:ext>
            </p:extLst>
          </p:nvPr>
        </p:nvGraphicFramePr>
        <p:xfrm>
          <a:off x="391884" y="1093163"/>
          <a:ext cx="11408230" cy="2526030"/>
        </p:xfrm>
        <a:graphic>
          <a:graphicData uri="http://schemas.openxmlformats.org/drawingml/2006/table">
            <a:tbl>
              <a:tblPr firstRow="1" bandRow="1">
                <a:tableStyleId>{5940675A-B579-460E-94D1-54222C63F5DA}</a:tableStyleId>
              </a:tblPr>
              <a:tblGrid>
                <a:gridCol w="9724572">
                  <a:extLst>
                    <a:ext uri="{9D8B030D-6E8A-4147-A177-3AD203B41FA5}">
                      <a16:colId xmlns:a16="http://schemas.microsoft.com/office/drawing/2014/main" val="1581639009"/>
                    </a:ext>
                  </a:extLst>
                </a:gridCol>
                <a:gridCol w="1683658">
                  <a:extLst>
                    <a:ext uri="{9D8B030D-6E8A-4147-A177-3AD203B41FA5}">
                      <a16:colId xmlns:a16="http://schemas.microsoft.com/office/drawing/2014/main" val="2359419021"/>
                    </a:ext>
                  </a:extLst>
                </a:gridCol>
              </a:tblGrid>
              <a:tr h="280635">
                <a:tc>
                  <a:txBody>
                    <a:bodyPr/>
                    <a:lstStyle/>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No. 6-HE-3.2</a:t>
                      </a:r>
                    </a:p>
                  </a:txBody>
                  <a:tcPr marL="63500" marR="63500" marT="63500" marB="63500"/>
                </a:tc>
                <a:tc>
                  <a:txBody>
                    <a:bodyPr/>
                    <a:lstStyle/>
                    <a:p>
                      <a:pPr algn="ct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Good aspect</a:t>
                      </a:r>
                    </a:p>
                  </a:txBody>
                  <a:tcPr marL="63500" marR="63500" marT="63500" marB="63500"/>
                </a:tc>
                <a:extLst>
                  <a:ext uri="{0D108BD9-81ED-4DB2-BD59-A6C34878D82A}">
                    <a16:rowId xmlns:a16="http://schemas.microsoft.com/office/drawing/2014/main" val="1242800369"/>
                  </a:ext>
                </a:extLst>
              </a:tr>
              <a:tr h="419627">
                <a:tc gridSpan="2">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Name</a:t>
                      </a: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a:t>
                      </a: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Differentiated and grouped navigation elements</a:t>
                      </a:r>
                    </a:p>
                  </a:txBody>
                  <a:tcPr marL="63500" marR="63500" marT="63500" marB="63500"/>
                </a:tc>
                <a:tc hMerge="1">
                  <a:txBody>
                    <a:bodyPr/>
                    <a:lstStyle/>
                    <a:p>
                      <a:endParaRPr lang="en-GB"/>
                    </a:p>
                  </a:txBody>
                  <a:tcPr/>
                </a:tc>
                <a:extLst>
                  <a:ext uri="{0D108BD9-81ED-4DB2-BD59-A6C34878D82A}">
                    <a16:rowId xmlns:a16="http://schemas.microsoft.com/office/drawing/2014/main" val="825665563"/>
                  </a:ext>
                </a:extLst>
              </a:tr>
              <a:tr h="1409327">
                <a:tc gridSpan="2">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Evidence</a:t>
                      </a: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a:t>
                      </a: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Heuristic: Consistency and standards</a:t>
                      </a:r>
                    </a:p>
                    <a:p>
                      <a:pPr>
                        <a:lnSpc>
                          <a:spcPct val="115000"/>
                        </a:lnSpc>
                        <a:spcAft>
                          <a:spcPts val="0"/>
                        </a:spcAft>
                      </a:pPr>
                      <a:r>
                        <a:rPr lang="en-GB"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Interface aspect:</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Menu bar is present, scalable and all navigation buttons and options are grouped in one place. They are distinguishable among the rest of the page content.</a:t>
                      </a:r>
                    </a:p>
                  </a:txBody>
                  <a:tcPr marL="63500" marR="63500" marT="63500" marB="63500"/>
                </a:tc>
                <a:tc hMerge="1">
                  <a:txBody>
                    <a:bodyPr/>
                    <a:lstStyle/>
                    <a:p>
                      <a:endParaRPr lang="en-GB"/>
                    </a:p>
                  </a:txBody>
                  <a:tcPr/>
                </a:tc>
                <a:extLst>
                  <a:ext uri="{0D108BD9-81ED-4DB2-BD59-A6C34878D82A}">
                    <a16:rowId xmlns:a16="http://schemas.microsoft.com/office/drawing/2014/main" val="1472897159"/>
                  </a:ext>
                </a:extLst>
              </a:tr>
            </a:tbl>
          </a:graphicData>
        </a:graphic>
      </p:graphicFrame>
      <p:sp>
        <p:nvSpPr>
          <p:cNvPr id="8" name="Tytuł 1">
            <a:extLst>
              <a:ext uri="{FF2B5EF4-FFF2-40B4-BE49-F238E27FC236}">
                <a16:creationId xmlns:a16="http://schemas.microsoft.com/office/drawing/2014/main" id="{452E8E2E-2952-4011-9700-1B2748E5770C}"/>
              </a:ext>
            </a:extLst>
          </p:cNvPr>
          <p:cNvSpPr txBox="1">
            <a:spLocks/>
          </p:cNvSpPr>
          <p:nvPr/>
        </p:nvSpPr>
        <p:spPr>
          <a:xfrm>
            <a:off x="569518" y="344661"/>
            <a:ext cx="10058400" cy="6713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15000"/>
              </a:lnSpc>
              <a:spcAft>
                <a:spcPts val="0"/>
              </a:spcAft>
            </a:pPr>
            <a:r>
              <a:rPr lang="en-GB" sz="3200" b="1" dirty="0">
                <a:latin typeface="Segoe UI" panose="020B0502040204020203" pitchFamily="34" charset="0"/>
                <a:ea typeface="Times New Roman" panose="02020603050405020304" pitchFamily="18" charset="0"/>
                <a:cs typeface="Times New Roman" panose="02020603050405020304" pitchFamily="18" charset="0"/>
              </a:rPr>
              <a:t>No. 6-HE-3.2 </a:t>
            </a:r>
            <a:r>
              <a:rPr lang="en-GB" sz="2400" dirty="0">
                <a:latin typeface="Segoe UI" panose="020B0502040204020203" pitchFamily="34" charset="0"/>
                <a:ea typeface="Times New Roman" panose="02020603050405020304" pitchFamily="18" charset="0"/>
                <a:cs typeface="Times New Roman" panose="02020603050405020304" pitchFamily="18" charset="0"/>
              </a:rPr>
              <a:t>Differentiated and grouped navigation elements</a:t>
            </a:r>
          </a:p>
          <a:p>
            <a:pPr>
              <a:lnSpc>
                <a:spcPct val="115000"/>
              </a:lnSpc>
              <a:spcBef>
                <a:spcPts val="600"/>
              </a:spcBef>
              <a:spcAft>
                <a:spcPts val="0"/>
              </a:spcAft>
            </a:pPr>
            <a:endParaRPr lang="en-GB" sz="3200" b="1" dirty="0">
              <a:latin typeface="Segoe UI" panose="020B0502040204020203" pitchFamily="34" charset="0"/>
              <a:ea typeface="Times New Roman" panose="02020603050405020304" pitchFamily="18" charset="0"/>
              <a:cs typeface="Times New Roman" panose="02020603050405020304" pitchFamily="18" charset="0"/>
            </a:endParaRPr>
          </a:p>
        </p:txBody>
      </p:sp>
      <p:pic>
        <p:nvPicPr>
          <p:cNvPr id="13" name="Grafika 12" descr="Znak kciuka w górę">
            <a:extLst>
              <a:ext uri="{FF2B5EF4-FFF2-40B4-BE49-F238E27FC236}">
                <a16:creationId xmlns:a16="http://schemas.microsoft.com/office/drawing/2014/main" id="{AD9AAD91-8714-497F-BBB3-F531EDB706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27918" y="295702"/>
            <a:ext cx="769258" cy="769258"/>
          </a:xfrm>
          <a:prstGeom prst="rect">
            <a:avLst/>
          </a:prstGeom>
        </p:spPr>
      </p:pic>
      <p:pic>
        <p:nvPicPr>
          <p:cNvPr id="3" name="Obraz 2">
            <a:extLst>
              <a:ext uri="{FF2B5EF4-FFF2-40B4-BE49-F238E27FC236}">
                <a16:creationId xmlns:a16="http://schemas.microsoft.com/office/drawing/2014/main" id="{5B98A531-94F7-4A26-8475-4CD6C667BA95}"/>
              </a:ext>
            </a:extLst>
          </p:cNvPr>
          <p:cNvPicPr>
            <a:picLocks noChangeAspect="1"/>
          </p:cNvPicPr>
          <p:nvPr/>
        </p:nvPicPr>
        <p:blipFill rotWithShape="1">
          <a:blip r:embed="rId4"/>
          <a:srcRect b="83675"/>
          <a:stretch/>
        </p:blipFill>
        <p:spPr>
          <a:xfrm>
            <a:off x="1198068" y="3696355"/>
            <a:ext cx="10602046" cy="791910"/>
          </a:xfrm>
          <a:prstGeom prst="rect">
            <a:avLst/>
          </a:prstGeom>
        </p:spPr>
      </p:pic>
      <p:pic>
        <p:nvPicPr>
          <p:cNvPr id="4" name="Obraz 3">
            <a:extLst>
              <a:ext uri="{FF2B5EF4-FFF2-40B4-BE49-F238E27FC236}">
                <a16:creationId xmlns:a16="http://schemas.microsoft.com/office/drawing/2014/main" id="{972D1601-79B3-4671-8545-71B25DFAB0DF}"/>
              </a:ext>
            </a:extLst>
          </p:cNvPr>
          <p:cNvPicPr>
            <a:picLocks noChangeAspect="1"/>
          </p:cNvPicPr>
          <p:nvPr/>
        </p:nvPicPr>
        <p:blipFill rotWithShape="1">
          <a:blip r:embed="rId5"/>
          <a:srcRect t="45784" b="22382"/>
          <a:stretch/>
        </p:blipFill>
        <p:spPr>
          <a:xfrm>
            <a:off x="1198068" y="4625644"/>
            <a:ext cx="10602046" cy="1544210"/>
          </a:xfrm>
          <a:prstGeom prst="rect">
            <a:avLst/>
          </a:prstGeom>
        </p:spPr>
      </p:pic>
      <p:sp>
        <p:nvSpPr>
          <p:cNvPr id="7" name="Prostokąt 6">
            <a:extLst>
              <a:ext uri="{FF2B5EF4-FFF2-40B4-BE49-F238E27FC236}">
                <a16:creationId xmlns:a16="http://schemas.microsoft.com/office/drawing/2014/main" id="{7273F703-B3AD-47F5-997B-675B912B4D20}"/>
              </a:ext>
            </a:extLst>
          </p:cNvPr>
          <p:cNvSpPr/>
          <p:nvPr/>
        </p:nvSpPr>
        <p:spPr>
          <a:xfrm>
            <a:off x="247936" y="3814641"/>
            <a:ext cx="950132" cy="307777"/>
          </a:xfrm>
          <a:prstGeom prst="rect">
            <a:avLst/>
          </a:prstGeom>
        </p:spPr>
        <p:txBody>
          <a:bodyPr wrap="none">
            <a:spAutoFit/>
          </a:bodyPr>
          <a:lstStyle/>
          <a:p>
            <a:r>
              <a:rPr lang="en-GB" sz="1400" dirty="0">
                <a:latin typeface="Segoe UI" panose="020B0502040204020203" pitchFamily="34" charset="0"/>
                <a:ea typeface="Times New Roman" panose="02020603050405020304" pitchFamily="18" charset="0"/>
                <a:cs typeface="Times New Roman" panose="02020603050405020304" pitchFamily="18" charset="0"/>
              </a:rPr>
              <a:t>Menu bar</a:t>
            </a:r>
            <a:endParaRPr lang="en-GB" sz="1400" dirty="0"/>
          </a:p>
        </p:txBody>
      </p:sp>
      <p:sp>
        <p:nvSpPr>
          <p:cNvPr id="10" name="Prostokąt 9">
            <a:extLst>
              <a:ext uri="{FF2B5EF4-FFF2-40B4-BE49-F238E27FC236}">
                <a16:creationId xmlns:a16="http://schemas.microsoft.com/office/drawing/2014/main" id="{8FE2D482-81F5-4EB2-852B-5DF7A95506C6}"/>
              </a:ext>
            </a:extLst>
          </p:cNvPr>
          <p:cNvSpPr/>
          <p:nvPr/>
        </p:nvSpPr>
        <p:spPr>
          <a:xfrm>
            <a:off x="247936" y="4625644"/>
            <a:ext cx="701026" cy="307777"/>
          </a:xfrm>
          <a:prstGeom prst="rect">
            <a:avLst/>
          </a:prstGeom>
        </p:spPr>
        <p:txBody>
          <a:bodyPr wrap="none">
            <a:spAutoFit/>
          </a:bodyPr>
          <a:lstStyle/>
          <a:p>
            <a:r>
              <a:rPr lang="en-GB" sz="1400" dirty="0">
                <a:latin typeface="Segoe UI" panose="020B0502040204020203" pitchFamily="34" charset="0"/>
                <a:ea typeface="Times New Roman" panose="02020603050405020304" pitchFamily="18" charset="0"/>
                <a:cs typeface="Times New Roman" panose="02020603050405020304" pitchFamily="18" charset="0"/>
              </a:rPr>
              <a:t>Footer</a:t>
            </a:r>
            <a:endParaRPr lang="en-GB" dirty="0"/>
          </a:p>
        </p:txBody>
      </p:sp>
    </p:spTree>
    <p:extLst>
      <p:ext uri="{BB962C8B-B14F-4D97-AF65-F5344CB8AC3E}">
        <p14:creationId xmlns:p14="http://schemas.microsoft.com/office/powerpoint/2010/main" val="3816094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2">
            <a:extLst>
              <a:ext uri="{FF2B5EF4-FFF2-40B4-BE49-F238E27FC236}">
                <a16:creationId xmlns:a16="http://schemas.microsoft.com/office/drawing/2014/main" id="{87F316AC-6BEC-477F-8FD9-56BD53AE30B2}"/>
              </a:ext>
            </a:extLst>
          </p:cNvPr>
          <p:cNvGraphicFramePr>
            <a:graphicFrameLocks noGrp="1"/>
          </p:cNvGraphicFramePr>
          <p:nvPr>
            <p:extLst>
              <p:ext uri="{D42A27DB-BD31-4B8C-83A1-F6EECF244321}">
                <p14:modId xmlns:p14="http://schemas.microsoft.com/office/powerpoint/2010/main" val="2700656342"/>
              </p:ext>
            </p:extLst>
          </p:nvPr>
        </p:nvGraphicFramePr>
        <p:xfrm>
          <a:off x="361015" y="1016002"/>
          <a:ext cx="11469970" cy="5227331"/>
        </p:xfrm>
        <a:graphic>
          <a:graphicData uri="http://schemas.openxmlformats.org/drawingml/2006/table">
            <a:tbl>
              <a:tblPr firstRow="1" bandRow="1">
                <a:tableStyleId>{5940675A-B579-460E-94D1-54222C63F5DA}</a:tableStyleId>
              </a:tblPr>
              <a:tblGrid>
                <a:gridCol w="11469970">
                  <a:extLst>
                    <a:ext uri="{9D8B030D-6E8A-4147-A177-3AD203B41FA5}">
                      <a16:colId xmlns:a16="http://schemas.microsoft.com/office/drawing/2014/main" val="1581639009"/>
                    </a:ext>
                  </a:extLst>
                </a:gridCol>
              </a:tblGrid>
              <a:tr h="1055299">
                <a:tc>
                  <a:txBody>
                    <a:bodyPr/>
                    <a:lstStyle/>
                    <a:p>
                      <a:pPr>
                        <a:lnSpc>
                          <a:spcPct val="115000"/>
                        </a:lnSpc>
                        <a:spcAft>
                          <a:spcPts val="0"/>
                        </a:spcAft>
                      </a:pPr>
                      <a:r>
                        <a:rPr lang="en-GB" sz="1400" b="1">
                          <a:effectLst/>
                          <a:latin typeface="Segoe UI" panose="020B0502040204020203" pitchFamily="34" charset="0"/>
                          <a:ea typeface="Times New Roman" panose="02020603050405020304" pitchFamily="18" charset="0"/>
                          <a:cs typeface="Times New Roman" panose="02020603050405020304" pitchFamily="18" charset="0"/>
                        </a:rPr>
                        <a:t>Explanation:</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a:effectLst/>
                          <a:latin typeface="Segoe UI" panose="020B0502040204020203" pitchFamily="34" charset="0"/>
                          <a:ea typeface="Times New Roman" panose="02020603050405020304" pitchFamily="18" charset="0"/>
                          <a:cs typeface="Times New Roman" panose="02020603050405020304" pitchFamily="18" charset="0"/>
                        </a:rPr>
                        <a:t>Heuristic is met because of menu bar being visible and accessible. User knows where to find navigation options even though buttons do not have different shape nor colour. All of them are aligned together at the top of the page. If website is shrunk menu bar becomes a dropdown marked by three stripes icon.</a:t>
                      </a:r>
                    </a:p>
                  </a:txBody>
                  <a:tcPr marL="63500" marR="63500" marT="63500" marB="63500"/>
                </a:tc>
                <a:extLst>
                  <a:ext uri="{0D108BD9-81ED-4DB2-BD59-A6C34878D82A}">
                    <a16:rowId xmlns:a16="http://schemas.microsoft.com/office/drawing/2014/main" val="825665563"/>
                  </a:ext>
                </a:extLst>
              </a:tr>
              <a:tr h="2484057">
                <a:tc>
                  <a:txBody>
                    <a:bodyPr/>
                    <a:lstStyle/>
                    <a:p>
                      <a:pPr>
                        <a:lnSpc>
                          <a:spcPct val="115000"/>
                        </a:lnSpc>
                        <a:spcAft>
                          <a:spcPts val="0"/>
                        </a:spcAft>
                      </a:pPr>
                      <a:r>
                        <a:rPr lang="en-GB" sz="1400" b="1">
                          <a:effectLst/>
                          <a:latin typeface="Segoe UI" panose="020B0502040204020203" pitchFamily="34" charset="0"/>
                          <a:ea typeface="Times New Roman" panose="02020603050405020304" pitchFamily="18" charset="0"/>
                          <a:cs typeface="Times New Roman" panose="02020603050405020304" pitchFamily="18" charset="0"/>
                        </a:rPr>
                        <a:t>Benefit:</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a:effectLst/>
                          <a:latin typeface="Segoe UI" panose="020B0502040204020203" pitchFamily="34" charset="0"/>
                          <a:ea typeface="Times New Roman" panose="02020603050405020304" pitchFamily="18" charset="0"/>
                          <a:cs typeface="Times New Roman" panose="02020603050405020304" pitchFamily="18" charset="0"/>
                        </a:rPr>
                        <a:t>Rating: 3 - Critical importance</a:t>
                      </a:r>
                    </a:p>
                    <a:p>
                      <a:pPr>
                        <a:lnSpc>
                          <a:spcPct val="115000"/>
                        </a:lnSpc>
                        <a:spcAft>
                          <a:spcPts val="0"/>
                        </a:spcAft>
                      </a:pPr>
                      <a:r>
                        <a:rPr lang="en-GB" sz="1400" b="1">
                          <a:effectLst/>
                          <a:latin typeface="Segoe UI" panose="020B0502040204020203" pitchFamily="34" charset="0"/>
                          <a:ea typeface="Times New Roman" panose="02020603050405020304" pitchFamily="18" charset="0"/>
                          <a:cs typeface="Times New Roman" panose="02020603050405020304" pitchFamily="18" charset="0"/>
                        </a:rPr>
                        <a:t>Justification:</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GB" sz="1400">
                          <a:effectLst/>
                          <a:latin typeface="Segoe UI" panose="020B0502040204020203" pitchFamily="34" charset="0"/>
                          <a:ea typeface="Times New Roman" panose="02020603050405020304" pitchFamily="18" charset="0"/>
                          <a:cs typeface="Times New Roman" panose="02020603050405020304" pitchFamily="18" charset="0"/>
                        </a:rPr>
                        <a:t>Frequency: Grouped navigation options in one place is common feature of most of the websites. There are only particular ones with spread navigation options due to the huge variety of content and necessity to include it on the website.</a:t>
                      </a:r>
                    </a:p>
                    <a:p>
                      <a:pPr marL="342900" lvl="0" indent="-342900">
                        <a:lnSpc>
                          <a:spcPct val="115000"/>
                        </a:lnSpc>
                        <a:spcAft>
                          <a:spcPts val="0"/>
                        </a:spcAft>
                        <a:buFont typeface="Symbol" panose="05050102010706020507" pitchFamily="18" charset="2"/>
                        <a:buChar char=""/>
                      </a:pPr>
                      <a:r>
                        <a:rPr lang="en-GB" sz="1400">
                          <a:effectLst/>
                          <a:latin typeface="Segoe UI" panose="020B0502040204020203" pitchFamily="34" charset="0"/>
                          <a:ea typeface="Times New Roman" panose="02020603050405020304" pitchFamily="18" charset="0"/>
                          <a:cs typeface="Times New Roman" panose="02020603050405020304" pitchFamily="18" charset="0"/>
                        </a:rPr>
                        <a:t>Impact: Spread navigation options all over the site are barely to overcome. User might be both confused and irritated with no ability to navigate himself along the web content.</a:t>
                      </a:r>
                    </a:p>
                    <a:p>
                      <a:pPr marL="342900" lvl="0" indent="-342900">
                        <a:lnSpc>
                          <a:spcPct val="115000"/>
                        </a:lnSpc>
                        <a:spcAft>
                          <a:spcPts val="0"/>
                        </a:spcAft>
                        <a:buFont typeface="Symbol" panose="05050102010706020507" pitchFamily="18" charset="2"/>
                        <a:buChar char=""/>
                      </a:pPr>
                      <a:r>
                        <a:rPr lang="en-GB" sz="1400">
                          <a:effectLst/>
                          <a:latin typeface="Segoe UI" panose="020B0502040204020203" pitchFamily="34" charset="0"/>
                          <a:ea typeface="Times New Roman" panose="02020603050405020304" pitchFamily="18" charset="0"/>
                          <a:cs typeface="Times New Roman" panose="02020603050405020304" pitchFamily="18" charset="0"/>
                        </a:rPr>
                        <a:t>Persistence: Grouped navigation options are repeatedly helpful and even desired by the user. </a:t>
                      </a:r>
                    </a:p>
                    <a:p>
                      <a:pPr marL="342900" lvl="0" indent="-342900">
                        <a:lnSpc>
                          <a:spcPct val="115000"/>
                        </a:lnSpc>
                        <a:spcAft>
                          <a:spcPts val="0"/>
                        </a:spcAft>
                        <a:buFont typeface="Symbol" panose="05050102010706020507" pitchFamily="18" charset="2"/>
                        <a:buChar char=""/>
                      </a:pPr>
                      <a:r>
                        <a:rPr lang="en-GB" sz="1400">
                          <a:effectLst/>
                          <a:latin typeface="Segoe UI" panose="020B0502040204020203" pitchFamily="34" charset="0"/>
                          <a:ea typeface="Times New Roman" panose="02020603050405020304" pitchFamily="18" charset="0"/>
                          <a:cs typeface="Times New Roman" panose="02020603050405020304" pitchFamily="18" charset="0"/>
                        </a:rPr>
                        <a:t>Weights: We rated this as critical importance because of the ease we need to provide the user to move along the site. This feature is almost fundamental. Obviously, user can somehow overcome that issue yet it might be so annoying with long term usage.</a:t>
                      </a:r>
                    </a:p>
                  </a:txBody>
                  <a:tcPr marL="63500" marR="63500" marT="63500" marB="63500"/>
                </a:tc>
                <a:extLst>
                  <a:ext uri="{0D108BD9-81ED-4DB2-BD59-A6C34878D82A}">
                    <a16:rowId xmlns:a16="http://schemas.microsoft.com/office/drawing/2014/main" val="1472897159"/>
                  </a:ext>
                </a:extLst>
              </a:tr>
              <a:tr h="792823">
                <a:tc>
                  <a:txBody>
                    <a:bodyPr/>
                    <a:lstStyle/>
                    <a:p>
                      <a:pPr>
                        <a:lnSpc>
                          <a:spcPct val="115000"/>
                        </a:lnSpc>
                        <a:spcAft>
                          <a:spcPts val="0"/>
                        </a:spcAft>
                      </a:pPr>
                      <a:r>
                        <a:rPr lang="en-GB" sz="1400" b="1">
                          <a:effectLst/>
                          <a:latin typeface="Segoe UI" panose="020B0502040204020203" pitchFamily="34" charset="0"/>
                          <a:ea typeface="Times New Roman" panose="02020603050405020304" pitchFamily="18" charset="0"/>
                          <a:cs typeface="Times New Roman" panose="02020603050405020304" pitchFamily="18" charset="0"/>
                        </a:rPr>
                        <a:t>Possible Trade-offs:</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a:effectLst/>
                          <a:latin typeface="Segoe UI" panose="020B0502040204020203" pitchFamily="34" charset="0"/>
                          <a:ea typeface="Times New Roman" panose="02020603050405020304" pitchFamily="18" charset="0"/>
                          <a:cs typeface="Times New Roman" panose="02020603050405020304" pitchFamily="18" charset="0"/>
                        </a:rPr>
                        <a:t>Menu bar should be more distinctive.</a:t>
                      </a:r>
                    </a:p>
                  </a:txBody>
                  <a:tcPr marL="63500" marR="63500" marT="63500" marB="63500"/>
                </a:tc>
                <a:extLst>
                  <a:ext uri="{0D108BD9-81ED-4DB2-BD59-A6C34878D82A}">
                    <a16:rowId xmlns:a16="http://schemas.microsoft.com/office/drawing/2014/main" val="194750888"/>
                  </a:ext>
                </a:extLst>
              </a:tr>
              <a:tr h="787576">
                <a:tc>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Relationships:</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kern="1200" dirty="0">
                          <a:solidFill>
                            <a:schemeClr val="tx1"/>
                          </a:solidFill>
                          <a:effectLst/>
                          <a:latin typeface="+mn-lt"/>
                          <a:ea typeface="+mn-ea"/>
                          <a:cs typeface="+mn-cs"/>
                        </a:rPr>
                        <a:t>No. 6-HE-3.1, No. 6-HE-3.5</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3165272999"/>
                  </a:ext>
                </a:extLst>
              </a:tr>
            </a:tbl>
          </a:graphicData>
        </a:graphic>
      </p:graphicFrame>
      <p:sp>
        <p:nvSpPr>
          <p:cNvPr id="4" name="Tytuł 1">
            <a:extLst>
              <a:ext uri="{FF2B5EF4-FFF2-40B4-BE49-F238E27FC236}">
                <a16:creationId xmlns:a16="http://schemas.microsoft.com/office/drawing/2014/main" id="{688197C7-932C-44D5-8509-52C5887D5604}"/>
              </a:ext>
            </a:extLst>
          </p:cNvPr>
          <p:cNvSpPr txBox="1">
            <a:spLocks/>
          </p:cNvSpPr>
          <p:nvPr/>
        </p:nvSpPr>
        <p:spPr>
          <a:xfrm>
            <a:off x="569518" y="344661"/>
            <a:ext cx="10058400" cy="6713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15000"/>
              </a:lnSpc>
              <a:spcAft>
                <a:spcPts val="0"/>
              </a:spcAft>
            </a:pPr>
            <a:r>
              <a:rPr lang="en-GB" sz="3200" b="1" dirty="0">
                <a:latin typeface="Segoe UI" panose="020B0502040204020203" pitchFamily="34" charset="0"/>
                <a:ea typeface="Times New Roman" panose="02020603050405020304" pitchFamily="18" charset="0"/>
                <a:cs typeface="Times New Roman" panose="02020603050405020304" pitchFamily="18" charset="0"/>
              </a:rPr>
              <a:t>No. 6-HE-3.2 </a:t>
            </a:r>
            <a:r>
              <a:rPr lang="en-GB" sz="2400" dirty="0">
                <a:latin typeface="Segoe UI" panose="020B0502040204020203" pitchFamily="34" charset="0"/>
                <a:ea typeface="Times New Roman" panose="02020603050405020304" pitchFamily="18" charset="0"/>
                <a:cs typeface="Times New Roman" panose="02020603050405020304" pitchFamily="18" charset="0"/>
              </a:rPr>
              <a:t>Differentiated and grouped navigation elements</a:t>
            </a:r>
          </a:p>
          <a:p>
            <a:pPr>
              <a:lnSpc>
                <a:spcPct val="115000"/>
              </a:lnSpc>
              <a:spcBef>
                <a:spcPts val="600"/>
              </a:spcBef>
              <a:spcAft>
                <a:spcPts val="0"/>
              </a:spcAft>
            </a:pPr>
            <a:endParaRPr lang="en-GB" sz="3200" b="1" dirty="0">
              <a:latin typeface="Segoe UI" panose="020B05020402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42878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2">
            <a:extLst>
              <a:ext uri="{FF2B5EF4-FFF2-40B4-BE49-F238E27FC236}">
                <a16:creationId xmlns:a16="http://schemas.microsoft.com/office/drawing/2014/main" id="{A51DCB13-7CBE-4561-A532-00910ADDDE9E}"/>
              </a:ext>
            </a:extLst>
          </p:cNvPr>
          <p:cNvGraphicFramePr>
            <a:graphicFrameLocks noGrp="1"/>
          </p:cNvGraphicFramePr>
          <p:nvPr>
            <p:extLst>
              <p:ext uri="{D42A27DB-BD31-4B8C-83A1-F6EECF244321}">
                <p14:modId xmlns:p14="http://schemas.microsoft.com/office/powerpoint/2010/main" val="1664622531"/>
              </p:ext>
            </p:extLst>
          </p:nvPr>
        </p:nvGraphicFramePr>
        <p:xfrm>
          <a:off x="406399" y="1314340"/>
          <a:ext cx="11408230" cy="2357255"/>
        </p:xfrm>
        <a:graphic>
          <a:graphicData uri="http://schemas.openxmlformats.org/drawingml/2006/table">
            <a:tbl>
              <a:tblPr firstRow="1" bandRow="1">
                <a:tableStyleId>{5940675A-B579-460E-94D1-54222C63F5DA}</a:tableStyleId>
              </a:tblPr>
              <a:tblGrid>
                <a:gridCol w="9724572">
                  <a:extLst>
                    <a:ext uri="{9D8B030D-6E8A-4147-A177-3AD203B41FA5}">
                      <a16:colId xmlns:a16="http://schemas.microsoft.com/office/drawing/2014/main" val="1581639009"/>
                    </a:ext>
                  </a:extLst>
                </a:gridCol>
                <a:gridCol w="1683658">
                  <a:extLst>
                    <a:ext uri="{9D8B030D-6E8A-4147-A177-3AD203B41FA5}">
                      <a16:colId xmlns:a16="http://schemas.microsoft.com/office/drawing/2014/main" val="2359419021"/>
                    </a:ext>
                  </a:extLst>
                </a:gridCol>
              </a:tblGrid>
              <a:tr h="280635">
                <a:tc>
                  <a:txBody>
                    <a:bodyPr/>
                    <a:lstStyle/>
                    <a:p>
                      <a:pPr>
                        <a:lnSpc>
                          <a:spcPct val="115000"/>
                        </a:lnSpc>
                        <a:spcAft>
                          <a:spcPts val="0"/>
                        </a:spcAft>
                      </a:pPr>
                      <a:r>
                        <a:rPr lang="en-GB" sz="1400">
                          <a:effectLst/>
                          <a:latin typeface="Segoe UI" panose="020B0502040204020203" pitchFamily="34" charset="0"/>
                          <a:ea typeface="Times New Roman" panose="02020603050405020304" pitchFamily="18" charset="0"/>
                          <a:cs typeface="Times New Roman" panose="02020603050405020304" pitchFamily="18" charset="0"/>
                        </a:rPr>
                        <a:t>No. 6-HE-3.3</a:t>
                      </a:r>
                    </a:p>
                  </a:txBody>
                  <a:tcPr marL="63500" marR="63500" marT="63500" marB="63500"/>
                </a:tc>
                <a:tc>
                  <a:txBody>
                    <a:bodyPr/>
                    <a:lstStyle/>
                    <a:p>
                      <a:pPr algn="ct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Problem</a:t>
                      </a:r>
                    </a:p>
                  </a:txBody>
                  <a:tcPr marL="63500" marR="63500" marT="63500" marB="63500"/>
                </a:tc>
                <a:extLst>
                  <a:ext uri="{0D108BD9-81ED-4DB2-BD59-A6C34878D82A}">
                    <a16:rowId xmlns:a16="http://schemas.microsoft.com/office/drawing/2014/main" val="1242800369"/>
                  </a:ext>
                </a:extLst>
              </a:tr>
              <a:tr h="419627">
                <a:tc gridSpan="2">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Name:</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Lack of list of contents on long pages</a:t>
                      </a:r>
                    </a:p>
                  </a:txBody>
                  <a:tcPr marL="63500" marR="63500" marT="63500" marB="63500"/>
                </a:tc>
                <a:tc hMerge="1">
                  <a:txBody>
                    <a:bodyPr/>
                    <a:lstStyle/>
                    <a:p>
                      <a:endParaRPr lang="en-GB"/>
                    </a:p>
                  </a:txBody>
                  <a:tcPr/>
                </a:tc>
                <a:extLst>
                  <a:ext uri="{0D108BD9-81ED-4DB2-BD59-A6C34878D82A}">
                    <a16:rowId xmlns:a16="http://schemas.microsoft.com/office/drawing/2014/main" val="825665563"/>
                  </a:ext>
                </a:extLst>
              </a:tr>
              <a:tr h="1409327">
                <a:tc gridSpan="2">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Evidence:</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Heuristic: User control and freedom</a:t>
                      </a:r>
                    </a:p>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Interface aspect:</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There are no lists of contents </a:t>
                      </a:r>
                    </a:p>
                  </a:txBody>
                  <a:tcPr marL="63500" marR="63500" marT="63500" marB="63500"/>
                </a:tc>
                <a:tc hMerge="1">
                  <a:txBody>
                    <a:bodyPr/>
                    <a:lstStyle/>
                    <a:p>
                      <a:endParaRPr lang="en-GB"/>
                    </a:p>
                  </a:txBody>
                  <a:tcPr/>
                </a:tc>
                <a:extLst>
                  <a:ext uri="{0D108BD9-81ED-4DB2-BD59-A6C34878D82A}">
                    <a16:rowId xmlns:a16="http://schemas.microsoft.com/office/drawing/2014/main" val="1472897159"/>
                  </a:ext>
                </a:extLst>
              </a:tr>
            </a:tbl>
          </a:graphicData>
        </a:graphic>
      </p:graphicFrame>
      <p:sp>
        <p:nvSpPr>
          <p:cNvPr id="8" name="Tytuł 1">
            <a:extLst>
              <a:ext uri="{FF2B5EF4-FFF2-40B4-BE49-F238E27FC236}">
                <a16:creationId xmlns:a16="http://schemas.microsoft.com/office/drawing/2014/main" id="{452E8E2E-2952-4011-9700-1B2748E5770C}"/>
              </a:ext>
            </a:extLst>
          </p:cNvPr>
          <p:cNvSpPr txBox="1">
            <a:spLocks/>
          </p:cNvSpPr>
          <p:nvPr/>
        </p:nvSpPr>
        <p:spPr>
          <a:xfrm>
            <a:off x="569518" y="344661"/>
            <a:ext cx="10058400" cy="6713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15000"/>
              </a:lnSpc>
              <a:spcBef>
                <a:spcPts val="600"/>
              </a:spcBef>
            </a:pPr>
            <a:r>
              <a:rPr lang="en-GB" sz="3200" b="1" dirty="0">
                <a:latin typeface="Segoe UI" panose="020B0502040204020203" pitchFamily="34" charset="0"/>
                <a:ea typeface="Times New Roman" panose="02020603050405020304" pitchFamily="18" charset="0"/>
                <a:cs typeface="Times New Roman" panose="02020603050405020304" pitchFamily="18" charset="0"/>
              </a:rPr>
              <a:t>No. 6-HE-3.3 </a:t>
            </a:r>
            <a:r>
              <a:rPr lang="en-GB" sz="3200" dirty="0">
                <a:latin typeface="Segoe UI" panose="020B0502040204020203" pitchFamily="34" charset="0"/>
                <a:ea typeface="Times New Roman" panose="02020603050405020304" pitchFamily="18" charset="0"/>
                <a:cs typeface="Times New Roman" panose="02020603050405020304" pitchFamily="18" charset="0"/>
              </a:rPr>
              <a:t>Lack of list of contents on long pages</a:t>
            </a:r>
          </a:p>
          <a:p>
            <a:pPr>
              <a:lnSpc>
                <a:spcPct val="115000"/>
              </a:lnSpc>
              <a:spcBef>
                <a:spcPts val="600"/>
              </a:spcBef>
            </a:pPr>
            <a:endParaRPr lang="en-GB" sz="3200" dirty="0">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Bef>
                <a:spcPts val="600"/>
              </a:spcBef>
              <a:spcAft>
                <a:spcPts val="0"/>
              </a:spcAft>
            </a:pPr>
            <a:endParaRPr lang="en-GB" sz="3200" b="1" dirty="0">
              <a:latin typeface="Segoe UI" panose="020B0502040204020203" pitchFamily="34" charset="0"/>
              <a:ea typeface="Times New Roman" panose="02020603050405020304" pitchFamily="18" charset="0"/>
              <a:cs typeface="Times New Roman" panose="02020603050405020304" pitchFamily="18" charset="0"/>
            </a:endParaRPr>
          </a:p>
        </p:txBody>
      </p:sp>
      <p:pic>
        <p:nvPicPr>
          <p:cNvPr id="13" name="Grafika 12" descr="Znak kciuka w górę">
            <a:extLst>
              <a:ext uri="{FF2B5EF4-FFF2-40B4-BE49-F238E27FC236}">
                <a16:creationId xmlns:a16="http://schemas.microsoft.com/office/drawing/2014/main" id="{AD9AAD91-8714-497F-BBB3-F531EDB706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V="1">
            <a:off x="10627918" y="295702"/>
            <a:ext cx="769258" cy="769258"/>
          </a:xfrm>
          <a:prstGeom prst="rect">
            <a:avLst/>
          </a:prstGeom>
        </p:spPr>
      </p:pic>
      <p:pic>
        <p:nvPicPr>
          <p:cNvPr id="4" name="Grafika 3" descr="Aparat">
            <a:extLst>
              <a:ext uri="{FF2B5EF4-FFF2-40B4-BE49-F238E27FC236}">
                <a16:creationId xmlns:a16="http://schemas.microsoft.com/office/drawing/2014/main" id="{D1D7C490-3CB9-4083-BBD7-5A29D4AB3DF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35141" y="3920975"/>
            <a:ext cx="2060859" cy="2060859"/>
          </a:xfrm>
          <a:prstGeom prst="rect">
            <a:avLst/>
          </a:prstGeom>
        </p:spPr>
      </p:pic>
      <p:cxnSp>
        <p:nvCxnSpPr>
          <p:cNvPr id="6" name="Łącznik prosty 5">
            <a:extLst>
              <a:ext uri="{FF2B5EF4-FFF2-40B4-BE49-F238E27FC236}">
                <a16:creationId xmlns:a16="http://schemas.microsoft.com/office/drawing/2014/main" id="{BA03E38A-BA07-4664-9BAC-19A72A03B526}"/>
              </a:ext>
            </a:extLst>
          </p:cNvPr>
          <p:cNvCxnSpPr>
            <a:cxnSpLocks/>
          </p:cNvCxnSpPr>
          <p:nvPr/>
        </p:nvCxnSpPr>
        <p:spPr>
          <a:xfrm>
            <a:off x="3796581" y="4257928"/>
            <a:ext cx="2479728" cy="1580827"/>
          </a:xfrm>
          <a:prstGeom prst="line">
            <a:avLst/>
          </a:prstGeom>
          <a:ln w="222250">
            <a:solidFill>
              <a:schemeClr val="dk1">
                <a:alpha val="52000"/>
              </a:schemeClr>
            </a:solidFill>
          </a:ln>
        </p:spPr>
        <p:style>
          <a:lnRef idx="1">
            <a:schemeClr val="dk1"/>
          </a:lnRef>
          <a:fillRef idx="0">
            <a:schemeClr val="dk1"/>
          </a:fillRef>
          <a:effectRef idx="0">
            <a:schemeClr val="dk1"/>
          </a:effectRef>
          <a:fontRef idx="minor">
            <a:schemeClr val="tx1"/>
          </a:fontRef>
        </p:style>
      </p:cxnSp>
      <p:sp>
        <p:nvSpPr>
          <p:cNvPr id="12" name="Prostokąt 11">
            <a:extLst>
              <a:ext uri="{FF2B5EF4-FFF2-40B4-BE49-F238E27FC236}">
                <a16:creationId xmlns:a16="http://schemas.microsoft.com/office/drawing/2014/main" id="{0DF37C8E-B6FD-4B90-92D3-A5EDC4BFC1E2}"/>
              </a:ext>
            </a:extLst>
          </p:cNvPr>
          <p:cNvSpPr/>
          <p:nvPr/>
        </p:nvSpPr>
        <p:spPr>
          <a:xfrm>
            <a:off x="6276309" y="4509732"/>
            <a:ext cx="2037737" cy="1077218"/>
          </a:xfrm>
          <a:prstGeom prst="rect">
            <a:avLst/>
          </a:prstGeom>
        </p:spPr>
        <p:txBody>
          <a:bodyPr wrap="none">
            <a:spAutoFit/>
          </a:bodyPr>
          <a:lstStyle/>
          <a:p>
            <a:r>
              <a:rPr lang="en-GB" sz="3200" b="1" dirty="0">
                <a:solidFill>
                  <a:schemeClr val="bg1">
                    <a:lumMod val="65000"/>
                  </a:schemeClr>
                </a:solidFill>
                <a:latin typeface="Segoe UI" panose="020B0502040204020203" pitchFamily="34" charset="0"/>
                <a:ea typeface="Times New Roman" panose="02020603050405020304" pitchFamily="18" charset="0"/>
                <a:cs typeface="Times New Roman" panose="02020603050405020304" pitchFamily="18" charset="0"/>
              </a:rPr>
              <a:t>No photo</a:t>
            </a:r>
          </a:p>
          <a:p>
            <a:r>
              <a:rPr lang="en-GB" sz="3200" b="1" dirty="0">
                <a:solidFill>
                  <a:schemeClr val="bg1">
                    <a:lumMod val="65000"/>
                  </a:schemeClr>
                </a:solidFill>
                <a:latin typeface="Segoe UI" panose="020B0502040204020203" pitchFamily="34" charset="0"/>
                <a:ea typeface="Times New Roman" panose="02020603050405020304" pitchFamily="18" charset="0"/>
                <a:cs typeface="Times New Roman" panose="02020603050405020304" pitchFamily="18" charset="0"/>
              </a:rPr>
              <a:t>evidence</a:t>
            </a:r>
            <a:endParaRPr lang="en-GB" sz="3200" dirty="0">
              <a:solidFill>
                <a:schemeClr val="bg1">
                  <a:lumMod val="65000"/>
                </a:schemeClr>
              </a:solidFill>
            </a:endParaRPr>
          </a:p>
        </p:txBody>
      </p:sp>
    </p:spTree>
    <p:extLst>
      <p:ext uri="{BB962C8B-B14F-4D97-AF65-F5344CB8AC3E}">
        <p14:creationId xmlns:p14="http://schemas.microsoft.com/office/powerpoint/2010/main" val="38295518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2">
            <a:extLst>
              <a:ext uri="{FF2B5EF4-FFF2-40B4-BE49-F238E27FC236}">
                <a16:creationId xmlns:a16="http://schemas.microsoft.com/office/drawing/2014/main" id="{87F316AC-6BEC-477F-8FD9-56BD53AE30B2}"/>
              </a:ext>
            </a:extLst>
          </p:cNvPr>
          <p:cNvGraphicFramePr>
            <a:graphicFrameLocks noGrp="1"/>
          </p:cNvGraphicFramePr>
          <p:nvPr>
            <p:extLst>
              <p:ext uri="{D42A27DB-BD31-4B8C-83A1-F6EECF244321}">
                <p14:modId xmlns:p14="http://schemas.microsoft.com/office/powerpoint/2010/main" val="1619659673"/>
              </p:ext>
            </p:extLst>
          </p:nvPr>
        </p:nvGraphicFramePr>
        <p:xfrm>
          <a:off x="361015" y="1016003"/>
          <a:ext cx="11469970" cy="5175062"/>
        </p:xfrm>
        <a:graphic>
          <a:graphicData uri="http://schemas.openxmlformats.org/drawingml/2006/table">
            <a:tbl>
              <a:tblPr firstRow="1" bandRow="1">
                <a:tableStyleId>{5940675A-B579-460E-94D1-54222C63F5DA}</a:tableStyleId>
              </a:tblPr>
              <a:tblGrid>
                <a:gridCol w="11469970">
                  <a:extLst>
                    <a:ext uri="{9D8B030D-6E8A-4147-A177-3AD203B41FA5}">
                      <a16:colId xmlns:a16="http://schemas.microsoft.com/office/drawing/2014/main" val="1581639009"/>
                    </a:ext>
                  </a:extLst>
                </a:gridCol>
              </a:tblGrid>
              <a:tr h="957906">
                <a:tc>
                  <a:txBody>
                    <a:bodyPr/>
                    <a:lstStyle/>
                    <a:p>
                      <a:pPr>
                        <a:lnSpc>
                          <a:spcPct val="115000"/>
                        </a:lnSpc>
                        <a:spcAft>
                          <a:spcPts val="0"/>
                        </a:spcAft>
                      </a:pPr>
                      <a:r>
                        <a:rPr lang="en-GB" sz="1400" b="1">
                          <a:effectLst/>
                          <a:latin typeface="Segoe UI" panose="020B0502040204020203" pitchFamily="34" charset="0"/>
                          <a:ea typeface="Times New Roman" panose="02020603050405020304" pitchFamily="18" charset="0"/>
                          <a:cs typeface="Times New Roman" panose="02020603050405020304" pitchFamily="18" charset="0"/>
                        </a:rPr>
                        <a:t>Explanation:</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a:effectLst/>
                          <a:latin typeface="Segoe UI" panose="020B0502040204020203" pitchFamily="34" charset="0"/>
                          <a:ea typeface="Times New Roman" panose="02020603050405020304" pitchFamily="18" charset="0"/>
                          <a:cs typeface="Times New Roman" panose="02020603050405020304" pitchFamily="18" charset="0"/>
                        </a:rPr>
                        <a:t>Heuristic is violated due to the lack of lists of contents which would make navigation through long pages easier and more transparent.</a:t>
                      </a:r>
                    </a:p>
                  </a:txBody>
                  <a:tcPr marL="63500" marR="63500" marT="63500" marB="63500"/>
                </a:tc>
                <a:extLst>
                  <a:ext uri="{0D108BD9-81ED-4DB2-BD59-A6C34878D82A}">
                    <a16:rowId xmlns:a16="http://schemas.microsoft.com/office/drawing/2014/main" val="825665563"/>
                  </a:ext>
                </a:extLst>
              </a:tr>
              <a:tr h="2507969">
                <a:tc>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Severity:</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Rating: 2 - Minor usability problem</a:t>
                      </a:r>
                    </a:p>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Justification:</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Frequency: Lack of list of contents on long pages is a rather common problem. Every user is bound to feel the pain of it when looking for something in particular on a long page.</a:t>
                      </a:r>
                    </a:p>
                    <a:p>
                      <a:pPr marL="342900" lvl="0" indent="-342900">
                        <a:lnSpc>
                          <a:spcPct val="115000"/>
                        </a:lnSpc>
                        <a:spcAft>
                          <a:spcPts val="0"/>
                        </a:spcAft>
                        <a:buFont typeface="Symbol" panose="05050102010706020507" pitchFamily="18" charset="2"/>
                        <a:buChar char=""/>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Impact: Overcoming this problem is dull and annoying. User is probable to waste a lot of time when searching for something on a long page.</a:t>
                      </a:r>
                    </a:p>
                    <a:p>
                      <a:pPr marL="342900" lvl="0" indent="-342900">
                        <a:lnSpc>
                          <a:spcPct val="115000"/>
                        </a:lnSpc>
                        <a:spcAft>
                          <a:spcPts val="0"/>
                        </a:spcAft>
                        <a:buFont typeface="Symbol" panose="05050102010706020507" pitchFamily="18" charset="2"/>
                        <a:buChar char=""/>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Persistence: This problem is repetitive and users are bound to encounter it every time they search for something on the page</a:t>
                      </a:r>
                    </a:p>
                    <a:p>
                      <a:pPr marL="342900" lvl="0" indent="-342900">
                        <a:lnSpc>
                          <a:spcPct val="115000"/>
                        </a:lnSpc>
                        <a:spcAft>
                          <a:spcPts val="0"/>
                        </a:spcAft>
                        <a:buFont typeface="Symbol" panose="05050102010706020507" pitchFamily="18" charset="2"/>
                        <a:buChar char=""/>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Weights: We rated this as minor problem due to the case being not that difficult to overcome but rather dull. This problem is going to be the most difficult in specific conditions when user is not reading the whole page but looking for one part in particular.</a:t>
                      </a:r>
                    </a:p>
                  </a:txBody>
                  <a:tcPr marL="63500" marR="63500" marT="63500" marB="63500"/>
                </a:tc>
                <a:extLst>
                  <a:ext uri="{0D108BD9-81ED-4DB2-BD59-A6C34878D82A}">
                    <a16:rowId xmlns:a16="http://schemas.microsoft.com/office/drawing/2014/main" val="1472897159"/>
                  </a:ext>
                </a:extLst>
              </a:tr>
              <a:tr h="825039">
                <a:tc>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Possible solution:</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The most reasonable solution would be to use the lacking clickable list of contents which would allow user to quickly and easily navigate through long pages of content.</a:t>
                      </a:r>
                    </a:p>
                  </a:txBody>
                  <a:tcPr marL="63500" marR="63500" marT="63500" marB="63500"/>
                </a:tc>
                <a:extLst>
                  <a:ext uri="{0D108BD9-81ED-4DB2-BD59-A6C34878D82A}">
                    <a16:rowId xmlns:a16="http://schemas.microsoft.com/office/drawing/2014/main" val="194750888"/>
                  </a:ext>
                </a:extLst>
              </a:tr>
              <a:tr h="815588">
                <a:tc>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Relationships:</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kern="1200" dirty="0">
                          <a:solidFill>
                            <a:schemeClr val="tx1"/>
                          </a:solidFill>
                          <a:effectLst/>
                          <a:latin typeface="+mn-lt"/>
                          <a:ea typeface="+mn-ea"/>
                          <a:cs typeface="+mn-cs"/>
                        </a:rPr>
                        <a:t>No. 6-HE-5.1</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3165272999"/>
                  </a:ext>
                </a:extLst>
              </a:tr>
            </a:tbl>
          </a:graphicData>
        </a:graphic>
      </p:graphicFrame>
      <p:sp>
        <p:nvSpPr>
          <p:cNvPr id="4" name="Tytuł 1">
            <a:extLst>
              <a:ext uri="{FF2B5EF4-FFF2-40B4-BE49-F238E27FC236}">
                <a16:creationId xmlns:a16="http://schemas.microsoft.com/office/drawing/2014/main" id="{34C90279-14E2-45D1-AA78-46FF210A70EB}"/>
              </a:ext>
            </a:extLst>
          </p:cNvPr>
          <p:cNvSpPr txBox="1">
            <a:spLocks/>
          </p:cNvSpPr>
          <p:nvPr/>
        </p:nvSpPr>
        <p:spPr>
          <a:xfrm>
            <a:off x="569518" y="344661"/>
            <a:ext cx="10058400" cy="6713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15000"/>
              </a:lnSpc>
              <a:spcBef>
                <a:spcPts val="600"/>
              </a:spcBef>
            </a:pPr>
            <a:r>
              <a:rPr lang="en-GB" sz="3200" b="1" dirty="0">
                <a:latin typeface="Segoe UI" panose="020B0502040204020203" pitchFamily="34" charset="0"/>
                <a:ea typeface="Times New Roman" panose="02020603050405020304" pitchFamily="18" charset="0"/>
                <a:cs typeface="Times New Roman" panose="02020603050405020304" pitchFamily="18" charset="0"/>
              </a:rPr>
              <a:t>No. 6-HE-3.3 </a:t>
            </a:r>
            <a:r>
              <a:rPr lang="en-GB" sz="3200" dirty="0">
                <a:latin typeface="Segoe UI" panose="020B0502040204020203" pitchFamily="34" charset="0"/>
                <a:ea typeface="Times New Roman" panose="02020603050405020304" pitchFamily="18" charset="0"/>
                <a:cs typeface="Times New Roman" panose="02020603050405020304" pitchFamily="18" charset="0"/>
              </a:rPr>
              <a:t>Lack of list of contents on long pages</a:t>
            </a:r>
          </a:p>
          <a:p>
            <a:pPr>
              <a:lnSpc>
                <a:spcPct val="115000"/>
              </a:lnSpc>
              <a:spcBef>
                <a:spcPts val="600"/>
              </a:spcBef>
            </a:pPr>
            <a:endParaRPr lang="en-GB" sz="3200" dirty="0">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Bef>
                <a:spcPts val="600"/>
              </a:spcBef>
              <a:spcAft>
                <a:spcPts val="0"/>
              </a:spcAft>
            </a:pPr>
            <a:endParaRPr lang="en-GB" sz="3200" b="1" dirty="0">
              <a:latin typeface="Segoe UI" panose="020B05020402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39463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2">
            <a:extLst>
              <a:ext uri="{FF2B5EF4-FFF2-40B4-BE49-F238E27FC236}">
                <a16:creationId xmlns:a16="http://schemas.microsoft.com/office/drawing/2014/main" id="{A51DCB13-7CBE-4561-A532-00910ADDDE9E}"/>
              </a:ext>
            </a:extLst>
          </p:cNvPr>
          <p:cNvGraphicFramePr>
            <a:graphicFrameLocks noGrp="1"/>
          </p:cNvGraphicFramePr>
          <p:nvPr>
            <p:extLst>
              <p:ext uri="{D42A27DB-BD31-4B8C-83A1-F6EECF244321}">
                <p14:modId xmlns:p14="http://schemas.microsoft.com/office/powerpoint/2010/main" val="2163839718"/>
              </p:ext>
            </p:extLst>
          </p:nvPr>
        </p:nvGraphicFramePr>
        <p:xfrm>
          <a:off x="391885" y="1113919"/>
          <a:ext cx="11408230" cy="2526030"/>
        </p:xfrm>
        <a:graphic>
          <a:graphicData uri="http://schemas.openxmlformats.org/drawingml/2006/table">
            <a:tbl>
              <a:tblPr firstRow="1" bandRow="1">
                <a:tableStyleId>{5940675A-B579-460E-94D1-54222C63F5DA}</a:tableStyleId>
              </a:tblPr>
              <a:tblGrid>
                <a:gridCol w="9724572">
                  <a:extLst>
                    <a:ext uri="{9D8B030D-6E8A-4147-A177-3AD203B41FA5}">
                      <a16:colId xmlns:a16="http://schemas.microsoft.com/office/drawing/2014/main" val="1581639009"/>
                    </a:ext>
                  </a:extLst>
                </a:gridCol>
                <a:gridCol w="1683658">
                  <a:extLst>
                    <a:ext uri="{9D8B030D-6E8A-4147-A177-3AD203B41FA5}">
                      <a16:colId xmlns:a16="http://schemas.microsoft.com/office/drawing/2014/main" val="2359419021"/>
                    </a:ext>
                  </a:extLst>
                </a:gridCol>
              </a:tblGrid>
              <a:tr h="280635">
                <a:tc>
                  <a:txBody>
                    <a:bodyPr/>
                    <a:lstStyle/>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No. 6-HE-3.4</a:t>
                      </a:r>
                    </a:p>
                  </a:txBody>
                  <a:tcPr marL="63500" marR="63500" marT="63500" marB="63500"/>
                </a:tc>
                <a:tc>
                  <a:txBody>
                    <a:bodyPr/>
                    <a:lstStyle/>
                    <a:p>
                      <a:pPr algn="ct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Problem</a:t>
                      </a:r>
                    </a:p>
                  </a:txBody>
                  <a:tcPr marL="63500" marR="63500" marT="63500" marB="63500"/>
                </a:tc>
                <a:extLst>
                  <a:ext uri="{0D108BD9-81ED-4DB2-BD59-A6C34878D82A}">
                    <a16:rowId xmlns:a16="http://schemas.microsoft.com/office/drawing/2014/main" val="1242800369"/>
                  </a:ext>
                </a:extLst>
              </a:tr>
              <a:tr h="419627">
                <a:tc gridSpan="2">
                  <a:txBody>
                    <a:bodyPr/>
                    <a:lstStyle/>
                    <a:p>
                      <a:pPr>
                        <a:lnSpc>
                          <a:spcPct val="115000"/>
                        </a:lnSpc>
                        <a:spcAft>
                          <a:spcPts val="0"/>
                        </a:spcAft>
                      </a:pPr>
                      <a:r>
                        <a:rPr lang="en-GB" sz="1400" b="1">
                          <a:effectLst/>
                          <a:latin typeface="Segoe UI" panose="020B0502040204020203" pitchFamily="34" charset="0"/>
                          <a:ea typeface="Times New Roman" panose="02020603050405020304" pitchFamily="18" charset="0"/>
                          <a:cs typeface="Times New Roman" panose="02020603050405020304" pitchFamily="18" charset="0"/>
                        </a:rPr>
                        <a:t>Name</a:t>
                      </a:r>
                      <a:r>
                        <a:rPr lang="en-GB" sz="1400">
                          <a:effectLst/>
                          <a:latin typeface="Segoe UI" panose="020B0502040204020203" pitchFamily="34" charset="0"/>
                          <a:ea typeface="Times New Roman" panose="02020603050405020304" pitchFamily="18" charset="0"/>
                          <a:cs typeface="Times New Roman" panose="02020603050405020304" pitchFamily="18" charset="0"/>
                        </a:rPr>
                        <a:t>:</a:t>
                      </a:r>
                    </a:p>
                    <a:p>
                      <a:pPr>
                        <a:lnSpc>
                          <a:spcPct val="115000"/>
                        </a:lnSpc>
                        <a:spcAft>
                          <a:spcPts val="0"/>
                        </a:spcAft>
                      </a:pPr>
                      <a:r>
                        <a:rPr lang="en-GB" sz="1400">
                          <a:effectLst/>
                          <a:latin typeface="Segoe UI" panose="020B0502040204020203" pitchFamily="34" charset="0"/>
                          <a:ea typeface="Times New Roman" panose="02020603050405020304" pitchFamily="18" charset="0"/>
                          <a:cs typeface="Times New Roman" panose="02020603050405020304" pitchFamily="18" charset="0"/>
                        </a:rPr>
                        <a:t>Feedback on user's location provided</a:t>
                      </a:r>
                    </a:p>
                  </a:txBody>
                  <a:tcPr marL="63500" marR="63500" marT="63500" marB="63500"/>
                </a:tc>
                <a:tc hMerge="1">
                  <a:txBody>
                    <a:bodyPr/>
                    <a:lstStyle/>
                    <a:p>
                      <a:endParaRPr lang="en-GB"/>
                    </a:p>
                  </a:txBody>
                  <a:tcPr/>
                </a:tc>
                <a:extLst>
                  <a:ext uri="{0D108BD9-81ED-4DB2-BD59-A6C34878D82A}">
                    <a16:rowId xmlns:a16="http://schemas.microsoft.com/office/drawing/2014/main" val="825665563"/>
                  </a:ext>
                </a:extLst>
              </a:tr>
              <a:tr h="1409327">
                <a:tc gridSpan="2">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Evidence:</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Heuristic: User control and freedom</a:t>
                      </a:r>
                    </a:p>
                    <a:p>
                      <a:pPr>
                        <a:lnSpc>
                          <a:spcPct val="115000"/>
                        </a:lnSpc>
                        <a:spcAft>
                          <a:spcPts val="0"/>
                        </a:spcAft>
                      </a:pPr>
                      <a:r>
                        <a:rPr lang="en-GB"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Interface aspect:</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Website’s content is divided into subpages and user location is labelled in menu by changing </a:t>
                      </a:r>
                      <a:r>
                        <a:rPr lang="en-GB" sz="1400" dirty="0" err="1">
                          <a:effectLst/>
                          <a:latin typeface="Segoe UI" panose="020B0502040204020203" pitchFamily="34" charset="0"/>
                          <a:ea typeface="Times New Roman" panose="02020603050405020304" pitchFamily="18" charset="0"/>
                          <a:cs typeface="Times New Roman" panose="02020603050405020304" pitchFamily="18" charset="0"/>
                        </a:rPr>
                        <a:t>color</a:t>
                      </a: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 intensity on current clicked button, however there is no label or headline provided..</a:t>
                      </a:r>
                    </a:p>
                  </a:txBody>
                  <a:tcPr marL="63500" marR="63500" marT="63500" marB="63500"/>
                </a:tc>
                <a:tc hMerge="1">
                  <a:txBody>
                    <a:bodyPr/>
                    <a:lstStyle/>
                    <a:p>
                      <a:endParaRPr lang="en-GB"/>
                    </a:p>
                  </a:txBody>
                  <a:tcPr/>
                </a:tc>
                <a:extLst>
                  <a:ext uri="{0D108BD9-81ED-4DB2-BD59-A6C34878D82A}">
                    <a16:rowId xmlns:a16="http://schemas.microsoft.com/office/drawing/2014/main" val="1472897159"/>
                  </a:ext>
                </a:extLst>
              </a:tr>
            </a:tbl>
          </a:graphicData>
        </a:graphic>
      </p:graphicFrame>
      <p:sp>
        <p:nvSpPr>
          <p:cNvPr id="8" name="Tytuł 1">
            <a:extLst>
              <a:ext uri="{FF2B5EF4-FFF2-40B4-BE49-F238E27FC236}">
                <a16:creationId xmlns:a16="http://schemas.microsoft.com/office/drawing/2014/main" id="{452E8E2E-2952-4011-9700-1B2748E5770C}"/>
              </a:ext>
            </a:extLst>
          </p:cNvPr>
          <p:cNvSpPr txBox="1">
            <a:spLocks/>
          </p:cNvSpPr>
          <p:nvPr/>
        </p:nvSpPr>
        <p:spPr>
          <a:xfrm>
            <a:off x="569518" y="344661"/>
            <a:ext cx="10058400" cy="6713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15000"/>
              </a:lnSpc>
              <a:spcBef>
                <a:spcPts val="600"/>
              </a:spcBef>
            </a:pPr>
            <a:r>
              <a:rPr lang="en-GB" sz="3200" b="1" dirty="0">
                <a:solidFill>
                  <a:schemeClr val="tx1"/>
                </a:solidFill>
                <a:latin typeface="Segoe UI" panose="020B0502040204020203" pitchFamily="34" charset="0"/>
                <a:ea typeface="Times New Roman" panose="02020603050405020304" pitchFamily="18" charset="0"/>
                <a:cs typeface="Times New Roman" panose="02020603050405020304" pitchFamily="18" charset="0"/>
              </a:rPr>
              <a:t>No. 6-HE-3.4 F</a:t>
            </a:r>
            <a:r>
              <a:rPr lang="en-GB" sz="3200" dirty="0">
                <a:solidFill>
                  <a:schemeClr val="tx1"/>
                </a:solidFill>
                <a:latin typeface="Segoe UI" panose="020B0502040204020203" pitchFamily="34" charset="0"/>
                <a:ea typeface="Times New Roman" panose="02020603050405020304" pitchFamily="18" charset="0"/>
                <a:cs typeface="Times New Roman" panose="02020603050405020304" pitchFamily="18" charset="0"/>
              </a:rPr>
              <a:t>eedback on user's location not provided</a:t>
            </a:r>
            <a:endParaRPr lang="en-GB" sz="3200" dirty="0">
              <a:latin typeface="Segoe UI" panose="020B0502040204020203" pitchFamily="34" charset="0"/>
              <a:ea typeface="Times New Roman" panose="02020603050405020304" pitchFamily="18" charset="0"/>
              <a:cs typeface="Times New Roman" panose="02020603050405020304" pitchFamily="18" charset="0"/>
            </a:endParaRPr>
          </a:p>
        </p:txBody>
      </p:sp>
      <p:pic>
        <p:nvPicPr>
          <p:cNvPr id="13" name="Grafika 12" descr="Znak kciuka w górę">
            <a:extLst>
              <a:ext uri="{FF2B5EF4-FFF2-40B4-BE49-F238E27FC236}">
                <a16:creationId xmlns:a16="http://schemas.microsoft.com/office/drawing/2014/main" id="{AD9AAD91-8714-497F-BBB3-F531EDB706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V="1">
            <a:off x="10627918" y="295702"/>
            <a:ext cx="769258" cy="769258"/>
          </a:xfrm>
          <a:prstGeom prst="rect">
            <a:avLst/>
          </a:prstGeom>
        </p:spPr>
      </p:pic>
      <p:pic>
        <p:nvPicPr>
          <p:cNvPr id="3" name="Obraz 2">
            <a:extLst>
              <a:ext uri="{FF2B5EF4-FFF2-40B4-BE49-F238E27FC236}">
                <a16:creationId xmlns:a16="http://schemas.microsoft.com/office/drawing/2014/main" id="{1A9D1326-B510-4BF3-A775-FA65FF99871A}"/>
              </a:ext>
            </a:extLst>
          </p:cNvPr>
          <p:cNvPicPr>
            <a:picLocks noChangeAspect="1"/>
          </p:cNvPicPr>
          <p:nvPr/>
        </p:nvPicPr>
        <p:blipFill rotWithShape="1">
          <a:blip r:embed="rId4"/>
          <a:srcRect b="59780"/>
          <a:stretch/>
        </p:blipFill>
        <p:spPr>
          <a:xfrm>
            <a:off x="391884" y="4119758"/>
            <a:ext cx="11408231" cy="2099329"/>
          </a:xfrm>
          <a:prstGeom prst="rect">
            <a:avLst/>
          </a:prstGeom>
        </p:spPr>
      </p:pic>
      <p:cxnSp>
        <p:nvCxnSpPr>
          <p:cNvPr id="6" name="Łącznik prosty ze strzałką 5">
            <a:extLst>
              <a:ext uri="{FF2B5EF4-FFF2-40B4-BE49-F238E27FC236}">
                <a16:creationId xmlns:a16="http://schemas.microsoft.com/office/drawing/2014/main" id="{C784C6CE-53D2-4A22-8450-E935FCC1923E}"/>
              </a:ext>
            </a:extLst>
          </p:cNvPr>
          <p:cNvCxnSpPr>
            <a:cxnSpLocks/>
          </p:cNvCxnSpPr>
          <p:nvPr/>
        </p:nvCxnSpPr>
        <p:spPr>
          <a:xfrm flipV="1">
            <a:off x="6095999" y="4733949"/>
            <a:ext cx="535058" cy="316103"/>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4" name="Obraz 3">
            <a:extLst>
              <a:ext uri="{FF2B5EF4-FFF2-40B4-BE49-F238E27FC236}">
                <a16:creationId xmlns:a16="http://schemas.microsoft.com/office/drawing/2014/main" id="{E65B1C70-B1E2-4E75-AC69-DC1B0CBC5499}"/>
              </a:ext>
            </a:extLst>
          </p:cNvPr>
          <p:cNvPicPr>
            <a:picLocks noChangeAspect="1"/>
          </p:cNvPicPr>
          <p:nvPr/>
        </p:nvPicPr>
        <p:blipFill rotWithShape="1">
          <a:blip r:embed="rId5"/>
          <a:srcRect t="4289" r="15761" b="90704"/>
          <a:stretch/>
        </p:blipFill>
        <p:spPr>
          <a:xfrm>
            <a:off x="391884" y="3738525"/>
            <a:ext cx="11408230" cy="381233"/>
          </a:xfrm>
          <a:prstGeom prst="rect">
            <a:avLst/>
          </a:prstGeom>
        </p:spPr>
      </p:pic>
    </p:spTree>
    <p:extLst>
      <p:ext uri="{BB962C8B-B14F-4D97-AF65-F5344CB8AC3E}">
        <p14:creationId xmlns:p14="http://schemas.microsoft.com/office/powerpoint/2010/main" val="40934325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2">
            <a:extLst>
              <a:ext uri="{FF2B5EF4-FFF2-40B4-BE49-F238E27FC236}">
                <a16:creationId xmlns:a16="http://schemas.microsoft.com/office/drawing/2014/main" id="{87F316AC-6BEC-477F-8FD9-56BD53AE30B2}"/>
              </a:ext>
            </a:extLst>
          </p:cNvPr>
          <p:cNvGraphicFramePr>
            <a:graphicFrameLocks noGrp="1"/>
          </p:cNvGraphicFramePr>
          <p:nvPr>
            <p:extLst>
              <p:ext uri="{D42A27DB-BD31-4B8C-83A1-F6EECF244321}">
                <p14:modId xmlns:p14="http://schemas.microsoft.com/office/powerpoint/2010/main" val="803690769"/>
              </p:ext>
            </p:extLst>
          </p:nvPr>
        </p:nvGraphicFramePr>
        <p:xfrm>
          <a:off x="361015" y="1016002"/>
          <a:ext cx="11469970" cy="5252630"/>
        </p:xfrm>
        <a:graphic>
          <a:graphicData uri="http://schemas.openxmlformats.org/drawingml/2006/table">
            <a:tbl>
              <a:tblPr firstRow="1" bandRow="1">
                <a:tableStyleId>{5940675A-B579-460E-94D1-54222C63F5DA}</a:tableStyleId>
              </a:tblPr>
              <a:tblGrid>
                <a:gridCol w="11469970">
                  <a:extLst>
                    <a:ext uri="{9D8B030D-6E8A-4147-A177-3AD203B41FA5}">
                      <a16:colId xmlns:a16="http://schemas.microsoft.com/office/drawing/2014/main" val="1581639009"/>
                    </a:ext>
                  </a:extLst>
                </a:gridCol>
              </a:tblGrid>
              <a:tr h="948287">
                <a:tc>
                  <a:txBody>
                    <a:bodyPr/>
                    <a:lstStyle/>
                    <a:p>
                      <a:pPr>
                        <a:lnSpc>
                          <a:spcPct val="115000"/>
                        </a:lnSpc>
                        <a:spcAft>
                          <a:spcPts val="0"/>
                        </a:spcAft>
                      </a:pPr>
                      <a:r>
                        <a:rPr lang="en-GB" sz="1300" b="1">
                          <a:effectLst/>
                          <a:latin typeface="Segoe UI" panose="020B0502040204020203" pitchFamily="34" charset="0"/>
                          <a:ea typeface="Times New Roman" panose="02020603050405020304" pitchFamily="18" charset="0"/>
                          <a:cs typeface="Times New Roman" panose="02020603050405020304" pitchFamily="18" charset="0"/>
                        </a:rPr>
                        <a:t>Explanation:</a:t>
                      </a:r>
                      <a:endParaRPr lang="en-GB" sz="130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300">
                          <a:effectLst/>
                          <a:latin typeface="Segoe UI" panose="020B0502040204020203" pitchFamily="34" charset="0"/>
                          <a:ea typeface="Times New Roman" panose="02020603050405020304" pitchFamily="18" charset="0"/>
                          <a:cs typeface="Times New Roman" panose="02020603050405020304" pitchFamily="18" charset="0"/>
                        </a:rPr>
                        <a:t>Heuristic is slightly met due to provided position labelling on menu bar buttons. Nevertheless, lack of a clear information  to the user where is he right now is noticeable. Despite the content of the subpage slightly noticeable changed color intensity of the button and the URL user is not precisely informed about his location.</a:t>
                      </a:r>
                    </a:p>
                  </a:txBody>
                  <a:tcPr marL="63500" marR="63500" marT="63500" marB="63500"/>
                </a:tc>
                <a:extLst>
                  <a:ext uri="{0D108BD9-81ED-4DB2-BD59-A6C34878D82A}">
                    <a16:rowId xmlns:a16="http://schemas.microsoft.com/office/drawing/2014/main" val="825665563"/>
                  </a:ext>
                </a:extLst>
              </a:tr>
              <a:tr h="2551291">
                <a:tc>
                  <a:txBody>
                    <a:bodyPr/>
                    <a:lstStyle/>
                    <a:p>
                      <a:pPr>
                        <a:lnSpc>
                          <a:spcPct val="115000"/>
                        </a:lnSpc>
                        <a:spcAft>
                          <a:spcPts val="0"/>
                        </a:spcAft>
                      </a:pPr>
                      <a:r>
                        <a:rPr lang="en-GB" sz="1300" b="1" dirty="0">
                          <a:effectLst/>
                          <a:latin typeface="Segoe UI" panose="020B0502040204020203" pitchFamily="34" charset="0"/>
                          <a:ea typeface="Times New Roman" panose="02020603050405020304" pitchFamily="18" charset="0"/>
                          <a:cs typeface="Times New Roman" panose="02020603050405020304" pitchFamily="18" charset="0"/>
                        </a:rPr>
                        <a:t>Severity:</a:t>
                      </a:r>
                      <a:endParaRPr lang="en-GB" sz="13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300" dirty="0">
                          <a:effectLst/>
                          <a:latin typeface="Segoe UI" panose="020B0502040204020203" pitchFamily="34" charset="0"/>
                          <a:ea typeface="Times New Roman" panose="02020603050405020304" pitchFamily="18" charset="0"/>
                          <a:cs typeface="Times New Roman" panose="02020603050405020304" pitchFamily="18" charset="0"/>
                        </a:rPr>
                        <a:t>Rating: 3 - Major importance</a:t>
                      </a:r>
                    </a:p>
                    <a:p>
                      <a:pPr>
                        <a:lnSpc>
                          <a:spcPct val="115000"/>
                        </a:lnSpc>
                        <a:spcAft>
                          <a:spcPts val="0"/>
                        </a:spcAft>
                      </a:pPr>
                      <a:r>
                        <a:rPr lang="en-GB" sz="1300" b="1" dirty="0">
                          <a:effectLst/>
                          <a:latin typeface="Segoe UI" panose="020B0502040204020203" pitchFamily="34" charset="0"/>
                          <a:ea typeface="Times New Roman" panose="02020603050405020304" pitchFamily="18" charset="0"/>
                          <a:cs typeface="Times New Roman" panose="02020603050405020304" pitchFamily="18" charset="0"/>
                        </a:rPr>
                        <a:t>Justification:</a:t>
                      </a:r>
                      <a:endParaRPr lang="en-GB" sz="1300" dirty="0">
                        <a:effectLst/>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GB" sz="1300" dirty="0">
                          <a:effectLst/>
                          <a:latin typeface="Segoe UI" panose="020B0502040204020203" pitchFamily="34" charset="0"/>
                          <a:ea typeface="Times New Roman" panose="02020603050405020304" pitchFamily="18" charset="0"/>
                          <a:cs typeface="Times New Roman" panose="02020603050405020304" pitchFamily="18" charset="0"/>
                        </a:rPr>
                        <a:t>Frequency: Lack of subpage title is a common problem. The reason is that headlines might mess the design of the page or designers think that only a content will be enough to point users’ location.</a:t>
                      </a:r>
                    </a:p>
                    <a:p>
                      <a:pPr marL="342900" lvl="0" indent="-342900">
                        <a:lnSpc>
                          <a:spcPct val="115000"/>
                        </a:lnSpc>
                        <a:spcAft>
                          <a:spcPts val="0"/>
                        </a:spcAft>
                        <a:buFont typeface="Symbol" panose="05050102010706020507" pitchFamily="18" charset="2"/>
                        <a:buChar char=""/>
                      </a:pPr>
                      <a:r>
                        <a:rPr lang="en-GB" sz="1300" dirty="0">
                          <a:effectLst/>
                          <a:latin typeface="Segoe UI" panose="020B0502040204020203" pitchFamily="34" charset="0"/>
                          <a:ea typeface="Times New Roman" panose="02020603050405020304" pitchFamily="18" charset="0"/>
                          <a:cs typeface="Times New Roman" panose="02020603050405020304" pitchFamily="18" charset="0"/>
                        </a:rPr>
                        <a:t>Impact: It is very difficult to overcome such situation when user cannot find himself on the webpage. It forces to start navigation from the beginning - homepage to once again find something desired. In complex websites it might be just irritating and putting user off using the website,</a:t>
                      </a:r>
                    </a:p>
                    <a:p>
                      <a:pPr marL="342900" lvl="0" indent="-342900">
                        <a:lnSpc>
                          <a:spcPct val="115000"/>
                        </a:lnSpc>
                        <a:spcAft>
                          <a:spcPts val="0"/>
                        </a:spcAft>
                        <a:buFont typeface="Symbol" panose="05050102010706020507" pitchFamily="18" charset="2"/>
                        <a:buChar char=""/>
                      </a:pPr>
                      <a:r>
                        <a:rPr lang="en-GB" sz="1300" dirty="0">
                          <a:effectLst/>
                          <a:latin typeface="Segoe UI" panose="020B0502040204020203" pitchFamily="34" charset="0"/>
                          <a:ea typeface="Times New Roman" panose="02020603050405020304" pitchFamily="18" charset="0"/>
                          <a:cs typeface="Times New Roman" panose="02020603050405020304" pitchFamily="18" charset="0"/>
                        </a:rPr>
                        <a:t>Persistence: For new users this issue may be repeatedly annoying and disturbing. For experienced and old ones who know the structure of the site is bearable.</a:t>
                      </a:r>
                    </a:p>
                    <a:p>
                      <a:pPr marL="342900" lvl="0" indent="-342900">
                        <a:lnSpc>
                          <a:spcPct val="115000"/>
                        </a:lnSpc>
                        <a:spcAft>
                          <a:spcPts val="0"/>
                        </a:spcAft>
                        <a:buFont typeface="Symbol" panose="05050102010706020507" pitchFamily="18" charset="2"/>
                        <a:buChar char=""/>
                      </a:pPr>
                      <a:r>
                        <a:rPr lang="en-GB" sz="1300" dirty="0">
                          <a:effectLst/>
                          <a:latin typeface="Segoe UI" panose="020B0502040204020203" pitchFamily="34" charset="0"/>
                          <a:ea typeface="Times New Roman" panose="02020603050405020304" pitchFamily="18" charset="0"/>
                          <a:cs typeface="Times New Roman" panose="02020603050405020304" pitchFamily="18" charset="0"/>
                        </a:rPr>
                        <a:t>Weights: We rated this as a major importance because clear notification which subpage is used is necessary especially on complexed webpages. For new users in might confuse and force to repeat whole way along the web structure once again. To avoid that, simple labels could be used.</a:t>
                      </a:r>
                    </a:p>
                  </a:txBody>
                  <a:tcPr marL="63500" marR="63500" marT="63500" marB="63500"/>
                </a:tc>
                <a:extLst>
                  <a:ext uri="{0D108BD9-81ED-4DB2-BD59-A6C34878D82A}">
                    <a16:rowId xmlns:a16="http://schemas.microsoft.com/office/drawing/2014/main" val="1472897159"/>
                  </a:ext>
                </a:extLst>
              </a:tr>
              <a:tr h="812777">
                <a:tc>
                  <a:txBody>
                    <a:bodyPr/>
                    <a:lstStyle/>
                    <a:p>
                      <a:pPr>
                        <a:lnSpc>
                          <a:spcPct val="115000"/>
                        </a:lnSpc>
                        <a:spcAft>
                          <a:spcPts val="0"/>
                        </a:spcAft>
                      </a:pPr>
                      <a:r>
                        <a:rPr lang="en-GB" sz="1300" b="1">
                          <a:effectLst/>
                          <a:latin typeface="Segoe UI" panose="020B0502040204020203" pitchFamily="34" charset="0"/>
                          <a:ea typeface="Times New Roman" panose="02020603050405020304" pitchFamily="18" charset="0"/>
                          <a:cs typeface="Times New Roman" panose="02020603050405020304" pitchFamily="18" charset="0"/>
                        </a:rPr>
                        <a:t>Possible Trade-offs:</a:t>
                      </a:r>
                      <a:endParaRPr lang="en-GB" sz="130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300">
                          <a:effectLst/>
                          <a:latin typeface="Segoe UI" panose="020B0502040204020203" pitchFamily="34" charset="0"/>
                          <a:ea typeface="Times New Roman" panose="02020603050405020304" pitchFamily="18" charset="0"/>
                          <a:cs typeface="Times New Roman" panose="02020603050405020304" pitchFamily="18" charset="0"/>
                        </a:rPr>
                        <a:t>Placing the headline or text somewhere in the corner with the label of the subpage coherent with menu content.</a:t>
                      </a:r>
                    </a:p>
                  </a:txBody>
                  <a:tcPr marL="63500" marR="63500" marT="63500" marB="63500"/>
                </a:tc>
                <a:extLst>
                  <a:ext uri="{0D108BD9-81ED-4DB2-BD59-A6C34878D82A}">
                    <a16:rowId xmlns:a16="http://schemas.microsoft.com/office/drawing/2014/main" val="194750888"/>
                  </a:ext>
                </a:extLst>
              </a:tr>
              <a:tr h="807399">
                <a:tc>
                  <a:txBody>
                    <a:bodyPr/>
                    <a:lstStyle/>
                    <a:p>
                      <a:pPr>
                        <a:lnSpc>
                          <a:spcPct val="115000"/>
                        </a:lnSpc>
                        <a:spcAft>
                          <a:spcPts val="0"/>
                        </a:spcAft>
                      </a:pPr>
                      <a:r>
                        <a:rPr lang="en-GB" sz="1300" b="1" dirty="0">
                          <a:effectLst/>
                          <a:latin typeface="Segoe UI" panose="020B0502040204020203" pitchFamily="34" charset="0"/>
                          <a:ea typeface="Times New Roman" panose="02020603050405020304" pitchFamily="18" charset="0"/>
                          <a:cs typeface="Times New Roman" panose="02020603050405020304" pitchFamily="18" charset="0"/>
                        </a:rPr>
                        <a:t>Relationships</a:t>
                      </a:r>
                      <a:r>
                        <a:rPr lang="en-GB" sz="1300" dirty="0">
                          <a:effectLst/>
                          <a:latin typeface="Segoe UI" panose="020B0502040204020203" pitchFamily="34" charset="0"/>
                          <a:ea typeface="Times New Roman" panose="02020603050405020304" pitchFamily="18" charset="0"/>
                          <a:cs typeface="Times New Roman" panose="02020603050405020304" pitchFamily="18" charset="0"/>
                        </a:rPr>
                        <a:t>:</a:t>
                      </a:r>
                    </a:p>
                    <a:p>
                      <a:pPr>
                        <a:lnSpc>
                          <a:spcPct val="115000"/>
                        </a:lnSpc>
                        <a:spcAft>
                          <a:spcPts val="0"/>
                        </a:spcAft>
                      </a:pPr>
                      <a:r>
                        <a:rPr lang="en-GB" sz="1400" kern="1200" dirty="0">
                          <a:solidFill>
                            <a:schemeClr val="tx1"/>
                          </a:solidFill>
                          <a:effectLst/>
                          <a:latin typeface="+mn-lt"/>
                          <a:ea typeface="+mn-ea"/>
                          <a:cs typeface="+mn-cs"/>
                        </a:rPr>
                        <a:t>No. 6-HE-3.1, No. 6-HE-4.3</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3165272999"/>
                  </a:ext>
                </a:extLst>
              </a:tr>
            </a:tbl>
          </a:graphicData>
        </a:graphic>
      </p:graphicFrame>
      <p:sp>
        <p:nvSpPr>
          <p:cNvPr id="4" name="Tytuł 1">
            <a:extLst>
              <a:ext uri="{FF2B5EF4-FFF2-40B4-BE49-F238E27FC236}">
                <a16:creationId xmlns:a16="http://schemas.microsoft.com/office/drawing/2014/main" id="{6CD275C3-274F-444E-8F4D-F8A4646EEF0D}"/>
              </a:ext>
            </a:extLst>
          </p:cNvPr>
          <p:cNvSpPr txBox="1">
            <a:spLocks/>
          </p:cNvSpPr>
          <p:nvPr/>
        </p:nvSpPr>
        <p:spPr>
          <a:xfrm>
            <a:off x="569518" y="344661"/>
            <a:ext cx="10058400" cy="6713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15000"/>
              </a:lnSpc>
              <a:spcBef>
                <a:spcPts val="600"/>
              </a:spcBef>
            </a:pPr>
            <a:r>
              <a:rPr lang="en-GB" sz="3200" b="1" dirty="0">
                <a:latin typeface="Segoe UI" panose="020B0502040204020203" pitchFamily="34" charset="0"/>
                <a:ea typeface="Times New Roman" panose="02020603050405020304" pitchFamily="18" charset="0"/>
                <a:cs typeface="Times New Roman" panose="02020603050405020304" pitchFamily="18" charset="0"/>
              </a:rPr>
              <a:t>No. 6-HE-3.4 </a:t>
            </a:r>
            <a:r>
              <a:rPr lang="en-GB" sz="3200" dirty="0">
                <a:latin typeface="Segoe UI" panose="020B0502040204020203" pitchFamily="34" charset="0"/>
                <a:ea typeface="Times New Roman" panose="02020603050405020304" pitchFamily="18" charset="0"/>
                <a:cs typeface="Times New Roman" panose="02020603050405020304" pitchFamily="18" charset="0"/>
              </a:rPr>
              <a:t>Feedback on user's location not provided</a:t>
            </a:r>
          </a:p>
          <a:p>
            <a:pPr>
              <a:lnSpc>
                <a:spcPct val="115000"/>
              </a:lnSpc>
              <a:spcBef>
                <a:spcPts val="600"/>
              </a:spcBef>
            </a:pPr>
            <a:endParaRPr lang="en-GB" sz="3200" dirty="0">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Bef>
                <a:spcPts val="600"/>
              </a:spcBef>
              <a:spcAft>
                <a:spcPts val="0"/>
              </a:spcAft>
            </a:pPr>
            <a:endParaRPr lang="en-GB" sz="3200" b="1" dirty="0">
              <a:latin typeface="Segoe UI" panose="020B05020402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21759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2">
            <a:extLst>
              <a:ext uri="{FF2B5EF4-FFF2-40B4-BE49-F238E27FC236}">
                <a16:creationId xmlns:a16="http://schemas.microsoft.com/office/drawing/2014/main" id="{A51DCB13-7CBE-4561-A532-00910ADDDE9E}"/>
              </a:ext>
            </a:extLst>
          </p:cNvPr>
          <p:cNvGraphicFramePr>
            <a:graphicFrameLocks noGrp="1"/>
          </p:cNvGraphicFramePr>
          <p:nvPr>
            <p:extLst>
              <p:ext uri="{D42A27DB-BD31-4B8C-83A1-F6EECF244321}">
                <p14:modId xmlns:p14="http://schemas.microsoft.com/office/powerpoint/2010/main" val="191475865"/>
              </p:ext>
            </p:extLst>
          </p:nvPr>
        </p:nvGraphicFramePr>
        <p:xfrm>
          <a:off x="406399" y="1314341"/>
          <a:ext cx="11408230" cy="2212215"/>
        </p:xfrm>
        <a:graphic>
          <a:graphicData uri="http://schemas.openxmlformats.org/drawingml/2006/table">
            <a:tbl>
              <a:tblPr firstRow="1" bandRow="1">
                <a:tableStyleId>{5940675A-B579-460E-94D1-54222C63F5DA}</a:tableStyleId>
              </a:tblPr>
              <a:tblGrid>
                <a:gridCol w="9724572">
                  <a:extLst>
                    <a:ext uri="{9D8B030D-6E8A-4147-A177-3AD203B41FA5}">
                      <a16:colId xmlns:a16="http://schemas.microsoft.com/office/drawing/2014/main" val="1581639009"/>
                    </a:ext>
                  </a:extLst>
                </a:gridCol>
                <a:gridCol w="1683658">
                  <a:extLst>
                    <a:ext uri="{9D8B030D-6E8A-4147-A177-3AD203B41FA5}">
                      <a16:colId xmlns:a16="http://schemas.microsoft.com/office/drawing/2014/main" val="2359419021"/>
                    </a:ext>
                  </a:extLst>
                </a:gridCol>
              </a:tblGrid>
              <a:tr h="315130">
                <a:tc>
                  <a:txBody>
                    <a:bodyPr/>
                    <a:lstStyle/>
                    <a:p>
                      <a:pPr>
                        <a:lnSpc>
                          <a:spcPct val="115000"/>
                        </a:lnSpc>
                        <a:spcAft>
                          <a:spcPts val="0"/>
                        </a:spcAft>
                      </a:pPr>
                      <a:r>
                        <a:rPr lang="en-GB" sz="1400" b="0">
                          <a:effectLst/>
                          <a:latin typeface="Segoe UI" panose="020B0502040204020203" pitchFamily="34" charset="0"/>
                          <a:ea typeface="Times New Roman" panose="02020603050405020304" pitchFamily="18" charset="0"/>
                          <a:cs typeface="Times New Roman" panose="02020603050405020304" pitchFamily="18" charset="0"/>
                        </a:rPr>
                        <a:t>No. 6-HE-3.5</a:t>
                      </a:r>
                      <a:endParaRPr lang="en-GB" sz="1400" b="1">
                        <a:effectLst/>
                        <a:latin typeface="Segoe UI" panose="020B0502040204020203"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algn="ctr">
                        <a:lnSpc>
                          <a:spcPct val="115000"/>
                        </a:lnSpc>
                        <a:spcAft>
                          <a:spcPts val="0"/>
                        </a:spcAft>
                      </a:pPr>
                      <a:r>
                        <a:rPr lang="en-GB" sz="1400" b="0" dirty="0">
                          <a:effectLst/>
                          <a:latin typeface="Segoe UI" panose="020B0502040204020203" pitchFamily="34" charset="0"/>
                          <a:ea typeface="Times New Roman" panose="02020603050405020304" pitchFamily="18" charset="0"/>
                          <a:cs typeface="Times New Roman" panose="02020603050405020304" pitchFamily="18" charset="0"/>
                        </a:rPr>
                        <a:t>Good aspect</a:t>
                      </a:r>
                      <a:endParaRPr lang="en-GB" sz="1400" b="1"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1242800369"/>
                  </a:ext>
                </a:extLst>
              </a:tr>
              <a:tr h="535243">
                <a:tc gridSpan="2">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Name:</a:t>
                      </a:r>
                    </a:p>
                    <a:p>
                      <a:pPr>
                        <a:lnSpc>
                          <a:spcPct val="115000"/>
                        </a:lnSpc>
                        <a:spcAft>
                          <a:spcPts val="0"/>
                        </a:spcAft>
                      </a:pPr>
                      <a:r>
                        <a:rPr lang="en-GB" sz="1400" b="0" dirty="0">
                          <a:effectLst/>
                          <a:latin typeface="Segoe UI" panose="020B0502040204020203" pitchFamily="34" charset="0"/>
                          <a:ea typeface="Times New Roman" panose="02020603050405020304" pitchFamily="18" charset="0"/>
                          <a:cs typeface="Times New Roman" panose="02020603050405020304" pitchFamily="18" charset="0"/>
                        </a:rPr>
                        <a:t>Appropriate menu types</a:t>
                      </a:r>
                      <a:endParaRPr lang="en-GB" sz="1400" b="1"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63500" marR="63500" marT="63500" marB="63500"/>
                </a:tc>
                <a:tc hMerge="1">
                  <a:txBody>
                    <a:bodyPr/>
                    <a:lstStyle/>
                    <a:p>
                      <a:endParaRPr lang="en-GB"/>
                    </a:p>
                  </a:txBody>
                  <a:tcPr/>
                </a:tc>
                <a:extLst>
                  <a:ext uri="{0D108BD9-81ED-4DB2-BD59-A6C34878D82A}">
                    <a16:rowId xmlns:a16="http://schemas.microsoft.com/office/drawing/2014/main" val="825665563"/>
                  </a:ext>
                </a:extLst>
              </a:tr>
              <a:tr h="1264287">
                <a:tc gridSpan="2">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Evidence:</a:t>
                      </a:r>
                    </a:p>
                    <a:p>
                      <a:pPr>
                        <a:lnSpc>
                          <a:spcPct val="115000"/>
                        </a:lnSpc>
                        <a:spcAft>
                          <a:spcPts val="0"/>
                        </a:spcAft>
                      </a:pPr>
                      <a:r>
                        <a:rPr lang="en-GB" sz="1400" b="0" dirty="0">
                          <a:effectLst/>
                          <a:latin typeface="Segoe UI" panose="020B0502040204020203" pitchFamily="34" charset="0"/>
                          <a:ea typeface="Times New Roman" panose="02020603050405020304" pitchFamily="18" charset="0"/>
                          <a:cs typeface="Times New Roman" panose="02020603050405020304" pitchFamily="18" charset="0"/>
                        </a:rPr>
                        <a:t>Heuristic: User control and freedom</a:t>
                      </a:r>
                      <a:endParaRPr lang="en-GB" sz="1400" b="1"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Interface aspect:</a:t>
                      </a:r>
                    </a:p>
                    <a:p>
                      <a:pPr>
                        <a:lnSpc>
                          <a:spcPct val="115000"/>
                        </a:lnSpc>
                        <a:spcAft>
                          <a:spcPts val="0"/>
                        </a:spcAft>
                      </a:pPr>
                      <a:r>
                        <a:rPr lang="en-GB" sz="1400" b="0" dirty="0">
                          <a:effectLst/>
                          <a:latin typeface="Segoe UI" panose="020B0502040204020203" pitchFamily="34" charset="0"/>
                          <a:ea typeface="Times New Roman" panose="02020603050405020304" pitchFamily="18" charset="0"/>
                          <a:cs typeface="Times New Roman" panose="02020603050405020304" pitchFamily="18" charset="0"/>
                        </a:rPr>
                        <a:t>Desktop version and mobile version have different menus accordingly.</a:t>
                      </a:r>
                      <a:endParaRPr lang="en-GB" sz="1400" b="1"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63500" marR="63500" marT="63500" marB="63500"/>
                </a:tc>
                <a:tc hMerge="1">
                  <a:txBody>
                    <a:bodyPr/>
                    <a:lstStyle/>
                    <a:p>
                      <a:endParaRPr lang="en-GB"/>
                    </a:p>
                  </a:txBody>
                  <a:tcPr/>
                </a:tc>
                <a:extLst>
                  <a:ext uri="{0D108BD9-81ED-4DB2-BD59-A6C34878D82A}">
                    <a16:rowId xmlns:a16="http://schemas.microsoft.com/office/drawing/2014/main" val="1472897159"/>
                  </a:ext>
                </a:extLst>
              </a:tr>
            </a:tbl>
          </a:graphicData>
        </a:graphic>
      </p:graphicFrame>
      <p:sp>
        <p:nvSpPr>
          <p:cNvPr id="8" name="Tytuł 1">
            <a:extLst>
              <a:ext uri="{FF2B5EF4-FFF2-40B4-BE49-F238E27FC236}">
                <a16:creationId xmlns:a16="http://schemas.microsoft.com/office/drawing/2014/main" id="{452E8E2E-2952-4011-9700-1B2748E5770C}"/>
              </a:ext>
            </a:extLst>
          </p:cNvPr>
          <p:cNvSpPr txBox="1">
            <a:spLocks/>
          </p:cNvSpPr>
          <p:nvPr/>
        </p:nvSpPr>
        <p:spPr>
          <a:xfrm>
            <a:off x="569518" y="344661"/>
            <a:ext cx="10058400" cy="6713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15000"/>
              </a:lnSpc>
              <a:spcAft>
                <a:spcPts val="0"/>
              </a:spcAft>
            </a:pPr>
            <a:r>
              <a:rPr lang="en-GB" sz="3200" b="1" dirty="0">
                <a:latin typeface="Segoe UI" panose="020B0502040204020203" pitchFamily="34" charset="0"/>
                <a:ea typeface="Times New Roman" panose="02020603050405020304" pitchFamily="18" charset="0"/>
                <a:cs typeface="Times New Roman" panose="02020603050405020304" pitchFamily="18" charset="0"/>
              </a:rPr>
              <a:t>No. 6-HE-3.5 </a:t>
            </a:r>
            <a:r>
              <a:rPr lang="en-GB" sz="3200" dirty="0">
                <a:latin typeface="Segoe UI" panose="020B0502040204020203" pitchFamily="34" charset="0"/>
                <a:ea typeface="Times New Roman" panose="02020603050405020304" pitchFamily="18" charset="0"/>
                <a:cs typeface="Times New Roman" panose="02020603050405020304" pitchFamily="18" charset="0"/>
              </a:rPr>
              <a:t>Appropriate menu types</a:t>
            </a:r>
            <a:endParaRPr lang="en-GB" sz="3200" b="1" dirty="0">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Bef>
                <a:spcPts val="600"/>
              </a:spcBef>
              <a:spcAft>
                <a:spcPts val="0"/>
              </a:spcAft>
            </a:pPr>
            <a:endParaRPr lang="en-GB" sz="3200" b="1" dirty="0">
              <a:latin typeface="Segoe UI" panose="020B0502040204020203" pitchFamily="34" charset="0"/>
              <a:ea typeface="Times New Roman" panose="02020603050405020304" pitchFamily="18" charset="0"/>
              <a:cs typeface="Times New Roman" panose="02020603050405020304" pitchFamily="18" charset="0"/>
            </a:endParaRPr>
          </a:p>
        </p:txBody>
      </p:sp>
      <p:pic>
        <p:nvPicPr>
          <p:cNvPr id="13" name="Grafika 12" descr="Znak kciuka w górę">
            <a:extLst>
              <a:ext uri="{FF2B5EF4-FFF2-40B4-BE49-F238E27FC236}">
                <a16:creationId xmlns:a16="http://schemas.microsoft.com/office/drawing/2014/main" id="{AD9AAD91-8714-497F-BBB3-F531EDB706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27918" y="295702"/>
            <a:ext cx="769258" cy="769258"/>
          </a:xfrm>
          <a:prstGeom prst="rect">
            <a:avLst/>
          </a:prstGeom>
        </p:spPr>
      </p:pic>
      <p:pic>
        <p:nvPicPr>
          <p:cNvPr id="4" name="Obraz 3">
            <a:extLst>
              <a:ext uri="{FF2B5EF4-FFF2-40B4-BE49-F238E27FC236}">
                <a16:creationId xmlns:a16="http://schemas.microsoft.com/office/drawing/2014/main" id="{FE473CCC-F002-4762-8D34-D7C6A22B9334}"/>
              </a:ext>
            </a:extLst>
          </p:cNvPr>
          <p:cNvPicPr>
            <a:picLocks noChangeAspect="1"/>
          </p:cNvPicPr>
          <p:nvPr/>
        </p:nvPicPr>
        <p:blipFill rotWithShape="1">
          <a:blip r:embed="rId4"/>
          <a:srcRect l="47550" b="80349"/>
          <a:stretch/>
        </p:blipFill>
        <p:spPr>
          <a:xfrm>
            <a:off x="2530677" y="5090163"/>
            <a:ext cx="6096000" cy="1044995"/>
          </a:xfrm>
          <a:prstGeom prst="rect">
            <a:avLst/>
          </a:prstGeom>
        </p:spPr>
      </p:pic>
      <p:pic>
        <p:nvPicPr>
          <p:cNvPr id="5" name="Obraz 4">
            <a:extLst>
              <a:ext uri="{FF2B5EF4-FFF2-40B4-BE49-F238E27FC236}">
                <a16:creationId xmlns:a16="http://schemas.microsoft.com/office/drawing/2014/main" id="{F579E46B-F64F-46A5-93C4-A11C4FD4731C}"/>
              </a:ext>
            </a:extLst>
          </p:cNvPr>
          <p:cNvPicPr>
            <a:picLocks noChangeAspect="1"/>
          </p:cNvPicPr>
          <p:nvPr/>
        </p:nvPicPr>
        <p:blipFill rotWithShape="1">
          <a:blip r:embed="rId5"/>
          <a:srcRect b="84988"/>
          <a:stretch/>
        </p:blipFill>
        <p:spPr>
          <a:xfrm>
            <a:off x="5731240" y="4117940"/>
            <a:ext cx="3810000" cy="769258"/>
          </a:xfrm>
          <a:prstGeom prst="rect">
            <a:avLst/>
          </a:prstGeom>
        </p:spPr>
      </p:pic>
      <p:pic>
        <p:nvPicPr>
          <p:cNvPr id="6" name="Obraz 5">
            <a:extLst>
              <a:ext uri="{FF2B5EF4-FFF2-40B4-BE49-F238E27FC236}">
                <a16:creationId xmlns:a16="http://schemas.microsoft.com/office/drawing/2014/main" id="{D76D0440-1EA1-40F7-960B-DD624BFE3CF5}"/>
              </a:ext>
            </a:extLst>
          </p:cNvPr>
          <p:cNvPicPr>
            <a:picLocks noChangeAspect="1"/>
          </p:cNvPicPr>
          <p:nvPr/>
        </p:nvPicPr>
        <p:blipFill>
          <a:blip r:embed="rId6"/>
          <a:stretch>
            <a:fillRect/>
          </a:stretch>
        </p:blipFill>
        <p:spPr>
          <a:xfrm>
            <a:off x="9846366" y="3658498"/>
            <a:ext cx="1939236" cy="2608273"/>
          </a:xfrm>
          <a:prstGeom prst="rect">
            <a:avLst/>
          </a:prstGeom>
        </p:spPr>
      </p:pic>
      <p:sp>
        <p:nvSpPr>
          <p:cNvPr id="7" name="Prostokąt 6">
            <a:extLst>
              <a:ext uri="{FF2B5EF4-FFF2-40B4-BE49-F238E27FC236}">
                <a16:creationId xmlns:a16="http://schemas.microsoft.com/office/drawing/2014/main" id="{D73D48C2-CFBA-4C6B-991C-A51BC9094AD5}"/>
              </a:ext>
            </a:extLst>
          </p:cNvPr>
          <p:cNvSpPr/>
          <p:nvPr/>
        </p:nvSpPr>
        <p:spPr>
          <a:xfrm>
            <a:off x="2530676" y="4722250"/>
            <a:ext cx="1132233" cy="338554"/>
          </a:xfrm>
          <a:prstGeom prst="rect">
            <a:avLst/>
          </a:prstGeom>
        </p:spPr>
        <p:txBody>
          <a:bodyPr wrap="none">
            <a:spAutoFit/>
          </a:bodyPr>
          <a:lstStyle/>
          <a:p>
            <a:r>
              <a:rPr lang="en-GB" sz="1600" dirty="0">
                <a:latin typeface="Segoe UI" panose="020B0502040204020203" pitchFamily="34" charset="0"/>
                <a:ea typeface="Times New Roman" panose="02020603050405020304" pitchFamily="18" charset="0"/>
                <a:cs typeface="Times New Roman" panose="02020603050405020304" pitchFamily="18" charset="0"/>
              </a:rPr>
              <a:t>PC version</a:t>
            </a:r>
            <a:endParaRPr lang="en-GB" sz="1600" dirty="0"/>
          </a:p>
        </p:txBody>
      </p:sp>
      <p:sp>
        <p:nvSpPr>
          <p:cNvPr id="10" name="Prostokąt 9">
            <a:extLst>
              <a:ext uri="{FF2B5EF4-FFF2-40B4-BE49-F238E27FC236}">
                <a16:creationId xmlns:a16="http://schemas.microsoft.com/office/drawing/2014/main" id="{AAB29149-052E-4063-B8B7-425342471633}"/>
              </a:ext>
            </a:extLst>
          </p:cNvPr>
          <p:cNvSpPr/>
          <p:nvPr/>
        </p:nvSpPr>
        <p:spPr>
          <a:xfrm>
            <a:off x="8115935" y="3721801"/>
            <a:ext cx="1577868" cy="338554"/>
          </a:xfrm>
          <a:prstGeom prst="rect">
            <a:avLst/>
          </a:prstGeom>
        </p:spPr>
        <p:txBody>
          <a:bodyPr wrap="none">
            <a:spAutoFit/>
          </a:bodyPr>
          <a:lstStyle/>
          <a:p>
            <a:r>
              <a:rPr lang="en-GB" sz="1600" dirty="0">
                <a:latin typeface="Segoe UI" panose="020B0502040204020203" pitchFamily="34" charset="0"/>
                <a:ea typeface="Times New Roman" panose="02020603050405020304" pitchFamily="18" charset="0"/>
                <a:cs typeface="Times New Roman" panose="02020603050405020304" pitchFamily="18" charset="0"/>
              </a:rPr>
              <a:t>Mobile version</a:t>
            </a:r>
            <a:endParaRPr lang="en-GB" sz="1600" dirty="0"/>
          </a:p>
        </p:txBody>
      </p:sp>
    </p:spTree>
    <p:extLst>
      <p:ext uri="{BB962C8B-B14F-4D97-AF65-F5344CB8AC3E}">
        <p14:creationId xmlns:p14="http://schemas.microsoft.com/office/powerpoint/2010/main" val="33049881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2">
            <a:extLst>
              <a:ext uri="{FF2B5EF4-FFF2-40B4-BE49-F238E27FC236}">
                <a16:creationId xmlns:a16="http://schemas.microsoft.com/office/drawing/2014/main" id="{87F316AC-6BEC-477F-8FD9-56BD53AE30B2}"/>
              </a:ext>
            </a:extLst>
          </p:cNvPr>
          <p:cNvGraphicFramePr>
            <a:graphicFrameLocks noGrp="1"/>
          </p:cNvGraphicFramePr>
          <p:nvPr>
            <p:extLst>
              <p:ext uri="{D42A27DB-BD31-4B8C-83A1-F6EECF244321}">
                <p14:modId xmlns:p14="http://schemas.microsoft.com/office/powerpoint/2010/main" val="1815869874"/>
              </p:ext>
            </p:extLst>
          </p:nvPr>
        </p:nvGraphicFramePr>
        <p:xfrm>
          <a:off x="361015" y="1016002"/>
          <a:ext cx="11469970" cy="5136664"/>
        </p:xfrm>
        <a:graphic>
          <a:graphicData uri="http://schemas.openxmlformats.org/drawingml/2006/table">
            <a:tbl>
              <a:tblPr firstRow="1" bandRow="1">
                <a:tableStyleId>{5940675A-B579-460E-94D1-54222C63F5DA}</a:tableStyleId>
              </a:tblPr>
              <a:tblGrid>
                <a:gridCol w="11469970">
                  <a:extLst>
                    <a:ext uri="{9D8B030D-6E8A-4147-A177-3AD203B41FA5}">
                      <a16:colId xmlns:a16="http://schemas.microsoft.com/office/drawing/2014/main" val="1581639009"/>
                    </a:ext>
                  </a:extLst>
                </a:gridCol>
              </a:tblGrid>
              <a:tr h="1042068">
                <a:tc>
                  <a:txBody>
                    <a:bodyPr/>
                    <a:lstStyle/>
                    <a:p>
                      <a:pPr>
                        <a:lnSpc>
                          <a:spcPct val="115000"/>
                        </a:lnSpc>
                        <a:spcAft>
                          <a:spcPts val="0"/>
                        </a:spcAft>
                      </a:pPr>
                      <a:r>
                        <a:rPr lang="en-GB" sz="1400" b="1">
                          <a:effectLst/>
                          <a:latin typeface="Segoe UI" panose="020B0502040204020203" pitchFamily="34" charset="0"/>
                          <a:ea typeface="Times New Roman" panose="02020603050405020304" pitchFamily="18" charset="0"/>
                          <a:cs typeface="Segoe UI" panose="020B0502040204020203" pitchFamily="34" charset="0"/>
                        </a:rPr>
                        <a:t>Explanation:</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a:effectLst/>
                          <a:latin typeface="Segoe UI" panose="020B0502040204020203" pitchFamily="34" charset="0"/>
                          <a:ea typeface="Times New Roman" panose="02020603050405020304" pitchFamily="18" charset="0"/>
                          <a:cs typeface="Segoe UI" panose="020B0502040204020203" pitchFamily="34" charset="0"/>
                        </a:rPr>
                        <a:t>Heuristic is met due to the usage of black text on plain background. It ensures clarity of provided information.</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825665563"/>
                  </a:ext>
                </a:extLst>
              </a:tr>
              <a:tr h="2217772">
                <a:tc>
                  <a:txBody>
                    <a:bodyPr/>
                    <a:lstStyle/>
                    <a:p>
                      <a:pPr>
                        <a:lnSpc>
                          <a:spcPct val="115000"/>
                        </a:lnSpc>
                        <a:spcAft>
                          <a:spcPts val="0"/>
                        </a:spcAft>
                      </a:pPr>
                      <a:r>
                        <a:rPr lang="en-GB" sz="1400" b="1">
                          <a:effectLst/>
                          <a:latin typeface="Segoe UI" panose="020B0502040204020203" pitchFamily="34" charset="0"/>
                          <a:ea typeface="Times New Roman" panose="02020603050405020304" pitchFamily="18" charset="0"/>
                          <a:cs typeface="Segoe UI" panose="020B0502040204020203" pitchFamily="34" charset="0"/>
                        </a:rPr>
                        <a:t>Benefit:</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a:effectLst/>
                          <a:latin typeface="Segoe UI" panose="020B0502040204020203" pitchFamily="34" charset="0"/>
                          <a:ea typeface="Times New Roman" panose="02020603050405020304" pitchFamily="18" charset="0"/>
                          <a:cs typeface="Segoe UI" panose="020B0502040204020203" pitchFamily="34" charset="0"/>
                        </a:rPr>
                        <a:t>Rating: 4 – Catastrophic usability problem</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b="1">
                          <a:effectLst/>
                          <a:latin typeface="Segoe UI" panose="020B0502040204020203" pitchFamily="34" charset="0"/>
                          <a:ea typeface="Times New Roman" panose="02020603050405020304" pitchFamily="18" charset="0"/>
                          <a:cs typeface="Segoe UI" panose="020B0502040204020203" pitchFamily="34" charset="0"/>
                        </a:rPr>
                        <a:t>Justification</a:t>
                      </a:r>
                      <a:r>
                        <a:rPr lang="en-GB" sz="1400">
                          <a:effectLst/>
                          <a:latin typeface="Segoe UI" panose="020B0502040204020203" pitchFamily="34" charset="0"/>
                          <a:ea typeface="Times New Roman" panose="02020603050405020304" pitchFamily="18" charset="0"/>
                          <a:cs typeface="Segoe UI" panose="020B0502040204020203" pitchFamily="34" charset="0"/>
                        </a:rPr>
                        <a:t>:</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a:effectLst/>
                          <a:latin typeface="Segoe UI" panose="020B0502040204020203" pitchFamily="34" charset="0"/>
                          <a:ea typeface="Times New Roman" panose="02020603050405020304" pitchFamily="18" charset="0"/>
                          <a:cs typeface="Segoe UI" panose="020B0502040204020203" pitchFamily="34" charset="0"/>
                        </a:rPr>
                        <a:t>Frequency: Dark font color on high-contrast background is on almost every website. </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a:effectLst/>
                          <a:latin typeface="Segoe UI" panose="020B0502040204020203" pitchFamily="34" charset="0"/>
                          <a:ea typeface="Times New Roman" panose="02020603050405020304" pitchFamily="18" charset="0"/>
                          <a:cs typeface="Segoe UI" panose="020B0502040204020203" pitchFamily="34" charset="0"/>
                        </a:rPr>
                        <a:t>Impact: There is nothing so frustrating on website than unreadable text composed in colourful or not plain background. Most of users cannot stand struggling to read text on the website.</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a:effectLst/>
                          <a:latin typeface="Segoe UI" panose="020B0502040204020203" pitchFamily="34" charset="0"/>
                          <a:ea typeface="Times New Roman" panose="02020603050405020304" pitchFamily="18" charset="0"/>
                          <a:cs typeface="Segoe UI" panose="020B0502040204020203" pitchFamily="34" charset="0"/>
                        </a:rPr>
                        <a:t>Persistence: This problem repeatedly annoys customers. </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a:effectLst/>
                          <a:latin typeface="Segoe UI" panose="020B0502040204020203" pitchFamily="34" charset="0"/>
                          <a:ea typeface="Times New Roman" panose="02020603050405020304" pitchFamily="18" charset="0"/>
                          <a:cs typeface="Segoe UI" panose="020B0502040204020203" pitchFamily="34" charset="0"/>
                        </a:rPr>
                        <a:t>Weights: We weighted that issue as catastrophic because the lack of clarity on the website, providing confusion declassifies the website entirely in behalf of the user.</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1472897159"/>
                  </a:ext>
                </a:extLst>
              </a:tr>
              <a:tr h="893156">
                <a:tc>
                  <a:txBody>
                    <a:bodyPr/>
                    <a:lstStyle/>
                    <a:p>
                      <a:pPr>
                        <a:lnSpc>
                          <a:spcPct val="115000"/>
                        </a:lnSpc>
                        <a:spcAft>
                          <a:spcPts val="0"/>
                        </a:spcAft>
                      </a:pPr>
                      <a:r>
                        <a:rPr lang="en-GB" sz="1400" b="1">
                          <a:effectLst/>
                          <a:latin typeface="Segoe UI" panose="020B0502040204020203" pitchFamily="34" charset="0"/>
                          <a:ea typeface="Times New Roman" panose="02020603050405020304" pitchFamily="18" charset="0"/>
                          <a:cs typeface="Segoe UI" panose="020B0502040204020203" pitchFamily="34" charset="0"/>
                        </a:rPr>
                        <a:t>Possible trade-offs: </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a:effectLst/>
                          <a:latin typeface="Segoe UI" panose="020B0502040204020203" pitchFamily="34" charset="0"/>
                          <a:ea typeface="Times New Roman" panose="02020603050405020304" pitchFamily="18" charset="0"/>
                          <a:cs typeface="Segoe UI" panose="020B0502040204020203" pitchFamily="34" charset="0"/>
                        </a:rPr>
                        <a:t>Considering this website we cannot find better trade-off than using clear black text on plain background.</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194750888"/>
                  </a:ext>
                </a:extLst>
              </a:tr>
              <a:tr h="887246">
                <a:tc>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Segoe UI" panose="020B0502040204020203" pitchFamily="34" charset="0"/>
                        </a:rPr>
                        <a:t>Relationships:</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kern="1200" dirty="0">
                          <a:solidFill>
                            <a:schemeClr val="tx1"/>
                          </a:solidFill>
                          <a:effectLst/>
                          <a:latin typeface="+mn-lt"/>
                          <a:ea typeface="+mn-ea"/>
                          <a:cs typeface="+mn-cs"/>
                        </a:rPr>
                        <a:t>No. 6-HE-3.1, No. 6-HE-3.2, No. 6-HE-3.4, No. 6-HE-5.1, No. 6-HE-2.1</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3165272999"/>
                  </a:ext>
                </a:extLst>
              </a:tr>
            </a:tbl>
          </a:graphicData>
        </a:graphic>
      </p:graphicFrame>
      <p:sp>
        <p:nvSpPr>
          <p:cNvPr id="4" name="Tytuł 1">
            <a:extLst>
              <a:ext uri="{FF2B5EF4-FFF2-40B4-BE49-F238E27FC236}">
                <a16:creationId xmlns:a16="http://schemas.microsoft.com/office/drawing/2014/main" id="{35D60744-5C80-4BF8-8198-14351673F139}"/>
              </a:ext>
            </a:extLst>
          </p:cNvPr>
          <p:cNvSpPr txBox="1">
            <a:spLocks/>
          </p:cNvSpPr>
          <p:nvPr/>
        </p:nvSpPr>
        <p:spPr>
          <a:xfrm>
            <a:off x="569518" y="344661"/>
            <a:ext cx="10058400" cy="6713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15000"/>
              </a:lnSpc>
              <a:spcAft>
                <a:spcPts val="0"/>
              </a:spcAft>
            </a:pPr>
            <a:r>
              <a:rPr lang="en-GB" sz="3200" b="1" dirty="0">
                <a:latin typeface="Segoe UI" panose="020B0502040204020203" pitchFamily="34" charset="0"/>
                <a:ea typeface="Times New Roman" panose="02020603050405020304" pitchFamily="18" charset="0"/>
                <a:cs typeface="Times New Roman" panose="02020603050405020304" pitchFamily="18" charset="0"/>
              </a:rPr>
              <a:t>No. 6-HE-3.5 </a:t>
            </a:r>
            <a:r>
              <a:rPr lang="en-GB" sz="3200" dirty="0">
                <a:latin typeface="Segoe UI" panose="020B0502040204020203" pitchFamily="34" charset="0"/>
                <a:ea typeface="Times New Roman" panose="02020603050405020304" pitchFamily="18" charset="0"/>
                <a:cs typeface="Times New Roman" panose="02020603050405020304" pitchFamily="18" charset="0"/>
              </a:rPr>
              <a:t>Appropriate menu types</a:t>
            </a:r>
            <a:endParaRPr lang="en-GB" sz="3200" b="1" dirty="0">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Bef>
                <a:spcPts val="600"/>
              </a:spcBef>
              <a:spcAft>
                <a:spcPts val="0"/>
              </a:spcAft>
            </a:pPr>
            <a:endParaRPr lang="en-GB" sz="3200" b="1" dirty="0">
              <a:latin typeface="Segoe UI" panose="020B05020402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60856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DB53803-6EB9-464C-91B0-1C2469B2D884}"/>
              </a:ext>
            </a:extLst>
          </p:cNvPr>
          <p:cNvSpPr>
            <a:spLocks noGrp="1"/>
          </p:cNvSpPr>
          <p:nvPr>
            <p:ph type="title"/>
          </p:nvPr>
        </p:nvSpPr>
        <p:spPr>
          <a:xfrm>
            <a:off x="1140823" y="224458"/>
            <a:ext cx="10058400" cy="1450757"/>
          </a:xfrm>
        </p:spPr>
        <p:txBody>
          <a:bodyPr/>
          <a:lstStyle/>
          <a:p>
            <a:r>
              <a:rPr lang="en-GB" b="1" dirty="0"/>
              <a:t>Text Appearance </a:t>
            </a:r>
            <a:endParaRPr lang="en-GB" dirty="0"/>
          </a:p>
        </p:txBody>
      </p:sp>
      <p:sp>
        <p:nvSpPr>
          <p:cNvPr id="3" name="Symbol zastępczy zawartości 2">
            <a:extLst>
              <a:ext uri="{FF2B5EF4-FFF2-40B4-BE49-F238E27FC236}">
                <a16:creationId xmlns:a16="http://schemas.microsoft.com/office/drawing/2014/main" id="{3FEE80AD-5B4B-402F-AFCA-8D1F416A8506}"/>
              </a:ext>
            </a:extLst>
          </p:cNvPr>
          <p:cNvSpPr>
            <a:spLocks noGrp="1"/>
          </p:cNvSpPr>
          <p:nvPr>
            <p:ph idx="1"/>
          </p:nvPr>
        </p:nvSpPr>
        <p:spPr>
          <a:xfrm>
            <a:off x="1097280" y="1859728"/>
            <a:ext cx="10101943" cy="1245809"/>
          </a:xfrm>
        </p:spPr>
        <p:txBody>
          <a:bodyPr>
            <a:normAutofit/>
          </a:bodyPr>
          <a:lstStyle/>
          <a:p>
            <a:pPr algn="just"/>
            <a:r>
              <a:rPr lang="en-GB" dirty="0"/>
              <a:t>There are some issues related to text characteristics that can help ensure communication with users such as using 12-points of familiar font. Using black text on plain, high-contrast backgrounds and background </a:t>
            </a:r>
            <a:r>
              <a:rPr lang="en-GB" dirty="0" err="1"/>
              <a:t>colors</a:t>
            </a:r>
            <a:r>
              <a:rPr lang="en-GB" dirty="0"/>
              <a:t> to help users understand the grouping of related information.</a:t>
            </a:r>
          </a:p>
        </p:txBody>
      </p:sp>
      <p:sp>
        <p:nvSpPr>
          <p:cNvPr id="6" name="Symbol zastępczy zawartości 2">
            <a:extLst>
              <a:ext uri="{FF2B5EF4-FFF2-40B4-BE49-F238E27FC236}">
                <a16:creationId xmlns:a16="http://schemas.microsoft.com/office/drawing/2014/main" id="{EAFB281B-5E8F-46BC-818D-AFAB6B6116CF}"/>
              </a:ext>
            </a:extLst>
          </p:cNvPr>
          <p:cNvSpPr txBox="1">
            <a:spLocks/>
          </p:cNvSpPr>
          <p:nvPr/>
        </p:nvSpPr>
        <p:spPr>
          <a:xfrm>
            <a:off x="1097280" y="4052718"/>
            <a:ext cx="6682377" cy="2062481"/>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lvl="0" indent="-457200">
              <a:buFont typeface="+mj-lt"/>
              <a:buAutoNum type="arabicPeriod"/>
            </a:pPr>
            <a:r>
              <a:rPr lang="en-GB" dirty="0"/>
              <a:t>Use Black Text on Plain, High-Contrast Backgrounds </a:t>
            </a:r>
          </a:p>
          <a:p>
            <a:pPr marL="457200" lvl="0" indent="-457200">
              <a:buFont typeface="+mj-lt"/>
              <a:buAutoNum type="arabicPeriod"/>
            </a:pPr>
            <a:r>
              <a:rPr lang="en-GB" dirty="0"/>
              <a:t>Format Common Items Consistently </a:t>
            </a:r>
          </a:p>
          <a:p>
            <a:pPr marL="457200" lvl="0" indent="-457200">
              <a:buFont typeface="+mj-lt"/>
              <a:buAutoNum type="arabicPeriod"/>
            </a:pPr>
            <a:r>
              <a:rPr lang="en-GB" dirty="0"/>
              <a:t>Use Attention-Attracting Features when Appropriate </a:t>
            </a:r>
          </a:p>
          <a:p>
            <a:pPr marL="457200" lvl="0" indent="-457200">
              <a:buFont typeface="+mj-lt"/>
              <a:buAutoNum type="arabicPeriod"/>
            </a:pPr>
            <a:r>
              <a:rPr lang="en-GB" dirty="0"/>
              <a:t>Use Familiar Fonts </a:t>
            </a:r>
          </a:p>
          <a:p>
            <a:pPr marL="457200" lvl="0" indent="-457200">
              <a:buFont typeface="+mj-lt"/>
              <a:buAutoNum type="arabicPeriod"/>
            </a:pPr>
            <a:r>
              <a:rPr lang="en-GB" dirty="0"/>
              <a:t>Use at Least 12-Point Font </a:t>
            </a:r>
          </a:p>
        </p:txBody>
      </p:sp>
      <p:sp>
        <p:nvSpPr>
          <p:cNvPr id="8" name="Tytuł 1">
            <a:extLst>
              <a:ext uri="{FF2B5EF4-FFF2-40B4-BE49-F238E27FC236}">
                <a16:creationId xmlns:a16="http://schemas.microsoft.com/office/drawing/2014/main" id="{B2D2F0C4-A71C-4D8D-B903-37DA6D3E56C5}"/>
              </a:ext>
            </a:extLst>
          </p:cNvPr>
          <p:cNvSpPr txBox="1">
            <a:spLocks/>
          </p:cNvSpPr>
          <p:nvPr/>
        </p:nvSpPr>
        <p:spPr>
          <a:xfrm>
            <a:off x="1097280" y="2928257"/>
            <a:ext cx="10058400" cy="1001486"/>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b="1" dirty="0"/>
              <a:t>Sections:</a:t>
            </a:r>
            <a:endParaRPr lang="en-GB" dirty="0"/>
          </a:p>
        </p:txBody>
      </p:sp>
      <p:pic>
        <p:nvPicPr>
          <p:cNvPr id="7" name="Grafika 6" descr="Dokument">
            <a:extLst>
              <a:ext uri="{FF2B5EF4-FFF2-40B4-BE49-F238E27FC236}">
                <a16:creationId xmlns:a16="http://schemas.microsoft.com/office/drawing/2014/main" id="{1F90852E-9F0E-489A-9429-1EA1170186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06376" y="3262714"/>
            <a:ext cx="2675206" cy="2675206"/>
          </a:xfrm>
          <a:prstGeom prst="rect">
            <a:avLst/>
          </a:prstGeom>
        </p:spPr>
      </p:pic>
    </p:spTree>
    <p:extLst>
      <p:ext uri="{BB962C8B-B14F-4D97-AF65-F5344CB8AC3E}">
        <p14:creationId xmlns:p14="http://schemas.microsoft.com/office/powerpoint/2010/main" val="27754548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2">
            <a:extLst>
              <a:ext uri="{FF2B5EF4-FFF2-40B4-BE49-F238E27FC236}">
                <a16:creationId xmlns:a16="http://schemas.microsoft.com/office/drawing/2014/main" id="{A51DCB13-7CBE-4561-A532-00910ADDDE9E}"/>
              </a:ext>
            </a:extLst>
          </p:cNvPr>
          <p:cNvGraphicFramePr>
            <a:graphicFrameLocks noGrp="1"/>
          </p:cNvGraphicFramePr>
          <p:nvPr>
            <p:extLst>
              <p:ext uri="{D42A27DB-BD31-4B8C-83A1-F6EECF244321}">
                <p14:modId xmlns:p14="http://schemas.microsoft.com/office/powerpoint/2010/main" val="1268167131"/>
              </p:ext>
            </p:extLst>
          </p:nvPr>
        </p:nvGraphicFramePr>
        <p:xfrm>
          <a:off x="406399" y="1314341"/>
          <a:ext cx="11408230" cy="2212215"/>
        </p:xfrm>
        <a:graphic>
          <a:graphicData uri="http://schemas.openxmlformats.org/drawingml/2006/table">
            <a:tbl>
              <a:tblPr firstRow="1" bandRow="1">
                <a:tableStyleId>{5940675A-B579-460E-94D1-54222C63F5DA}</a:tableStyleId>
              </a:tblPr>
              <a:tblGrid>
                <a:gridCol w="9724572">
                  <a:extLst>
                    <a:ext uri="{9D8B030D-6E8A-4147-A177-3AD203B41FA5}">
                      <a16:colId xmlns:a16="http://schemas.microsoft.com/office/drawing/2014/main" val="1581639009"/>
                    </a:ext>
                  </a:extLst>
                </a:gridCol>
                <a:gridCol w="1683658">
                  <a:extLst>
                    <a:ext uri="{9D8B030D-6E8A-4147-A177-3AD203B41FA5}">
                      <a16:colId xmlns:a16="http://schemas.microsoft.com/office/drawing/2014/main" val="2359419021"/>
                    </a:ext>
                  </a:extLst>
                </a:gridCol>
              </a:tblGrid>
              <a:tr h="315130">
                <a:tc>
                  <a:txBody>
                    <a:bodyPr/>
                    <a:lstStyle/>
                    <a:p>
                      <a:pPr>
                        <a:lnSpc>
                          <a:spcPct val="115000"/>
                        </a:lnSpc>
                        <a:spcAft>
                          <a:spcPts val="0"/>
                        </a:spcAft>
                      </a:pPr>
                      <a:r>
                        <a:rPr lang="pl-PL" sz="1400" dirty="0">
                          <a:effectLst/>
                          <a:latin typeface="Segoe UI" panose="020B0502040204020203" pitchFamily="34" charset="0"/>
                          <a:ea typeface="Times New Roman" panose="02020603050405020304" pitchFamily="18" charset="0"/>
                          <a:cs typeface="Segoe UI" panose="020B0502040204020203" pitchFamily="34" charset="0"/>
                        </a:rPr>
                        <a:t>No. 6-HE-4.1</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algn="ctr">
                        <a:lnSpc>
                          <a:spcPct val="115000"/>
                        </a:lnSpc>
                        <a:spcAft>
                          <a:spcPts val="0"/>
                        </a:spcAft>
                      </a:pPr>
                      <a:r>
                        <a:rPr lang="en-GB" sz="14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Good aspect</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1242800369"/>
                  </a:ext>
                </a:extLst>
              </a:tr>
              <a:tr h="535243">
                <a:tc gridSpan="2">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Segoe UI" panose="020B0502040204020203" pitchFamily="34" charset="0"/>
                        </a:rPr>
                        <a:t>Name:</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Segoe UI" panose="020B0502040204020203" pitchFamily="34" charset="0"/>
                        </a:rPr>
                        <a:t>Black Text on Plain, High-Contrast Backgrounds</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63500" marR="63500" marT="63500" marB="63500"/>
                </a:tc>
                <a:tc hMerge="1">
                  <a:txBody>
                    <a:bodyPr/>
                    <a:lstStyle/>
                    <a:p>
                      <a:endParaRPr lang="en-GB"/>
                    </a:p>
                  </a:txBody>
                  <a:tcPr/>
                </a:tc>
                <a:extLst>
                  <a:ext uri="{0D108BD9-81ED-4DB2-BD59-A6C34878D82A}">
                    <a16:rowId xmlns:a16="http://schemas.microsoft.com/office/drawing/2014/main" val="825665563"/>
                  </a:ext>
                </a:extLst>
              </a:tr>
              <a:tr h="1264287">
                <a:tc gridSpan="2">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Segoe UI" panose="020B0502040204020203" pitchFamily="34" charset="0"/>
                        </a:rPr>
                        <a:t>Evidence:</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Segoe UI" panose="020B0502040204020203" pitchFamily="34" charset="0"/>
                        </a:rPr>
                        <a:t>Heuristic: Aesthetic and minimalist design</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Segoe UI" panose="020B0502040204020203" pitchFamily="34" charset="0"/>
                        </a:rPr>
                        <a:t>Interface aspect:</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Segoe UI" panose="020B0502040204020203" pitchFamily="34" charset="0"/>
                        </a:rPr>
                        <a:t>Website consists of high-contrast font on plain, white background.</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63500" marR="63500" marT="63500" marB="63500"/>
                </a:tc>
                <a:tc hMerge="1">
                  <a:txBody>
                    <a:bodyPr/>
                    <a:lstStyle/>
                    <a:p>
                      <a:endParaRPr lang="en-GB"/>
                    </a:p>
                  </a:txBody>
                  <a:tcPr/>
                </a:tc>
                <a:extLst>
                  <a:ext uri="{0D108BD9-81ED-4DB2-BD59-A6C34878D82A}">
                    <a16:rowId xmlns:a16="http://schemas.microsoft.com/office/drawing/2014/main" val="1472897159"/>
                  </a:ext>
                </a:extLst>
              </a:tr>
            </a:tbl>
          </a:graphicData>
        </a:graphic>
      </p:graphicFrame>
      <p:sp>
        <p:nvSpPr>
          <p:cNvPr id="8" name="Tytuł 1">
            <a:extLst>
              <a:ext uri="{FF2B5EF4-FFF2-40B4-BE49-F238E27FC236}">
                <a16:creationId xmlns:a16="http://schemas.microsoft.com/office/drawing/2014/main" id="{452E8E2E-2952-4011-9700-1B2748E5770C}"/>
              </a:ext>
            </a:extLst>
          </p:cNvPr>
          <p:cNvSpPr txBox="1">
            <a:spLocks/>
          </p:cNvSpPr>
          <p:nvPr/>
        </p:nvSpPr>
        <p:spPr>
          <a:xfrm>
            <a:off x="569518" y="344661"/>
            <a:ext cx="10058400" cy="6713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15000"/>
              </a:lnSpc>
            </a:pPr>
            <a:r>
              <a:rPr lang="en-GB" sz="3200" b="1" dirty="0">
                <a:latin typeface="Segoe UI" panose="020B0502040204020203" pitchFamily="34" charset="0"/>
                <a:ea typeface="Times New Roman" panose="02020603050405020304" pitchFamily="18" charset="0"/>
                <a:cs typeface="Times New Roman" panose="02020603050405020304" pitchFamily="18" charset="0"/>
              </a:rPr>
              <a:t>No. 6-HE-4.1 </a:t>
            </a:r>
            <a:r>
              <a:rPr lang="en-GB" sz="2800" dirty="0">
                <a:latin typeface="Segoe UI" panose="020B0502040204020203" pitchFamily="34" charset="0"/>
                <a:ea typeface="Times New Roman" panose="02020603050405020304" pitchFamily="18" charset="0"/>
                <a:cs typeface="Segoe UI" panose="020B0502040204020203" pitchFamily="34" charset="0"/>
              </a:rPr>
              <a:t>Black Text on Plain, High-Contrast Backgrounds</a:t>
            </a:r>
            <a:endParaRPr lang="en-GB" sz="3200" dirty="0">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endParaRPr lang="en-GB" sz="3200" b="1" dirty="0">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Bef>
                <a:spcPts val="600"/>
              </a:spcBef>
              <a:spcAft>
                <a:spcPts val="0"/>
              </a:spcAft>
            </a:pPr>
            <a:endParaRPr lang="en-GB" sz="3200" b="1" dirty="0">
              <a:latin typeface="Segoe UI" panose="020B0502040204020203" pitchFamily="34" charset="0"/>
              <a:ea typeface="Times New Roman" panose="02020603050405020304" pitchFamily="18" charset="0"/>
              <a:cs typeface="Times New Roman" panose="02020603050405020304" pitchFamily="18" charset="0"/>
            </a:endParaRPr>
          </a:p>
        </p:txBody>
      </p:sp>
      <p:pic>
        <p:nvPicPr>
          <p:cNvPr id="13" name="Grafika 12" descr="Znak kciuka w górę">
            <a:extLst>
              <a:ext uri="{FF2B5EF4-FFF2-40B4-BE49-F238E27FC236}">
                <a16:creationId xmlns:a16="http://schemas.microsoft.com/office/drawing/2014/main" id="{AD9AAD91-8714-497F-BBB3-F531EDB706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27918" y="295702"/>
            <a:ext cx="769258" cy="769258"/>
          </a:xfrm>
          <a:prstGeom prst="rect">
            <a:avLst/>
          </a:prstGeom>
        </p:spPr>
      </p:pic>
      <p:pic>
        <p:nvPicPr>
          <p:cNvPr id="3" name="Obraz 2">
            <a:extLst>
              <a:ext uri="{FF2B5EF4-FFF2-40B4-BE49-F238E27FC236}">
                <a16:creationId xmlns:a16="http://schemas.microsoft.com/office/drawing/2014/main" id="{BDD2343F-A4B7-415E-BF44-717CAAC2B76D}"/>
              </a:ext>
            </a:extLst>
          </p:cNvPr>
          <p:cNvPicPr>
            <a:picLocks noChangeAspect="1"/>
          </p:cNvPicPr>
          <p:nvPr/>
        </p:nvPicPr>
        <p:blipFill rotWithShape="1">
          <a:blip r:embed="rId4"/>
          <a:srcRect l="17391" t="20363" r="18370" b="50000"/>
          <a:stretch/>
        </p:blipFill>
        <p:spPr>
          <a:xfrm>
            <a:off x="1394571" y="3824896"/>
            <a:ext cx="9233347" cy="1949002"/>
          </a:xfrm>
          <a:prstGeom prst="rect">
            <a:avLst/>
          </a:prstGeom>
        </p:spPr>
      </p:pic>
    </p:spTree>
    <p:extLst>
      <p:ext uri="{BB962C8B-B14F-4D97-AF65-F5344CB8AC3E}">
        <p14:creationId xmlns:p14="http://schemas.microsoft.com/office/powerpoint/2010/main" val="3619771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134A008-D616-47B1-9B64-91EA92E45136}"/>
              </a:ext>
            </a:extLst>
          </p:cNvPr>
          <p:cNvSpPr>
            <a:spLocks noGrp="1"/>
          </p:cNvSpPr>
          <p:nvPr>
            <p:ph type="title"/>
          </p:nvPr>
        </p:nvSpPr>
        <p:spPr>
          <a:xfrm>
            <a:off x="4208473" y="185003"/>
            <a:ext cx="4108212" cy="1450757"/>
          </a:xfrm>
        </p:spPr>
        <p:txBody>
          <a:bodyPr/>
          <a:lstStyle/>
          <a:p>
            <a:r>
              <a:rPr lang="en-GB" b="1" dirty="0"/>
              <a:t>List of Topics</a:t>
            </a:r>
          </a:p>
        </p:txBody>
      </p:sp>
      <p:sp>
        <p:nvSpPr>
          <p:cNvPr id="3" name="Symbol zastępczy zawartości 2">
            <a:extLst>
              <a:ext uri="{FF2B5EF4-FFF2-40B4-BE49-F238E27FC236}">
                <a16:creationId xmlns:a16="http://schemas.microsoft.com/office/drawing/2014/main" id="{1A6E377F-7877-4F4F-A69A-C394D9375983}"/>
              </a:ext>
            </a:extLst>
          </p:cNvPr>
          <p:cNvSpPr>
            <a:spLocks noGrp="1"/>
          </p:cNvSpPr>
          <p:nvPr>
            <p:ph idx="1"/>
          </p:nvPr>
        </p:nvSpPr>
        <p:spPr>
          <a:xfrm>
            <a:off x="4208473" y="2178539"/>
            <a:ext cx="5524137" cy="3280229"/>
          </a:xfrm>
        </p:spPr>
        <p:txBody>
          <a:bodyPr>
            <a:normAutofit/>
          </a:bodyPr>
          <a:lstStyle/>
          <a:p>
            <a:pPr marL="457200" indent="-457200">
              <a:lnSpc>
                <a:spcPct val="100000"/>
              </a:lnSpc>
              <a:buFont typeface="+mj-lt"/>
              <a:buAutoNum type="arabicPeriod"/>
            </a:pPr>
            <a:r>
              <a:rPr lang="en-GB" sz="3200" dirty="0"/>
              <a:t>The Homepage </a:t>
            </a:r>
          </a:p>
          <a:p>
            <a:pPr marL="457200" indent="-457200">
              <a:lnSpc>
                <a:spcPct val="100000"/>
              </a:lnSpc>
              <a:buFont typeface="+mj-lt"/>
              <a:buAutoNum type="arabicPeriod"/>
            </a:pPr>
            <a:r>
              <a:rPr lang="en-GB" sz="3200" dirty="0"/>
              <a:t>Page Layout </a:t>
            </a:r>
          </a:p>
          <a:p>
            <a:pPr marL="457200" indent="-457200">
              <a:lnSpc>
                <a:spcPct val="100000"/>
              </a:lnSpc>
              <a:buFont typeface="+mj-lt"/>
              <a:buAutoNum type="arabicPeriod"/>
            </a:pPr>
            <a:r>
              <a:rPr lang="en-GB" sz="3200" dirty="0"/>
              <a:t>Navigation </a:t>
            </a:r>
          </a:p>
          <a:p>
            <a:pPr marL="457200" indent="-457200">
              <a:lnSpc>
                <a:spcPct val="100000"/>
              </a:lnSpc>
              <a:buFont typeface="+mj-lt"/>
              <a:buAutoNum type="arabicPeriod"/>
            </a:pPr>
            <a:r>
              <a:rPr lang="en-GB" sz="3200" dirty="0"/>
              <a:t>Text Appearance </a:t>
            </a:r>
          </a:p>
          <a:p>
            <a:pPr marL="457200" indent="-457200">
              <a:lnSpc>
                <a:spcPct val="100000"/>
              </a:lnSpc>
              <a:buFont typeface="+mj-lt"/>
              <a:buAutoNum type="arabicPeriod"/>
            </a:pPr>
            <a:r>
              <a:rPr lang="en-GB" sz="3200" dirty="0"/>
              <a:t>Content Organization </a:t>
            </a:r>
          </a:p>
        </p:txBody>
      </p:sp>
      <p:pic>
        <p:nvPicPr>
          <p:cNvPr id="5" name="Grafika 4" descr="Lista kontrolna">
            <a:extLst>
              <a:ext uri="{FF2B5EF4-FFF2-40B4-BE49-F238E27FC236}">
                <a16:creationId xmlns:a16="http://schemas.microsoft.com/office/drawing/2014/main" id="{5668D477-EFC9-47A2-B151-35C90CADE4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41586" y="2600849"/>
            <a:ext cx="2435608" cy="2435608"/>
          </a:xfrm>
          <a:prstGeom prst="rect">
            <a:avLst/>
          </a:prstGeom>
        </p:spPr>
      </p:pic>
    </p:spTree>
    <p:extLst>
      <p:ext uri="{BB962C8B-B14F-4D97-AF65-F5344CB8AC3E}">
        <p14:creationId xmlns:p14="http://schemas.microsoft.com/office/powerpoint/2010/main" val="41015274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2">
            <a:extLst>
              <a:ext uri="{FF2B5EF4-FFF2-40B4-BE49-F238E27FC236}">
                <a16:creationId xmlns:a16="http://schemas.microsoft.com/office/drawing/2014/main" id="{87F316AC-6BEC-477F-8FD9-56BD53AE30B2}"/>
              </a:ext>
            </a:extLst>
          </p:cNvPr>
          <p:cNvGraphicFramePr>
            <a:graphicFrameLocks noGrp="1"/>
          </p:cNvGraphicFramePr>
          <p:nvPr>
            <p:extLst>
              <p:ext uri="{D42A27DB-BD31-4B8C-83A1-F6EECF244321}">
                <p14:modId xmlns:p14="http://schemas.microsoft.com/office/powerpoint/2010/main" val="4258148767"/>
              </p:ext>
            </p:extLst>
          </p:nvPr>
        </p:nvGraphicFramePr>
        <p:xfrm>
          <a:off x="361015" y="1139686"/>
          <a:ext cx="11469970" cy="5068702"/>
        </p:xfrm>
        <a:graphic>
          <a:graphicData uri="http://schemas.openxmlformats.org/drawingml/2006/table">
            <a:tbl>
              <a:tblPr firstRow="1" bandRow="1">
                <a:tableStyleId>{5940675A-B579-460E-94D1-54222C63F5DA}</a:tableStyleId>
              </a:tblPr>
              <a:tblGrid>
                <a:gridCol w="11469970">
                  <a:extLst>
                    <a:ext uri="{9D8B030D-6E8A-4147-A177-3AD203B41FA5}">
                      <a16:colId xmlns:a16="http://schemas.microsoft.com/office/drawing/2014/main" val="1581639009"/>
                    </a:ext>
                  </a:extLst>
                </a:gridCol>
              </a:tblGrid>
              <a:tr h="1016976">
                <a:tc>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Segoe UI" panose="020B0502040204020203" pitchFamily="34" charset="0"/>
                        </a:rPr>
                        <a:t>Explanation:</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Segoe UI" panose="020B0502040204020203" pitchFamily="34" charset="0"/>
                        </a:rPr>
                        <a:t>Heuristic is met due to the usage of black text on plain background. It ensures clarity of provided information.</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825665563"/>
                  </a:ext>
                </a:extLst>
              </a:tr>
              <a:tr h="2258471">
                <a:tc>
                  <a:txBody>
                    <a:bodyPr/>
                    <a:lstStyle/>
                    <a:p>
                      <a:pPr>
                        <a:lnSpc>
                          <a:spcPct val="115000"/>
                        </a:lnSpc>
                        <a:spcAft>
                          <a:spcPts val="0"/>
                        </a:spcAft>
                      </a:pPr>
                      <a:r>
                        <a:rPr lang="en-GB" sz="1400" b="1">
                          <a:effectLst/>
                          <a:latin typeface="Segoe UI" panose="020B0502040204020203" pitchFamily="34" charset="0"/>
                          <a:ea typeface="Times New Roman" panose="02020603050405020304" pitchFamily="18" charset="0"/>
                          <a:cs typeface="Segoe UI" panose="020B0502040204020203" pitchFamily="34" charset="0"/>
                        </a:rPr>
                        <a:t>Benefit:</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a:effectLst/>
                          <a:latin typeface="Segoe UI" panose="020B0502040204020203" pitchFamily="34" charset="0"/>
                          <a:ea typeface="Times New Roman" panose="02020603050405020304" pitchFamily="18" charset="0"/>
                          <a:cs typeface="Segoe UI" panose="020B0502040204020203" pitchFamily="34" charset="0"/>
                        </a:rPr>
                        <a:t>Rating: 4 – Catastrophic usability problem</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b="1">
                          <a:effectLst/>
                          <a:latin typeface="Segoe UI" panose="020B0502040204020203" pitchFamily="34" charset="0"/>
                          <a:ea typeface="Times New Roman" panose="02020603050405020304" pitchFamily="18" charset="0"/>
                          <a:cs typeface="Segoe UI" panose="020B0502040204020203" pitchFamily="34" charset="0"/>
                        </a:rPr>
                        <a:t>Justification</a:t>
                      </a:r>
                      <a:r>
                        <a:rPr lang="en-GB" sz="1400">
                          <a:effectLst/>
                          <a:latin typeface="Segoe UI" panose="020B0502040204020203" pitchFamily="34" charset="0"/>
                          <a:ea typeface="Times New Roman" panose="02020603050405020304" pitchFamily="18" charset="0"/>
                          <a:cs typeface="Segoe UI" panose="020B0502040204020203" pitchFamily="34" charset="0"/>
                        </a:rPr>
                        <a:t>:</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a:effectLst/>
                          <a:latin typeface="Segoe UI" panose="020B0502040204020203" pitchFamily="34" charset="0"/>
                          <a:ea typeface="Times New Roman" panose="02020603050405020304" pitchFamily="18" charset="0"/>
                          <a:cs typeface="Segoe UI" panose="020B0502040204020203" pitchFamily="34" charset="0"/>
                        </a:rPr>
                        <a:t>Frequency: Dark font color on high-contrast background is on almost every website. </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a:effectLst/>
                          <a:latin typeface="Segoe UI" panose="020B0502040204020203" pitchFamily="34" charset="0"/>
                          <a:ea typeface="Times New Roman" panose="02020603050405020304" pitchFamily="18" charset="0"/>
                          <a:cs typeface="Segoe UI" panose="020B0502040204020203" pitchFamily="34" charset="0"/>
                        </a:rPr>
                        <a:t>Impact: There is nothing so frustrating on website than unreadable text composed in colourful or not plain background. Most of users cannot stand struggling to read text on the website.</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a:effectLst/>
                          <a:latin typeface="Segoe UI" panose="020B0502040204020203" pitchFamily="34" charset="0"/>
                          <a:ea typeface="Times New Roman" panose="02020603050405020304" pitchFamily="18" charset="0"/>
                          <a:cs typeface="Segoe UI" panose="020B0502040204020203" pitchFamily="34" charset="0"/>
                        </a:rPr>
                        <a:t>Persistence: This problem repeatedly annoys customers. </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a:effectLst/>
                          <a:latin typeface="Segoe UI" panose="020B0502040204020203" pitchFamily="34" charset="0"/>
                          <a:ea typeface="Times New Roman" panose="02020603050405020304" pitchFamily="18" charset="0"/>
                          <a:cs typeface="Segoe UI" panose="020B0502040204020203" pitchFamily="34" charset="0"/>
                        </a:rPr>
                        <a:t>Weights: We weighted that issue as catastrophic because the lack of clarity on the website, providing confusion declassifies the website entirely in behalf of the user.</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1472897159"/>
                  </a:ext>
                </a:extLst>
              </a:tr>
              <a:tr h="871650">
                <a:tc>
                  <a:txBody>
                    <a:bodyPr/>
                    <a:lstStyle/>
                    <a:p>
                      <a:pPr>
                        <a:lnSpc>
                          <a:spcPct val="115000"/>
                        </a:lnSpc>
                        <a:spcAft>
                          <a:spcPts val="0"/>
                        </a:spcAft>
                      </a:pPr>
                      <a:r>
                        <a:rPr lang="en-GB" sz="1400" b="1">
                          <a:effectLst/>
                          <a:latin typeface="Segoe UI" panose="020B0502040204020203" pitchFamily="34" charset="0"/>
                          <a:ea typeface="Times New Roman" panose="02020603050405020304" pitchFamily="18" charset="0"/>
                          <a:cs typeface="Segoe UI" panose="020B0502040204020203" pitchFamily="34" charset="0"/>
                        </a:rPr>
                        <a:t>Possible trade-offs: </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a:effectLst/>
                          <a:latin typeface="Segoe UI" panose="020B0502040204020203" pitchFamily="34" charset="0"/>
                          <a:ea typeface="Times New Roman" panose="02020603050405020304" pitchFamily="18" charset="0"/>
                          <a:cs typeface="Segoe UI" panose="020B0502040204020203" pitchFamily="34" charset="0"/>
                        </a:rPr>
                        <a:t>Considering this website we cannot find better trade-off than using clear black text on plain background.</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194750888"/>
                  </a:ext>
                </a:extLst>
              </a:tr>
              <a:tr h="865882">
                <a:tc>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Segoe UI" panose="020B0502040204020203" pitchFamily="34" charset="0"/>
                        </a:rPr>
                        <a:t>Relationships:</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kern="1200" dirty="0">
                          <a:solidFill>
                            <a:schemeClr val="tx1"/>
                          </a:solidFill>
                          <a:effectLst/>
                          <a:latin typeface="+mn-lt"/>
                          <a:ea typeface="+mn-ea"/>
                          <a:cs typeface="+mn-cs"/>
                        </a:rPr>
                        <a:t>No. 6-HE-5.1, No. 6-HE-4.2</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3165272999"/>
                  </a:ext>
                </a:extLst>
              </a:tr>
            </a:tbl>
          </a:graphicData>
        </a:graphic>
      </p:graphicFrame>
      <p:sp>
        <p:nvSpPr>
          <p:cNvPr id="5" name="Tytuł 1">
            <a:extLst>
              <a:ext uri="{FF2B5EF4-FFF2-40B4-BE49-F238E27FC236}">
                <a16:creationId xmlns:a16="http://schemas.microsoft.com/office/drawing/2014/main" id="{E836CE17-C917-492A-92EA-DD8D01E3C5EB}"/>
              </a:ext>
            </a:extLst>
          </p:cNvPr>
          <p:cNvSpPr txBox="1">
            <a:spLocks/>
          </p:cNvSpPr>
          <p:nvPr/>
        </p:nvSpPr>
        <p:spPr>
          <a:xfrm>
            <a:off x="569518" y="344661"/>
            <a:ext cx="10058400" cy="6713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15000"/>
              </a:lnSpc>
            </a:pPr>
            <a:r>
              <a:rPr lang="en-GB" sz="3200" b="1" dirty="0">
                <a:latin typeface="Segoe UI" panose="020B0502040204020203" pitchFamily="34" charset="0"/>
                <a:ea typeface="Times New Roman" panose="02020603050405020304" pitchFamily="18" charset="0"/>
                <a:cs typeface="Times New Roman" panose="02020603050405020304" pitchFamily="18" charset="0"/>
              </a:rPr>
              <a:t>No. 6-HE-4.1 </a:t>
            </a:r>
            <a:r>
              <a:rPr lang="en-GB" sz="2800" dirty="0">
                <a:latin typeface="Segoe UI" panose="020B0502040204020203" pitchFamily="34" charset="0"/>
                <a:ea typeface="Times New Roman" panose="02020603050405020304" pitchFamily="18" charset="0"/>
                <a:cs typeface="Segoe UI" panose="020B0502040204020203" pitchFamily="34" charset="0"/>
              </a:rPr>
              <a:t>Black Text on Plain, High-Contrast Backgrounds</a:t>
            </a:r>
            <a:endParaRPr lang="en-GB" sz="3200" dirty="0">
              <a:latin typeface="Segoe UI" panose="020B05020402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55930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2">
            <a:extLst>
              <a:ext uri="{FF2B5EF4-FFF2-40B4-BE49-F238E27FC236}">
                <a16:creationId xmlns:a16="http://schemas.microsoft.com/office/drawing/2014/main" id="{A51DCB13-7CBE-4561-A532-00910ADDDE9E}"/>
              </a:ext>
            </a:extLst>
          </p:cNvPr>
          <p:cNvGraphicFramePr>
            <a:graphicFrameLocks noGrp="1"/>
          </p:cNvGraphicFramePr>
          <p:nvPr>
            <p:extLst>
              <p:ext uri="{D42A27DB-BD31-4B8C-83A1-F6EECF244321}">
                <p14:modId xmlns:p14="http://schemas.microsoft.com/office/powerpoint/2010/main" val="2802840110"/>
              </p:ext>
            </p:extLst>
          </p:nvPr>
        </p:nvGraphicFramePr>
        <p:xfrm>
          <a:off x="391885" y="1216785"/>
          <a:ext cx="11408230" cy="2212215"/>
        </p:xfrm>
        <a:graphic>
          <a:graphicData uri="http://schemas.openxmlformats.org/drawingml/2006/table">
            <a:tbl>
              <a:tblPr firstRow="1" bandRow="1">
                <a:tableStyleId>{5940675A-B579-460E-94D1-54222C63F5DA}</a:tableStyleId>
              </a:tblPr>
              <a:tblGrid>
                <a:gridCol w="9724572">
                  <a:extLst>
                    <a:ext uri="{9D8B030D-6E8A-4147-A177-3AD203B41FA5}">
                      <a16:colId xmlns:a16="http://schemas.microsoft.com/office/drawing/2014/main" val="1581639009"/>
                    </a:ext>
                  </a:extLst>
                </a:gridCol>
                <a:gridCol w="1683658">
                  <a:extLst>
                    <a:ext uri="{9D8B030D-6E8A-4147-A177-3AD203B41FA5}">
                      <a16:colId xmlns:a16="http://schemas.microsoft.com/office/drawing/2014/main" val="2359419021"/>
                    </a:ext>
                  </a:extLst>
                </a:gridCol>
              </a:tblGrid>
              <a:tr h="315130">
                <a:tc>
                  <a:txBody>
                    <a:bodyPr/>
                    <a:lstStyle/>
                    <a:p>
                      <a:pPr>
                        <a:lnSpc>
                          <a:spcPct val="115000"/>
                        </a:lnSpc>
                        <a:spcAft>
                          <a:spcPts val="0"/>
                        </a:spcAft>
                      </a:pPr>
                      <a:r>
                        <a:rPr lang="en-GB" sz="1400" b="0">
                          <a:effectLst/>
                          <a:latin typeface="Segoe UI" panose="020B0502040204020203" pitchFamily="34" charset="0"/>
                          <a:ea typeface="Times New Roman" panose="02020603050405020304" pitchFamily="18" charset="0"/>
                          <a:cs typeface="Times New Roman" panose="02020603050405020304" pitchFamily="18" charset="0"/>
                        </a:rPr>
                        <a:t>No. 6-HE-4.2</a:t>
                      </a:r>
                      <a:endParaRPr lang="en-GB" sz="1400" b="1">
                        <a:effectLst/>
                        <a:latin typeface="Segoe UI" panose="020B0502040204020203" pitchFamily="34" charset="0"/>
                        <a:ea typeface="Times New Roman" panose="02020603050405020304" pitchFamily="18" charset="0"/>
                        <a:cs typeface="Times New Roman" panose="02020603050405020304" pitchFamily="18" charset="0"/>
                      </a:endParaRPr>
                    </a:p>
                  </a:txBody>
                  <a:tcPr marL="63500" marR="63500" marT="63500" marB="63500"/>
                </a:tc>
                <a:tc>
                  <a:txBody>
                    <a:bodyPr/>
                    <a:lstStyle/>
                    <a:p>
                      <a:pPr algn="ctr">
                        <a:lnSpc>
                          <a:spcPct val="115000"/>
                        </a:lnSpc>
                        <a:spcAft>
                          <a:spcPts val="0"/>
                        </a:spcAft>
                      </a:pPr>
                      <a:r>
                        <a:rPr lang="en-GB" sz="1400" b="0">
                          <a:effectLst/>
                          <a:latin typeface="Segoe UI" panose="020B0502040204020203" pitchFamily="34" charset="0"/>
                          <a:ea typeface="Times New Roman" panose="02020603050405020304" pitchFamily="18" charset="0"/>
                          <a:cs typeface="Times New Roman" panose="02020603050405020304" pitchFamily="18" charset="0"/>
                        </a:rPr>
                        <a:t>Good aspect</a:t>
                      </a:r>
                      <a:endParaRPr lang="en-GB" sz="1400" b="1">
                        <a:effectLst/>
                        <a:latin typeface="Segoe UI" panose="020B0502040204020203"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1242800369"/>
                  </a:ext>
                </a:extLst>
              </a:tr>
              <a:tr h="535243">
                <a:tc gridSpan="2">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Name:</a:t>
                      </a:r>
                    </a:p>
                    <a:p>
                      <a:pPr>
                        <a:lnSpc>
                          <a:spcPct val="115000"/>
                        </a:lnSpc>
                        <a:spcAft>
                          <a:spcPts val="0"/>
                        </a:spcAft>
                      </a:pPr>
                      <a:r>
                        <a:rPr lang="en-GB" sz="1400" b="0" dirty="0">
                          <a:effectLst/>
                          <a:latin typeface="Segoe UI" panose="020B0502040204020203" pitchFamily="34" charset="0"/>
                          <a:ea typeface="Times New Roman" panose="02020603050405020304" pitchFamily="18" charset="0"/>
                          <a:cs typeface="Times New Roman" panose="02020603050405020304" pitchFamily="18" charset="0"/>
                        </a:rPr>
                        <a:t>Common items formatted consistently</a:t>
                      </a:r>
                      <a:endParaRPr lang="en-GB" sz="1400" b="1"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63500" marR="63500" marT="63500" marB="63500"/>
                </a:tc>
                <a:tc hMerge="1">
                  <a:txBody>
                    <a:bodyPr/>
                    <a:lstStyle/>
                    <a:p>
                      <a:endParaRPr lang="en-GB"/>
                    </a:p>
                  </a:txBody>
                  <a:tcPr/>
                </a:tc>
                <a:extLst>
                  <a:ext uri="{0D108BD9-81ED-4DB2-BD59-A6C34878D82A}">
                    <a16:rowId xmlns:a16="http://schemas.microsoft.com/office/drawing/2014/main" val="825665563"/>
                  </a:ext>
                </a:extLst>
              </a:tr>
              <a:tr h="1264287">
                <a:tc gridSpan="2">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Evidence:</a:t>
                      </a:r>
                    </a:p>
                    <a:p>
                      <a:pPr>
                        <a:lnSpc>
                          <a:spcPct val="115000"/>
                        </a:lnSpc>
                        <a:spcAft>
                          <a:spcPts val="0"/>
                        </a:spcAft>
                      </a:pPr>
                      <a:r>
                        <a:rPr lang="en-GB" sz="1400" b="0" dirty="0">
                          <a:effectLst/>
                          <a:latin typeface="Segoe UI" panose="020B0502040204020203" pitchFamily="34" charset="0"/>
                          <a:ea typeface="Times New Roman" panose="02020603050405020304" pitchFamily="18" charset="0"/>
                          <a:cs typeface="Times New Roman" panose="02020603050405020304" pitchFamily="18" charset="0"/>
                        </a:rPr>
                        <a:t>Heuristic: Consistency and standards</a:t>
                      </a:r>
                      <a:endParaRPr lang="en-GB" sz="1400" b="1"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Interface aspect:</a:t>
                      </a:r>
                    </a:p>
                    <a:p>
                      <a:pPr>
                        <a:lnSpc>
                          <a:spcPct val="115000"/>
                        </a:lnSpc>
                        <a:spcAft>
                          <a:spcPts val="0"/>
                        </a:spcAft>
                      </a:pPr>
                      <a:r>
                        <a:rPr lang="en-GB" sz="1400" b="0" dirty="0">
                          <a:effectLst/>
                          <a:latin typeface="Segoe UI" panose="020B0502040204020203" pitchFamily="34" charset="0"/>
                          <a:ea typeface="Times New Roman" panose="02020603050405020304" pitchFamily="18" charset="0"/>
                          <a:cs typeface="Times New Roman" panose="02020603050405020304" pitchFamily="18" charset="0"/>
                        </a:rPr>
                        <a:t>All items are formatted in the same way</a:t>
                      </a:r>
                      <a:endParaRPr lang="en-GB" sz="1400" b="1"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63500" marR="63500" marT="63500" marB="63500"/>
                </a:tc>
                <a:tc hMerge="1">
                  <a:txBody>
                    <a:bodyPr/>
                    <a:lstStyle/>
                    <a:p>
                      <a:endParaRPr lang="en-GB"/>
                    </a:p>
                  </a:txBody>
                  <a:tcPr/>
                </a:tc>
                <a:extLst>
                  <a:ext uri="{0D108BD9-81ED-4DB2-BD59-A6C34878D82A}">
                    <a16:rowId xmlns:a16="http://schemas.microsoft.com/office/drawing/2014/main" val="1472897159"/>
                  </a:ext>
                </a:extLst>
              </a:tr>
            </a:tbl>
          </a:graphicData>
        </a:graphic>
      </p:graphicFrame>
      <p:sp>
        <p:nvSpPr>
          <p:cNvPr id="8" name="Tytuł 1">
            <a:extLst>
              <a:ext uri="{FF2B5EF4-FFF2-40B4-BE49-F238E27FC236}">
                <a16:creationId xmlns:a16="http://schemas.microsoft.com/office/drawing/2014/main" id="{452E8E2E-2952-4011-9700-1B2748E5770C}"/>
              </a:ext>
            </a:extLst>
          </p:cNvPr>
          <p:cNvSpPr txBox="1">
            <a:spLocks/>
          </p:cNvSpPr>
          <p:nvPr/>
        </p:nvSpPr>
        <p:spPr>
          <a:xfrm>
            <a:off x="569518" y="344661"/>
            <a:ext cx="10058400" cy="6713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15000"/>
              </a:lnSpc>
            </a:pPr>
            <a:r>
              <a:rPr lang="en-GB" sz="3200" b="1" dirty="0">
                <a:latin typeface="Segoe UI" panose="020B0502040204020203" pitchFamily="34" charset="0"/>
                <a:ea typeface="Times New Roman" panose="02020603050405020304" pitchFamily="18" charset="0"/>
                <a:cs typeface="Times New Roman" panose="02020603050405020304" pitchFamily="18" charset="0"/>
              </a:rPr>
              <a:t>No. 6-HE-4.2 </a:t>
            </a:r>
            <a:r>
              <a:rPr lang="en-GB" sz="2800" dirty="0">
                <a:latin typeface="Segoe UI" panose="020B0502040204020203" pitchFamily="34" charset="0"/>
                <a:ea typeface="Times New Roman" panose="02020603050405020304" pitchFamily="18" charset="0"/>
                <a:cs typeface="Times New Roman" panose="02020603050405020304" pitchFamily="18" charset="0"/>
              </a:rPr>
              <a:t>Common items formatted consistently</a:t>
            </a:r>
            <a:endParaRPr lang="en-GB" sz="3200" b="1" dirty="0">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Bef>
                <a:spcPts val="600"/>
              </a:spcBef>
              <a:spcAft>
                <a:spcPts val="0"/>
              </a:spcAft>
            </a:pPr>
            <a:endParaRPr lang="en-GB" sz="3200" b="1" dirty="0">
              <a:latin typeface="Segoe UI" panose="020B0502040204020203" pitchFamily="34" charset="0"/>
              <a:ea typeface="Times New Roman" panose="02020603050405020304" pitchFamily="18" charset="0"/>
              <a:cs typeface="Times New Roman" panose="02020603050405020304" pitchFamily="18" charset="0"/>
            </a:endParaRPr>
          </a:p>
        </p:txBody>
      </p:sp>
      <p:pic>
        <p:nvPicPr>
          <p:cNvPr id="13" name="Grafika 12" descr="Znak kciuka w górę">
            <a:extLst>
              <a:ext uri="{FF2B5EF4-FFF2-40B4-BE49-F238E27FC236}">
                <a16:creationId xmlns:a16="http://schemas.microsoft.com/office/drawing/2014/main" id="{AD9AAD91-8714-497F-BBB3-F531EDB706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27918" y="295702"/>
            <a:ext cx="769258" cy="769258"/>
          </a:xfrm>
          <a:prstGeom prst="rect">
            <a:avLst/>
          </a:prstGeom>
        </p:spPr>
      </p:pic>
      <p:pic>
        <p:nvPicPr>
          <p:cNvPr id="3" name="Obraz 2">
            <a:extLst>
              <a:ext uri="{FF2B5EF4-FFF2-40B4-BE49-F238E27FC236}">
                <a16:creationId xmlns:a16="http://schemas.microsoft.com/office/drawing/2014/main" id="{515620A1-E1D2-43EB-B5A0-82E5FC642055}"/>
              </a:ext>
            </a:extLst>
          </p:cNvPr>
          <p:cNvPicPr>
            <a:picLocks noChangeAspect="1"/>
          </p:cNvPicPr>
          <p:nvPr/>
        </p:nvPicPr>
        <p:blipFill rotWithShape="1">
          <a:blip r:embed="rId4"/>
          <a:srcRect t="3248" b="49783"/>
          <a:stretch/>
        </p:blipFill>
        <p:spPr>
          <a:xfrm>
            <a:off x="391885" y="3629784"/>
            <a:ext cx="11408230" cy="2451653"/>
          </a:xfrm>
          <a:prstGeom prst="rect">
            <a:avLst/>
          </a:prstGeom>
        </p:spPr>
      </p:pic>
      <p:cxnSp>
        <p:nvCxnSpPr>
          <p:cNvPr id="6" name="Łącznik prosty ze strzałką 5">
            <a:extLst>
              <a:ext uri="{FF2B5EF4-FFF2-40B4-BE49-F238E27FC236}">
                <a16:creationId xmlns:a16="http://schemas.microsoft.com/office/drawing/2014/main" id="{B2DC638E-B3E6-4138-A7EF-39C30AEC3ECE}"/>
              </a:ext>
            </a:extLst>
          </p:cNvPr>
          <p:cNvCxnSpPr>
            <a:cxnSpLocks/>
          </p:cNvCxnSpPr>
          <p:nvPr/>
        </p:nvCxnSpPr>
        <p:spPr>
          <a:xfrm>
            <a:off x="5598718" y="3892928"/>
            <a:ext cx="532547" cy="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Łącznik prosty ze strzałką 8">
            <a:extLst>
              <a:ext uri="{FF2B5EF4-FFF2-40B4-BE49-F238E27FC236}">
                <a16:creationId xmlns:a16="http://schemas.microsoft.com/office/drawing/2014/main" id="{1DEEB57F-FAD9-42AB-8D85-380733FB193F}"/>
              </a:ext>
            </a:extLst>
          </p:cNvPr>
          <p:cNvCxnSpPr>
            <a:cxnSpLocks/>
          </p:cNvCxnSpPr>
          <p:nvPr/>
        </p:nvCxnSpPr>
        <p:spPr>
          <a:xfrm flipH="1" flipV="1">
            <a:off x="4216326" y="5483896"/>
            <a:ext cx="474943" cy="314637"/>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Prostokąt 6">
            <a:extLst>
              <a:ext uri="{FF2B5EF4-FFF2-40B4-BE49-F238E27FC236}">
                <a16:creationId xmlns:a16="http://schemas.microsoft.com/office/drawing/2014/main" id="{3C370316-E991-4D11-B2D5-CA5A677F00E5}"/>
              </a:ext>
            </a:extLst>
          </p:cNvPr>
          <p:cNvSpPr/>
          <p:nvPr/>
        </p:nvSpPr>
        <p:spPr>
          <a:xfrm>
            <a:off x="4387717" y="3708262"/>
            <a:ext cx="1057212" cy="338554"/>
          </a:xfrm>
          <a:prstGeom prst="rect">
            <a:avLst/>
          </a:prstGeom>
        </p:spPr>
        <p:txBody>
          <a:bodyPr wrap="none">
            <a:spAutoFit/>
          </a:bodyPr>
          <a:lstStyle/>
          <a:p>
            <a:r>
              <a:rPr lang="en-GB" sz="1600" dirty="0">
                <a:latin typeface="Segoe UI" panose="020B0502040204020203" pitchFamily="34" charset="0"/>
                <a:ea typeface="Times New Roman" panose="02020603050405020304" pitchFamily="18" charset="0"/>
                <a:cs typeface="Times New Roman" panose="02020603050405020304" pitchFamily="18" charset="0"/>
              </a:rPr>
              <a:t>Menu bar</a:t>
            </a:r>
            <a:endParaRPr lang="en-GB" sz="1600" dirty="0"/>
          </a:p>
        </p:txBody>
      </p:sp>
      <p:sp>
        <p:nvSpPr>
          <p:cNvPr id="11" name="Prostokąt 10">
            <a:extLst>
              <a:ext uri="{FF2B5EF4-FFF2-40B4-BE49-F238E27FC236}">
                <a16:creationId xmlns:a16="http://schemas.microsoft.com/office/drawing/2014/main" id="{E2A89854-E1AB-45D5-BFC6-3B880CB6E38C}"/>
              </a:ext>
            </a:extLst>
          </p:cNvPr>
          <p:cNvSpPr/>
          <p:nvPr/>
        </p:nvSpPr>
        <p:spPr>
          <a:xfrm>
            <a:off x="4691269" y="5660763"/>
            <a:ext cx="984244" cy="338554"/>
          </a:xfrm>
          <a:prstGeom prst="rect">
            <a:avLst/>
          </a:prstGeom>
        </p:spPr>
        <p:txBody>
          <a:bodyPr wrap="none">
            <a:spAutoFit/>
          </a:bodyPr>
          <a:lstStyle/>
          <a:p>
            <a:r>
              <a:rPr lang="en-GB" sz="1600" dirty="0">
                <a:latin typeface="Segoe UI" panose="020B0502040204020203" pitchFamily="34" charset="0"/>
                <a:cs typeface="Times New Roman" panose="02020603050405020304" pitchFamily="18" charset="0"/>
              </a:rPr>
              <a:t>Tour info</a:t>
            </a:r>
            <a:endParaRPr lang="en-GB" sz="1600" dirty="0"/>
          </a:p>
        </p:txBody>
      </p:sp>
    </p:spTree>
    <p:extLst>
      <p:ext uri="{BB962C8B-B14F-4D97-AF65-F5344CB8AC3E}">
        <p14:creationId xmlns:p14="http://schemas.microsoft.com/office/powerpoint/2010/main" val="22771471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2">
            <a:extLst>
              <a:ext uri="{FF2B5EF4-FFF2-40B4-BE49-F238E27FC236}">
                <a16:creationId xmlns:a16="http://schemas.microsoft.com/office/drawing/2014/main" id="{87F316AC-6BEC-477F-8FD9-56BD53AE30B2}"/>
              </a:ext>
            </a:extLst>
          </p:cNvPr>
          <p:cNvGraphicFramePr>
            <a:graphicFrameLocks noGrp="1"/>
          </p:cNvGraphicFramePr>
          <p:nvPr>
            <p:extLst>
              <p:ext uri="{D42A27DB-BD31-4B8C-83A1-F6EECF244321}">
                <p14:modId xmlns:p14="http://schemas.microsoft.com/office/powerpoint/2010/main" val="498360782"/>
              </p:ext>
            </p:extLst>
          </p:nvPr>
        </p:nvGraphicFramePr>
        <p:xfrm>
          <a:off x="361015" y="1139686"/>
          <a:ext cx="11469970" cy="5012979"/>
        </p:xfrm>
        <a:graphic>
          <a:graphicData uri="http://schemas.openxmlformats.org/drawingml/2006/table">
            <a:tbl>
              <a:tblPr firstRow="1" bandRow="1">
                <a:tableStyleId>{5940675A-B579-460E-94D1-54222C63F5DA}</a:tableStyleId>
              </a:tblPr>
              <a:tblGrid>
                <a:gridCol w="11469970">
                  <a:extLst>
                    <a:ext uri="{9D8B030D-6E8A-4147-A177-3AD203B41FA5}">
                      <a16:colId xmlns:a16="http://schemas.microsoft.com/office/drawing/2014/main" val="1581639009"/>
                    </a:ext>
                  </a:extLst>
                </a:gridCol>
              </a:tblGrid>
              <a:tr h="1016976">
                <a:tc>
                  <a:txBody>
                    <a:bodyPr/>
                    <a:lstStyle/>
                    <a:p>
                      <a:pPr>
                        <a:lnSpc>
                          <a:spcPct val="115000"/>
                        </a:lnSpc>
                        <a:spcAft>
                          <a:spcPts val="0"/>
                        </a:spcAft>
                      </a:pPr>
                      <a:r>
                        <a:rPr lang="en-GB" sz="1400" b="1">
                          <a:effectLst/>
                          <a:latin typeface="Segoe UI" panose="020B0502040204020203" pitchFamily="34" charset="0"/>
                          <a:ea typeface="Times New Roman" panose="02020603050405020304" pitchFamily="18" charset="0"/>
                          <a:cs typeface="Times New Roman" panose="02020603050405020304" pitchFamily="18" charset="0"/>
                        </a:rPr>
                        <a:t>Explanation:</a:t>
                      </a:r>
                    </a:p>
                    <a:p>
                      <a:pPr>
                        <a:lnSpc>
                          <a:spcPct val="115000"/>
                        </a:lnSpc>
                        <a:spcAft>
                          <a:spcPts val="0"/>
                        </a:spcAft>
                      </a:pPr>
                      <a:r>
                        <a:rPr lang="en-GB" sz="1400" b="0">
                          <a:effectLst/>
                          <a:latin typeface="Segoe UI" panose="020B0502040204020203" pitchFamily="34" charset="0"/>
                          <a:ea typeface="Times New Roman" panose="02020603050405020304" pitchFamily="18" charset="0"/>
                          <a:cs typeface="Times New Roman" panose="02020603050405020304" pitchFamily="18" charset="0"/>
                        </a:rPr>
                        <a:t>Heuristic is met due to all items being formatted in the same way. Such consistency enables users to recognize patterns and find particular information and buttons much easier. Formatting everything in the same way creates an impression of tidiness.</a:t>
                      </a:r>
                      <a:endParaRPr lang="en-GB" sz="1400" b="1">
                        <a:effectLst/>
                        <a:latin typeface="Segoe UI" panose="020B0502040204020203"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825665563"/>
                  </a:ext>
                </a:extLst>
              </a:tr>
              <a:tr h="2258471">
                <a:tc>
                  <a:txBody>
                    <a:bodyPr/>
                    <a:lstStyle/>
                    <a:p>
                      <a:pPr>
                        <a:lnSpc>
                          <a:spcPct val="115000"/>
                        </a:lnSpc>
                        <a:spcAft>
                          <a:spcPts val="0"/>
                        </a:spcAft>
                      </a:pPr>
                      <a:r>
                        <a:rPr lang="en-GB" sz="1400" b="1">
                          <a:effectLst/>
                          <a:latin typeface="Segoe UI" panose="020B0502040204020203" pitchFamily="34" charset="0"/>
                          <a:ea typeface="Times New Roman" panose="02020603050405020304" pitchFamily="18" charset="0"/>
                          <a:cs typeface="Times New Roman" panose="02020603050405020304" pitchFamily="18" charset="0"/>
                        </a:rPr>
                        <a:t>Benefit:</a:t>
                      </a:r>
                    </a:p>
                    <a:p>
                      <a:pPr>
                        <a:lnSpc>
                          <a:spcPct val="115000"/>
                        </a:lnSpc>
                        <a:spcAft>
                          <a:spcPts val="0"/>
                        </a:spcAft>
                      </a:pPr>
                      <a:r>
                        <a:rPr lang="en-GB" sz="1400" b="0">
                          <a:effectLst/>
                          <a:latin typeface="Segoe UI" panose="020B0502040204020203" pitchFamily="34" charset="0"/>
                          <a:ea typeface="Times New Roman" panose="02020603050405020304" pitchFamily="18" charset="0"/>
                          <a:cs typeface="Times New Roman" panose="02020603050405020304" pitchFamily="18" charset="0"/>
                        </a:rPr>
                        <a:t>Rating: 3 - Major usability importance</a:t>
                      </a:r>
                      <a:endParaRPr lang="en-GB" sz="1400" b="1">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b="1">
                          <a:effectLst/>
                          <a:latin typeface="Segoe UI" panose="020B0502040204020203" pitchFamily="34" charset="0"/>
                          <a:ea typeface="Times New Roman" panose="02020603050405020304" pitchFamily="18" charset="0"/>
                          <a:cs typeface="Times New Roman" panose="02020603050405020304" pitchFamily="18" charset="0"/>
                        </a:rPr>
                        <a:t>Justification:</a:t>
                      </a:r>
                    </a:p>
                    <a:p>
                      <a:pPr marL="342900" lvl="0" indent="-342900">
                        <a:lnSpc>
                          <a:spcPct val="115000"/>
                        </a:lnSpc>
                        <a:spcAft>
                          <a:spcPts val="0"/>
                        </a:spcAft>
                        <a:buFont typeface="Symbol" panose="05050102010706020507" pitchFamily="18" charset="2"/>
                        <a:buChar char=""/>
                      </a:pPr>
                      <a:r>
                        <a:rPr lang="en-GB" sz="1400" b="0">
                          <a:effectLst/>
                          <a:latin typeface="Segoe UI" panose="020B0502040204020203" pitchFamily="34" charset="0"/>
                          <a:ea typeface="Times New Roman" panose="02020603050405020304" pitchFamily="18" charset="0"/>
                          <a:cs typeface="Times New Roman" panose="02020603050405020304" pitchFamily="18" charset="0"/>
                        </a:rPr>
                        <a:t>Frequency: It is a standard, almost all websites are consistent in the way of formatting. Lack of that would affect all users.</a:t>
                      </a:r>
                      <a:endParaRPr lang="en-GB" sz="1400" b="1">
                        <a:effectLst/>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GB" sz="1400" b="0">
                          <a:effectLst/>
                          <a:latin typeface="Segoe UI" panose="020B0502040204020203" pitchFamily="34" charset="0"/>
                          <a:ea typeface="Times New Roman" panose="02020603050405020304" pitchFamily="18" charset="0"/>
                          <a:cs typeface="Times New Roman" panose="02020603050405020304" pitchFamily="18" charset="0"/>
                        </a:rPr>
                        <a:t>Impact: It is very important since consistency allows users to recognize standards. Lack of that would end up in confusion and waste of time.</a:t>
                      </a:r>
                      <a:endParaRPr lang="en-GB" sz="1400" b="1">
                        <a:effectLst/>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GB" sz="1400" b="0">
                          <a:effectLst/>
                          <a:latin typeface="Segoe UI" panose="020B0502040204020203" pitchFamily="34" charset="0"/>
                          <a:ea typeface="Times New Roman" panose="02020603050405020304" pitchFamily="18" charset="0"/>
                          <a:cs typeface="Times New Roman" panose="02020603050405020304" pitchFamily="18" charset="0"/>
                        </a:rPr>
                        <a:t>Persistence: Consistency makes every usage of the website easier and much more effective and time saving.</a:t>
                      </a:r>
                      <a:endParaRPr lang="en-GB" sz="1400" b="1">
                        <a:effectLst/>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GB" sz="1400" b="0">
                          <a:effectLst/>
                          <a:latin typeface="Segoe UI" panose="020B0502040204020203" pitchFamily="34" charset="0"/>
                          <a:ea typeface="Times New Roman" panose="02020603050405020304" pitchFamily="18" charset="0"/>
                          <a:cs typeface="Times New Roman" panose="02020603050405020304" pitchFamily="18" charset="0"/>
                        </a:rPr>
                        <a:t>Weights: We rated this as a major importance due to the consistency being crucial in the matter of recognizing items on the website. Without consistent formatting users are bound to get lost.</a:t>
                      </a:r>
                      <a:endParaRPr lang="en-GB" sz="1400" b="1">
                        <a:effectLst/>
                        <a:latin typeface="Segoe UI" panose="020B0502040204020203"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1472897159"/>
                  </a:ext>
                </a:extLst>
              </a:tr>
              <a:tr h="871650">
                <a:tc>
                  <a:txBody>
                    <a:bodyPr/>
                    <a:lstStyle/>
                    <a:p>
                      <a:pPr>
                        <a:lnSpc>
                          <a:spcPct val="115000"/>
                        </a:lnSpc>
                        <a:spcAft>
                          <a:spcPts val="0"/>
                        </a:spcAft>
                      </a:pPr>
                      <a:r>
                        <a:rPr lang="en-GB" sz="1400" b="1">
                          <a:effectLst/>
                          <a:latin typeface="Segoe UI" panose="020B0502040204020203" pitchFamily="34" charset="0"/>
                          <a:ea typeface="Times New Roman" panose="02020603050405020304" pitchFamily="18" charset="0"/>
                          <a:cs typeface="Times New Roman" panose="02020603050405020304" pitchFamily="18" charset="0"/>
                        </a:rPr>
                        <a:t>Possible Trade-offs:</a:t>
                      </a:r>
                    </a:p>
                    <a:p>
                      <a:pPr>
                        <a:lnSpc>
                          <a:spcPct val="115000"/>
                        </a:lnSpc>
                        <a:spcAft>
                          <a:spcPts val="0"/>
                        </a:spcAft>
                      </a:pPr>
                      <a:r>
                        <a:rPr lang="en-GB" sz="1400" b="0">
                          <a:effectLst/>
                          <a:latin typeface="Segoe UI" panose="020B0502040204020203" pitchFamily="34" charset="0"/>
                          <a:ea typeface="Times New Roman" panose="02020603050405020304" pitchFamily="18" charset="0"/>
                          <a:cs typeface="Times New Roman" panose="02020603050405020304" pitchFamily="18" charset="0"/>
                        </a:rPr>
                        <a:t>We cannot think of any usable trade-off to consistent formatting.</a:t>
                      </a:r>
                      <a:endParaRPr lang="en-GB" sz="1400" b="1">
                        <a:effectLst/>
                        <a:latin typeface="Segoe UI" panose="020B0502040204020203"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194750888"/>
                  </a:ext>
                </a:extLst>
              </a:tr>
              <a:tr h="865882">
                <a:tc>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Relationships:</a:t>
                      </a:r>
                    </a:p>
                    <a:p>
                      <a:pPr>
                        <a:lnSpc>
                          <a:spcPct val="115000"/>
                        </a:lnSpc>
                        <a:spcAft>
                          <a:spcPts val="0"/>
                        </a:spcAft>
                      </a:pPr>
                      <a:r>
                        <a:rPr lang="en-GB" sz="1400" kern="1200" dirty="0">
                          <a:solidFill>
                            <a:schemeClr val="tx1"/>
                          </a:solidFill>
                          <a:effectLst/>
                          <a:latin typeface="+mn-lt"/>
                          <a:ea typeface="+mn-ea"/>
                          <a:cs typeface="+mn-cs"/>
                        </a:rPr>
                        <a:t>No. 6-HE-4.1, No. 6-HE-5.3</a:t>
                      </a:r>
                      <a:endParaRPr lang="en-GB" sz="1400" b="1"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3165272999"/>
                  </a:ext>
                </a:extLst>
              </a:tr>
            </a:tbl>
          </a:graphicData>
        </a:graphic>
      </p:graphicFrame>
      <p:sp>
        <p:nvSpPr>
          <p:cNvPr id="4" name="Tytuł 1">
            <a:extLst>
              <a:ext uri="{FF2B5EF4-FFF2-40B4-BE49-F238E27FC236}">
                <a16:creationId xmlns:a16="http://schemas.microsoft.com/office/drawing/2014/main" id="{89C20855-A08C-4B9B-A514-74ED3BC851AC}"/>
              </a:ext>
            </a:extLst>
          </p:cNvPr>
          <p:cNvSpPr txBox="1">
            <a:spLocks/>
          </p:cNvSpPr>
          <p:nvPr/>
        </p:nvSpPr>
        <p:spPr>
          <a:xfrm>
            <a:off x="569518" y="344661"/>
            <a:ext cx="10058400" cy="6713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15000"/>
              </a:lnSpc>
            </a:pPr>
            <a:r>
              <a:rPr lang="en-GB" sz="3200" b="1" dirty="0">
                <a:latin typeface="Segoe UI" panose="020B0502040204020203" pitchFamily="34" charset="0"/>
                <a:ea typeface="Times New Roman" panose="02020603050405020304" pitchFamily="18" charset="0"/>
                <a:cs typeface="Times New Roman" panose="02020603050405020304" pitchFamily="18" charset="0"/>
              </a:rPr>
              <a:t>No. 6-HE-4.2 </a:t>
            </a:r>
            <a:r>
              <a:rPr lang="en-GB" sz="2800" dirty="0">
                <a:latin typeface="Segoe UI" panose="020B0502040204020203" pitchFamily="34" charset="0"/>
                <a:ea typeface="Times New Roman" panose="02020603050405020304" pitchFamily="18" charset="0"/>
                <a:cs typeface="Times New Roman" panose="02020603050405020304" pitchFamily="18" charset="0"/>
              </a:rPr>
              <a:t>Common items formatted consistently</a:t>
            </a:r>
            <a:endParaRPr lang="en-GB" sz="2800" b="1" dirty="0">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pPr>
            <a:endParaRPr lang="en-GB" sz="3200" dirty="0">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endParaRPr lang="en-GB" sz="3200" b="1" dirty="0">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Bef>
                <a:spcPts val="600"/>
              </a:spcBef>
              <a:spcAft>
                <a:spcPts val="0"/>
              </a:spcAft>
            </a:pPr>
            <a:endParaRPr lang="en-GB" sz="3200" b="1" dirty="0">
              <a:latin typeface="Segoe UI" panose="020B05020402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09123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2">
            <a:extLst>
              <a:ext uri="{FF2B5EF4-FFF2-40B4-BE49-F238E27FC236}">
                <a16:creationId xmlns:a16="http://schemas.microsoft.com/office/drawing/2014/main" id="{A51DCB13-7CBE-4561-A532-00910ADDDE9E}"/>
              </a:ext>
            </a:extLst>
          </p:cNvPr>
          <p:cNvGraphicFramePr>
            <a:graphicFrameLocks noGrp="1"/>
          </p:cNvGraphicFramePr>
          <p:nvPr>
            <p:extLst>
              <p:ext uri="{D42A27DB-BD31-4B8C-83A1-F6EECF244321}">
                <p14:modId xmlns:p14="http://schemas.microsoft.com/office/powerpoint/2010/main" val="3374273898"/>
              </p:ext>
            </p:extLst>
          </p:nvPr>
        </p:nvGraphicFramePr>
        <p:xfrm>
          <a:off x="406399" y="1314341"/>
          <a:ext cx="11408230" cy="2212215"/>
        </p:xfrm>
        <a:graphic>
          <a:graphicData uri="http://schemas.openxmlformats.org/drawingml/2006/table">
            <a:tbl>
              <a:tblPr firstRow="1" bandRow="1">
                <a:tableStyleId>{5940675A-B579-460E-94D1-54222C63F5DA}</a:tableStyleId>
              </a:tblPr>
              <a:tblGrid>
                <a:gridCol w="9724572">
                  <a:extLst>
                    <a:ext uri="{9D8B030D-6E8A-4147-A177-3AD203B41FA5}">
                      <a16:colId xmlns:a16="http://schemas.microsoft.com/office/drawing/2014/main" val="1581639009"/>
                    </a:ext>
                  </a:extLst>
                </a:gridCol>
                <a:gridCol w="1683658">
                  <a:extLst>
                    <a:ext uri="{9D8B030D-6E8A-4147-A177-3AD203B41FA5}">
                      <a16:colId xmlns:a16="http://schemas.microsoft.com/office/drawing/2014/main" val="2359419021"/>
                    </a:ext>
                  </a:extLst>
                </a:gridCol>
              </a:tblGrid>
              <a:tr h="315130">
                <a:tc>
                  <a:txBody>
                    <a:bodyPr/>
                    <a:lstStyle/>
                    <a:p>
                      <a:pPr>
                        <a:lnSpc>
                          <a:spcPct val="115000"/>
                        </a:lnSpc>
                        <a:spcAft>
                          <a:spcPts val="0"/>
                        </a:spcAft>
                      </a:pPr>
                      <a:r>
                        <a:rPr lang="en-GB" sz="1400">
                          <a:effectLst/>
                          <a:latin typeface="Segoe UI" panose="020B0502040204020203" pitchFamily="34" charset="0"/>
                          <a:ea typeface="Times New Roman" panose="02020603050405020304" pitchFamily="18" charset="0"/>
                          <a:cs typeface="Times New Roman" panose="02020603050405020304" pitchFamily="18" charset="0"/>
                        </a:rPr>
                        <a:t>No. 6-HE-4.3</a:t>
                      </a:r>
                    </a:p>
                  </a:txBody>
                  <a:tcPr marL="63500" marR="63500" marT="63500" marB="63500"/>
                </a:tc>
                <a:tc>
                  <a:txBody>
                    <a:bodyPr/>
                    <a:lstStyle/>
                    <a:p>
                      <a:pPr algn="ct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Good aspect</a:t>
                      </a:r>
                    </a:p>
                  </a:txBody>
                  <a:tcPr marL="63500" marR="63500" marT="63500" marB="63500"/>
                </a:tc>
                <a:extLst>
                  <a:ext uri="{0D108BD9-81ED-4DB2-BD59-A6C34878D82A}">
                    <a16:rowId xmlns:a16="http://schemas.microsoft.com/office/drawing/2014/main" val="1242800369"/>
                  </a:ext>
                </a:extLst>
              </a:tr>
              <a:tr h="535243">
                <a:tc gridSpan="2">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Name:</a:t>
                      </a:r>
                    </a:p>
                    <a:p>
                      <a:pPr>
                        <a:lnSpc>
                          <a:spcPct val="115000"/>
                        </a:lnSpc>
                        <a:spcAft>
                          <a:spcPts val="0"/>
                        </a:spcAft>
                      </a:pPr>
                      <a:r>
                        <a:rPr lang="en-GB" sz="1400" b="0" dirty="0">
                          <a:effectLst/>
                          <a:latin typeface="Segoe UI" panose="020B0502040204020203" pitchFamily="34" charset="0"/>
                          <a:ea typeface="Times New Roman" panose="02020603050405020304" pitchFamily="18" charset="0"/>
                          <a:cs typeface="Times New Roman" panose="02020603050405020304" pitchFamily="18" charset="0"/>
                        </a:rPr>
                        <a:t>Attention attracting features are used</a:t>
                      </a:r>
                    </a:p>
                  </a:txBody>
                  <a:tcPr marL="63500" marR="63500" marT="63500" marB="63500"/>
                </a:tc>
                <a:tc hMerge="1">
                  <a:txBody>
                    <a:bodyPr/>
                    <a:lstStyle/>
                    <a:p>
                      <a:endParaRPr lang="en-GB"/>
                    </a:p>
                  </a:txBody>
                  <a:tcPr/>
                </a:tc>
                <a:extLst>
                  <a:ext uri="{0D108BD9-81ED-4DB2-BD59-A6C34878D82A}">
                    <a16:rowId xmlns:a16="http://schemas.microsoft.com/office/drawing/2014/main" val="825665563"/>
                  </a:ext>
                </a:extLst>
              </a:tr>
              <a:tr h="1264287">
                <a:tc gridSpan="2">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Evidence:</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Heuristic: Aesthetic and minimalist design</a:t>
                      </a:r>
                    </a:p>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Interface aspect:</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dirty="0" err="1">
                          <a:effectLst/>
                          <a:latin typeface="Segoe UI" panose="020B0502040204020203" pitchFamily="34" charset="0"/>
                          <a:ea typeface="Times New Roman" panose="02020603050405020304" pitchFamily="18" charset="0"/>
                          <a:cs typeface="Times New Roman" panose="02020603050405020304" pitchFamily="18" charset="0"/>
                        </a:rPr>
                        <a:t>Colorful</a:t>
                      </a: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 buttons on a white background are used.</a:t>
                      </a:r>
                    </a:p>
                  </a:txBody>
                  <a:tcPr marL="63500" marR="63500" marT="63500" marB="63500"/>
                </a:tc>
                <a:tc hMerge="1">
                  <a:txBody>
                    <a:bodyPr/>
                    <a:lstStyle/>
                    <a:p>
                      <a:endParaRPr lang="en-GB"/>
                    </a:p>
                  </a:txBody>
                  <a:tcPr/>
                </a:tc>
                <a:extLst>
                  <a:ext uri="{0D108BD9-81ED-4DB2-BD59-A6C34878D82A}">
                    <a16:rowId xmlns:a16="http://schemas.microsoft.com/office/drawing/2014/main" val="1472897159"/>
                  </a:ext>
                </a:extLst>
              </a:tr>
            </a:tbl>
          </a:graphicData>
        </a:graphic>
      </p:graphicFrame>
      <p:sp>
        <p:nvSpPr>
          <p:cNvPr id="8" name="Tytuł 1">
            <a:extLst>
              <a:ext uri="{FF2B5EF4-FFF2-40B4-BE49-F238E27FC236}">
                <a16:creationId xmlns:a16="http://schemas.microsoft.com/office/drawing/2014/main" id="{452E8E2E-2952-4011-9700-1B2748E5770C}"/>
              </a:ext>
            </a:extLst>
          </p:cNvPr>
          <p:cNvSpPr txBox="1">
            <a:spLocks/>
          </p:cNvSpPr>
          <p:nvPr/>
        </p:nvSpPr>
        <p:spPr>
          <a:xfrm>
            <a:off x="569518" y="344661"/>
            <a:ext cx="10058400" cy="6713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15000"/>
              </a:lnSpc>
            </a:pPr>
            <a:r>
              <a:rPr lang="en-GB" sz="3200" b="1" dirty="0">
                <a:latin typeface="Segoe UI" panose="020B0502040204020203" pitchFamily="34" charset="0"/>
                <a:ea typeface="Times New Roman" panose="02020603050405020304" pitchFamily="18" charset="0"/>
                <a:cs typeface="Times New Roman" panose="02020603050405020304" pitchFamily="18" charset="0"/>
              </a:rPr>
              <a:t>No. 6-HE-4.3 </a:t>
            </a:r>
            <a:r>
              <a:rPr lang="en-GB" sz="2800" dirty="0">
                <a:latin typeface="Segoe UI" panose="020B0502040204020203" pitchFamily="34" charset="0"/>
                <a:ea typeface="Times New Roman" panose="02020603050405020304" pitchFamily="18" charset="0"/>
                <a:cs typeface="Times New Roman" panose="02020603050405020304" pitchFamily="18" charset="0"/>
              </a:rPr>
              <a:t>Attention attracting features are used</a:t>
            </a:r>
          </a:p>
          <a:p>
            <a:pPr>
              <a:lnSpc>
                <a:spcPct val="115000"/>
              </a:lnSpc>
            </a:pPr>
            <a:endParaRPr lang="en-GB" sz="2800" b="1" dirty="0">
              <a:latin typeface="Segoe UI" panose="020B0502040204020203" pitchFamily="34" charset="0"/>
              <a:ea typeface="Times New Roman" panose="02020603050405020304" pitchFamily="18" charset="0"/>
              <a:cs typeface="Times New Roman" panose="02020603050405020304" pitchFamily="18" charset="0"/>
            </a:endParaRPr>
          </a:p>
        </p:txBody>
      </p:sp>
      <p:pic>
        <p:nvPicPr>
          <p:cNvPr id="13" name="Grafika 12" descr="Znak kciuka w górę">
            <a:extLst>
              <a:ext uri="{FF2B5EF4-FFF2-40B4-BE49-F238E27FC236}">
                <a16:creationId xmlns:a16="http://schemas.microsoft.com/office/drawing/2014/main" id="{AD9AAD91-8714-497F-BBB3-F531EDB706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27918" y="295702"/>
            <a:ext cx="769258" cy="769258"/>
          </a:xfrm>
          <a:prstGeom prst="rect">
            <a:avLst/>
          </a:prstGeom>
        </p:spPr>
      </p:pic>
      <p:pic>
        <p:nvPicPr>
          <p:cNvPr id="3" name="Obraz 2">
            <a:extLst>
              <a:ext uri="{FF2B5EF4-FFF2-40B4-BE49-F238E27FC236}">
                <a16:creationId xmlns:a16="http://schemas.microsoft.com/office/drawing/2014/main" id="{272170A2-1403-49BF-A329-3DAE36D2BCE1}"/>
              </a:ext>
            </a:extLst>
          </p:cNvPr>
          <p:cNvPicPr>
            <a:picLocks noChangeAspect="1"/>
          </p:cNvPicPr>
          <p:nvPr/>
        </p:nvPicPr>
        <p:blipFill rotWithShape="1">
          <a:blip r:embed="rId4"/>
          <a:srcRect l="23369" t="31529" r="27718" b="30698"/>
          <a:stretch/>
        </p:blipFill>
        <p:spPr>
          <a:xfrm>
            <a:off x="569518" y="4237648"/>
            <a:ext cx="4479236" cy="1582663"/>
          </a:xfrm>
          <a:prstGeom prst="rect">
            <a:avLst/>
          </a:prstGeom>
        </p:spPr>
      </p:pic>
      <p:pic>
        <p:nvPicPr>
          <p:cNvPr id="5" name="Obraz 4">
            <a:extLst>
              <a:ext uri="{FF2B5EF4-FFF2-40B4-BE49-F238E27FC236}">
                <a16:creationId xmlns:a16="http://schemas.microsoft.com/office/drawing/2014/main" id="{D494BE2B-B0AD-4B40-8CD0-3CFFA7B0EC4C}"/>
              </a:ext>
            </a:extLst>
          </p:cNvPr>
          <p:cNvPicPr>
            <a:picLocks noChangeAspect="1"/>
          </p:cNvPicPr>
          <p:nvPr/>
        </p:nvPicPr>
        <p:blipFill rotWithShape="1">
          <a:blip r:embed="rId5"/>
          <a:srcRect l="12392" t="34855" r="15434" b="22620"/>
          <a:stretch/>
        </p:blipFill>
        <p:spPr>
          <a:xfrm>
            <a:off x="5384782" y="4155527"/>
            <a:ext cx="6175513" cy="1664784"/>
          </a:xfrm>
          <a:prstGeom prst="rect">
            <a:avLst/>
          </a:prstGeom>
        </p:spPr>
      </p:pic>
      <p:sp>
        <p:nvSpPr>
          <p:cNvPr id="6" name="Prostokąt 5">
            <a:extLst>
              <a:ext uri="{FF2B5EF4-FFF2-40B4-BE49-F238E27FC236}">
                <a16:creationId xmlns:a16="http://schemas.microsoft.com/office/drawing/2014/main" id="{CDB29517-3D6E-49ED-9C42-479CEEF2F0BB}"/>
              </a:ext>
            </a:extLst>
          </p:cNvPr>
          <p:cNvSpPr/>
          <p:nvPr/>
        </p:nvSpPr>
        <p:spPr>
          <a:xfrm>
            <a:off x="1052545" y="3824896"/>
            <a:ext cx="3704347" cy="369332"/>
          </a:xfrm>
          <a:prstGeom prst="rect">
            <a:avLst/>
          </a:prstGeom>
        </p:spPr>
        <p:txBody>
          <a:bodyPr wrap="none">
            <a:spAutoFit/>
          </a:bodyPr>
          <a:lstStyle/>
          <a:p>
            <a:r>
              <a:rPr lang="en-GB" dirty="0">
                <a:latin typeface="Segoe UI" panose="020B0502040204020203" pitchFamily="34" charset="0"/>
                <a:ea typeface="Times New Roman" panose="02020603050405020304" pitchFamily="18" charset="0"/>
                <a:cs typeface="Times New Roman" panose="02020603050405020304" pitchFamily="18" charset="0"/>
              </a:rPr>
              <a:t>Proposition to request of an event</a:t>
            </a:r>
            <a:endParaRPr lang="en-GB" dirty="0"/>
          </a:p>
        </p:txBody>
      </p:sp>
      <p:sp>
        <p:nvSpPr>
          <p:cNvPr id="9" name="Prostokąt 8">
            <a:extLst>
              <a:ext uri="{FF2B5EF4-FFF2-40B4-BE49-F238E27FC236}">
                <a16:creationId xmlns:a16="http://schemas.microsoft.com/office/drawing/2014/main" id="{52D4B47C-983D-429B-BE07-ED17285FDBCB}"/>
              </a:ext>
            </a:extLst>
          </p:cNvPr>
          <p:cNvSpPr/>
          <p:nvPr/>
        </p:nvSpPr>
        <p:spPr>
          <a:xfrm>
            <a:off x="6640562" y="3827255"/>
            <a:ext cx="3663952" cy="369332"/>
          </a:xfrm>
          <a:prstGeom prst="rect">
            <a:avLst/>
          </a:prstGeom>
        </p:spPr>
        <p:txBody>
          <a:bodyPr wrap="none">
            <a:spAutoFit/>
          </a:bodyPr>
          <a:lstStyle/>
          <a:p>
            <a:r>
              <a:rPr lang="en-GB" dirty="0">
                <a:latin typeface="Segoe UI" panose="020B0502040204020203" pitchFamily="34" charset="0"/>
                <a:ea typeface="Times New Roman" panose="02020603050405020304" pitchFamily="18" charset="0"/>
                <a:cs typeface="Times New Roman" panose="02020603050405020304" pitchFamily="18" charset="0"/>
              </a:rPr>
              <a:t>Description of the Overflow event</a:t>
            </a:r>
            <a:endParaRPr lang="en-GB" dirty="0"/>
          </a:p>
        </p:txBody>
      </p:sp>
    </p:spTree>
    <p:extLst>
      <p:ext uri="{BB962C8B-B14F-4D97-AF65-F5344CB8AC3E}">
        <p14:creationId xmlns:p14="http://schemas.microsoft.com/office/powerpoint/2010/main" val="9646968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2">
            <a:extLst>
              <a:ext uri="{FF2B5EF4-FFF2-40B4-BE49-F238E27FC236}">
                <a16:creationId xmlns:a16="http://schemas.microsoft.com/office/drawing/2014/main" id="{87F316AC-6BEC-477F-8FD9-56BD53AE30B2}"/>
              </a:ext>
            </a:extLst>
          </p:cNvPr>
          <p:cNvGraphicFramePr>
            <a:graphicFrameLocks noGrp="1"/>
          </p:cNvGraphicFramePr>
          <p:nvPr>
            <p:extLst>
              <p:ext uri="{D42A27DB-BD31-4B8C-83A1-F6EECF244321}">
                <p14:modId xmlns:p14="http://schemas.microsoft.com/office/powerpoint/2010/main" val="2852497495"/>
              </p:ext>
            </p:extLst>
          </p:nvPr>
        </p:nvGraphicFramePr>
        <p:xfrm>
          <a:off x="361015" y="1139686"/>
          <a:ext cx="11469970" cy="5068702"/>
        </p:xfrm>
        <a:graphic>
          <a:graphicData uri="http://schemas.openxmlformats.org/drawingml/2006/table">
            <a:tbl>
              <a:tblPr firstRow="1" bandRow="1">
                <a:tableStyleId>{5940675A-B579-460E-94D1-54222C63F5DA}</a:tableStyleId>
              </a:tblPr>
              <a:tblGrid>
                <a:gridCol w="11469970">
                  <a:extLst>
                    <a:ext uri="{9D8B030D-6E8A-4147-A177-3AD203B41FA5}">
                      <a16:colId xmlns:a16="http://schemas.microsoft.com/office/drawing/2014/main" val="1581639009"/>
                    </a:ext>
                  </a:extLst>
                </a:gridCol>
              </a:tblGrid>
              <a:tr h="1016976">
                <a:tc>
                  <a:txBody>
                    <a:bodyPr/>
                    <a:lstStyle/>
                    <a:p>
                      <a:pPr>
                        <a:lnSpc>
                          <a:spcPct val="115000"/>
                        </a:lnSpc>
                        <a:spcAft>
                          <a:spcPts val="0"/>
                        </a:spcAft>
                      </a:pPr>
                      <a:r>
                        <a:rPr lang="en-GB" sz="1400" b="1">
                          <a:effectLst/>
                          <a:latin typeface="Segoe UI" panose="020B0502040204020203" pitchFamily="34" charset="0"/>
                          <a:ea typeface="Times New Roman" panose="02020603050405020304" pitchFamily="18" charset="0"/>
                          <a:cs typeface="Times New Roman" panose="02020603050405020304" pitchFamily="18" charset="0"/>
                        </a:rPr>
                        <a:t>Explanation:</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a:effectLst/>
                          <a:latin typeface="Segoe UI" panose="020B0502040204020203" pitchFamily="34" charset="0"/>
                          <a:ea typeface="Times New Roman" panose="02020603050405020304" pitchFamily="18" charset="0"/>
                          <a:cs typeface="Times New Roman" panose="02020603050405020304" pitchFamily="18" charset="0"/>
                        </a:rPr>
                        <a:t>Orange and black buttons are very visible on a white background. User is bound to notice them first when he enters the website.</a:t>
                      </a:r>
                    </a:p>
                  </a:txBody>
                  <a:tcPr marL="63500" marR="63500" marT="63500" marB="63500"/>
                </a:tc>
                <a:extLst>
                  <a:ext uri="{0D108BD9-81ED-4DB2-BD59-A6C34878D82A}">
                    <a16:rowId xmlns:a16="http://schemas.microsoft.com/office/drawing/2014/main" val="825665563"/>
                  </a:ext>
                </a:extLst>
              </a:tr>
              <a:tr h="2258471">
                <a:tc>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Benefit:</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Rating: 1 - Cosmetic importance</a:t>
                      </a:r>
                    </a:p>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Justification:</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Frequency: It is not very commonly used.</a:t>
                      </a:r>
                    </a:p>
                    <a:p>
                      <a:pPr marL="342900" lvl="0" indent="-342900">
                        <a:lnSpc>
                          <a:spcPct val="115000"/>
                        </a:lnSpc>
                        <a:spcAft>
                          <a:spcPts val="0"/>
                        </a:spcAft>
                        <a:buFont typeface="Symbol" panose="05050102010706020507" pitchFamily="18" charset="2"/>
                        <a:buChar char=""/>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Impact: It is not very important. It provides a tool for focusing user’s attention which allows the designers to make user see the most important buttons first.</a:t>
                      </a:r>
                    </a:p>
                    <a:p>
                      <a:pPr marL="342900" lvl="0" indent="-342900">
                        <a:lnSpc>
                          <a:spcPct val="115000"/>
                        </a:lnSpc>
                        <a:spcAft>
                          <a:spcPts val="0"/>
                        </a:spcAft>
                        <a:buFont typeface="Symbol" panose="05050102010706020507" pitchFamily="18" charset="2"/>
                        <a:buChar char=""/>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Persistence: It is mostly important during first usages of the website, once the user knows what the site has to offer, it is not very important.</a:t>
                      </a:r>
                    </a:p>
                    <a:p>
                      <a:pPr marL="342900" lvl="0" indent="-342900">
                        <a:lnSpc>
                          <a:spcPct val="115000"/>
                        </a:lnSpc>
                        <a:spcAft>
                          <a:spcPts val="0"/>
                        </a:spcAft>
                        <a:buFont typeface="Symbol" panose="05050102010706020507" pitchFamily="18" charset="2"/>
                        <a:buChar char=""/>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Weights: We rated this as a cosmetic importance due to the attention attracting features being not very important and only having meaning during first usages of the website.</a:t>
                      </a:r>
                    </a:p>
                  </a:txBody>
                  <a:tcPr marL="63500" marR="63500" marT="63500" marB="63500"/>
                </a:tc>
                <a:extLst>
                  <a:ext uri="{0D108BD9-81ED-4DB2-BD59-A6C34878D82A}">
                    <a16:rowId xmlns:a16="http://schemas.microsoft.com/office/drawing/2014/main" val="1472897159"/>
                  </a:ext>
                </a:extLst>
              </a:tr>
              <a:tr h="871650">
                <a:tc>
                  <a:txBody>
                    <a:bodyPr/>
                    <a:lstStyle/>
                    <a:p>
                      <a:pPr>
                        <a:lnSpc>
                          <a:spcPct val="115000"/>
                        </a:lnSpc>
                        <a:spcAft>
                          <a:spcPts val="0"/>
                        </a:spcAft>
                      </a:pPr>
                      <a:r>
                        <a:rPr lang="en-GB" sz="1400" b="1">
                          <a:effectLst/>
                          <a:latin typeface="Segoe UI" panose="020B0502040204020203" pitchFamily="34" charset="0"/>
                          <a:ea typeface="Times New Roman" panose="02020603050405020304" pitchFamily="18" charset="0"/>
                          <a:cs typeface="Times New Roman" panose="02020603050405020304" pitchFamily="18" charset="0"/>
                        </a:rPr>
                        <a:t>Possible Trade-offs:</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a:effectLst/>
                          <a:latin typeface="Segoe UI" panose="020B0502040204020203" pitchFamily="34" charset="0"/>
                          <a:ea typeface="Times New Roman" panose="02020603050405020304" pitchFamily="18" charset="0"/>
                          <a:cs typeface="Times New Roman" panose="02020603050405020304" pitchFamily="18" charset="0"/>
                        </a:rPr>
                        <a:t>Another possible solution would be to not use those features. This would make the website only a little bit less user-friendly and transparent.</a:t>
                      </a:r>
                    </a:p>
                  </a:txBody>
                  <a:tcPr marL="63500" marR="63500" marT="63500" marB="63500"/>
                </a:tc>
                <a:extLst>
                  <a:ext uri="{0D108BD9-81ED-4DB2-BD59-A6C34878D82A}">
                    <a16:rowId xmlns:a16="http://schemas.microsoft.com/office/drawing/2014/main" val="194750888"/>
                  </a:ext>
                </a:extLst>
              </a:tr>
              <a:tr h="865882">
                <a:tc>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Relationships:</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kern="1200" dirty="0">
                          <a:solidFill>
                            <a:schemeClr val="tx1"/>
                          </a:solidFill>
                          <a:effectLst/>
                          <a:latin typeface="+mn-lt"/>
                          <a:ea typeface="+mn-ea"/>
                          <a:cs typeface="+mn-cs"/>
                        </a:rPr>
                        <a:t>No. 6-HE-3.5, No. 6-HE-4.4, No. 6-HE-4.5</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3165272999"/>
                  </a:ext>
                </a:extLst>
              </a:tr>
            </a:tbl>
          </a:graphicData>
        </a:graphic>
      </p:graphicFrame>
      <p:sp>
        <p:nvSpPr>
          <p:cNvPr id="7" name="Tytuł 1">
            <a:extLst>
              <a:ext uri="{FF2B5EF4-FFF2-40B4-BE49-F238E27FC236}">
                <a16:creationId xmlns:a16="http://schemas.microsoft.com/office/drawing/2014/main" id="{35B31991-5F2E-47CA-AE60-3F679403ED68}"/>
              </a:ext>
            </a:extLst>
          </p:cNvPr>
          <p:cNvSpPr txBox="1">
            <a:spLocks/>
          </p:cNvSpPr>
          <p:nvPr/>
        </p:nvSpPr>
        <p:spPr>
          <a:xfrm>
            <a:off x="569518" y="344661"/>
            <a:ext cx="10058400" cy="6713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15000"/>
              </a:lnSpc>
            </a:pPr>
            <a:r>
              <a:rPr lang="en-GB" sz="3200" b="1" dirty="0">
                <a:latin typeface="Segoe UI" panose="020B0502040204020203" pitchFamily="34" charset="0"/>
                <a:ea typeface="Times New Roman" panose="02020603050405020304" pitchFamily="18" charset="0"/>
                <a:cs typeface="Times New Roman" panose="02020603050405020304" pitchFamily="18" charset="0"/>
              </a:rPr>
              <a:t>No. 6-HE-4.3 </a:t>
            </a:r>
            <a:r>
              <a:rPr lang="en-GB" sz="2800" dirty="0">
                <a:latin typeface="Segoe UI" panose="020B0502040204020203" pitchFamily="34" charset="0"/>
                <a:ea typeface="Times New Roman" panose="02020603050405020304" pitchFamily="18" charset="0"/>
                <a:cs typeface="Times New Roman" panose="02020603050405020304" pitchFamily="18" charset="0"/>
              </a:rPr>
              <a:t>Attention attracting features are used</a:t>
            </a:r>
          </a:p>
          <a:p>
            <a:pPr>
              <a:lnSpc>
                <a:spcPct val="115000"/>
              </a:lnSpc>
            </a:pPr>
            <a:endParaRPr lang="en-GB" sz="2800" b="1" dirty="0">
              <a:latin typeface="Segoe UI" panose="020B05020402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13286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2">
            <a:extLst>
              <a:ext uri="{FF2B5EF4-FFF2-40B4-BE49-F238E27FC236}">
                <a16:creationId xmlns:a16="http://schemas.microsoft.com/office/drawing/2014/main" id="{A51DCB13-7CBE-4561-A532-00910ADDDE9E}"/>
              </a:ext>
            </a:extLst>
          </p:cNvPr>
          <p:cNvGraphicFramePr>
            <a:graphicFrameLocks noGrp="1"/>
          </p:cNvGraphicFramePr>
          <p:nvPr>
            <p:extLst>
              <p:ext uri="{D42A27DB-BD31-4B8C-83A1-F6EECF244321}">
                <p14:modId xmlns:p14="http://schemas.microsoft.com/office/powerpoint/2010/main" val="3500465313"/>
              </p:ext>
            </p:extLst>
          </p:nvPr>
        </p:nvGraphicFramePr>
        <p:xfrm>
          <a:off x="406399" y="1314341"/>
          <a:ext cx="11408230" cy="2212215"/>
        </p:xfrm>
        <a:graphic>
          <a:graphicData uri="http://schemas.openxmlformats.org/drawingml/2006/table">
            <a:tbl>
              <a:tblPr firstRow="1" bandRow="1">
                <a:tableStyleId>{5940675A-B579-460E-94D1-54222C63F5DA}</a:tableStyleId>
              </a:tblPr>
              <a:tblGrid>
                <a:gridCol w="9724572">
                  <a:extLst>
                    <a:ext uri="{9D8B030D-6E8A-4147-A177-3AD203B41FA5}">
                      <a16:colId xmlns:a16="http://schemas.microsoft.com/office/drawing/2014/main" val="1581639009"/>
                    </a:ext>
                  </a:extLst>
                </a:gridCol>
                <a:gridCol w="1683658">
                  <a:extLst>
                    <a:ext uri="{9D8B030D-6E8A-4147-A177-3AD203B41FA5}">
                      <a16:colId xmlns:a16="http://schemas.microsoft.com/office/drawing/2014/main" val="2359419021"/>
                    </a:ext>
                  </a:extLst>
                </a:gridCol>
              </a:tblGrid>
              <a:tr h="315130">
                <a:tc>
                  <a:txBody>
                    <a:bodyPr/>
                    <a:lstStyle/>
                    <a:p>
                      <a:pPr>
                        <a:lnSpc>
                          <a:spcPct val="115000"/>
                        </a:lnSpc>
                        <a:spcAft>
                          <a:spcPts val="0"/>
                        </a:spcAft>
                      </a:pPr>
                      <a:r>
                        <a:rPr lang="en-GB" sz="1400">
                          <a:effectLst/>
                          <a:latin typeface="Segoe UI" panose="020B0502040204020203" pitchFamily="34" charset="0"/>
                          <a:ea typeface="Times New Roman" panose="02020603050405020304" pitchFamily="18" charset="0"/>
                          <a:cs typeface="Times New Roman" panose="02020603050405020304" pitchFamily="18" charset="0"/>
                        </a:rPr>
                        <a:t>No. 6-HE-4.4</a:t>
                      </a:r>
                    </a:p>
                  </a:txBody>
                  <a:tcPr marL="63500" marR="63500" marT="63500" marB="63500"/>
                </a:tc>
                <a:tc>
                  <a:txBody>
                    <a:bodyPr/>
                    <a:lstStyle/>
                    <a:p>
                      <a:pPr algn="ct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Good aspect</a:t>
                      </a:r>
                    </a:p>
                  </a:txBody>
                  <a:tcPr marL="63500" marR="63500" marT="63500" marB="63500"/>
                </a:tc>
                <a:extLst>
                  <a:ext uri="{0D108BD9-81ED-4DB2-BD59-A6C34878D82A}">
                    <a16:rowId xmlns:a16="http://schemas.microsoft.com/office/drawing/2014/main" val="1242800369"/>
                  </a:ext>
                </a:extLst>
              </a:tr>
              <a:tr h="535243">
                <a:tc gridSpan="2">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Name:</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Familiar fonts are used</a:t>
                      </a:r>
                    </a:p>
                  </a:txBody>
                  <a:tcPr marL="63500" marR="63500" marT="63500" marB="63500"/>
                </a:tc>
                <a:tc hMerge="1">
                  <a:txBody>
                    <a:bodyPr/>
                    <a:lstStyle/>
                    <a:p>
                      <a:endParaRPr lang="en-GB"/>
                    </a:p>
                  </a:txBody>
                  <a:tcPr/>
                </a:tc>
                <a:extLst>
                  <a:ext uri="{0D108BD9-81ED-4DB2-BD59-A6C34878D82A}">
                    <a16:rowId xmlns:a16="http://schemas.microsoft.com/office/drawing/2014/main" val="825665563"/>
                  </a:ext>
                </a:extLst>
              </a:tr>
              <a:tr h="1264287">
                <a:tc gridSpan="2">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Evidence:</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Heuristic: Aesthetic and minimalist design</a:t>
                      </a: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Interface aspect:</a:t>
                      </a: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Used font is readable and similar to Gothic – Microsoft Word basic font.</a:t>
                      </a:r>
                    </a:p>
                  </a:txBody>
                  <a:tcPr marL="63500" marR="63500" marT="63500" marB="63500"/>
                </a:tc>
                <a:tc hMerge="1">
                  <a:txBody>
                    <a:bodyPr/>
                    <a:lstStyle/>
                    <a:p>
                      <a:endParaRPr lang="en-GB"/>
                    </a:p>
                  </a:txBody>
                  <a:tcPr/>
                </a:tc>
                <a:extLst>
                  <a:ext uri="{0D108BD9-81ED-4DB2-BD59-A6C34878D82A}">
                    <a16:rowId xmlns:a16="http://schemas.microsoft.com/office/drawing/2014/main" val="1472897159"/>
                  </a:ext>
                </a:extLst>
              </a:tr>
            </a:tbl>
          </a:graphicData>
        </a:graphic>
      </p:graphicFrame>
      <p:sp>
        <p:nvSpPr>
          <p:cNvPr id="8" name="Tytuł 1">
            <a:extLst>
              <a:ext uri="{FF2B5EF4-FFF2-40B4-BE49-F238E27FC236}">
                <a16:creationId xmlns:a16="http://schemas.microsoft.com/office/drawing/2014/main" id="{452E8E2E-2952-4011-9700-1B2748E5770C}"/>
              </a:ext>
            </a:extLst>
          </p:cNvPr>
          <p:cNvSpPr txBox="1">
            <a:spLocks/>
          </p:cNvSpPr>
          <p:nvPr/>
        </p:nvSpPr>
        <p:spPr>
          <a:xfrm>
            <a:off x="569518" y="344661"/>
            <a:ext cx="10058400" cy="6713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15000"/>
              </a:lnSpc>
            </a:pPr>
            <a:r>
              <a:rPr lang="en-GB" sz="3200" b="1" dirty="0">
                <a:latin typeface="Segoe UI" panose="020B0502040204020203" pitchFamily="34" charset="0"/>
                <a:ea typeface="Times New Roman" panose="02020603050405020304" pitchFamily="18" charset="0"/>
                <a:cs typeface="Times New Roman" panose="02020603050405020304" pitchFamily="18" charset="0"/>
              </a:rPr>
              <a:t>No. 6-HE-4.4 </a:t>
            </a:r>
            <a:r>
              <a:rPr lang="en-GB" sz="2800" dirty="0">
                <a:latin typeface="Segoe UI" panose="020B0502040204020203" pitchFamily="34" charset="0"/>
                <a:ea typeface="Times New Roman" panose="02020603050405020304" pitchFamily="18" charset="0"/>
                <a:cs typeface="Times New Roman" panose="02020603050405020304" pitchFamily="18" charset="0"/>
              </a:rPr>
              <a:t>Familiar fonts are used</a:t>
            </a:r>
          </a:p>
        </p:txBody>
      </p:sp>
      <p:pic>
        <p:nvPicPr>
          <p:cNvPr id="13" name="Grafika 12" descr="Znak kciuka w górę">
            <a:extLst>
              <a:ext uri="{FF2B5EF4-FFF2-40B4-BE49-F238E27FC236}">
                <a16:creationId xmlns:a16="http://schemas.microsoft.com/office/drawing/2014/main" id="{AD9AAD91-8714-497F-BBB3-F531EDB706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27918" y="295702"/>
            <a:ext cx="769258" cy="769258"/>
          </a:xfrm>
          <a:prstGeom prst="rect">
            <a:avLst/>
          </a:prstGeom>
        </p:spPr>
      </p:pic>
      <p:pic>
        <p:nvPicPr>
          <p:cNvPr id="18" name="Obraz 17">
            <a:extLst>
              <a:ext uri="{FF2B5EF4-FFF2-40B4-BE49-F238E27FC236}">
                <a16:creationId xmlns:a16="http://schemas.microsoft.com/office/drawing/2014/main" id="{931D51EC-B4E1-4B9F-A130-E956CA226AF0}"/>
              </a:ext>
            </a:extLst>
          </p:cNvPr>
          <p:cNvPicPr>
            <a:picLocks noChangeAspect="1"/>
          </p:cNvPicPr>
          <p:nvPr/>
        </p:nvPicPr>
        <p:blipFill rotWithShape="1">
          <a:blip r:embed="rId4"/>
          <a:srcRect l="59021" t="64355" r="15870" b="19150"/>
          <a:stretch/>
        </p:blipFill>
        <p:spPr>
          <a:xfrm>
            <a:off x="406399" y="3824896"/>
            <a:ext cx="4785987" cy="1767722"/>
          </a:xfrm>
          <a:prstGeom prst="rect">
            <a:avLst/>
          </a:prstGeom>
        </p:spPr>
      </p:pic>
      <p:pic>
        <p:nvPicPr>
          <p:cNvPr id="2050" name="Picture 2">
            <a:extLst>
              <a:ext uri="{FF2B5EF4-FFF2-40B4-BE49-F238E27FC236}">
                <a16:creationId xmlns:a16="http://schemas.microsoft.com/office/drawing/2014/main" id="{A4E8D86A-7B85-4717-B862-91927CC0380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706"/>
          <a:stretch/>
        </p:blipFill>
        <p:spPr bwMode="auto">
          <a:xfrm>
            <a:off x="9100900" y="3775937"/>
            <a:ext cx="2713728" cy="221221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8AECDE9F-F83C-4A94-B3F1-FB5CF475F82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4043" y="3775937"/>
            <a:ext cx="3505200" cy="2253343"/>
          </a:xfrm>
          <a:prstGeom prst="rect">
            <a:avLst/>
          </a:prstGeom>
          <a:noFill/>
          <a:extLst>
            <a:ext uri="{909E8E84-426E-40DD-AFC4-6F175D3DCCD1}">
              <a14:hiddenFill xmlns:a14="http://schemas.microsoft.com/office/drawing/2010/main">
                <a:solidFill>
                  <a:srgbClr val="FFFFFF"/>
                </a:solidFill>
              </a14:hiddenFill>
            </a:ext>
          </a:extLst>
        </p:spPr>
      </p:pic>
      <p:sp>
        <p:nvSpPr>
          <p:cNvPr id="19" name="Prostokąt 18">
            <a:extLst>
              <a:ext uri="{FF2B5EF4-FFF2-40B4-BE49-F238E27FC236}">
                <a16:creationId xmlns:a16="http://schemas.microsoft.com/office/drawing/2014/main" id="{2017165C-906D-4824-BD97-4BDCFF306666}"/>
              </a:ext>
            </a:extLst>
          </p:cNvPr>
          <p:cNvSpPr/>
          <p:nvPr/>
        </p:nvSpPr>
        <p:spPr>
          <a:xfrm>
            <a:off x="1509839" y="5706292"/>
            <a:ext cx="3682547" cy="369332"/>
          </a:xfrm>
          <a:prstGeom prst="rect">
            <a:avLst/>
          </a:prstGeom>
        </p:spPr>
        <p:txBody>
          <a:bodyPr wrap="none">
            <a:spAutoFit/>
          </a:bodyPr>
          <a:lstStyle/>
          <a:p>
            <a:r>
              <a:rPr lang="en-GB" dirty="0">
                <a:hlinkClick r:id="rId7"/>
              </a:rPr>
              <a:t>https://www.tinkov.info/gilroy.html</a:t>
            </a:r>
            <a:endParaRPr lang="en-GB" dirty="0"/>
          </a:p>
        </p:txBody>
      </p:sp>
    </p:spTree>
    <p:extLst>
      <p:ext uri="{BB962C8B-B14F-4D97-AF65-F5344CB8AC3E}">
        <p14:creationId xmlns:p14="http://schemas.microsoft.com/office/powerpoint/2010/main" val="36047639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2">
            <a:extLst>
              <a:ext uri="{FF2B5EF4-FFF2-40B4-BE49-F238E27FC236}">
                <a16:creationId xmlns:a16="http://schemas.microsoft.com/office/drawing/2014/main" id="{87F316AC-6BEC-477F-8FD9-56BD53AE30B2}"/>
              </a:ext>
            </a:extLst>
          </p:cNvPr>
          <p:cNvGraphicFramePr>
            <a:graphicFrameLocks noGrp="1"/>
          </p:cNvGraphicFramePr>
          <p:nvPr>
            <p:extLst>
              <p:ext uri="{D42A27DB-BD31-4B8C-83A1-F6EECF244321}">
                <p14:modId xmlns:p14="http://schemas.microsoft.com/office/powerpoint/2010/main" val="3998769855"/>
              </p:ext>
            </p:extLst>
          </p:nvPr>
        </p:nvGraphicFramePr>
        <p:xfrm>
          <a:off x="361015" y="1139686"/>
          <a:ext cx="11469970" cy="5068702"/>
        </p:xfrm>
        <a:graphic>
          <a:graphicData uri="http://schemas.openxmlformats.org/drawingml/2006/table">
            <a:tbl>
              <a:tblPr firstRow="1" bandRow="1">
                <a:tableStyleId>{5940675A-B579-460E-94D1-54222C63F5DA}</a:tableStyleId>
              </a:tblPr>
              <a:tblGrid>
                <a:gridCol w="11469970">
                  <a:extLst>
                    <a:ext uri="{9D8B030D-6E8A-4147-A177-3AD203B41FA5}">
                      <a16:colId xmlns:a16="http://schemas.microsoft.com/office/drawing/2014/main" val="1581639009"/>
                    </a:ext>
                  </a:extLst>
                </a:gridCol>
              </a:tblGrid>
              <a:tr h="1016976">
                <a:tc>
                  <a:txBody>
                    <a:bodyPr/>
                    <a:lstStyle/>
                    <a:p>
                      <a:pPr>
                        <a:lnSpc>
                          <a:spcPct val="115000"/>
                        </a:lnSpc>
                        <a:spcAft>
                          <a:spcPts val="0"/>
                        </a:spcAft>
                      </a:pPr>
                      <a:r>
                        <a:rPr lang="en-GB" sz="1400" b="1">
                          <a:effectLst/>
                          <a:latin typeface="Segoe UI" panose="020B0502040204020203" pitchFamily="34" charset="0"/>
                          <a:ea typeface="Times New Roman" panose="02020603050405020304" pitchFamily="18" charset="0"/>
                          <a:cs typeface="Times New Roman" panose="02020603050405020304" pitchFamily="18" charset="0"/>
                        </a:rPr>
                        <a:t>Explanation:</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a:effectLst/>
                          <a:latin typeface="Segoe UI" panose="020B0502040204020203" pitchFamily="34" charset="0"/>
                          <a:ea typeface="Times New Roman" panose="02020603050405020304" pitchFamily="18" charset="0"/>
                          <a:cs typeface="Times New Roman" panose="02020603050405020304" pitchFamily="18" charset="0"/>
                        </a:rPr>
                        <a:t>Used font is easy to read, looks tidy and modern. It is similar to well-known and widely used font URW Gothic.</a:t>
                      </a:r>
                    </a:p>
                  </a:txBody>
                  <a:tcPr marL="63500" marR="63500" marT="63500" marB="63500"/>
                </a:tc>
                <a:extLst>
                  <a:ext uri="{0D108BD9-81ED-4DB2-BD59-A6C34878D82A}">
                    <a16:rowId xmlns:a16="http://schemas.microsoft.com/office/drawing/2014/main" val="825665563"/>
                  </a:ext>
                </a:extLst>
              </a:tr>
              <a:tr h="2258471">
                <a:tc>
                  <a:txBody>
                    <a:bodyPr/>
                    <a:lstStyle/>
                    <a:p>
                      <a:pPr>
                        <a:lnSpc>
                          <a:spcPct val="115000"/>
                        </a:lnSpc>
                        <a:spcAft>
                          <a:spcPts val="0"/>
                        </a:spcAft>
                      </a:pPr>
                      <a:r>
                        <a:rPr lang="en-GB" sz="1400" b="1">
                          <a:effectLst/>
                          <a:latin typeface="Segoe UI" panose="020B0502040204020203" pitchFamily="34" charset="0"/>
                          <a:ea typeface="Times New Roman" panose="02020603050405020304" pitchFamily="18" charset="0"/>
                          <a:cs typeface="Times New Roman" panose="02020603050405020304" pitchFamily="18" charset="0"/>
                        </a:rPr>
                        <a:t>Benefit:</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a:effectLst/>
                          <a:latin typeface="Segoe UI" panose="020B0502040204020203" pitchFamily="34" charset="0"/>
                          <a:ea typeface="Times New Roman" panose="02020603050405020304" pitchFamily="18" charset="0"/>
                          <a:cs typeface="Times New Roman" panose="02020603050405020304" pitchFamily="18" charset="0"/>
                        </a:rPr>
                        <a:t>Rating: 1 - Cosmetic importance</a:t>
                      </a:r>
                    </a:p>
                    <a:p>
                      <a:pPr>
                        <a:lnSpc>
                          <a:spcPct val="115000"/>
                        </a:lnSpc>
                        <a:spcAft>
                          <a:spcPts val="0"/>
                        </a:spcAft>
                      </a:pPr>
                      <a:r>
                        <a:rPr lang="en-GB" sz="1400" b="1">
                          <a:effectLst/>
                          <a:latin typeface="Segoe UI" panose="020B0502040204020203" pitchFamily="34" charset="0"/>
                          <a:ea typeface="Times New Roman" panose="02020603050405020304" pitchFamily="18" charset="0"/>
                          <a:cs typeface="Times New Roman" panose="02020603050405020304" pitchFamily="18" charset="0"/>
                        </a:rPr>
                        <a:t>Justification:</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GB" sz="1400">
                          <a:effectLst/>
                          <a:latin typeface="Segoe UI" panose="020B0502040204020203" pitchFamily="34" charset="0"/>
                          <a:ea typeface="Times New Roman" panose="02020603050405020304" pitchFamily="18" charset="0"/>
                          <a:cs typeface="Times New Roman" panose="02020603050405020304" pitchFamily="18" charset="0"/>
                        </a:rPr>
                        <a:t>Frequency: It is very common to encounter familiar fonts on websites. Designers use well known and tested solutions. It is particularly helpful for new users who get easily confused and lost.</a:t>
                      </a:r>
                    </a:p>
                    <a:p>
                      <a:pPr marL="342900" lvl="0" indent="-342900">
                        <a:lnSpc>
                          <a:spcPct val="115000"/>
                        </a:lnSpc>
                        <a:spcAft>
                          <a:spcPts val="0"/>
                        </a:spcAft>
                        <a:buFont typeface="Symbol" panose="05050102010706020507" pitchFamily="18" charset="2"/>
                        <a:buChar char=""/>
                      </a:pPr>
                      <a:r>
                        <a:rPr lang="en-GB" sz="1400">
                          <a:effectLst/>
                          <a:latin typeface="Segoe UI" panose="020B0502040204020203" pitchFamily="34" charset="0"/>
                          <a:ea typeface="Times New Roman" panose="02020603050405020304" pitchFamily="18" charset="0"/>
                          <a:cs typeface="Times New Roman" panose="02020603050405020304" pitchFamily="18" charset="0"/>
                        </a:rPr>
                        <a:t>Impact: It is not very important. If the font is readable it barely matters if it is familiar or not. Users save no time whatsoever.</a:t>
                      </a:r>
                    </a:p>
                    <a:p>
                      <a:pPr marL="342900" lvl="0" indent="-342900">
                        <a:lnSpc>
                          <a:spcPct val="115000"/>
                        </a:lnSpc>
                        <a:spcAft>
                          <a:spcPts val="0"/>
                        </a:spcAft>
                        <a:buFont typeface="Symbol" panose="05050102010706020507" pitchFamily="18" charset="2"/>
                        <a:buChar char=""/>
                      </a:pPr>
                      <a:r>
                        <a:rPr lang="en-GB" sz="1400">
                          <a:effectLst/>
                          <a:latin typeface="Segoe UI" panose="020B0502040204020203" pitchFamily="34" charset="0"/>
                          <a:ea typeface="Times New Roman" panose="02020603050405020304" pitchFamily="18" charset="0"/>
                          <a:cs typeface="Times New Roman" panose="02020603050405020304" pitchFamily="18" charset="0"/>
                        </a:rPr>
                        <a:t>Persistence: Font is usually the same on the entire page, which makes it very persistent case.</a:t>
                      </a:r>
                    </a:p>
                    <a:p>
                      <a:pPr marL="342900" lvl="0" indent="-342900">
                        <a:lnSpc>
                          <a:spcPct val="115000"/>
                        </a:lnSpc>
                        <a:spcAft>
                          <a:spcPts val="0"/>
                        </a:spcAft>
                        <a:buFont typeface="Symbol" panose="05050102010706020507" pitchFamily="18" charset="2"/>
                        <a:buChar char=""/>
                      </a:pPr>
                      <a:r>
                        <a:rPr lang="en-GB" sz="1400">
                          <a:effectLst/>
                          <a:latin typeface="Segoe UI" panose="020B0502040204020203" pitchFamily="34" charset="0"/>
                          <a:ea typeface="Times New Roman" panose="02020603050405020304" pitchFamily="18" charset="0"/>
                          <a:cs typeface="Times New Roman" panose="02020603050405020304" pitchFamily="18" charset="0"/>
                        </a:rPr>
                        <a:t>Weights: We rated this as a cosmetic importance due to the unimportance of the familiarity of font. As long as it is readable, it doesn't really matter.</a:t>
                      </a:r>
                    </a:p>
                  </a:txBody>
                  <a:tcPr marL="63500" marR="63500" marT="63500" marB="63500"/>
                </a:tc>
                <a:extLst>
                  <a:ext uri="{0D108BD9-81ED-4DB2-BD59-A6C34878D82A}">
                    <a16:rowId xmlns:a16="http://schemas.microsoft.com/office/drawing/2014/main" val="1472897159"/>
                  </a:ext>
                </a:extLst>
              </a:tr>
              <a:tr h="871650">
                <a:tc>
                  <a:txBody>
                    <a:bodyPr/>
                    <a:lstStyle/>
                    <a:p>
                      <a:pPr>
                        <a:lnSpc>
                          <a:spcPct val="115000"/>
                        </a:lnSpc>
                        <a:spcAft>
                          <a:spcPts val="0"/>
                        </a:spcAft>
                      </a:pPr>
                      <a:r>
                        <a:rPr lang="en-GB" sz="1400" b="1">
                          <a:effectLst/>
                          <a:latin typeface="Segoe UI" panose="020B0502040204020203" pitchFamily="34" charset="0"/>
                          <a:ea typeface="Times New Roman" panose="02020603050405020304" pitchFamily="18" charset="0"/>
                          <a:cs typeface="Times New Roman" panose="02020603050405020304" pitchFamily="18" charset="0"/>
                        </a:rPr>
                        <a:t>Possible Trade-offs:</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a:effectLst/>
                          <a:latin typeface="Segoe UI" panose="020B0502040204020203" pitchFamily="34" charset="0"/>
                          <a:ea typeface="Times New Roman" panose="02020603050405020304" pitchFamily="18" charset="0"/>
                          <a:cs typeface="Times New Roman" panose="02020603050405020304" pitchFamily="18" charset="0"/>
                        </a:rPr>
                        <a:t>This benefit has no usable trade-offs we’re aware of.</a:t>
                      </a:r>
                    </a:p>
                  </a:txBody>
                  <a:tcPr marL="63500" marR="63500" marT="63500" marB="63500"/>
                </a:tc>
                <a:extLst>
                  <a:ext uri="{0D108BD9-81ED-4DB2-BD59-A6C34878D82A}">
                    <a16:rowId xmlns:a16="http://schemas.microsoft.com/office/drawing/2014/main" val="194750888"/>
                  </a:ext>
                </a:extLst>
              </a:tr>
              <a:tr h="865882">
                <a:tc>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Relationships:</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kern="1200" dirty="0">
                          <a:solidFill>
                            <a:schemeClr val="tx1"/>
                          </a:solidFill>
                          <a:effectLst/>
                          <a:latin typeface="+mn-lt"/>
                          <a:ea typeface="+mn-ea"/>
                          <a:cs typeface="+mn-cs"/>
                        </a:rPr>
                        <a:t>No. 6-HE-4.5</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3165272999"/>
                  </a:ext>
                </a:extLst>
              </a:tr>
            </a:tbl>
          </a:graphicData>
        </a:graphic>
      </p:graphicFrame>
      <p:sp>
        <p:nvSpPr>
          <p:cNvPr id="6" name="Tytuł 1">
            <a:extLst>
              <a:ext uri="{FF2B5EF4-FFF2-40B4-BE49-F238E27FC236}">
                <a16:creationId xmlns:a16="http://schemas.microsoft.com/office/drawing/2014/main" id="{3D56F37B-BA4D-4784-BE89-1C477969028E}"/>
              </a:ext>
            </a:extLst>
          </p:cNvPr>
          <p:cNvSpPr txBox="1">
            <a:spLocks/>
          </p:cNvSpPr>
          <p:nvPr/>
        </p:nvSpPr>
        <p:spPr>
          <a:xfrm>
            <a:off x="569518" y="344661"/>
            <a:ext cx="10058400" cy="6713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15000"/>
              </a:lnSpc>
            </a:pPr>
            <a:r>
              <a:rPr lang="en-GB" sz="3200" b="1" dirty="0">
                <a:latin typeface="Segoe UI" panose="020B0502040204020203" pitchFamily="34" charset="0"/>
                <a:ea typeface="Times New Roman" panose="02020603050405020304" pitchFamily="18" charset="0"/>
                <a:cs typeface="Times New Roman" panose="02020603050405020304" pitchFamily="18" charset="0"/>
              </a:rPr>
              <a:t>No. 6-HE-4.4 </a:t>
            </a:r>
            <a:r>
              <a:rPr lang="en-GB" sz="2800" dirty="0">
                <a:latin typeface="Segoe UI" panose="020B0502040204020203" pitchFamily="34" charset="0"/>
                <a:ea typeface="Times New Roman" panose="02020603050405020304" pitchFamily="18" charset="0"/>
                <a:cs typeface="Times New Roman" panose="02020603050405020304" pitchFamily="18" charset="0"/>
              </a:rPr>
              <a:t>Familiar fonts are used</a:t>
            </a:r>
          </a:p>
        </p:txBody>
      </p:sp>
    </p:spTree>
    <p:extLst>
      <p:ext uri="{BB962C8B-B14F-4D97-AF65-F5344CB8AC3E}">
        <p14:creationId xmlns:p14="http://schemas.microsoft.com/office/powerpoint/2010/main" val="12403212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2">
            <a:extLst>
              <a:ext uri="{FF2B5EF4-FFF2-40B4-BE49-F238E27FC236}">
                <a16:creationId xmlns:a16="http://schemas.microsoft.com/office/drawing/2014/main" id="{A51DCB13-7CBE-4561-A532-00910ADDDE9E}"/>
              </a:ext>
            </a:extLst>
          </p:cNvPr>
          <p:cNvGraphicFramePr>
            <a:graphicFrameLocks noGrp="1"/>
          </p:cNvGraphicFramePr>
          <p:nvPr>
            <p:extLst>
              <p:ext uri="{D42A27DB-BD31-4B8C-83A1-F6EECF244321}">
                <p14:modId xmlns:p14="http://schemas.microsoft.com/office/powerpoint/2010/main" val="2598483525"/>
              </p:ext>
            </p:extLst>
          </p:nvPr>
        </p:nvGraphicFramePr>
        <p:xfrm>
          <a:off x="406399" y="1314341"/>
          <a:ext cx="11408230" cy="2212215"/>
        </p:xfrm>
        <a:graphic>
          <a:graphicData uri="http://schemas.openxmlformats.org/drawingml/2006/table">
            <a:tbl>
              <a:tblPr firstRow="1" bandRow="1">
                <a:tableStyleId>{5940675A-B579-460E-94D1-54222C63F5DA}</a:tableStyleId>
              </a:tblPr>
              <a:tblGrid>
                <a:gridCol w="9724572">
                  <a:extLst>
                    <a:ext uri="{9D8B030D-6E8A-4147-A177-3AD203B41FA5}">
                      <a16:colId xmlns:a16="http://schemas.microsoft.com/office/drawing/2014/main" val="1581639009"/>
                    </a:ext>
                  </a:extLst>
                </a:gridCol>
                <a:gridCol w="1683658">
                  <a:extLst>
                    <a:ext uri="{9D8B030D-6E8A-4147-A177-3AD203B41FA5}">
                      <a16:colId xmlns:a16="http://schemas.microsoft.com/office/drawing/2014/main" val="2359419021"/>
                    </a:ext>
                  </a:extLst>
                </a:gridCol>
              </a:tblGrid>
              <a:tr h="315130">
                <a:tc>
                  <a:txBody>
                    <a:bodyPr/>
                    <a:lstStyle/>
                    <a:p>
                      <a:pPr>
                        <a:lnSpc>
                          <a:spcPct val="115000"/>
                        </a:lnSpc>
                        <a:spcAft>
                          <a:spcPts val="0"/>
                        </a:spcAft>
                      </a:pPr>
                      <a:r>
                        <a:rPr lang="en-GB" sz="1400">
                          <a:effectLst/>
                          <a:latin typeface="Segoe UI" panose="020B0502040204020203" pitchFamily="34" charset="0"/>
                          <a:ea typeface="Times New Roman" panose="02020603050405020304" pitchFamily="18" charset="0"/>
                          <a:cs typeface="Times New Roman" panose="02020603050405020304" pitchFamily="18" charset="0"/>
                        </a:rPr>
                        <a:t>No. 6-HE-4.5</a:t>
                      </a:r>
                    </a:p>
                  </a:txBody>
                  <a:tcPr marL="63500" marR="63500" marT="63500" marB="63500"/>
                </a:tc>
                <a:tc>
                  <a:txBody>
                    <a:bodyPr/>
                    <a:lstStyle/>
                    <a:p>
                      <a:pPr algn="ct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Good aspect</a:t>
                      </a:r>
                    </a:p>
                  </a:txBody>
                  <a:tcPr marL="63500" marR="63500" marT="63500" marB="63500"/>
                </a:tc>
                <a:extLst>
                  <a:ext uri="{0D108BD9-81ED-4DB2-BD59-A6C34878D82A}">
                    <a16:rowId xmlns:a16="http://schemas.microsoft.com/office/drawing/2014/main" val="1242800369"/>
                  </a:ext>
                </a:extLst>
              </a:tr>
              <a:tr h="535243">
                <a:tc gridSpan="2">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Name:</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Font is bigger than 12-point</a:t>
                      </a:r>
                    </a:p>
                  </a:txBody>
                  <a:tcPr marL="63500" marR="63500" marT="63500" marB="63500"/>
                </a:tc>
                <a:tc hMerge="1">
                  <a:txBody>
                    <a:bodyPr/>
                    <a:lstStyle/>
                    <a:p>
                      <a:endParaRPr lang="en-GB"/>
                    </a:p>
                  </a:txBody>
                  <a:tcPr/>
                </a:tc>
                <a:extLst>
                  <a:ext uri="{0D108BD9-81ED-4DB2-BD59-A6C34878D82A}">
                    <a16:rowId xmlns:a16="http://schemas.microsoft.com/office/drawing/2014/main" val="825665563"/>
                  </a:ext>
                </a:extLst>
              </a:tr>
              <a:tr h="1264287">
                <a:tc gridSpan="2">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Evidence:</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Heuristic: Aesthetic and minimalist design</a:t>
                      </a:r>
                    </a:p>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Interface aspect:</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Used font is big and readable</a:t>
                      </a:r>
                    </a:p>
                  </a:txBody>
                  <a:tcPr marL="63500" marR="63500" marT="63500" marB="63500"/>
                </a:tc>
                <a:tc hMerge="1">
                  <a:txBody>
                    <a:bodyPr/>
                    <a:lstStyle/>
                    <a:p>
                      <a:endParaRPr lang="en-GB"/>
                    </a:p>
                  </a:txBody>
                  <a:tcPr/>
                </a:tc>
                <a:extLst>
                  <a:ext uri="{0D108BD9-81ED-4DB2-BD59-A6C34878D82A}">
                    <a16:rowId xmlns:a16="http://schemas.microsoft.com/office/drawing/2014/main" val="1472897159"/>
                  </a:ext>
                </a:extLst>
              </a:tr>
            </a:tbl>
          </a:graphicData>
        </a:graphic>
      </p:graphicFrame>
      <p:sp>
        <p:nvSpPr>
          <p:cNvPr id="8" name="Tytuł 1">
            <a:extLst>
              <a:ext uri="{FF2B5EF4-FFF2-40B4-BE49-F238E27FC236}">
                <a16:creationId xmlns:a16="http://schemas.microsoft.com/office/drawing/2014/main" id="{452E8E2E-2952-4011-9700-1B2748E5770C}"/>
              </a:ext>
            </a:extLst>
          </p:cNvPr>
          <p:cNvSpPr txBox="1">
            <a:spLocks/>
          </p:cNvSpPr>
          <p:nvPr/>
        </p:nvSpPr>
        <p:spPr>
          <a:xfrm>
            <a:off x="569518" y="344661"/>
            <a:ext cx="10058400" cy="6713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15000"/>
              </a:lnSpc>
            </a:pPr>
            <a:r>
              <a:rPr lang="en-GB" sz="3200" b="1" dirty="0">
                <a:latin typeface="Segoe UI" panose="020B0502040204020203" pitchFamily="34" charset="0"/>
                <a:ea typeface="Times New Roman" panose="02020603050405020304" pitchFamily="18" charset="0"/>
                <a:cs typeface="Times New Roman" panose="02020603050405020304" pitchFamily="18" charset="0"/>
              </a:rPr>
              <a:t>No. 6-HE-4.5 </a:t>
            </a:r>
            <a:r>
              <a:rPr lang="en-GB" sz="2800" dirty="0">
                <a:latin typeface="Segoe UI" panose="020B0502040204020203" pitchFamily="34" charset="0"/>
                <a:ea typeface="Times New Roman" panose="02020603050405020304" pitchFamily="18" charset="0"/>
                <a:cs typeface="Times New Roman" panose="02020603050405020304" pitchFamily="18" charset="0"/>
              </a:rPr>
              <a:t>Font is bigger than 12-point</a:t>
            </a:r>
          </a:p>
          <a:p>
            <a:pPr>
              <a:lnSpc>
                <a:spcPct val="115000"/>
              </a:lnSpc>
            </a:pPr>
            <a:endParaRPr lang="en-GB" sz="2800" dirty="0">
              <a:latin typeface="Segoe UI" panose="020B0502040204020203" pitchFamily="34" charset="0"/>
              <a:ea typeface="Times New Roman" panose="02020603050405020304" pitchFamily="18" charset="0"/>
              <a:cs typeface="Times New Roman" panose="02020603050405020304" pitchFamily="18" charset="0"/>
            </a:endParaRPr>
          </a:p>
        </p:txBody>
      </p:sp>
      <p:pic>
        <p:nvPicPr>
          <p:cNvPr id="13" name="Grafika 12" descr="Znak kciuka w górę">
            <a:extLst>
              <a:ext uri="{FF2B5EF4-FFF2-40B4-BE49-F238E27FC236}">
                <a16:creationId xmlns:a16="http://schemas.microsoft.com/office/drawing/2014/main" id="{AD9AAD91-8714-497F-BBB3-F531EDB706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27918" y="295702"/>
            <a:ext cx="769258" cy="769258"/>
          </a:xfrm>
          <a:prstGeom prst="rect">
            <a:avLst/>
          </a:prstGeom>
        </p:spPr>
      </p:pic>
      <p:pic>
        <p:nvPicPr>
          <p:cNvPr id="5" name="Obraz 4">
            <a:extLst>
              <a:ext uri="{FF2B5EF4-FFF2-40B4-BE49-F238E27FC236}">
                <a16:creationId xmlns:a16="http://schemas.microsoft.com/office/drawing/2014/main" id="{E002B93C-82AA-4A4B-89F6-8CC3F346107E}"/>
              </a:ext>
            </a:extLst>
          </p:cNvPr>
          <p:cNvPicPr>
            <a:picLocks noChangeAspect="1"/>
          </p:cNvPicPr>
          <p:nvPr/>
        </p:nvPicPr>
        <p:blipFill rotWithShape="1">
          <a:blip r:embed="rId4"/>
          <a:srcRect l="20326" t="18701" r="22500" b="41642"/>
          <a:stretch/>
        </p:blipFill>
        <p:spPr>
          <a:xfrm>
            <a:off x="406399" y="3775937"/>
            <a:ext cx="6970643" cy="2212216"/>
          </a:xfrm>
          <a:prstGeom prst="rect">
            <a:avLst/>
          </a:prstGeom>
        </p:spPr>
      </p:pic>
      <p:pic>
        <p:nvPicPr>
          <p:cNvPr id="6" name="Obraz 5">
            <a:extLst>
              <a:ext uri="{FF2B5EF4-FFF2-40B4-BE49-F238E27FC236}">
                <a16:creationId xmlns:a16="http://schemas.microsoft.com/office/drawing/2014/main" id="{E1B635A5-BD7D-4C74-95A7-F7BDB5243C85}"/>
              </a:ext>
            </a:extLst>
          </p:cNvPr>
          <p:cNvPicPr>
            <a:picLocks noChangeAspect="1"/>
          </p:cNvPicPr>
          <p:nvPr/>
        </p:nvPicPr>
        <p:blipFill rotWithShape="1">
          <a:blip r:embed="rId5"/>
          <a:srcRect l="59566" t="63775" r="15978" b="19150"/>
          <a:stretch/>
        </p:blipFill>
        <p:spPr>
          <a:xfrm>
            <a:off x="8777844" y="4958438"/>
            <a:ext cx="2981739" cy="1170442"/>
          </a:xfrm>
          <a:prstGeom prst="rect">
            <a:avLst/>
          </a:prstGeom>
        </p:spPr>
      </p:pic>
      <p:pic>
        <p:nvPicPr>
          <p:cNvPr id="7" name="Obraz 6">
            <a:extLst>
              <a:ext uri="{FF2B5EF4-FFF2-40B4-BE49-F238E27FC236}">
                <a16:creationId xmlns:a16="http://schemas.microsoft.com/office/drawing/2014/main" id="{0C8EB011-24AF-4A41-8441-ACF162A3BDDC}"/>
              </a:ext>
            </a:extLst>
          </p:cNvPr>
          <p:cNvPicPr>
            <a:picLocks noChangeAspect="1"/>
          </p:cNvPicPr>
          <p:nvPr/>
        </p:nvPicPr>
        <p:blipFill rotWithShape="1">
          <a:blip r:embed="rId6"/>
          <a:srcRect l="59348" t="63438" r="16196" b="25628"/>
          <a:stretch/>
        </p:blipFill>
        <p:spPr>
          <a:xfrm>
            <a:off x="8777844" y="3825740"/>
            <a:ext cx="2981739" cy="749525"/>
          </a:xfrm>
          <a:prstGeom prst="rect">
            <a:avLst/>
          </a:prstGeom>
        </p:spPr>
      </p:pic>
      <p:cxnSp>
        <p:nvCxnSpPr>
          <p:cNvPr id="9" name="Łącznik prosty ze strzałką 8">
            <a:extLst>
              <a:ext uri="{FF2B5EF4-FFF2-40B4-BE49-F238E27FC236}">
                <a16:creationId xmlns:a16="http://schemas.microsoft.com/office/drawing/2014/main" id="{382ED77A-C1FA-44BB-91D5-CCA703FFE10A}"/>
              </a:ext>
            </a:extLst>
          </p:cNvPr>
          <p:cNvCxnSpPr>
            <a:cxnSpLocks/>
          </p:cNvCxnSpPr>
          <p:nvPr/>
        </p:nvCxnSpPr>
        <p:spPr>
          <a:xfrm flipH="1">
            <a:off x="6917598" y="5416928"/>
            <a:ext cx="1683063" cy="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Łącznik prosty ze strzałką 9">
            <a:extLst>
              <a:ext uri="{FF2B5EF4-FFF2-40B4-BE49-F238E27FC236}">
                <a16:creationId xmlns:a16="http://schemas.microsoft.com/office/drawing/2014/main" id="{0225525A-1EF8-4201-9F62-28993EE33DB9}"/>
              </a:ext>
            </a:extLst>
          </p:cNvPr>
          <p:cNvCxnSpPr>
            <a:cxnSpLocks/>
          </p:cNvCxnSpPr>
          <p:nvPr/>
        </p:nvCxnSpPr>
        <p:spPr>
          <a:xfrm flipH="1">
            <a:off x="7377044" y="4270614"/>
            <a:ext cx="1223617" cy="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Prostokąt 10">
            <a:extLst>
              <a:ext uri="{FF2B5EF4-FFF2-40B4-BE49-F238E27FC236}">
                <a16:creationId xmlns:a16="http://schemas.microsoft.com/office/drawing/2014/main" id="{19B38EBC-F04E-4E0D-A50E-C832B7AF34DB}"/>
              </a:ext>
            </a:extLst>
          </p:cNvPr>
          <p:cNvSpPr/>
          <p:nvPr/>
        </p:nvSpPr>
        <p:spPr>
          <a:xfrm>
            <a:off x="7717345" y="3900845"/>
            <a:ext cx="673967" cy="369332"/>
          </a:xfrm>
          <a:prstGeom prst="rect">
            <a:avLst/>
          </a:prstGeom>
        </p:spPr>
        <p:txBody>
          <a:bodyPr wrap="none">
            <a:spAutoFit/>
          </a:bodyPr>
          <a:lstStyle/>
          <a:p>
            <a:r>
              <a:rPr lang="en-GB" dirty="0">
                <a:latin typeface="Segoe UI" panose="020B0502040204020203" pitchFamily="34" charset="0"/>
                <a:ea typeface="Times New Roman" panose="02020603050405020304" pitchFamily="18" charset="0"/>
                <a:cs typeface="Times New Roman" panose="02020603050405020304" pitchFamily="18" charset="0"/>
              </a:rPr>
              <a:t>48px</a:t>
            </a:r>
            <a:endParaRPr lang="en-GB" dirty="0"/>
          </a:p>
        </p:txBody>
      </p:sp>
      <p:sp>
        <p:nvSpPr>
          <p:cNvPr id="12" name="Prostokąt 11">
            <a:extLst>
              <a:ext uri="{FF2B5EF4-FFF2-40B4-BE49-F238E27FC236}">
                <a16:creationId xmlns:a16="http://schemas.microsoft.com/office/drawing/2014/main" id="{04E82BFE-6E22-449E-BBCF-A291C8A52748}"/>
              </a:ext>
            </a:extLst>
          </p:cNvPr>
          <p:cNvSpPr/>
          <p:nvPr/>
        </p:nvSpPr>
        <p:spPr>
          <a:xfrm>
            <a:off x="7686423" y="5041554"/>
            <a:ext cx="673967" cy="369332"/>
          </a:xfrm>
          <a:prstGeom prst="rect">
            <a:avLst/>
          </a:prstGeom>
        </p:spPr>
        <p:txBody>
          <a:bodyPr wrap="none">
            <a:spAutoFit/>
          </a:bodyPr>
          <a:lstStyle/>
          <a:p>
            <a:r>
              <a:rPr lang="en-GB" dirty="0">
                <a:latin typeface="Segoe UI" panose="020B0502040204020203" pitchFamily="34" charset="0"/>
                <a:ea typeface="Times New Roman" panose="02020603050405020304" pitchFamily="18" charset="0"/>
                <a:cs typeface="Times New Roman" panose="02020603050405020304" pitchFamily="18" charset="0"/>
              </a:rPr>
              <a:t>16px</a:t>
            </a:r>
            <a:endParaRPr lang="en-GB" dirty="0"/>
          </a:p>
        </p:txBody>
      </p:sp>
    </p:spTree>
    <p:extLst>
      <p:ext uri="{BB962C8B-B14F-4D97-AF65-F5344CB8AC3E}">
        <p14:creationId xmlns:p14="http://schemas.microsoft.com/office/powerpoint/2010/main" val="6638248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2">
            <a:extLst>
              <a:ext uri="{FF2B5EF4-FFF2-40B4-BE49-F238E27FC236}">
                <a16:creationId xmlns:a16="http://schemas.microsoft.com/office/drawing/2014/main" id="{87F316AC-6BEC-477F-8FD9-56BD53AE30B2}"/>
              </a:ext>
            </a:extLst>
          </p:cNvPr>
          <p:cNvGraphicFramePr>
            <a:graphicFrameLocks noGrp="1"/>
          </p:cNvGraphicFramePr>
          <p:nvPr>
            <p:extLst>
              <p:ext uri="{D42A27DB-BD31-4B8C-83A1-F6EECF244321}">
                <p14:modId xmlns:p14="http://schemas.microsoft.com/office/powerpoint/2010/main" val="814609311"/>
              </p:ext>
            </p:extLst>
          </p:nvPr>
        </p:nvGraphicFramePr>
        <p:xfrm>
          <a:off x="361015" y="1139686"/>
          <a:ext cx="11469970" cy="5012979"/>
        </p:xfrm>
        <a:graphic>
          <a:graphicData uri="http://schemas.openxmlformats.org/drawingml/2006/table">
            <a:tbl>
              <a:tblPr firstRow="1" bandRow="1">
                <a:tableStyleId>{5940675A-B579-460E-94D1-54222C63F5DA}</a:tableStyleId>
              </a:tblPr>
              <a:tblGrid>
                <a:gridCol w="11469970">
                  <a:extLst>
                    <a:ext uri="{9D8B030D-6E8A-4147-A177-3AD203B41FA5}">
                      <a16:colId xmlns:a16="http://schemas.microsoft.com/office/drawing/2014/main" val="1581639009"/>
                    </a:ext>
                  </a:extLst>
                </a:gridCol>
              </a:tblGrid>
              <a:tr h="1016976">
                <a:tc>
                  <a:txBody>
                    <a:bodyPr/>
                    <a:lstStyle/>
                    <a:p>
                      <a:pPr>
                        <a:lnSpc>
                          <a:spcPct val="115000"/>
                        </a:lnSpc>
                        <a:spcAft>
                          <a:spcPts val="0"/>
                        </a:spcAft>
                      </a:pPr>
                      <a:r>
                        <a:rPr lang="en-GB" sz="1400" b="1">
                          <a:effectLst/>
                          <a:latin typeface="Segoe UI" panose="020B0502040204020203" pitchFamily="34" charset="0"/>
                          <a:ea typeface="Times New Roman" panose="02020603050405020304" pitchFamily="18" charset="0"/>
                          <a:cs typeface="Times New Roman" panose="02020603050405020304" pitchFamily="18" charset="0"/>
                        </a:rPr>
                        <a:t>Explanation:</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a:effectLst/>
                          <a:latin typeface="Segoe UI" panose="020B0502040204020203" pitchFamily="34" charset="0"/>
                          <a:ea typeface="Times New Roman" panose="02020603050405020304" pitchFamily="18" charset="0"/>
                          <a:cs typeface="Times New Roman" panose="02020603050405020304" pitchFamily="18" charset="0"/>
                        </a:rPr>
                        <a:t>Used font is easy to read, big letters make it easier to read everything without a need to move closer to the screen.</a:t>
                      </a:r>
                    </a:p>
                  </a:txBody>
                  <a:tcPr marL="63500" marR="63500" marT="63500" marB="63500"/>
                </a:tc>
                <a:extLst>
                  <a:ext uri="{0D108BD9-81ED-4DB2-BD59-A6C34878D82A}">
                    <a16:rowId xmlns:a16="http://schemas.microsoft.com/office/drawing/2014/main" val="825665563"/>
                  </a:ext>
                </a:extLst>
              </a:tr>
              <a:tr h="2258471">
                <a:tc>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Benefit:</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a:effectLst/>
                          <a:latin typeface="Segoe UI" panose="020B0502040204020203" pitchFamily="34" charset="0"/>
                          <a:ea typeface="Times New Roman" panose="02020603050405020304" pitchFamily="18" charset="0"/>
                          <a:cs typeface="Times New Roman" panose="02020603050405020304" pitchFamily="18" charset="0"/>
                        </a:rPr>
                        <a:t>Rating: 3 - Major importance</a:t>
                      </a:r>
                    </a:p>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Justification:</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Frequency: It is a standard on almost every website. It is especially important for elderly users, or any other users with bad eyesight.</a:t>
                      </a:r>
                    </a:p>
                    <a:p>
                      <a:pPr marL="342900" lvl="0" indent="-342900">
                        <a:lnSpc>
                          <a:spcPct val="115000"/>
                        </a:lnSpc>
                        <a:spcAft>
                          <a:spcPts val="0"/>
                        </a:spcAft>
                        <a:buFont typeface="Symbol" panose="05050102010706020507" pitchFamily="18" charset="2"/>
                        <a:buChar char=""/>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Impact: It is very important, since too small letters are extremely uncomfortable and sometimes even painful to read.</a:t>
                      </a:r>
                    </a:p>
                    <a:p>
                      <a:pPr marL="342900" lvl="0" indent="-342900">
                        <a:lnSpc>
                          <a:spcPct val="115000"/>
                        </a:lnSpc>
                        <a:spcAft>
                          <a:spcPts val="0"/>
                        </a:spcAft>
                        <a:buFont typeface="Symbol" panose="05050102010706020507" pitchFamily="18" charset="2"/>
                        <a:buChar char=""/>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Persistence: Font is usually the same on the entire page, which makes it a very persistent case. Too small font will be a problem every step of the way.</a:t>
                      </a:r>
                    </a:p>
                    <a:p>
                      <a:pPr marL="342900" lvl="0" indent="-342900">
                        <a:lnSpc>
                          <a:spcPct val="115000"/>
                        </a:lnSpc>
                        <a:spcAft>
                          <a:spcPts val="0"/>
                        </a:spcAft>
                        <a:buFont typeface="Symbol" panose="05050102010706020507" pitchFamily="18" charset="2"/>
                        <a:buChar char=""/>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Weights: We rated this as a major importance due to the font size being crucial in the matter of readability and usability.</a:t>
                      </a:r>
                    </a:p>
                  </a:txBody>
                  <a:tcPr marL="63500" marR="63500" marT="63500" marB="63500"/>
                </a:tc>
                <a:extLst>
                  <a:ext uri="{0D108BD9-81ED-4DB2-BD59-A6C34878D82A}">
                    <a16:rowId xmlns:a16="http://schemas.microsoft.com/office/drawing/2014/main" val="1472897159"/>
                  </a:ext>
                </a:extLst>
              </a:tr>
              <a:tr h="871650">
                <a:tc>
                  <a:txBody>
                    <a:bodyPr/>
                    <a:lstStyle/>
                    <a:p>
                      <a:pPr>
                        <a:lnSpc>
                          <a:spcPct val="115000"/>
                        </a:lnSpc>
                        <a:spcAft>
                          <a:spcPts val="0"/>
                        </a:spcAft>
                      </a:pPr>
                      <a:r>
                        <a:rPr lang="en-GB" sz="1400" b="1">
                          <a:effectLst/>
                          <a:latin typeface="Segoe UI" panose="020B0502040204020203" pitchFamily="34" charset="0"/>
                          <a:ea typeface="Times New Roman" panose="02020603050405020304" pitchFamily="18" charset="0"/>
                          <a:cs typeface="Times New Roman" panose="02020603050405020304" pitchFamily="18" charset="0"/>
                        </a:rPr>
                        <a:t>Possible Trade-offs:</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a:effectLst/>
                          <a:latin typeface="Segoe UI" panose="020B0502040204020203" pitchFamily="34" charset="0"/>
                          <a:ea typeface="Times New Roman" panose="02020603050405020304" pitchFamily="18" charset="0"/>
                          <a:cs typeface="Times New Roman" panose="02020603050405020304" pitchFamily="18" charset="0"/>
                        </a:rPr>
                        <a:t>This benefit has no usable trade-offs we’re aware of.</a:t>
                      </a:r>
                    </a:p>
                  </a:txBody>
                  <a:tcPr marL="63500" marR="63500" marT="63500" marB="63500"/>
                </a:tc>
                <a:extLst>
                  <a:ext uri="{0D108BD9-81ED-4DB2-BD59-A6C34878D82A}">
                    <a16:rowId xmlns:a16="http://schemas.microsoft.com/office/drawing/2014/main" val="194750888"/>
                  </a:ext>
                </a:extLst>
              </a:tr>
              <a:tr h="865882">
                <a:tc>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Relationships:</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kern="1200" dirty="0">
                          <a:solidFill>
                            <a:schemeClr val="tx1"/>
                          </a:solidFill>
                          <a:effectLst/>
                          <a:latin typeface="+mn-lt"/>
                          <a:ea typeface="+mn-ea"/>
                          <a:cs typeface="+mn-cs"/>
                        </a:rPr>
                        <a:t>No. 6-HE-5.1, No. 6-HE-4.4</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3165272999"/>
                  </a:ext>
                </a:extLst>
              </a:tr>
            </a:tbl>
          </a:graphicData>
        </a:graphic>
      </p:graphicFrame>
      <p:sp>
        <p:nvSpPr>
          <p:cNvPr id="4" name="Tytuł 1">
            <a:extLst>
              <a:ext uri="{FF2B5EF4-FFF2-40B4-BE49-F238E27FC236}">
                <a16:creationId xmlns:a16="http://schemas.microsoft.com/office/drawing/2014/main" id="{68DA7A89-1A29-43D6-853C-C03A175F40D5}"/>
              </a:ext>
            </a:extLst>
          </p:cNvPr>
          <p:cNvSpPr txBox="1">
            <a:spLocks/>
          </p:cNvSpPr>
          <p:nvPr/>
        </p:nvSpPr>
        <p:spPr>
          <a:xfrm>
            <a:off x="569518" y="344661"/>
            <a:ext cx="10058400" cy="6713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15000"/>
              </a:lnSpc>
            </a:pPr>
            <a:r>
              <a:rPr lang="en-GB" sz="3200" b="1" dirty="0">
                <a:latin typeface="Segoe UI" panose="020B0502040204020203" pitchFamily="34" charset="0"/>
                <a:ea typeface="Times New Roman" panose="02020603050405020304" pitchFamily="18" charset="0"/>
                <a:cs typeface="Times New Roman" panose="02020603050405020304" pitchFamily="18" charset="0"/>
              </a:rPr>
              <a:t>No. 6-HE-4.5 </a:t>
            </a:r>
            <a:r>
              <a:rPr lang="en-GB" sz="2800" dirty="0">
                <a:latin typeface="Segoe UI" panose="020B0502040204020203" pitchFamily="34" charset="0"/>
                <a:ea typeface="Times New Roman" panose="02020603050405020304" pitchFamily="18" charset="0"/>
                <a:cs typeface="Times New Roman" panose="02020603050405020304" pitchFamily="18" charset="0"/>
              </a:rPr>
              <a:t>Font is bigger than 12-point</a:t>
            </a:r>
          </a:p>
          <a:p>
            <a:pPr>
              <a:lnSpc>
                <a:spcPct val="115000"/>
              </a:lnSpc>
            </a:pPr>
            <a:endParaRPr lang="en-GB" sz="2800" dirty="0">
              <a:latin typeface="Segoe UI" panose="020B05020402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32674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DB53803-6EB9-464C-91B0-1C2469B2D884}"/>
              </a:ext>
            </a:extLst>
          </p:cNvPr>
          <p:cNvSpPr>
            <a:spLocks noGrp="1"/>
          </p:cNvSpPr>
          <p:nvPr>
            <p:ph type="title"/>
          </p:nvPr>
        </p:nvSpPr>
        <p:spPr>
          <a:xfrm>
            <a:off x="1140823" y="224458"/>
            <a:ext cx="10058400" cy="1450757"/>
          </a:xfrm>
        </p:spPr>
        <p:txBody>
          <a:bodyPr/>
          <a:lstStyle/>
          <a:p>
            <a:pPr lvl="0"/>
            <a:r>
              <a:rPr lang="en-GB" b="1" dirty="0"/>
              <a:t>Content Organization</a:t>
            </a:r>
          </a:p>
        </p:txBody>
      </p:sp>
      <p:sp>
        <p:nvSpPr>
          <p:cNvPr id="3" name="Symbol zastępczy zawartości 2">
            <a:extLst>
              <a:ext uri="{FF2B5EF4-FFF2-40B4-BE49-F238E27FC236}">
                <a16:creationId xmlns:a16="http://schemas.microsoft.com/office/drawing/2014/main" id="{3FEE80AD-5B4B-402F-AFCA-8D1F416A8506}"/>
              </a:ext>
            </a:extLst>
          </p:cNvPr>
          <p:cNvSpPr>
            <a:spLocks noGrp="1"/>
          </p:cNvSpPr>
          <p:nvPr>
            <p:ph idx="1"/>
          </p:nvPr>
        </p:nvSpPr>
        <p:spPr>
          <a:xfrm>
            <a:off x="1097280" y="1859728"/>
            <a:ext cx="10101943" cy="1245809"/>
          </a:xfrm>
        </p:spPr>
        <p:txBody>
          <a:bodyPr/>
          <a:lstStyle/>
          <a:p>
            <a:pPr algn="just"/>
            <a:r>
              <a:rPr lang="en-GB" dirty="0"/>
              <a:t>After ensuring that content is useful, well-written, and in a format that is suitable for the Web, it is important to ensure that the information is clearly organized. In some cases, the content on a site can be organized in multiple ways to accommodate multiple audiences.</a:t>
            </a:r>
          </a:p>
        </p:txBody>
      </p:sp>
      <p:sp>
        <p:nvSpPr>
          <p:cNvPr id="6" name="Symbol zastępczy zawartości 2">
            <a:extLst>
              <a:ext uri="{FF2B5EF4-FFF2-40B4-BE49-F238E27FC236}">
                <a16:creationId xmlns:a16="http://schemas.microsoft.com/office/drawing/2014/main" id="{EAFB281B-5E8F-46BC-818D-AFAB6B6116CF}"/>
              </a:ext>
            </a:extLst>
          </p:cNvPr>
          <p:cNvSpPr txBox="1">
            <a:spLocks/>
          </p:cNvSpPr>
          <p:nvPr/>
        </p:nvSpPr>
        <p:spPr>
          <a:xfrm>
            <a:off x="1097280" y="4123760"/>
            <a:ext cx="6682377" cy="2062481"/>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lvl="0" indent="-457200">
              <a:buFont typeface="+mj-lt"/>
              <a:buAutoNum type="arabicPeriod"/>
            </a:pPr>
            <a:r>
              <a:rPr lang="en-GB" dirty="0"/>
              <a:t>Organization Information </a:t>
            </a:r>
          </a:p>
          <a:p>
            <a:pPr marL="457200" lvl="0" indent="-457200">
              <a:buFont typeface="+mj-lt"/>
              <a:buAutoNum type="arabicPeriod"/>
            </a:pPr>
            <a:r>
              <a:rPr lang="en-GB" dirty="0"/>
              <a:t>Clearly Ensure that Necessary Information is Displayed </a:t>
            </a:r>
          </a:p>
          <a:p>
            <a:pPr marL="457200" lvl="0" indent="-457200">
              <a:buFont typeface="+mj-lt"/>
              <a:buAutoNum type="arabicPeriod"/>
            </a:pPr>
            <a:r>
              <a:rPr lang="en-GB" dirty="0"/>
              <a:t>Group Related Elements </a:t>
            </a:r>
          </a:p>
          <a:p>
            <a:pPr marL="457200" lvl="0" indent="-457200">
              <a:buFont typeface="+mj-lt"/>
              <a:buAutoNum type="arabicPeriod"/>
            </a:pPr>
            <a:r>
              <a:rPr lang="en-GB" dirty="0"/>
              <a:t>Minimize the Number of Clicks or Pages </a:t>
            </a:r>
          </a:p>
          <a:p>
            <a:pPr marL="457200" lvl="0" indent="-457200">
              <a:buFont typeface="+mj-lt"/>
              <a:buAutoNum type="arabicPeriod"/>
            </a:pPr>
            <a:r>
              <a:rPr lang="en-GB" dirty="0"/>
              <a:t>Display Only Necessary Information</a:t>
            </a:r>
          </a:p>
        </p:txBody>
      </p:sp>
      <p:sp>
        <p:nvSpPr>
          <p:cNvPr id="8" name="Tytuł 1">
            <a:extLst>
              <a:ext uri="{FF2B5EF4-FFF2-40B4-BE49-F238E27FC236}">
                <a16:creationId xmlns:a16="http://schemas.microsoft.com/office/drawing/2014/main" id="{B2D2F0C4-A71C-4D8D-B903-37DA6D3E56C5}"/>
              </a:ext>
            </a:extLst>
          </p:cNvPr>
          <p:cNvSpPr txBox="1">
            <a:spLocks/>
          </p:cNvSpPr>
          <p:nvPr/>
        </p:nvSpPr>
        <p:spPr>
          <a:xfrm>
            <a:off x="1097280" y="2999299"/>
            <a:ext cx="10058400" cy="1001486"/>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b="1" dirty="0"/>
              <a:t>Sections:</a:t>
            </a:r>
            <a:endParaRPr lang="en-GB" dirty="0"/>
          </a:p>
        </p:txBody>
      </p:sp>
      <p:pic>
        <p:nvPicPr>
          <p:cNvPr id="5" name="Grafika 4" descr="Pudełko">
            <a:extLst>
              <a:ext uri="{FF2B5EF4-FFF2-40B4-BE49-F238E27FC236}">
                <a16:creationId xmlns:a16="http://schemas.microsoft.com/office/drawing/2014/main" id="{E55ACDE0-2635-4132-B7B9-7F10C4C93A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77943" y="3078606"/>
            <a:ext cx="2859314" cy="2859314"/>
          </a:xfrm>
          <a:prstGeom prst="rect">
            <a:avLst/>
          </a:prstGeom>
        </p:spPr>
      </p:pic>
    </p:spTree>
    <p:extLst>
      <p:ext uri="{BB962C8B-B14F-4D97-AF65-F5344CB8AC3E}">
        <p14:creationId xmlns:p14="http://schemas.microsoft.com/office/powerpoint/2010/main" val="961845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DB53803-6EB9-464C-91B0-1C2469B2D884}"/>
              </a:ext>
            </a:extLst>
          </p:cNvPr>
          <p:cNvSpPr>
            <a:spLocks noGrp="1"/>
          </p:cNvSpPr>
          <p:nvPr>
            <p:ph type="title"/>
          </p:nvPr>
        </p:nvSpPr>
        <p:spPr>
          <a:xfrm>
            <a:off x="1140823" y="224458"/>
            <a:ext cx="10058400" cy="1450757"/>
          </a:xfrm>
        </p:spPr>
        <p:txBody>
          <a:bodyPr/>
          <a:lstStyle/>
          <a:p>
            <a:r>
              <a:rPr lang="en-GB" b="1" dirty="0"/>
              <a:t>The Homepage</a:t>
            </a:r>
            <a:endParaRPr lang="en-GB" dirty="0"/>
          </a:p>
        </p:txBody>
      </p:sp>
      <p:sp>
        <p:nvSpPr>
          <p:cNvPr id="3" name="Symbol zastępczy zawartości 2">
            <a:extLst>
              <a:ext uri="{FF2B5EF4-FFF2-40B4-BE49-F238E27FC236}">
                <a16:creationId xmlns:a16="http://schemas.microsoft.com/office/drawing/2014/main" id="{3FEE80AD-5B4B-402F-AFCA-8D1F416A8506}"/>
              </a:ext>
            </a:extLst>
          </p:cNvPr>
          <p:cNvSpPr>
            <a:spLocks noGrp="1"/>
          </p:cNvSpPr>
          <p:nvPr>
            <p:ph idx="1"/>
          </p:nvPr>
        </p:nvSpPr>
        <p:spPr>
          <a:xfrm>
            <a:off x="1097280" y="1859728"/>
            <a:ext cx="10101943" cy="1245809"/>
          </a:xfrm>
        </p:spPr>
        <p:txBody>
          <a:bodyPr/>
          <a:lstStyle/>
          <a:p>
            <a:pPr algn="just"/>
            <a:r>
              <a:rPr lang="en-GB" dirty="0"/>
              <a:t>The homepage is different from all other subpages among the Web site. Its responsibility is to provide first good impression to everyone who visits the site. It is very important to include all features expected and be sure that this site looks like home one, like initial and welcoming place for all incomers.</a:t>
            </a:r>
          </a:p>
        </p:txBody>
      </p:sp>
      <p:pic>
        <p:nvPicPr>
          <p:cNvPr id="5" name="Grafika 4" descr="Dom">
            <a:extLst>
              <a:ext uri="{FF2B5EF4-FFF2-40B4-BE49-F238E27FC236}">
                <a16:creationId xmlns:a16="http://schemas.microsoft.com/office/drawing/2014/main" id="{0D132A5A-EBC2-484F-99F2-E6923F74B3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18583" y="3429000"/>
            <a:ext cx="2476137" cy="2476137"/>
          </a:xfrm>
          <a:prstGeom prst="rect">
            <a:avLst/>
          </a:prstGeom>
        </p:spPr>
      </p:pic>
      <p:sp>
        <p:nvSpPr>
          <p:cNvPr id="6" name="Symbol zastępczy zawartości 2">
            <a:extLst>
              <a:ext uri="{FF2B5EF4-FFF2-40B4-BE49-F238E27FC236}">
                <a16:creationId xmlns:a16="http://schemas.microsoft.com/office/drawing/2014/main" id="{EAFB281B-5E8F-46BC-818D-AFAB6B6116CF}"/>
              </a:ext>
            </a:extLst>
          </p:cNvPr>
          <p:cNvSpPr txBox="1">
            <a:spLocks/>
          </p:cNvSpPr>
          <p:nvPr/>
        </p:nvSpPr>
        <p:spPr>
          <a:xfrm>
            <a:off x="1053737" y="4015431"/>
            <a:ext cx="6682377" cy="1935426"/>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lvl="0" indent="-457200">
              <a:lnSpc>
                <a:spcPct val="120000"/>
              </a:lnSpc>
              <a:spcBef>
                <a:spcPts val="0"/>
              </a:spcBef>
              <a:buFont typeface="+mj-lt"/>
              <a:buAutoNum type="arabicPeriod"/>
            </a:pPr>
            <a:r>
              <a:rPr lang="en-GB" dirty="0"/>
              <a:t>Enable Access to the Homepage </a:t>
            </a:r>
          </a:p>
          <a:p>
            <a:pPr marL="457200" lvl="0" indent="-457200">
              <a:lnSpc>
                <a:spcPct val="120000"/>
              </a:lnSpc>
              <a:spcBef>
                <a:spcPts val="0"/>
              </a:spcBef>
              <a:buFont typeface="+mj-lt"/>
              <a:buAutoNum type="arabicPeriod"/>
            </a:pPr>
            <a:r>
              <a:rPr lang="en-GB" dirty="0"/>
              <a:t>Show All Major Options on the Homepage </a:t>
            </a:r>
          </a:p>
          <a:p>
            <a:pPr marL="457200" lvl="0" indent="-457200">
              <a:lnSpc>
                <a:spcPct val="120000"/>
              </a:lnSpc>
              <a:spcBef>
                <a:spcPts val="0"/>
              </a:spcBef>
              <a:buFont typeface="+mj-lt"/>
              <a:buAutoNum type="arabicPeriod"/>
            </a:pPr>
            <a:r>
              <a:rPr lang="en-GB" dirty="0"/>
              <a:t>Create a Positive First Impression of Your site </a:t>
            </a:r>
          </a:p>
          <a:p>
            <a:pPr marL="457200" lvl="0" indent="-457200">
              <a:lnSpc>
                <a:spcPct val="120000"/>
              </a:lnSpc>
              <a:spcBef>
                <a:spcPts val="0"/>
              </a:spcBef>
              <a:buFont typeface="+mj-lt"/>
              <a:buAutoNum type="arabicPeriod"/>
            </a:pPr>
            <a:r>
              <a:rPr lang="en-GB" dirty="0"/>
              <a:t>Limit Prose Text on the Homepage </a:t>
            </a:r>
          </a:p>
          <a:p>
            <a:pPr marL="457200" lvl="0" indent="-457200">
              <a:lnSpc>
                <a:spcPct val="120000"/>
              </a:lnSpc>
              <a:spcBef>
                <a:spcPts val="0"/>
              </a:spcBef>
              <a:buFont typeface="+mj-lt"/>
              <a:buAutoNum type="arabicPeriod"/>
            </a:pPr>
            <a:r>
              <a:rPr lang="en-GB" dirty="0"/>
              <a:t>Ensure the Homepage Looks like a Home Page </a:t>
            </a:r>
          </a:p>
        </p:txBody>
      </p:sp>
      <p:sp>
        <p:nvSpPr>
          <p:cNvPr id="8" name="Tytuł 1">
            <a:extLst>
              <a:ext uri="{FF2B5EF4-FFF2-40B4-BE49-F238E27FC236}">
                <a16:creationId xmlns:a16="http://schemas.microsoft.com/office/drawing/2014/main" id="{B2D2F0C4-A71C-4D8D-B903-37DA6D3E56C5}"/>
              </a:ext>
            </a:extLst>
          </p:cNvPr>
          <p:cNvSpPr txBox="1">
            <a:spLocks/>
          </p:cNvSpPr>
          <p:nvPr/>
        </p:nvSpPr>
        <p:spPr>
          <a:xfrm>
            <a:off x="1097280" y="3013944"/>
            <a:ext cx="10058400" cy="1001486"/>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b="1" dirty="0"/>
              <a:t>Sections:</a:t>
            </a:r>
            <a:endParaRPr lang="en-GB" dirty="0"/>
          </a:p>
        </p:txBody>
      </p:sp>
    </p:spTree>
    <p:extLst>
      <p:ext uri="{BB962C8B-B14F-4D97-AF65-F5344CB8AC3E}">
        <p14:creationId xmlns:p14="http://schemas.microsoft.com/office/powerpoint/2010/main" val="8455370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2">
            <a:extLst>
              <a:ext uri="{FF2B5EF4-FFF2-40B4-BE49-F238E27FC236}">
                <a16:creationId xmlns:a16="http://schemas.microsoft.com/office/drawing/2014/main" id="{A51DCB13-7CBE-4561-A532-00910ADDDE9E}"/>
              </a:ext>
            </a:extLst>
          </p:cNvPr>
          <p:cNvGraphicFramePr>
            <a:graphicFrameLocks noGrp="1"/>
          </p:cNvGraphicFramePr>
          <p:nvPr>
            <p:extLst>
              <p:ext uri="{D42A27DB-BD31-4B8C-83A1-F6EECF244321}">
                <p14:modId xmlns:p14="http://schemas.microsoft.com/office/powerpoint/2010/main" val="2522070971"/>
              </p:ext>
            </p:extLst>
          </p:nvPr>
        </p:nvGraphicFramePr>
        <p:xfrm>
          <a:off x="391885" y="1210215"/>
          <a:ext cx="11408230" cy="2212215"/>
        </p:xfrm>
        <a:graphic>
          <a:graphicData uri="http://schemas.openxmlformats.org/drawingml/2006/table">
            <a:tbl>
              <a:tblPr firstRow="1" bandRow="1">
                <a:tableStyleId>{5940675A-B579-460E-94D1-54222C63F5DA}</a:tableStyleId>
              </a:tblPr>
              <a:tblGrid>
                <a:gridCol w="9724572">
                  <a:extLst>
                    <a:ext uri="{9D8B030D-6E8A-4147-A177-3AD203B41FA5}">
                      <a16:colId xmlns:a16="http://schemas.microsoft.com/office/drawing/2014/main" val="1581639009"/>
                    </a:ext>
                  </a:extLst>
                </a:gridCol>
                <a:gridCol w="1683658">
                  <a:extLst>
                    <a:ext uri="{9D8B030D-6E8A-4147-A177-3AD203B41FA5}">
                      <a16:colId xmlns:a16="http://schemas.microsoft.com/office/drawing/2014/main" val="2359419021"/>
                    </a:ext>
                  </a:extLst>
                </a:gridCol>
              </a:tblGrid>
              <a:tr h="315130">
                <a:tc>
                  <a:txBody>
                    <a:bodyPr/>
                    <a:lstStyle/>
                    <a:p>
                      <a:pPr>
                        <a:lnSpc>
                          <a:spcPct val="115000"/>
                        </a:lnSpc>
                        <a:spcAft>
                          <a:spcPts val="0"/>
                        </a:spcAft>
                      </a:pPr>
                      <a:r>
                        <a:rPr lang="en-GB" sz="1400">
                          <a:effectLst/>
                          <a:latin typeface="Segoe UI" panose="020B0502040204020203" pitchFamily="34" charset="0"/>
                          <a:ea typeface="Times New Roman" panose="02020603050405020304" pitchFamily="18" charset="0"/>
                          <a:cs typeface="Times New Roman" panose="02020603050405020304" pitchFamily="18" charset="0"/>
                        </a:rPr>
                        <a:t>No. 6-HE- 5.1</a:t>
                      </a:r>
                    </a:p>
                  </a:txBody>
                  <a:tcPr marL="63500" marR="63500" marT="63500" marB="63500"/>
                </a:tc>
                <a:tc>
                  <a:txBody>
                    <a:bodyPr/>
                    <a:lstStyle/>
                    <a:p>
                      <a:pPr algn="ct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Good aspect</a:t>
                      </a:r>
                    </a:p>
                  </a:txBody>
                  <a:tcPr marL="63500" marR="63500" marT="63500" marB="63500"/>
                </a:tc>
                <a:extLst>
                  <a:ext uri="{0D108BD9-81ED-4DB2-BD59-A6C34878D82A}">
                    <a16:rowId xmlns:a16="http://schemas.microsoft.com/office/drawing/2014/main" val="1242800369"/>
                  </a:ext>
                </a:extLst>
              </a:tr>
              <a:tr h="535243">
                <a:tc gridSpan="2">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Name:</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Information organized clearly</a:t>
                      </a:r>
                    </a:p>
                  </a:txBody>
                  <a:tcPr marL="63500" marR="63500" marT="63500" marB="63500"/>
                </a:tc>
                <a:tc hMerge="1">
                  <a:txBody>
                    <a:bodyPr/>
                    <a:lstStyle/>
                    <a:p>
                      <a:endParaRPr lang="en-GB"/>
                    </a:p>
                  </a:txBody>
                  <a:tcPr/>
                </a:tc>
                <a:extLst>
                  <a:ext uri="{0D108BD9-81ED-4DB2-BD59-A6C34878D82A}">
                    <a16:rowId xmlns:a16="http://schemas.microsoft.com/office/drawing/2014/main" val="825665563"/>
                  </a:ext>
                </a:extLst>
              </a:tr>
              <a:tr h="1264287">
                <a:tc gridSpan="2">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Evidence:</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Heuristic: Aesthetic and minimalist design</a:t>
                      </a:r>
                    </a:p>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Interface aspect:</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Information provided on the website is clear?</a:t>
                      </a:r>
                    </a:p>
                  </a:txBody>
                  <a:tcPr marL="63500" marR="63500" marT="63500" marB="63500"/>
                </a:tc>
                <a:tc hMerge="1">
                  <a:txBody>
                    <a:bodyPr/>
                    <a:lstStyle/>
                    <a:p>
                      <a:endParaRPr lang="en-GB"/>
                    </a:p>
                  </a:txBody>
                  <a:tcPr/>
                </a:tc>
                <a:extLst>
                  <a:ext uri="{0D108BD9-81ED-4DB2-BD59-A6C34878D82A}">
                    <a16:rowId xmlns:a16="http://schemas.microsoft.com/office/drawing/2014/main" val="1472897159"/>
                  </a:ext>
                </a:extLst>
              </a:tr>
            </a:tbl>
          </a:graphicData>
        </a:graphic>
      </p:graphicFrame>
      <p:sp>
        <p:nvSpPr>
          <p:cNvPr id="8" name="Tytuł 1">
            <a:extLst>
              <a:ext uri="{FF2B5EF4-FFF2-40B4-BE49-F238E27FC236}">
                <a16:creationId xmlns:a16="http://schemas.microsoft.com/office/drawing/2014/main" id="{452E8E2E-2952-4011-9700-1B2748E5770C}"/>
              </a:ext>
            </a:extLst>
          </p:cNvPr>
          <p:cNvSpPr txBox="1">
            <a:spLocks/>
          </p:cNvSpPr>
          <p:nvPr/>
        </p:nvSpPr>
        <p:spPr>
          <a:xfrm>
            <a:off x="569518" y="344661"/>
            <a:ext cx="10058400" cy="6713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15000"/>
              </a:lnSpc>
            </a:pPr>
            <a:r>
              <a:rPr lang="en-GB" sz="3200" b="1" dirty="0">
                <a:latin typeface="Segoe UI" panose="020B0502040204020203" pitchFamily="34" charset="0"/>
                <a:ea typeface="Times New Roman" panose="02020603050405020304" pitchFamily="18" charset="0"/>
                <a:cs typeface="Times New Roman" panose="02020603050405020304" pitchFamily="18" charset="0"/>
              </a:rPr>
              <a:t>No. 6-HE-5.1 </a:t>
            </a:r>
            <a:r>
              <a:rPr lang="en-GB" sz="2800" dirty="0">
                <a:latin typeface="Segoe UI" panose="020B0502040204020203" pitchFamily="34" charset="0"/>
                <a:ea typeface="Times New Roman" panose="02020603050405020304" pitchFamily="18" charset="0"/>
                <a:cs typeface="Times New Roman" panose="02020603050405020304" pitchFamily="18" charset="0"/>
              </a:rPr>
              <a:t>Information organized clearly</a:t>
            </a:r>
          </a:p>
          <a:p>
            <a:pPr>
              <a:lnSpc>
                <a:spcPct val="115000"/>
              </a:lnSpc>
            </a:pPr>
            <a:endParaRPr lang="en-GB" sz="2800" dirty="0">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pPr>
            <a:endParaRPr lang="en-GB" sz="2800" dirty="0">
              <a:latin typeface="Segoe UI" panose="020B0502040204020203" pitchFamily="34" charset="0"/>
              <a:ea typeface="Times New Roman" panose="02020603050405020304" pitchFamily="18" charset="0"/>
              <a:cs typeface="Times New Roman" panose="02020603050405020304" pitchFamily="18" charset="0"/>
            </a:endParaRPr>
          </a:p>
        </p:txBody>
      </p:sp>
      <p:pic>
        <p:nvPicPr>
          <p:cNvPr id="13" name="Grafika 12" descr="Znak kciuka w górę">
            <a:extLst>
              <a:ext uri="{FF2B5EF4-FFF2-40B4-BE49-F238E27FC236}">
                <a16:creationId xmlns:a16="http://schemas.microsoft.com/office/drawing/2014/main" id="{AD9AAD91-8714-497F-BBB3-F531EDB706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27918" y="295702"/>
            <a:ext cx="769258" cy="769258"/>
          </a:xfrm>
          <a:prstGeom prst="rect">
            <a:avLst/>
          </a:prstGeom>
        </p:spPr>
      </p:pic>
      <p:pic>
        <p:nvPicPr>
          <p:cNvPr id="3" name="Obraz 2">
            <a:extLst>
              <a:ext uri="{FF2B5EF4-FFF2-40B4-BE49-F238E27FC236}">
                <a16:creationId xmlns:a16="http://schemas.microsoft.com/office/drawing/2014/main" id="{56F213A8-6CD1-436A-8B07-F4A91099A38F}"/>
              </a:ext>
            </a:extLst>
          </p:cNvPr>
          <p:cNvPicPr>
            <a:picLocks noChangeAspect="1"/>
          </p:cNvPicPr>
          <p:nvPr/>
        </p:nvPicPr>
        <p:blipFill rotWithShape="1">
          <a:blip r:embed="rId4"/>
          <a:srcRect l="24167" t="30421" r="20357" b="12092"/>
          <a:stretch/>
        </p:blipFill>
        <p:spPr>
          <a:xfrm>
            <a:off x="1678302" y="3870184"/>
            <a:ext cx="4978400" cy="2360414"/>
          </a:xfrm>
          <a:prstGeom prst="rect">
            <a:avLst/>
          </a:prstGeom>
        </p:spPr>
      </p:pic>
      <p:pic>
        <p:nvPicPr>
          <p:cNvPr id="4" name="Obraz 3">
            <a:extLst>
              <a:ext uri="{FF2B5EF4-FFF2-40B4-BE49-F238E27FC236}">
                <a16:creationId xmlns:a16="http://schemas.microsoft.com/office/drawing/2014/main" id="{5DCB9664-C3BB-47C5-A062-3CED5B1DE396}"/>
              </a:ext>
            </a:extLst>
          </p:cNvPr>
          <p:cNvPicPr>
            <a:picLocks noChangeAspect="1"/>
          </p:cNvPicPr>
          <p:nvPr/>
        </p:nvPicPr>
        <p:blipFill rotWithShape="1">
          <a:blip r:embed="rId5"/>
          <a:srcRect l="22500" t="42910" r="22619" b="-1"/>
          <a:stretch/>
        </p:blipFill>
        <p:spPr>
          <a:xfrm>
            <a:off x="6520377" y="3858374"/>
            <a:ext cx="4978399" cy="2369511"/>
          </a:xfrm>
          <a:prstGeom prst="rect">
            <a:avLst/>
          </a:prstGeom>
        </p:spPr>
      </p:pic>
      <p:sp>
        <p:nvSpPr>
          <p:cNvPr id="14" name="Prostokąt 13">
            <a:extLst>
              <a:ext uri="{FF2B5EF4-FFF2-40B4-BE49-F238E27FC236}">
                <a16:creationId xmlns:a16="http://schemas.microsoft.com/office/drawing/2014/main" id="{5B867060-862B-4CDD-A744-0332C0924E7B}"/>
              </a:ext>
            </a:extLst>
          </p:cNvPr>
          <p:cNvSpPr/>
          <p:nvPr/>
        </p:nvSpPr>
        <p:spPr>
          <a:xfrm>
            <a:off x="3887111" y="3567685"/>
            <a:ext cx="801823" cy="338554"/>
          </a:xfrm>
          <a:prstGeom prst="rect">
            <a:avLst/>
          </a:prstGeom>
        </p:spPr>
        <p:txBody>
          <a:bodyPr wrap="none">
            <a:spAutoFit/>
          </a:bodyPr>
          <a:lstStyle/>
          <a:p>
            <a:r>
              <a:rPr lang="en-GB" sz="1600" dirty="0">
                <a:latin typeface="Segoe UI" panose="020B0502040204020203" pitchFamily="34" charset="0"/>
                <a:ea typeface="Times New Roman" panose="02020603050405020304" pitchFamily="18" charset="0"/>
                <a:cs typeface="Times New Roman" panose="02020603050405020304" pitchFamily="18" charset="0"/>
              </a:rPr>
              <a:t>Pricing</a:t>
            </a:r>
            <a:endParaRPr lang="en-GB" dirty="0"/>
          </a:p>
        </p:txBody>
      </p:sp>
      <p:sp>
        <p:nvSpPr>
          <p:cNvPr id="15" name="Prostokąt 14">
            <a:extLst>
              <a:ext uri="{FF2B5EF4-FFF2-40B4-BE49-F238E27FC236}">
                <a16:creationId xmlns:a16="http://schemas.microsoft.com/office/drawing/2014/main" id="{BA0C824B-D80D-46EF-877C-53A01E16A879}"/>
              </a:ext>
            </a:extLst>
          </p:cNvPr>
          <p:cNvSpPr/>
          <p:nvPr/>
        </p:nvSpPr>
        <p:spPr>
          <a:xfrm>
            <a:off x="7690336" y="3567685"/>
            <a:ext cx="2638479" cy="338554"/>
          </a:xfrm>
          <a:prstGeom prst="rect">
            <a:avLst/>
          </a:prstGeom>
        </p:spPr>
        <p:txBody>
          <a:bodyPr wrap="none">
            <a:spAutoFit/>
          </a:bodyPr>
          <a:lstStyle/>
          <a:p>
            <a:r>
              <a:rPr lang="en-GB" sz="1600" dirty="0">
                <a:latin typeface="Segoe UI" panose="020B0502040204020203" pitchFamily="34" charset="0"/>
                <a:ea typeface="Times New Roman" panose="02020603050405020304" pitchFamily="18" charset="0"/>
                <a:cs typeface="Times New Roman" panose="02020603050405020304" pitchFamily="18" charset="0"/>
              </a:rPr>
              <a:t>Frequently asked questions</a:t>
            </a:r>
            <a:endParaRPr lang="en-GB" dirty="0"/>
          </a:p>
        </p:txBody>
      </p:sp>
    </p:spTree>
    <p:extLst>
      <p:ext uri="{BB962C8B-B14F-4D97-AF65-F5344CB8AC3E}">
        <p14:creationId xmlns:p14="http://schemas.microsoft.com/office/powerpoint/2010/main" val="19427549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2">
            <a:extLst>
              <a:ext uri="{FF2B5EF4-FFF2-40B4-BE49-F238E27FC236}">
                <a16:creationId xmlns:a16="http://schemas.microsoft.com/office/drawing/2014/main" id="{87F316AC-6BEC-477F-8FD9-56BD53AE30B2}"/>
              </a:ext>
            </a:extLst>
          </p:cNvPr>
          <p:cNvGraphicFramePr>
            <a:graphicFrameLocks noGrp="1"/>
          </p:cNvGraphicFramePr>
          <p:nvPr>
            <p:extLst>
              <p:ext uri="{D42A27DB-BD31-4B8C-83A1-F6EECF244321}">
                <p14:modId xmlns:p14="http://schemas.microsoft.com/office/powerpoint/2010/main" val="1558622365"/>
              </p:ext>
            </p:extLst>
          </p:nvPr>
        </p:nvGraphicFramePr>
        <p:xfrm>
          <a:off x="361015" y="1016001"/>
          <a:ext cx="11469970" cy="5188815"/>
        </p:xfrm>
        <a:graphic>
          <a:graphicData uri="http://schemas.openxmlformats.org/drawingml/2006/table">
            <a:tbl>
              <a:tblPr firstRow="1" bandRow="1">
                <a:tableStyleId>{5940675A-B579-460E-94D1-54222C63F5DA}</a:tableStyleId>
              </a:tblPr>
              <a:tblGrid>
                <a:gridCol w="11469970">
                  <a:extLst>
                    <a:ext uri="{9D8B030D-6E8A-4147-A177-3AD203B41FA5}">
                      <a16:colId xmlns:a16="http://schemas.microsoft.com/office/drawing/2014/main" val="1581639009"/>
                    </a:ext>
                  </a:extLst>
                </a:gridCol>
              </a:tblGrid>
              <a:tr h="970733">
                <a:tc>
                  <a:txBody>
                    <a:bodyPr/>
                    <a:lstStyle/>
                    <a:p>
                      <a:pPr>
                        <a:lnSpc>
                          <a:spcPct val="115000"/>
                        </a:lnSpc>
                        <a:spcAft>
                          <a:spcPts val="0"/>
                        </a:spcAft>
                      </a:pPr>
                      <a:r>
                        <a:rPr lang="en-GB" sz="1400" b="1">
                          <a:effectLst/>
                          <a:latin typeface="Segoe UI" panose="020B0502040204020203" pitchFamily="34" charset="0"/>
                          <a:ea typeface="Times New Roman" panose="02020603050405020304" pitchFamily="18" charset="0"/>
                          <a:cs typeface="Times New Roman" panose="02020603050405020304" pitchFamily="18" charset="0"/>
                        </a:rPr>
                        <a:t>Explanation:</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a:effectLst/>
                          <a:latin typeface="Segoe UI" panose="020B0502040204020203" pitchFamily="34" charset="0"/>
                          <a:ea typeface="Times New Roman" panose="02020603050405020304" pitchFamily="18" charset="0"/>
                          <a:cs typeface="Times New Roman" panose="02020603050405020304" pitchFamily="18" charset="0"/>
                        </a:rPr>
                        <a:t>Heuristic is met since the information provided on the website is succinct and clear. Small amounts of text make user feel more comfortable when reading it. Text fields are aligned consistently and information concerning the same thing are grouped accordingly.</a:t>
                      </a:r>
                    </a:p>
                  </a:txBody>
                  <a:tcPr marL="63500" marR="63500" marT="63500" marB="63500"/>
                </a:tc>
                <a:extLst>
                  <a:ext uri="{0D108BD9-81ED-4DB2-BD59-A6C34878D82A}">
                    <a16:rowId xmlns:a16="http://schemas.microsoft.com/office/drawing/2014/main" val="825665563"/>
                  </a:ext>
                </a:extLst>
              </a:tr>
              <a:tr h="2443171">
                <a:tc>
                  <a:txBody>
                    <a:bodyPr/>
                    <a:lstStyle/>
                    <a:p>
                      <a:pPr>
                        <a:lnSpc>
                          <a:spcPct val="115000"/>
                        </a:lnSpc>
                        <a:spcAft>
                          <a:spcPts val="0"/>
                        </a:spcAft>
                      </a:pPr>
                      <a:r>
                        <a:rPr lang="en-GB" sz="1400" b="1">
                          <a:effectLst/>
                          <a:latin typeface="Segoe UI" panose="020B0502040204020203" pitchFamily="34" charset="0"/>
                          <a:ea typeface="Times New Roman" panose="02020603050405020304" pitchFamily="18" charset="0"/>
                          <a:cs typeface="Times New Roman" panose="02020603050405020304" pitchFamily="18" charset="0"/>
                        </a:rPr>
                        <a:t>Benefit:</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a:effectLst/>
                          <a:latin typeface="Segoe UI" panose="020B0502040204020203" pitchFamily="34" charset="0"/>
                          <a:ea typeface="Times New Roman" panose="02020603050405020304" pitchFamily="18" charset="0"/>
                          <a:cs typeface="Times New Roman" panose="02020603050405020304" pitchFamily="18" charset="0"/>
                        </a:rPr>
                        <a:t>Rating: 3 - Major importance</a:t>
                      </a:r>
                    </a:p>
                    <a:p>
                      <a:pPr>
                        <a:lnSpc>
                          <a:spcPct val="115000"/>
                        </a:lnSpc>
                        <a:spcAft>
                          <a:spcPts val="0"/>
                        </a:spcAft>
                      </a:pPr>
                      <a:r>
                        <a:rPr lang="en-GB" sz="1400" b="1">
                          <a:effectLst/>
                          <a:latin typeface="Segoe UI" panose="020B0502040204020203" pitchFamily="34" charset="0"/>
                          <a:ea typeface="Times New Roman" panose="02020603050405020304" pitchFamily="18" charset="0"/>
                          <a:cs typeface="Times New Roman" panose="02020603050405020304" pitchFamily="18" charset="0"/>
                        </a:rPr>
                        <a:t>Justification:</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GB" sz="1400">
                          <a:effectLst/>
                          <a:latin typeface="Segoe UI" panose="020B0502040204020203" pitchFamily="34" charset="0"/>
                          <a:ea typeface="Times New Roman" panose="02020603050405020304" pitchFamily="18" charset="0"/>
                          <a:cs typeface="Times New Roman" panose="02020603050405020304" pitchFamily="18" charset="0"/>
                        </a:rPr>
                        <a:t>Frequency: Clear organization of information is not very often found on the websites. Every kind of user is sure to notice well organized content</a:t>
                      </a:r>
                    </a:p>
                    <a:p>
                      <a:pPr marL="342900" lvl="0" indent="-342900">
                        <a:lnSpc>
                          <a:spcPct val="115000"/>
                        </a:lnSpc>
                        <a:spcAft>
                          <a:spcPts val="0"/>
                        </a:spcAft>
                        <a:buFont typeface="Symbol" panose="05050102010706020507" pitchFamily="18" charset="2"/>
                        <a:buChar char=""/>
                      </a:pPr>
                      <a:r>
                        <a:rPr lang="en-GB" sz="1400">
                          <a:effectLst/>
                          <a:latin typeface="Segoe UI" panose="020B0502040204020203" pitchFamily="34" charset="0"/>
                          <a:ea typeface="Times New Roman" panose="02020603050405020304" pitchFamily="18" charset="0"/>
                          <a:cs typeface="Times New Roman" panose="02020603050405020304" pitchFamily="18" charset="0"/>
                        </a:rPr>
                        <a:t>Impact: It is very important since it allows user to find information easily and quickly. It makes the website more intuitive and clear.</a:t>
                      </a:r>
                    </a:p>
                    <a:p>
                      <a:pPr marL="342900" lvl="0" indent="-342900">
                        <a:lnSpc>
                          <a:spcPct val="115000"/>
                        </a:lnSpc>
                        <a:spcAft>
                          <a:spcPts val="0"/>
                        </a:spcAft>
                        <a:buFont typeface="Symbol" panose="05050102010706020507" pitchFamily="18" charset="2"/>
                        <a:buChar char=""/>
                      </a:pPr>
                      <a:r>
                        <a:rPr lang="en-GB" sz="1400">
                          <a:effectLst/>
                          <a:latin typeface="Segoe UI" panose="020B0502040204020203" pitchFamily="34" charset="0"/>
                          <a:ea typeface="Times New Roman" panose="02020603050405020304" pitchFamily="18" charset="0"/>
                          <a:cs typeface="Times New Roman" panose="02020603050405020304" pitchFamily="18" charset="0"/>
                        </a:rPr>
                        <a:t>Persistence: This benefit is valuable during every usage of the website. Clearly organized information saves user’s time enabling him to find and learn much faster and easier.</a:t>
                      </a:r>
                    </a:p>
                    <a:p>
                      <a:pPr marL="342900" lvl="0" indent="-342900">
                        <a:lnSpc>
                          <a:spcPct val="115000"/>
                        </a:lnSpc>
                        <a:spcAft>
                          <a:spcPts val="0"/>
                        </a:spcAft>
                        <a:buFont typeface="Symbol" panose="05050102010706020507" pitchFamily="18" charset="2"/>
                        <a:buChar char=""/>
                      </a:pPr>
                      <a:r>
                        <a:rPr lang="en-GB" sz="1400">
                          <a:effectLst/>
                          <a:latin typeface="Segoe UI" panose="020B0502040204020203" pitchFamily="34" charset="0"/>
                          <a:ea typeface="Times New Roman" panose="02020603050405020304" pitchFamily="18" charset="0"/>
                          <a:cs typeface="Times New Roman" panose="02020603050405020304" pitchFamily="18" charset="0"/>
                        </a:rPr>
                        <a:t>Weights: We rated this as a major importance as the clear organization of information is the key to the website being readable and actually helpful.</a:t>
                      </a:r>
                    </a:p>
                  </a:txBody>
                  <a:tcPr marL="63500" marR="63500" marT="63500" marB="63500"/>
                </a:tc>
                <a:extLst>
                  <a:ext uri="{0D108BD9-81ED-4DB2-BD59-A6C34878D82A}">
                    <a16:rowId xmlns:a16="http://schemas.microsoft.com/office/drawing/2014/main" val="1472897159"/>
                  </a:ext>
                </a:extLst>
              </a:tr>
              <a:tr h="832015">
                <a:tc>
                  <a:txBody>
                    <a:bodyPr/>
                    <a:lstStyle/>
                    <a:p>
                      <a:pPr>
                        <a:lnSpc>
                          <a:spcPct val="115000"/>
                        </a:lnSpc>
                        <a:spcAft>
                          <a:spcPts val="0"/>
                        </a:spcAft>
                      </a:pPr>
                      <a:r>
                        <a:rPr lang="en-GB" sz="1400" b="1">
                          <a:effectLst/>
                          <a:latin typeface="Segoe UI" panose="020B0502040204020203" pitchFamily="34" charset="0"/>
                          <a:ea typeface="Times New Roman" panose="02020603050405020304" pitchFamily="18" charset="0"/>
                          <a:cs typeface="Times New Roman" panose="02020603050405020304" pitchFamily="18" charset="0"/>
                        </a:rPr>
                        <a:t>Possible Trade-offs:</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a:effectLst/>
                          <a:latin typeface="Segoe UI" panose="020B0502040204020203" pitchFamily="34" charset="0"/>
                          <a:ea typeface="Times New Roman" panose="02020603050405020304" pitchFamily="18" charset="0"/>
                          <a:cs typeface="Times New Roman" panose="02020603050405020304" pitchFamily="18" charset="0"/>
                        </a:rPr>
                        <a:t>This benefit has no usable trade-offs we’re aware of.</a:t>
                      </a:r>
                    </a:p>
                  </a:txBody>
                  <a:tcPr marL="63500" marR="63500" marT="63500" marB="63500"/>
                </a:tc>
                <a:extLst>
                  <a:ext uri="{0D108BD9-81ED-4DB2-BD59-A6C34878D82A}">
                    <a16:rowId xmlns:a16="http://schemas.microsoft.com/office/drawing/2014/main" val="194750888"/>
                  </a:ext>
                </a:extLst>
              </a:tr>
              <a:tr h="826509">
                <a:tc>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Relationships</a:t>
                      </a: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a:t>
                      </a:r>
                    </a:p>
                    <a:p>
                      <a:pPr>
                        <a:lnSpc>
                          <a:spcPct val="115000"/>
                        </a:lnSpc>
                        <a:spcAft>
                          <a:spcPts val="0"/>
                        </a:spcAft>
                      </a:pPr>
                      <a:r>
                        <a:rPr lang="en-GB" sz="1400" kern="1200" dirty="0">
                          <a:solidFill>
                            <a:schemeClr val="tx1"/>
                          </a:solidFill>
                          <a:effectLst/>
                          <a:latin typeface="+mn-lt"/>
                          <a:ea typeface="+mn-ea"/>
                          <a:cs typeface="+mn-cs"/>
                        </a:rPr>
                        <a:t>No. 6-HE-1.1, No. 6-HE-1.3, No. 6-HE-1.4, No. 6-HE-2.1, No. 6-HE-2.2, No. 6-HE-2.3, No. 6-HE-5.3</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3165272999"/>
                  </a:ext>
                </a:extLst>
              </a:tr>
            </a:tbl>
          </a:graphicData>
        </a:graphic>
      </p:graphicFrame>
      <p:sp>
        <p:nvSpPr>
          <p:cNvPr id="5" name="Tytuł 1">
            <a:extLst>
              <a:ext uri="{FF2B5EF4-FFF2-40B4-BE49-F238E27FC236}">
                <a16:creationId xmlns:a16="http://schemas.microsoft.com/office/drawing/2014/main" id="{A7801A78-0096-41BC-9533-37F6F30DBFC9}"/>
              </a:ext>
            </a:extLst>
          </p:cNvPr>
          <p:cNvSpPr txBox="1">
            <a:spLocks/>
          </p:cNvSpPr>
          <p:nvPr/>
        </p:nvSpPr>
        <p:spPr>
          <a:xfrm>
            <a:off x="569518" y="344661"/>
            <a:ext cx="10058400" cy="6713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15000"/>
              </a:lnSpc>
            </a:pPr>
            <a:r>
              <a:rPr lang="en-GB" sz="3200" b="1" dirty="0">
                <a:latin typeface="Segoe UI" panose="020B0502040204020203" pitchFamily="34" charset="0"/>
                <a:ea typeface="Times New Roman" panose="02020603050405020304" pitchFamily="18" charset="0"/>
                <a:cs typeface="Times New Roman" panose="02020603050405020304" pitchFamily="18" charset="0"/>
              </a:rPr>
              <a:t>No. 6-HE-5.1 </a:t>
            </a:r>
            <a:r>
              <a:rPr lang="en-GB" sz="2800" dirty="0">
                <a:latin typeface="Segoe UI" panose="020B0502040204020203" pitchFamily="34" charset="0"/>
                <a:ea typeface="Times New Roman" panose="02020603050405020304" pitchFamily="18" charset="0"/>
                <a:cs typeface="Times New Roman" panose="02020603050405020304" pitchFamily="18" charset="0"/>
              </a:rPr>
              <a:t>Information organized clearly</a:t>
            </a:r>
          </a:p>
          <a:p>
            <a:pPr>
              <a:lnSpc>
                <a:spcPct val="115000"/>
              </a:lnSpc>
            </a:pPr>
            <a:endParaRPr lang="en-GB" sz="2800" dirty="0">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pPr>
            <a:endParaRPr lang="en-GB" sz="2800" dirty="0">
              <a:latin typeface="Segoe UI" panose="020B05020402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44468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2">
            <a:extLst>
              <a:ext uri="{FF2B5EF4-FFF2-40B4-BE49-F238E27FC236}">
                <a16:creationId xmlns:a16="http://schemas.microsoft.com/office/drawing/2014/main" id="{A51DCB13-7CBE-4561-A532-00910ADDDE9E}"/>
              </a:ext>
            </a:extLst>
          </p:cNvPr>
          <p:cNvGraphicFramePr>
            <a:graphicFrameLocks noGrp="1"/>
          </p:cNvGraphicFramePr>
          <p:nvPr>
            <p:extLst>
              <p:ext uri="{D42A27DB-BD31-4B8C-83A1-F6EECF244321}">
                <p14:modId xmlns:p14="http://schemas.microsoft.com/office/powerpoint/2010/main" val="3902274337"/>
              </p:ext>
            </p:extLst>
          </p:nvPr>
        </p:nvGraphicFramePr>
        <p:xfrm>
          <a:off x="406399" y="1314341"/>
          <a:ext cx="11408230" cy="2212215"/>
        </p:xfrm>
        <a:graphic>
          <a:graphicData uri="http://schemas.openxmlformats.org/drawingml/2006/table">
            <a:tbl>
              <a:tblPr firstRow="1" bandRow="1">
                <a:tableStyleId>{5940675A-B579-460E-94D1-54222C63F5DA}</a:tableStyleId>
              </a:tblPr>
              <a:tblGrid>
                <a:gridCol w="9724572">
                  <a:extLst>
                    <a:ext uri="{9D8B030D-6E8A-4147-A177-3AD203B41FA5}">
                      <a16:colId xmlns:a16="http://schemas.microsoft.com/office/drawing/2014/main" val="1581639009"/>
                    </a:ext>
                  </a:extLst>
                </a:gridCol>
                <a:gridCol w="1683658">
                  <a:extLst>
                    <a:ext uri="{9D8B030D-6E8A-4147-A177-3AD203B41FA5}">
                      <a16:colId xmlns:a16="http://schemas.microsoft.com/office/drawing/2014/main" val="2359419021"/>
                    </a:ext>
                  </a:extLst>
                </a:gridCol>
              </a:tblGrid>
              <a:tr h="315130">
                <a:tc>
                  <a:txBody>
                    <a:bodyPr/>
                    <a:lstStyle/>
                    <a:p>
                      <a:pPr>
                        <a:lnSpc>
                          <a:spcPct val="115000"/>
                        </a:lnSpc>
                        <a:spcAft>
                          <a:spcPts val="0"/>
                        </a:spcAft>
                      </a:pPr>
                      <a:r>
                        <a:rPr lang="en-GB" sz="1400">
                          <a:effectLst/>
                          <a:latin typeface="Segoe UI" panose="020B0502040204020203" pitchFamily="34" charset="0"/>
                          <a:ea typeface="Times New Roman" panose="02020603050405020304" pitchFamily="18" charset="0"/>
                          <a:cs typeface="Times New Roman" panose="02020603050405020304" pitchFamily="18" charset="0"/>
                        </a:rPr>
                        <a:t>No. 6-HE-5.2</a:t>
                      </a:r>
                    </a:p>
                  </a:txBody>
                  <a:tcPr marL="63500" marR="63500" marT="63500" marB="63500"/>
                </a:tc>
                <a:tc>
                  <a:txBody>
                    <a:bodyPr/>
                    <a:lstStyle/>
                    <a:p>
                      <a:pPr algn="ct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Good aspect</a:t>
                      </a:r>
                    </a:p>
                  </a:txBody>
                  <a:tcPr marL="63500" marR="63500" marT="63500" marB="63500"/>
                </a:tc>
                <a:extLst>
                  <a:ext uri="{0D108BD9-81ED-4DB2-BD59-A6C34878D82A}">
                    <a16:rowId xmlns:a16="http://schemas.microsoft.com/office/drawing/2014/main" val="1242800369"/>
                  </a:ext>
                </a:extLst>
              </a:tr>
              <a:tr h="535243">
                <a:tc gridSpan="2">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Name:</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Clearly Ensure that Necessary Information is Displayed </a:t>
                      </a:r>
                    </a:p>
                  </a:txBody>
                  <a:tcPr marL="63500" marR="63500" marT="63500" marB="63500"/>
                </a:tc>
                <a:tc hMerge="1">
                  <a:txBody>
                    <a:bodyPr/>
                    <a:lstStyle/>
                    <a:p>
                      <a:endParaRPr lang="en-GB"/>
                    </a:p>
                  </a:txBody>
                  <a:tcPr/>
                </a:tc>
                <a:extLst>
                  <a:ext uri="{0D108BD9-81ED-4DB2-BD59-A6C34878D82A}">
                    <a16:rowId xmlns:a16="http://schemas.microsoft.com/office/drawing/2014/main" val="825665563"/>
                  </a:ext>
                </a:extLst>
              </a:tr>
              <a:tr h="1264287">
                <a:tc gridSpan="2">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Evidence:</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Heuristic: Recognition rather than recall</a:t>
                      </a:r>
                    </a:p>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Interface aspect:</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All features and details of the Professional plan are displayed clearly in pricing section.</a:t>
                      </a:r>
                    </a:p>
                  </a:txBody>
                  <a:tcPr marL="63500" marR="63500" marT="63500" marB="63500"/>
                </a:tc>
                <a:tc hMerge="1">
                  <a:txBody>
                    <a:bodyPr/>
                    <a:lstStyle/>
                    <a:p>
                      <a:endParaRPr lang="en-GB"/>
                    </a:p>
                  </a:txBody>
                  <a:tcPr/>
                </a:tc>
                <a:extLst>
                  <a:ext uri="{0D108BD9-81ED-4DB2-BD59-A6C34878D82A}">
                    <a16:rowId xmlns:a16="http://schemas.microsoft.com/office/drawing/2014/main" val="1472897159"/>
                  </a:ext>
                </a:extLst>
              </a:tr>
            </a:tbl>
          </a:graphicData>
        </a:graphic>
      </p:graphicFrame>
      <p:sp>
        <p:nvSpPr>
          <p:cNvPr id="8" name="Tytuł 1">
            <a:extLst>
              <a:ext uri="{FF2B5EF4-FFF2-40B4-BE49-F238E27FC236}">
                <a16:creationId xmlns:a16="http://schemas.microsoft.com/office/drawing/2014/main" id="{452E8E2E-2952-4011-9700-1B2748E5770C}"/>
              </a:ext>
            </a:extLst>
          </p:cNvPr>
          <p:cNvSpPr txBox="1">
            <a:spLocks/>
          </p:cNvSpPr>
          <p:nvPr/>
        </p:nvSpPr>
        <p:spPr>
          <a:xfrm>
            <a:off x="569518" y="344661"/>
            <a:ext cx="10058400" cy="6713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15000"/>
              </a:lnSpc>
            </a:pPr>
            <a:r>
              <a:rPr lang="en-GB" sz="3200" b="1" dirty="0">
                <a:latin typeface="Segoe UI" panose="020B0502040204020203" pitchFamily="34" charset="0"/>
                <a:ea typeface="Times New Roman" panose="02020603050405020304" pitchFamily="18" charset="0"/>
                <a:cs typeface="Times New Roman" panose="02020603050405020304" pitchFamily="18" charset="0"/>
              </a:rPr>
              <a:t>No. 6-HE-5.2 </a:t>
            </a:r>
            <a:r>
              <a:rPr lang="en-GB" sz="2400" dirty="0">
                <a:latin typeface="Segoe UI" panose="020B0502040204020203" pitchFamily="34" charset="0"/>
                <a:ea typeface="Times New Roman" panose="02020603050405020304" pitchFamily="18" charset="0"/>
                <a:cs typeface="Times New Roman" panose="02020603050405020304" pitchFamily="18" charset="0"/>
              </a:rPr>
              <a:t>Clearly Ensure that Necessary Information is Displayed</a:t>
            </a:r>
          </a:p>
          <a:p>
            <a:pPr>
              <a:lnSpc>
                <a:spcPct val="115000"/>
              </a:lnSpc>
            </a:pPr>
            <a:endParaRPr lang="en-GB" sz="2800" dirty="0">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pPr>
            <a:endParaRPr lang="en-GB" sz="2800" dirty="0">
              <a:latin typeface="Segoe UI" panose="020B0502040204020203" pitchFamily="34" charset="0"/>
              <a:ea typeface="Times New Roman" panose="02020603050405020304" pitchFamily="18" charset="0"/>
              <a:cs typeface="Times New Roman" panose="02020603050405020304" pitchFamily="18" charset="0"/>
            </a:endParaRPr>
          </a:p>
        </p:txBody>
      </p:sp>
      <p:pic>
        <p:nvPicPr>
          <p:cNvPr id="13" name="Grafika 12" descr="Znak kciuka w górę">
            <a:extLst>
              <a:ext uri="{FF2B5EF4-FFF2-40B4-BE49-F238E27FC236}">
                <a16:creationId xmlns:a16="http://schemas.microsoft.com/office/drawing/2014/main" id="{AD9AAD91-8714-497F-BBB3-F531EDB706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27918" y="295702"/>
            <a:ext cx="769258" cy="769258"/>
          </a:xfrm>
          <a:prstGeom prst="rect">
            <a:avLst/>
          </a:prstGeom>
        </p:spPr>
      </p:pic>
      <p:pic>
        <p:nvPicPr>
          <p:cNvPr id="3" name="Obraz 2">
            <a:extLst>
              <a:ext uri="{FF2B5EF4-FFF2-40B4-BE49-F238E27FC236}">
                <a16:creationId xmlns:a16="http://schemas.microsoft.com/office/drawing/2014/main" id="{0784D6AE-A0B4-44E1-97A5-22B0B31CE687}"/>
              </a:ext>
            </a:extLst>
          </p:cNvPr>
          <p:cNvPicPr>
            <a:picLocks noChangeAspect="1"/>
          </p:cNvPicPr>
          <p:nvPr/>
        </p:nvPicPr>
        <p:blipFill rotWithShape="1">
          <a:blip r:embed="rId4"/>
          <a:srcRect l="31243" t="16110" r="24514" b="34369"/>
          <a:stretch/>
        </p:blipFill>
        <p:spPr>
          <a:xfrm>
            <a:off x="5598718" y="3621085"/>
            <a:ext cx="4963885" cy="2542119"/>
          </a:xfrm>
          <a:prstGeom prst="rect">
            <a:avLst/>
          </a:prstGeom>
        </p:spPr>
      </p:pic>
      <p:cxnSp>
        <p:nvCxnSpPr>
          <p:cNvPr id="6" name="Łącznik prosty ze strzałką 5">
            <a:extLst>
              <a:ext uri="{FF2B5EF4-FFF2-40B4-BE49-F238E27FC236}">
                <a16:creationId xmlns:a16="http://schemas.microsoft.com/office/drawing/2014/main" id="{7E459180-1C21-46E7-A9A6-83E655373047}"/>
              </a:ext>
            </a:extLst>
          </p:cNvPr>
          <p:cNvCxnSpPr>
            <a:cxnSpLocks/>
          </p:cNvCxnSpPr>
          <p:nvPr/>
        </p:nvCxnSpPr>
        <p:spPr>
          <a:xfrm flipV="1">
            <a:off x="4934857" y="5543659"/>
            <a:ext cx="508001" cy="29108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Łącznik prosty ze strzałką 8">
            <a:extLst>
              <a:ext uri="{FF2B5EF4-FFF2-40B4-BE49-F238E27FC236}">
                <a16:creationId xmlns:a16="http://schemas.microsoft.com/office/drawing/2014/main" id="{079A2125-1CE5-4742-81B3-8A56A49B0F2E}"/>
              </a:ext>
            </a:extLst>
          </p:cNvPr>
          <p:cNvCxnSpPr>
            <a:cxnSpLocks/>
          </p:cNvCxnSpPr>
          <p:nvPr/>
        </p:nvCxnSpPr>
        <p:spPr>
          <a:xfrm flipH="1">
            <a:off x="10182652" y="4372220"/>
            <a:ext cx="497676" cy="351593"/>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Łącznik prosty ze strzałką 10">
            <a:extLst>
              <a:ext uri="{FF2B5EF4-FFF2-40B4-BE49-F238E27FC236}">
                <a16:creationId xmlns:a16="http://schemas.microsoft.com/office/drawing/2014/main" id="{9350CD1F-A3C5-4166-92F1-C707FCC3D1E2}"/>
              </a:ext>
            </a:extLst>
          </p:cNvPr>
          <p:cNvCxnSpPr>
            <a:cxnSpLocks/>
          </p:cNvCxnSpPr>
          <p:nvPr/>
        </p:nvCxnSpPr>
        <p:spPr>
          <a:xfrm flipH="1">
            <a:off x="7835255" y="3778571"/>
            <a:ext cx="666526" cy="211846"/>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Prostokąt 11">
            <a:extLst>
              <a:ext uri="{FF2B5EF4-FFF2-40B4-BE49-F238E27FC236}">
                <a16:creationId xmlns:a16="http://schemas.microsoft.com/office/drawing/2014/main" id="{65354D97-18D8-4C7A-A454-87D31455CCFC}"/>
              </a:ext>
            </a:extLst>
          </p:cNvPr>
          <p:cNvSpPr/>
          <p:nvPr/>
        </p:nvSpPr>
        <p:spPr>
          <a:xfrm>
            <a:off x="3251768" y="5689201"/>
            <a:ext cx="1683089" cy="369332"/>
          </a:xfrm>
          <a:prstGeom prst="rect">
            <a:avLst/>
          </a:prstGeom>
        </p:spPr>
        <p:txBody>
          <a:bodyPr wrap="none">
            <a:spAutoFit/>
          </a:bodyPr>
          <a:lstStyle/>
          <a:p>
            <a:r>
              <a:rPr lang="en-GB" dirty="0">
                <a:latin typeface="Segoe UI" panose="020B0502040204020203" pitchFamily="34" charset="0"/>
                <a:ea typeface="Times New Roman" panose="02020603050405020304" pitchFamily="18" charset="0"/>
                <a:cs typeface="Times New Roman" panose="02020603050405020304" pitchFamily="18" charset="0"/>
              </a:rPr>
              <a:t>Listed content</a:t>
            </a:r>
            <a:endParaRPr lang="en-GB" dirty="0"/>
          </a:p>
        </p:txBody>
      </p:sp>
      <p:sp>
        <p:nvSpPr>
          <p:cNvPr id="14" name="Prostokąt 13">
            <a:extLst>
              <a:ext uri="{FF2B5EF4-FFF2-40B4-BE49-F238E27FC236}">
                <a16:creationId xmlns:a16="http://schemas.microsoft.com/office/drawing/2014/main" id="{15F29BA0-AC38-44F4-890E-4EB2A973CA32}"/>
              </a:ext>
            </a:extLst>
          </p:cNvPr>
          <p:cNvSpPr/>
          <p:nvPr/>
        </p:nvSpPr>
        <p:spPr>
          <a:xfrm>
            <a:off x="10680328" y="3751708"/>
            <a:ext cx="1372042" cy="646331"/>
          </a:xfrm>
          <a:prstGeom prst="rect">
            <a:avLst/>
          </a:prstGeom>
        </p:spPr>
        <p:txBody>
          <a:bodyPr wrap="none">
            <a:spAutoFit/>
          </a:bodyPr>
          <a:lstStyle/>
          <a:p>
            <a:r>
              <a:rPr lang="en-GB" dirty="0">
                <a:latin typeface="Segoe UI" panose="020B0502040204020203" pitchFamily="34" charset="0"/>
                <a:cs typeface="Times New Roman" panose="02020603050405020304" pitchFamily="18" charset="0"/>
              </a:rPr>
              <a:t>Discount </a:t>
            </a:r>
          </a:p>
          <a:p>
            <a:r>
              <a:rPr lang="en-GB" dirty="0">
                <a:latin typeface="Segoe UI" panose="020B0502040204020203" pitchFamily="34" charset="0"/>
                <a:cs typeface="Times New Roman" panose="02020603050405020304" pitchFamily="18" charset="0"/>
              </a:rPr>
              <a:t>information</a:t>
            </a:r>
            <a:endParaRPr lang="en-GB" dirty="0"/>
          </a:p>
        </p:txBody>
      </p:sp>
      <p:sp>
        <p:nvSpPr>
          <p:cNvPr id="15" name="Prostokąt 14">
            <a:extLst>
              <a:ext uri="{FF2B5EF4-FFF2-40B4-BE49-F238E27FC236}">
                <a16:creationId xmlns:a16="http://schemas.microsoft.com/office/drawing/2014/main" id="{F9E19C95-67C8-4E58-91DB-324CF33DC238}"/>
              </a:ext>
            </a:extLst>
          </p:cNvPr>
          <p:cNvSpPr/>
          <p:nvPr/>
        </p:nvSpPr>
        <p:spPr>
          <a:xfrm>
            <a:off x="8619506" y="3621085"/>
            <a:ext cx="1540806" cy="369332"/>
          </a:xfrm>
          <a:prstGeom prst="rect">
            <a:avLst/>
          </a:prstGeom>
        </p:spPr>
        <p:txBody>
          <a:bodyPr wrap="none">
            <a:spAutoFit/>
          </a:bodyPr>
          <a:lstStyle/>
          <a:p>
            <a:r>
              <a:rPr lang="en-GB" dirty="0">
                <a:latin typeface="Segoe UI" panose="020B0502040204020203" pitchFamily="34" charset="0"/>
                <a:ea typeface="Times New Roman" panose="02020603050405020304" pitchFamily="18" charset="0"/>
                <a:cs typeface="Times New Roman" panose="02020603050405020304" pitchFamily="18" charset="0"/>
              </a:rPr>
              <a:t>Billing option</a:t>
            </a:r>
            <a:endParaRPr lang="en-GB" dirty="0"/>
          </a:p>
        </p:txBody>
      </p:sp>
      <p:pic>
        <p:nvPicPr>
          <p:cNvPr id="19" name="Obraz 18">
            <a:extLst>
              <a:ext uri="{FF2B5EF4-FFF2-40B4-BE49-F238E27FC236}">
                <a16:creationId xmlns:a16="http://schemas.microsoft.com/office/drawing/2014/main" id="{4B7D3FDA-2335-4439-A215-23D6CE87EDDD}"/>
              </a:ext>
            </a:extLst>
          </p:cNvPr>
          <p:cNvPicPr>
            <a:picLocks noChangeAspect="1"/>
          </p:cNvPicPr>
          <p:nvPr/>
        </p:nvPicPr>
        <p:blipFill rotWithShape="1">
          <a:blip r:embed="rId5"/>
          <a:srcRect l="23809" t="20208" r="25358" b="60344"/>
          <a:stretch/>
        </p:blipFill>
        <p:spPr>
          <a:xfrm>
            <a:off x="430022" y="3775937"/>
            <a:ext cx="5050971" cy="884193"/>
          </a:xfrm>
          <a:prstGeom prst="rect">
            <a:avLst/>
          </a:prstGeom>
        </p:spPr>
      </p:pic>
      <p:cxnSp>
        <p:nvCxnSpPr>
          <p:cNvPr id="20" name="Łącznik prosty ze strzałką 19">
            <a:extLst>
              <a:ext uri="{FF2B5EF4-FFF2-40B4-BE49-F238E27FC236}">
                <a16:creationId xmlns:a16="http://schemas.microsoft.com/office/drawing/2014/main" id="{E194C793-0082-47EB-9C1E-F84DC080C36F}"/>
              </a:ext>
            </a:extLst>
          </p:cNvPr>
          <p:cNvCxnSpPr>
            <a:cxnSpLocks/>
          </p:cNvCxnSpPr>
          <p:nvPr/>
        </p:nvCxnSpPr>
        <p:spPr>
          <a:xfrm flipV="1">
            <a:off x="2300514" y="4689159"/>
            <a:ext cx="508001" cy="29108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Prostokąt 20">
            <a:extLst>
              <a:ext uri="{FF2B5EF4-FFF2-40B4-BE49-F238E27FC236}">
                <a16:creationId xmlns:a16="http://schemas.microsoft.com/office/drawing/2014/main" id="{501367EF-711F-405D-955C-80DCDDF3811F}"/>
              </a:ext>
            </a:extLst>
          </p:cNvPr>
          <p:cNvSpPr/>
          <p:nvPr/>
        </p:nvSpPr>
        <p:spPr>
          <a:xfrm>
            <a:off x="878201" y="5009272"/>
            <a:ext cx="2844625" cy="369332"/>
          </a:xfrm>
          <a:prstGeom prst="rect">
            <a:avLst/>
          </a:prstGeom>
        </p:spPr>
        <p:txBody>
          <a:bodyPr wrap="none">
            <a:spAutoFit/>
          </a:bodyPr>
          <a:lstStyle/>
          <a:p>
            <a:r>
              <a:rPr lang="en-GB" dirty="0">
                <a:latin typeface="Segoe UI" panose="020B0502040204020203" pitchFamily="34" charset="0"/>
                <a:cs typeface="Times New Roman" panose="02020603050405020304" pitchFamily="18" charset="0"/>
              </a:rPr>
              <a:t>Payment and cancellation</a:t>
            </a:r>
            <a:endParaRPr lang="en-GB" dirty="0"/>
          </a:p>
        </p:txBody>
      </p:sp>
    </p:spTree>
    <p:extLst>
      <p:ext uri="{BB962C8B-B14F-4D97-AF65-F5344CB8AC3E}">
        <p14:creationId xmlns:p14="http://schemas.microsoft.com/office/powerpoint/2010/main" val="31918851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2">
            <a:extLst>
              <a:ext uri="{FF2B5EF4-FFF2-40B4-BE49-F238E27FC236}">
                <a16:creationId xmlns:a16="http://schemas.microsoft.com/office/drawing/2014/main" id="{87F316AC-6BEC-477F-8FD9-56BD53AE30B2}"/>
              </a:ext>
            </a:extLst>
          </p:cNvPr>
          <p:cNvGraphicFramePr>
            <a:graphicFrameLocks noGrp="1"/>
          </p:cNvGraphicFramePr>
          <p:nvPr>
            <p:extLst>
              <p:ext uri="{D42A27DB-BD31-4B8C-83A1-F6EECF244321}">
                <p14:modId xmlns:p14="http://schemas.microsoft.com/office/powerpoint/2010/main" val="1296751960"/>
              </p:ext>
            </p:extLst>
          </p:nvPr>
        </p:nvGraphicFramePr>
        <p:xfrm>
          <a:off x="361015" y="1016001"/>
          <a:ext cx="11469970" cy="5072428"/>
        </p:xfrm>
        <a:graphic>
          <a:graphicData uri="http://schemas.openxmlformats.org/drawingml/2006/table">
            <a:tbl>
              <a:tblPr firstRow="1" bandRow="1">
                <a:tableStyleId>{5940675A-B579-460E-94D1-54222C63F5DA}</a:tableStyleId>
              </a:tblPr>
              <a:tblGrid>
                <a:gridCol w="11469970">
                  <a:extLst>
                    <a:ext uri="{9D8B030D-6E8A-4147-A177-3AD203B41FA5}">
                      <a16:colId xmlns:a16="http://schemas.microsoft.com/office/drawing/2014/main" val="1581639009"/>
                    </a:ext>
                  </a:extLst>
                </a:gridCol>
              </a:tblGrid>
              <a:tr h="970733">
                <a:tc>
                  <a:txBody>
                    <a:bodyPr/>
                    <a:lstStyle/>
                    <a:p>
                      <a:pPr>
                        <a:lnSpc>
                          <a:spcPct val="115000"/>
                        </a:lnSpc>
                        <a:spcAft>
                          <a:spcPts val="0"/>
                        </a:spcAft>
                      </a:pPr>
                      <a:r>
                        <a:rPr lang="en-GB" sz="1400" b="1">
                          <a:effectLst/>
                          <a:latin typeface="Segoe UI" panose="020B0502040204020203" pitchFamily="34" charset="0"/>
                          <a:ea typeface="Times New Roman" panose="02020603050405020304" pitchFamily="18" charset="0"/>
                          <a:cs typeface="Times New Roman" panose="02020603050405020304" pitchFamily="18" charset="0"/>
                        </a:rPr>
                        <a:t>Explanation:</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a:effectLst/>
                          <a:latin typeface="Segoe UI" panose="020B0502040204020203" pitchFamily="34" charset="0"/>
                          <a:ea typeface="Times New Roman" panose="02020603050405020304" pitchFamily="18" charset="0"/>
                          <a:cs typeface="Times New Roman" panose="02020603050405020304" pitchFamily="18" charset="0"/>
                        </a:rPr>
                        <a:t>All necessary information is grouped together in place relevant to current topic. Pricing section consists of price, features of the plan as well as the important information about credit card and cancellation option. User has everything he needs displayed in one place in neat manner.</a:t>
                      </a:r>
                    </a:p>
                  </a:txBody>
                  <a:tcPr marL="63500" marR="63500" marT="63500" marB="63500"/>
                </a:tc>
                <a:extLst>
                  <a:ext uri="{0D108BD9-81ED-4DB2-BD59-A6C34878D82A}">
                    <a16:rowId xmlns:a16="http://schemas.microsoft.com/office/drawing/2014/main" val="825665563"/>
                  </a:ext>
                </a:extLst>
              </a:tr>
              <a:tr h="2443171">
                <a:tc>
                  <a:txBody>
                    <a:bodyPr/>
                    <a:lstStyle/>
                    <a:p>
                      <a:pPr>
                        <a:lnSpc>
                          <a:spcPct val="115000"/>
                        </a:lnSpc>
                        <a:spcAft>
                          <a:spcPts val="0"/>
                        </a:spcAft>
                      </a:pPr>
                      <a:r>
                        <a:rPr lang="en-GB" sz="1400" b="1">
                          <a:effectLst/>
                          <a:latin typeface="Segoe UI" panose="020B0502040204020203" pitchFamily="34" charset="0"/>
                          <a:ea typeface="Times New Roman" panose="02020603050405020304" pitchFamily="18" charset="0"/>
                          <a:cs typeface="Times New Roman" panose="02020603050405020304" pitchFamily="18" charset="0"/>
                        </a:rPr>
                        <a:t>Benefit:</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a:effectLst/>
                          <a:latin typeface="Segoe UI" panose="020B0502040204020203" pitchFamily="34" charset="0"/>
                          <a:ea typeface="Times New Roman" panose="02020603050405020304" pitchFamily="18" charset="0"/>
                          <a:cs typeface="Times New Roman" panose="02020603050405020304" pitchFamily="18" charset="0"/>
                        </a:rPr>
                        <a:t>Rating: 3 - Major importance</a:t>
                      </a:r>
                    </a:p>
                    <a:p>
                      <a:pPr>
                        <a:lnSpc>
                          <a:spcPct val="115000"/>
                        </a:lnSpc>
                        <a:spcAft>
                          <a:spcPts val="0"/>
                        </a:spcAft>
                      </a:pPr>
                      <a:r>
                        <a:rPr lang="en-GB" sz="1400" b="1">
                          <a:effectLst/>
                          <a:latin typeface="Segoe UI" panose="020B0502040204020203" pitchFamily="34" charset="0"/>
                          <a:ea typeface="Times New Roman" panose="02020603050405020304" pitchFamily="18" charset="0"/>
                          <a:cs typeface="Times New Roman" panose="02020603050405020304" pitchFamily="18" charset="0"/>
                        </a:rPr>
                        <a:t>Justification:</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GB" sz="1400">
                          <a:effectLst/>
                          <a:latin typeface="Segoe UI" panose="020B0502040204020203" pitchFamily="34" charset="0"/>
                          <a:ea typeface="Times New Roman" panose="02020603050405020304" pitchFamily="18" charset="0"/>
                          <a:cs typeface="Times New Roman" panose="02020603050405020304" pitchFamily="18" charset="0"/>
                        </a:rPr>
                        <a:t>Frequency: It is common to group all information together on one page or provide particular links to further information.</a:t>
                      </a:r>
                    </a:p>
                    <a:p>
                      <a:pPr marL="342900" lvl="0" indent="-342900">
                        <a:lnSpc>
                          <a:spcPct val="115000"/>
                        </a:lnSpc>
                        <a:spcAft>
                          <a:spcPts val="0"/>
                        </a:spcAft>
                        <a:buFont typeface="Symbol" panose="05050102010706020507" pitchFamily="18" charset="2"/>
                        <a:buChar char=""/>
                      </a:pPr>
                      <a:r>
                        <a:rPr lang="en-GB" sz="1400">
                          <a:effectLst/>
                          <a:latin typeface="Segoe UI" panose="020B0502040204020203" pitchFamily="34" charset="0"/>
                          <a:ea typeface="Times New Roman" panose="02020603050405020304" pitchFamily="18" charset="0"/>
                          <a:cs typeface="Times New Roman" panose="02020603050405020304" pitchFamily="18" charset="0"/>
                        </a:rPr>
                        <a:t>Impact: It is very important because it prevents user to be confused. It assures lack of misunderstanding.</a:t>
                      </a:r>
                    </a:p>
                    <a:p>
                      <a:pPr marL="342900" lvl="0" indent="-342900">
                        <a:lnSpc>
                          <a:spcPct val="115000"/>
                        </a:lnSpc>
                        <a:spcAft>
                          <a:spcPts val="0"/>
                        </a:spcAft>
                        <a:buFont typeface="Symbol" panose="05050102010706020507" pitchFamily="18" charset="2"/>
                        <a:buChar char=""/>
                      </a:pPr>
                      <a:r>
                        <a:rPr lang="en-GB" sz="1400">
                          <a:effectLst/>
                          <a:latin typeface="Segoe UI" panose="020B0502040204020203" pitchFamily="34" charset="0"/>
                          <a:ea typeface="Times New Roman" panose="02020603050405020304" pitchFamily="18" charset="0"/>
                          <a:cs typeface="Times New Roman" panose="02020603050405020304" pitchFamily="18" charset="0"/>
                        </a:rPr>
                        <a:t>Persistence: The benefit is valuable only one time when user needs the information. Further, it loses its importance because user knows everything about the products and its pricing.</a:t>
                      </a:r>
                    </a:p>
                    <a:p>
                      <a:pPr marL="342900" lvl="0" indent="-342900">
                        <a:lnSpc>
                          <a:spcPct val="115000"/>
                        </a:lnSpc>
                        <a:spcAft>
                          <a:spcPts val="0"/>
                        </a:spcAft>
                        <a:buFont typeface="Symbol" panose="05050102010706020507" pitchFamily="18" charset="2"/>
                        <a:buChar char=""/>
                      </a:pPr>
                      <a:r>
                        <a:rPr lang="en-GB" sz="1400">
                          <a:effectLst/>
                          <a:latin typeface="Segoe UI" panose="020B0502040204020203" pitchFamily="34" charset="0"/>
                          <a:ea typeface="Times New Roman" panose="02020603050405020304" pitchFamily="18" charset="0"/>
                          <a:cs typeface="Times New Roman" panose="02020603050405020304" pitchFamily="18" charset="0"/>
                        </a:rPr>
                        <a:t>Weights: We rated that case as major importance despite the weak persistence. It is very important to gather all information together and ensure that this is the data user needs right now to avoid misunderstanding and in addition complaints.</a:t>
                      </a:r>
                    </a:p>
                  </a:txBody>
                  <a:tcPr marL="63500" marR="63500" marT="63500" marB="63500"/>
                </a:tc>
                <a:extLst>
                  <a:ext uri="{0D108BD9-81ED-4DB2-BD59-A6C34878D82A}">
                    <a16:rowId xmlns:a16="http://schemas.microsoft.com/office/drawing/2014/main" val="1472897159"/>
                  </a:ext>
                </a:extLst>
              </a:tr>
              <a:tr h="832015">
                <a:tc>
                  <a:txBody>
                    <a:bodyPr/>
                    <a:lstStyle/>
                    <a:p>
                      <a:pPr>
                        <a:lnSpc>
                          <a:spcPct val="115000"/>
                        </a:lnSpc>
                        <a:spcAft>
                          <a:spcPts val="0"/>
                        </a:spcAft>
                      </a:pPr>
                      <a:r>
                        <a:rPr lang="en-GB" sz="1400" b="1">
                          <a:effectLst/>
                          <a:latin typeface="Segoe UI" panose="020B0502040204020203" pitchFamily="34" charset="0"/>
                          <a:ea typeface="Times New Roman" panose="02020603050405020304" pitchFamily="18" charset="0"/>
                          <a:cs typeface="Times New Roman" panose="02020603050405020304" pitchFamily="18" charset="0"/>
                        </a:rPr>
                        <a:t>Possible Trade-offs:</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a:effectLst/>
                          <a:latin typeface="Segoe UI" panose="020B0502040204020203" pitchFamily="34" charset="0"/>
                          <a:ea typeface="Times New Roman" panose="02020603050405020304" pitchFamily="18" charset="0"/>
                          <a:cs typeface="Times New Roman" panose="02020603050405020304" pitchFamily="18" charset="0"/>
                        </a:rPr>
                        <a:t>This benefit has no usable trade-offs we’re aware of.</a:t>
                      </a:r>
                    </a:p>
                  </a:txBody>
                  <a:tcPr marL="63500" marR="63500" marT="63500" marB="63500"/>
                </a:tc>
                <a:extLst>
                  <a:ext uri="{0D108BD9-81ED-4DB2-BD59-A6C34878D82A}">
                    <a16:rowId xmlns:a16="http://schemas.microsoft.com/office/drawing/2014/main" val="194750888"/>
                  </a:ext>
                </a:extLst>
              </a:tr>
              <a:tr h="826509">
                <a:tc>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Relationships:</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kern="1200" dirty="0">
                          <a:solidFill>
                            <a:schemeClr val="tx1"/>
                          </a:solidFill>
                          <a:effectLst/>
                          <a:latin typeface="+mn-lt"/>
                          <a:ea typeface="+mn-ea"/>
                          <a:cs typeface="+mn-cs"/>
                        </a:rPr>
                        <a:t>No. 6-HE-5.1, No. 6-HE-5.3</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3165272999"/>
                  </a:ext>
                </a:extLst>
              </a:tr>
            </a:tbl>
          </a:graphicData>
        </a:graphic>
      </p:graphicFrame>
      <p:sp>
        <p:nvSpPr>
          <p:cNvPr id="6" name="Tytuł 1">
            <a:extLst>
              <a:ext uri="{FF2B5EF4-FFF2-40B4-BE49-F238E27FC236}">
                <a16:creationId xmlns:a16="http://schemas.microsoft.com/office/drawing/2014/main" id="{B8B95D75-1195-44D9-9BF2-44341A22ECD3}"/>
              </a:ext>
            </a:extLst>
          </p:cNvPr>
          <p:cNvSpPr txBox="1">
            <a:spLocks/>
          </p:cNvSpPr>
          <p:nvPr/>
        </p:nvSpPr>
        <p:spPr>
          <a:xfrm>
            <a:off x="569518" y="344661"/>
            <a:ext cx="10058400" cy="6713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15000"/>
              </a:lnSpc>
            </a:pPr>
            <a:r>
              <a:rPr lang="en-GB" sz="3200" b="1" dirty="0">
                <a:latin typeface="Segoe UI" panose="020B0502040204020203" pitchFamily="34" charset="0"/>
                <a:ea typeface="Times New Roman" panose="02020603050405020304" pitchFamily="18" charset="0"/>
                <a:cs typeface="Times New Roman" panose="02020603050405020304" pitchFamily="18" charset="0"/>
              </a:rPr>
              <a:t>No. 6-HE-5.2 </a:t>
            </a:r>
            <a:r>
              <a:rPr lang="en-GB" sz="2400" dirty="0">
                <a:latin typeface="Segoe UI" panose="020B0502040204020203" pitchFamily="34" charset="0"/>
                <a:ea typeface="Times New Roman" panose="02020603050405020304" pitchFamily="18" charset="0"/>
                <a:cs typeface="Times New Roman" panose="02020603050405020304" pitchFamily="18" charset="0"/>
              </a:rPr>
              <a:t>Clearly Ensure that Necessary Information is Displayed</a:t>
            </a:r>
          </a:p>
          <a:p>
            <a:pPr>
              <a:lnSpc>
                <a:spcPct val="115000"/>
              </a:lnSpc>
            </a:pPr>
            <a:endParaRPr lang="en-GB" sz="2800" dirty="0">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pPr>
            <a:endParaRPr lang="en-GB" sz="2800" dirty="0">
              <a:latin typeface="Segoe UI" panose="020B05020402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1639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2">
            <a:extLst>
              <a:ext uri="{FF2B5EF4-FFF2-40B4-BE49-F238E27FC236}">
                <a16:creationId xmlns:a16="http://schemas.microsoft.com/office/drawing/2014/main" id="{A51DCB13-7CBE-4561-A532-00910ADDDE9E}"/>
              </a:ext>
            </a:extLst>
          </p:cNvPr>
          <p:cNvGraphicFramePr>
            <a:graphicFrameLocks noGrp="1"/>
          </p:cNvGraphicFramePr>
          <p:nvPr>
            <p:extLst>
              <p:ext uri="{D42A27DB-BD31-4B8C-83A1-F6EECF244321}">
                <p14:modId xmlns:p14="http://schemas.microsoft.com/office/powerpoint/2010/main" val="1328085651"/>
              </p:ext>
            </p:extLst>
          </p:nvPr>
        </p:nvGraphicFramePr>
        <p:xfrm>
          <a:off x="406399" y="1314341"/>
          <a:ext cx="11408230" cy="2212215"/>
        </p:xfrm>
        <a:graphic>
          <a:graphicData uri="http://schemas.openxmlformats.org/drawingml/2006/table">
            <a:tbl>
              <a:tblPr firstRow="1" bandRow="1">
                <a:tableStyleId>{5940675A-B579-460E-94D1-54222C63F5DA}</a:tableStyleId>
              </a:tblPr>
              <a:tblGrid>
                <a:gridCol w="9724572">
                  <a:extLst>
                    <a:ext uri="{9D8B030D-6E8A-4147-A177-3AD203B41FA5}">
                      <a16:colId xmlns:a16="http://schemas.microsoft.com/office/drawing/2014/main" val="1581639009"/>
                    </a:ext>
                  </a:extLst>
                </a:gridCol>
                <a:gridCol w="1683658">
                  <a:extLst>
                    <a:ext uri="{9D8B030D-6E8A-4147-A177-3AD203B41FA5}">
                      <a16:colId xmlns:a16="http://schemas.microsoft.com/office/drawing/2014/main" val="2359419021"/>
                    </a:ext>
                  </a:extLst>
                </a:gridCol>
              </a:tblGrid>
              <a:tr h="315130">
                <a:tc>
                  <a:txBody>
                    <a:bodyPr/>
                    <a:lstStyle/>
                    <a:p>
                      <a:pPr>
                        <a:lnSpc>
                          <a:spcPct val="115000"/>
                        </a:lnSpc>
                        <a:spcAft>
                          <a:spcPts val="0"/>
                        </a:spcAft>
                      </a:pPr>
                      <a:r>
                        <a:rPr lang="en-GB" sz="1400">
                          <a:effectLst/>
                          <a:latin typeface="Segoe UI" panose="020B0502040204020203" pitchFamily="34" charset="0"/>
                          <a:ea typeface="Times New Roman" panose="02020603050405020304" pitchFamily="18" charset="0"/>
                          <a:cs typeface="Times New Roman" panose="02020603050405020304" pitchFamily="18" charset="0"/>
                        </a:rPr>
                        <a:t>No. 6-HE- 5.3</a:t>
                      </a:r>
                    </a:p>
                  </a:txBody>
                  <a:tcPr marL="63500" marR="63500" marT="63500" marB="63500"/>
                </a:tc>
                <a:tc>
                  <a:txBody>
                    <a:bodyPr/>
                    <a:lstStyle/>
                    <a:p>
                      <a:pPr algn="ct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Good aspect</a:t>
                      </a:r>
                    </a:p>
                  </a:txBody>
                  <a:tcPr marL="63500" marR="63500" marT="63500" marB="63500"/>
                </a:tc>
                <a:extLst>
                  <a:ext uri="{0D108BD9-81ED-4DB2-BD59-A6C34878D82A}">
                    <a16:rowId xmlns:a16="http://schemas.microsoft.com/office/drawing/2014/main" val="1242800369"/>
                  </a:ext>
                </a:extLst>
              </a:tr>
              <a:tr h="535243">
                <a:tc gridSpan="2">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Name</a:t>
                      </a: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a:t>
                      </a: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Related elements are grouped together</a:t>
                      </a:r>
                    </a:p>
                  </a:txBody>
                  <a:tcPr marL="63500" marR="63500" marT="63500" marB="63500"/>
                </a:tc>
                <a:tc hMerge="1">
                  <a:txBody>
                    <a:bodyPr/>
                    <a:lstStyle/>
                    <a:p>
                      <a:endParaRPr lang="en-GB"/>
                    </a:p>
                  </a:txBody>
                  <a:tcPr/>
                </a:tc>
                <a:extLst>
                  <a:ext uri="{0D108BD9-81ED-4DB2-BD59-A6C34878D82A}">
                    <a16:rowId xmlns:a16="http://schemas.microsoft.com/office/drawing/2014/main" val="825665563"/>
                  </a:ext>
                </a:extLst>
              </a:tr>
              <a:tr h="1264287">
                <a:tc gridSpan="2">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Evidence:</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Heuristic: Recognition rather than recall</a:t>
                      </a:r>
                    </a:p>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Interface aspect:</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Related elements are presented together.</a:t>
                      </a:r>
                    </a:p>
                  </a:txBody>
                  <a:tcPr marL="63500" marR="63500" marT="63500" marB="63500"/>
                </a:tc>
                <a:tc hMerge="1">
                  <a:txBody>
                    <a:bodyPr/>
                    <a:lstStyle/>
                    <a:p>
                      <a:endParaRPr lang="en-GB"/>
                    </a:p>
                  </a:txBody>
                  <a:tcPr/>
                </a:tc>
                <a:extLst>
                  <a:ext uri="{0D108BD9-81ED-4DB2-BD59-A6C34878D82A}">
                    <a16:rowId xmlns:a16="http://schemas.microsoft.com/office/drawing/2014/main" val="1472897159"/>
                  </a:ext>
                </a:extLst>
              </a:tr>
            </a:tbl>
          </a:graphicData>
        </a:graphic>
      </p:graphicFrame>
      <p:sp>
        <p:nvSpPr>
          <p:cNvPr id="8" name="Tytuł 1">
            <a:extLst>
              <a:ext uri="{FF2B5EF4-FFF2-40B4-BE49-F238E27FC236}">
                <a16:creationId xmlns:a16="http://schemas.microsoft.com/office/drawing/2014/main" id="{452E8E2E-2952-4011-9700-1B2748E5770C}"/>
              </a:ext>
            </a:extLst>
          </p:cNvPr>
          <p:cNvSpPr txBox="1">
            <a:spLocks/>
          </p:cNvSpPr>
          <p:nvPr/>
        </p:nvSpPr>
        <p:spPr>
          <a:xfrm>
            <a:off x="569518" y="344661"/>
            <a:ext cx="10058400" cy="6713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15000"/>
              </a:lnSpc>
            </a:pPr>
            <a:r>
              <a:rPr lang="en-GB" sz="3200" b="1" dirty="0">
                <a:latin typeface="Segoe UI" panose="020B0502040204020203" pitchFamily="34" charset="0"/>
                <a:ea typeface="Times New Roman" panose="02020603050405020304" pitchFamily="18" charset="0"/>
                <a:cs typeface="Times New Roman" panose="02020603050405020304" pitchFamily="18" charset="0"/>
              </a:rPr>
              <a:t>No. 6-HE-5.3 </a:t>
            </a:r>
            <a:r>
              <a:rPr lang="en-GB" sz="2800" dirty="0">
                <a:latin typeface="Segoe UI" panose="020B0502040204020203" pitchFamily="34" charset="0"/>
                <a:ea typeface="Times New Roman" panose="02020603050405020304" pitchFamily="18" charset="0"/>
                <a:cs typeface="Times New Roman" panose="02020603050405020304" pitchFamily="18" charset="0"/>
              </a:rPr>
              <a:t>Related elements are grouped together</a:t>
            </a:r>
            <a:endParaRPr lang="en-GB" sz="2400" dirty="0">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pPr>
            <a:endParaRPr lang="en-GB" sz="2400" dirty="0">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pPr>
            <a:endParaRPr lang="en-GB" sz="2800" dirty="0">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pPr>
            <a:endParaRPr lang="en-GB" sz="2800" dirty="0">
              <a:latin typeface="Segoe UI" panose="020B0502040204020203" pitchFamily="34" charset="0"/>
              <a:ea typeface="Times New Roman" panose="02020603050405020304" pitchFamily="18" charset="0"/>
              <a:cs typeface="Times New Roman" panose="02020603050405020304" pitchFamily="18" charset="0"/>
            </a:endParaRPr>
          </a:p>
        </p:txBody>
      </p:sp>
      <p:pic>
        <p:nvPicPr>
          <p:cNvPr id="13" name="Grafika 12" descr="Znak kciuka w górę">
            <a:extLst>
              <a:ext uri="{FF2B5EF4-FFF2-40B4-BE49-F238E27FC236}">
                <a16:creationId xmlns:a16="http://schemas.microsoft.com/office/drawing/2014/main" id="{AD9AAD91-8714-497F-BBB3-F531EDB706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27918" y="295702"/>
            <a:ext cx="769258" cy="769258"/>
          </a:xfrm>
          <a:prstGeom prst="rect">
            <a:avLst/>
          </a:prstGeom>
        </p:spPr>
      </p:pic>
      <p:pic>
        <p:nvPicPr>
          <p:cNvPr id="3" name="Obraz 2">
            <a:extLst>
              <a:ext uri="{FF2B5EF4-FFF2-40B4-BE49-F238E27FC236}">
                <a16:creationId xmlns:a16="http://schemas.microsoft.com/office/drawing/2014/main" id="{CE9D2DED-6166-45E4-8F50-1F1B7BEEF275}"/>
              </a:ext>
            </a:extLst>
          </p:cNvPr>
          <p:cNvPicPr>
            <a:picLocks noChangeAspect="1"/>
          </p:cNvPicPr>
          <p:nvPr/>
        </p:nvPicPr>
        <p:blipFill rotWithShape="1">
          <a:blip r:embed="rId4"/>
          <a:srcRect t="24436" b="25086"/>
          <a:stretch/>
        </p:blipFill>
        <p:spPr>
          <a:xfrm>
            <a:off x="391885" y="3653555"/>
            <a:ext cx="11408230" cy="2634758"/>
          </a:xfrm>
          <a:prstGeom prst="rect">
            <a:avLst/>
          </a:prstGeom>
        </p:spPr>
      </p:pic>
    </p:spTree>
    <p:extLst>
      <p:ext uri="{BB962C8B-B14F-4D97-AF65-F5344CB8AC3E}">
        <p14:creationId xmlns:p14="http://schemas.microsoft.com/office/powerpoint/2010/main" val="6994928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2">
            <a:extLst>
              <a:ext uri="{FF2B5EF4-FFF2-40B4-BE49-F238E27FC236}">
                <a16:creationId xmlns:a16="http://schemas.microsoft.com/office/drawing/2014/main" id="{87F316AC-6BEC-477F-8FD9-56BD53AE30B2}"/>
              </a:ext>
            </a:extLst>
          </p:cNvPr>
          <p:cNvGraphicFramePr>
            <a:graphicFrameLocks noGrp="1"/>
          </p:cNvGraphicFramePr>
          <p:nvPr>
            <p:extLst>
              <p:ext uri="{D42A27DB-BD31-4B8C-83A1-F6EECF244321}">
                <p14:modId xmlns:p14="http://schemas.microsoft.com/office/powerpoint/2010/main" val="3925273233"/>
              </p:ext>
            </p:extLst>
          </p:nvPr>
        </p:nvGraphicFramePr>
        <p:xfrm>
          <a:off x="361015" y="1016001"/>
          <a:ext cx="11469970" cy="5072428"/>
        </p:xfrm>
        <a:graphic>
          <a:graphicData uri="http://schemas.openxmlformats.org/drawingml/2006/table">
            <a:tbl>
              <a:tblPr firstRow="1" bandRow="1">
                <a:tableStyleId>{5940675A-B579-460E-94D1-54222C63F5DA}</a:tableStyleId>
              </a:tblPr>
              <a:tblGrid>
                <a:gridCol w="11469970">
                  <a:extLst>
                    <a:ext uri="{9D8B030D-6E8A-4147-A177-3AD203B41FA5}">
                      <a16:colId xmlns:a16="http://schemas.microsoft.com/office/drawing/2014/main" val="1581639009"/>
                    </a:ext>
                  </a:extLst>
                </a:gridCol>
              </a:tblGrid>
              <a:tr h="970733">
                <a:tc>
                  <a:txBody>
                    <a:bodyPr/>
                    <a:lstStyle/>
                    <a:p>
                      <a:pPr>
                        <a:lnSpc>
                          <a:spcPct val="115000"/>
                        </a:lnSpc>
                        <a:spcAft>
                          <a:spcPts val="0"/>
                        </a:spcAft>
                      </a:pPr>
                      <a:r>
                        <a:rPr lang="en-GB" sz="1400" b="1">
                          <a:effectLst/>
                          <a:latin typeface="Segoe UI" panose="020B0502040204020203" pitchFamily="34" charset="0"/>
                          <a:ea typeface="Times New Roman" panose="02020603050405020304" pitchFamily="18" charset="0"/>
                          <a:cs typeface="Times New Roman" panose="02020603050405020304" pitchFamily="18" charset="0"/>
                        </a:rPr>
                        <a:t>Explanation:</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a:effectLst/>
                          <a:latin typeface="Segoe UI" panose="020B0502040204020203" pitchFamily="34" charset="0"/>
                          <a:ea typeface="Times New Roman" panose="02020603050405020304" pitchFamily="18" charset="0"/>
                          <a:cs typeface="Times New Roman" panose="02020603050405020304" pitchFamily="18" charset="0"/>
                        </a:rPr>
                        <a:t>Heuristic is met as related elements are grouped together, most of them are placed in appropriate subpages. User does not have to remember any information since it is all put together in a readable form.</a:t>
                      </a:r>
                    </a:p>
                  </a:txBody>
                  <a:tcPr marL="63500" marR="63500" marT="63500" marB="63500"/>
                </a:tc>
                <a:extLst>
                  <a:ext uri="{0D108BD9-81ED-4DB2-BD59-A6C34878D82A}">
                    <a16:rowId xmlns:a16="http://schemas.microsoft.com/office/drawing/2014/main" val="825665563"/>
                  </a:ext>
                </a:extLst>
              </a:tr>
              <a:tr h="2443171">
                <a:tc>
                  <a:txBody>
                    <a:bodyPr/>
                    <a:lstStyle/>
                    <a:p>
                      <a:pPr>
                        <a:lnSpc>
                          <a:spcPct val="115000"/>
                        </a:lnSpc>
                        <a:spcAft>
                          <a:spcPts val="0"/>
                        </a:spcAft>
                      </a:pPr>
                      <a:r>
                        <a:rPr lang="en-GB" sz="1400" b="1">
                          <a:effectLst/>
                          <a:latin typeface="Segoe UI" panose="020B0502040204020203" pitchFamily="34" charset="0"/>
                          <a:ea typeface="Times New Roman" panose="02020603050405020304" pitchFamily="18" charset="0"/>
                          <a:cs typeface="Times New Roman" panose="02020603050405020304" pitchFamily="18" charset="0"/>
                        </a:rPr>
                        <a:t>Benefit:</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a:effectLst/>
                          <a:latin typeface="Segoe UI" panose="020B0502040204020203" pitchFamily="34" charset="0"/>
                          <a:ea typeface="Times New Roman" panose="02020603050405020304" pitchFamily="18" charset="0"/>
                          <a:cs typeface="Times New Roman" panose="02020603050405020304" pitchFamily="18" charset="0"/>
                        </a:rPr>
                        <a:t>Rating: 3 - Major importance</a:t>
                      </a:r>
                    </a:p>
                    <a:p>
                      <a:pPr>
                        <a:lnSpc>
                          <a:spcPct val="115000"/>
                        </a:lnSpc>
                        <a:spcAft>
                          <a:spcPts val="0"/>
                        </a:spcAft>
                      </a:pPr>
                      <a:r>
                        <a:rPr lang="en-GB" sz="1400" b="1">
                          <a:effectLst/>
                          <a:latin typeface="Segoe UI" panose="020B0502040204020203" pitchFamily="34" charset="0"/>
                          <a:ea typeface="Times New Roman" panose="02020603050405020304" pitchFamily="18" charset="0"/>
                          <a:cs typeface="Times New Roman" panose="02020603050405020304" pitchFamily="18" charset="0"/>
                        </a:rPr>
                        <a:t>Justification:</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GB" sz="1400">
                          <a:effectLst/>
                          <a:latin typeface="Segoe UI" panose="020B0502040204020203" pitchFamily="34" charset="0"/>
                          <a:ea typeface="Times New Roman" panose="02020603050405020304" pitchFamily="18" charset="0"/>
                          <a:cs typeface="Times New Roman" panose="02020603050405020304" pitchFamily="18" charset="0"/>
                        </a:rPr>
                        <a:t>Frequency: This is rather often found on websites since it is easy to write as well as to read and makes the entire page more organized. All kinds of users are bound to benefit from it. </a:t>
                      </a:r>
                    </a:p>
                    <a:p>
                      <a:pPr marL="342900" lvl="0" indent="-342900">
                        <a:lnSpc>
                          <a:spcPct val="115000"/>
                        </a:lnSpc>
                        <a:spcAft>
                          <a:spcPts val="0"/>
                        </a:spcAft>
                        <a:buFont typeface="Symbol" panose="05050102010706020507" pitchFamily="18" charset="2"/>
                        <a:buChar char=""/>
                      </a:pPr>
                      <a:r>
                        <a:rPr lang="en-GB" sz="1400">
                          <a:effectLst/>
                          <a:latin typeface="Segoe UI" panose="020B0502040204020203" pitchFamily="34" charset="0"/>
                          <a:ea typeface="Times New Roman" panose="02020603050405020304" pitchFamily="18" charset="0"/>
                          <a:cs typeface="Times New Roman" panose="02020603050405020304" pitchFamily="18" charset="0"/>
                        </a:rPr>
                        <a:t>Impact: This benefit is important, since users can find all information concerning one topic in the same place without need to search for different parts of the information around the website.</a:t>
                      </a:r>
                    </a:p>
                    <a:p>
                      <a:pPr marL="342900" lvl="0" indent="-342900">
                        <a:lnSpc>
                          <a:spcPct val="115000"/>
                        </a:lnSpc>
                        <a:spcAft>
                          <a:spcPts val="0"/>
                        </a:spcAft>
                        <a:buFont typeface="Symbol" panose="05050102010706020507" pitchFamily="18" charset="2"/>
                        <a:buChar char=""/>
                      </a:pPr>
                      <a:r>
                        <a:rPr lang="en-GB" sz="1400">
                          <a:effectLst/>
                          <a:latin typeface="Segoe UI" panose="020B0502040204020203" pitchFamily="34" charset="0"/>
                          <a:ea typeface="Times New Roman" panose="02020603050405020304" pitchFamily="18" charset="0"/>
                          <a:cs typeface="Times New Roman" panose="02020603050405020304" pitchFamily="18" charset="0"/>
                        </a:rPr>
                        <a:t>Persistence: It is a persistent matter, as information grouped together helps every time the user is looking for it.</a:t>
                      </a:r>
                    </a:p>
                    <a:p>
                      <a:pPr marL="342900" lvl="0" indent="-342900">
                        <a:lnSpc>
                          <a:spcPct val="115000"/>
                        </a:lnSpc>
                        <a:spcAft>
                          <a:spcPts val="0"/>
                        </a:spcAft>
                        <a:buFont typeface="Symbol" panose="05050102010706020507" pitchFamily="18" charset="2"/>
                        <a:buChar char=""/>
                      </a:pPr>
                      <a:r>
                        <a:rPr lang="en-GB" sz="1400">
                          <a:effectLst/>
                          <a:latin typeface="Segoe UI" panose="020B0502040204020203" pitchFamily="34" charset="0"/>
                          <a:ea typeface="Times New Roman" panose="02020603050405020304" pitchFamily="18" charset="0"/>
                          <a:cs typeface="Times New Roman" panose="02020603050405020304" pitchFamily="18" charset="0"/>
                        </a:rPr>
                        <a:t>Weights: We rated this as a major importance as it is a rather important and persistent case.</a:t>
                      </a:r>
                    </a:p>
                  </a:txBody>
                  <a:tcPr marL="63500" marR="63500" marT="63500" marB="63500"/>
                </a:tc>
                <a:extLst>
                  <a:ext uri="{0D108BD9-81ED-4DB2-BD59-A6C34878D82A}">
                    <a16:rowId xmlns:a16="http://schemas.microsoft.com/office/drawing/2014/main" val="1472897159"/>
                  </a:ext>
                </a:extLst>
              </a:tr>
              <a:tr h="832015">
                <a:tc>
                  <a:txBody>
                    <a:bodyPr/>
                    <a:lstStyle/>
                    <a:p>
                      <a:pPr>
                        <a:lnSpc>
                          <a:spcPct val="115000"/>
                        </a:lnSpc>
                        <a:spcAft>
                          <a:spcPts val="0"/>
                        </a:spcAft>
                      </a:pPr>
                      <a:r>
                        <a:rPr lang="en-GB" sz="1400" b="1">
                          <a:effectLst/>
                          <a:latin typeface="Segoe UI" panose="020B0502040204020203" pitchFamily="34" charset="0"/>
                          <a:ea typeface="Times New Roman" panose="02020603050405020304" pitchFamily="18" charset="0"/>
                          <a:cs typeface="Times New Roman" panose="02020603050405020304" pitchFamily="18" charset="0"/>
                        </a:rPr>
                        <a:t>Possible Trade-offs:</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a:effectLst/>
                          <a:latin typeface="Segoe UI" panose="020B0502040204020203" pitchFamily="34" charset="0"/>
                          <a:ea typeface="Times New Roman" panose="02020603050405020304" pitchFamily="18" charset="0"/>
                          <a:cs typeface="Times New Roman" panose="02020603050405020304" pitchFamily="18" charset="0"/>
                        </a:rPr>
                        <a:t>This benefit has no usable trade-offs we’re aware of.</a:t>
                      </a:r>
                    </a:p>
                  </a:txBody>
                  <a:tcPr marL="63500" marR="63500" marT="63500" marB="63500"/>
                </a:tc>
                <a:extLst>
                  <a:ext uri="{0D108BD9-81ED-4DB2-BD59-A6C34878D82A}">
                    <a16:rowId xmlns:a16="http://schemas.microsoft.com/office/drawing/2014/main" val="194750888"/>
                  </a:ext>
                </a:extLst>
              </a:tr>
              <a:tr h="826509">
                <a:tc>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Relationships:</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kern="1200" dirty="0">
                          <a:solidFill>
                            <a:schemeClr val="tx1"/>
                          </a:solidFill>
                          <a:effectLst/>
                          <a:latin typeface="+mn-lt"/>
                          <a:ea typeface="+mn-ea"/>
                          <a:cs typeface="+mn-cs"/>
                        </a:rPr>
                        <a:t>No. 6-HE-1.2, No. 6-HE-2.1, No. 6-HE-2.4, No. 6-HE-5.1</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3165272999"/>
                  </a:ext>
                </a:extLst>
              </a:tr>
            </a:tbl>
          </a:graphicData>
        </a:graphic>
      </p:graphicFrame>
      <p:sp>
        <p:nvSpPr>
          <p:cNvPr id="4" name="Tytuł 1">
            <a:extLst>
              <a:ext uri="{FF2B5EF4-FFF2-40B4-BE49-F238E27FC236}">
                <a16:creationId xmlns:a16="http://schemas.microsoft.com/office/drawing/2014/main" id="{8FEC156F-B36C-4320-A580-E9B29CC11FBA}"/>
              </a:ext>
            </a:extLst>
          </p:cNvPr>
          <p:cNvSpPr txBox="1">
            <a:spLocks/>
          </p:cNvSpPr>
          <p:nvPr/>
        </p:nvSpPr>
        <p:spPr>
          <a:xfrm>
            <a:off x="569518" y="344661"/>
            <a:ext cx="10058400" cy="6713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15000"/>
              </a:lnSpc>
            </a:pPr>
            <a:r>
              <a:rPr lang="en-GB" sz="3200" b="1" dirty="0">
                <a:latin typeface="Segoe UI" panose="020B0502040204020203" pitchFamily="34" charset="0"/>
                <a:ea typeface="Times New Roman" panose="02020603050405020304" pitchFamily="18" charset="0"/>
                <a:cs typeface="Times New Roman" panose="02020603050405020304" pitchFamily="18" charset="0"/>
              </a:rPr>
              <a:t>No. 6-HE-5.3 </a:t>
            </a:r>
            <a:r>
              <a:rPr lang="en-GB" sz="2800" dirty="0">
                <a:latin typeface="Segoe UI" panose="020B0502040204020203" pitchFamily="34" charset="0"/>
                <a:ea typeface="Times New Roman" panose="02020603050405020304" pitchFamily="18" charset="0"/>
                <a:cs typeface="Times New Roman" panose="02020603050405020304" pitchFamily="18" charset="0"/>
              </a:rPr>
              <a:t>Related elements are grouped together</a:t>
            </a:r>
            <a:endParaRPr lang="en-GB" sz="2400" dirty="0">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pPr>
            <a:endParaRPr lang="en-GB" sz="2400" dirty="0">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pPr>
            <a:endParaRPr lang="en-GB" sz="2800" dirty="0">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pPr>
            <a:endParaRPr lang="en-GB" sz="2800" dirty="0">
              <a:latin typeface="Segoe UI" panose="020B05020402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56705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2">
            <a:extLst>
              <a:ext uri="{FF2B5EF4-FFF2-40B4-BE49-F238E27FC236}">
                <a16:creationId xmlns:a16="http://schemas.microsoft.com/office/drawing/2014/main" id="{A51DCB13-7CBE-4561-A532-00910ADDDE9E}"/>
              </a:ext>
            </a:extLst>
          </p:cNvPr>
          <p:cNvGraphicFramePr>
            <a:graphicFrameLocks noGrp="1"/>
          </p:cNvGraphicFramePr>
          <p:nvPr>
            <p:extLst>
              <p:ext uri="{D42A27DB-BD31-4B8C-83A1-F6EECF244321}">
                <p14:modId xmlns:p14="http://schemas.microsoft.com/office/powerpoint/2010/main" val="3895077095"/>
              </p:ext>
            </p:extLst>
          </p:nvPr>
        </p:nvGraphicFramePr>
        <p:xfrm>
          <a:off x="406399" y="1314341"/>
          <a:ext cx="11408230" cy="2212215"/>
        </p:xfrm>
        <a:graphic>
          <a:graphicData uri="http://schemas.openxmlformats.org/drawingml/2006/table">
            <a:tbl>
              <a:tblPr firstRow="1" bandRow="1">
                <a:tableStyleId>{5940675A-B579-460E-94D1-54222C63F5DA}</a:tableStyleId>
              </a:tblPr>
              <a:tblGrid>
                <a:gridCol w="9724572">
                  <a:extLst>
                    <a:ext uri="{9D8B030D-6E8A-4147-A177-3AD203B41FA5}">
                      <a16:colId xmlns:a16="http://schemas.microsoft.com/office/drawing/2014/main" val="1581639009"/>
                    </a:ext>
                  </a:extLst>
                </a:gridCol>
                <a:gridCol w="1683658">
                  <a:extLst>
                    <a:ext uri="{9D8B030D-6E8A-4147-A177-3AD203B41FA5}">
                      <a16:colId xmlns:a16="http://schemas.microsoft.com/office/drawing/2014/main" val="2359419021"/>
                    </a:ext>
                  </a:extLst>
                </a:gridCol>
              </a:tblGrid>
              <a:tr h="315130">
                <a:tc>
                  <a:txBody>
                    <a:bodyPr/>
                    <a:lstStyle/>
                    <a:p>
                      <a:pPr>
                        <a:lnSpc>
                          <a:spcPct val="115000"/>
                        </a:lnSpc>
                        <a:spcAft>
                          <a:spcPts val="0"/>
                        </a:spcAft>
                      </a:pPr>
                      <a:r>
                        <a:rPr lang="en-GB" sz="1400">
                          <a:effectLst/>
                          <a:latin typeface="Segoe UI" panose="020B0502040204020203" pitchFamily="34" charset="0"/>
                          <a:ea typeface="Times New Roman" panose="02020603050405020304" pitchFamily="18" charset="0"/>
                          <a:cs typeface="Times New Roman" panose="02020603050405020304" pitchFamily="18" charset="0"/>
                        </a:rPr>
                        <a:t>No. 6-HE- 5.4</a:t>
                      </a:r>
                    </a:p>
                  </a:txBody>
                  <a:tcPr marL="63500" marR="63500" marT="63500" marB="63500"/>
                </a:tc>
                <a:tc>
                  <a:txBody>
                    <a:bodyPr/>
                    <a:lstStyle/>
                    <a:p>
                      <a:pPr algn="ctr">
                        <a:lnSpc>
                          <a:spcPct val="115000"/>
                        </a:lnSpc>
                        <a:spcAft>
                          <a:spcPts val="0"/>
                        </a:spcAft>
                      </a:pPr>
                      <a:r>
                        <a:rPr lang="en-GB" sz="1400">
                          <a:effectLst/>
                          <a:latin typeface="Segoe UI" panose="020B0502040204020203" pitchFamily="34" charset="0"/>
                          <a:ea typeface="Times New Roman" panose="02020603050405020304" pitchFamily="18" charset="0"/>
                          <a:cs typeface="Times New Roman" panose="02020603050405020304" pitchFamily="18" charset="0"/>
                        </a:rPr>
                        <a:t>Good aspect</a:t>
                      </a:r>
                    </a:p>
                  </a:txBody>
                  <a:tcPr marL="63500" marR="63500" marT="63500" marB="63500"/>
                </a:tc>
                <a:extLst>
                  <a:ext uri="{0D108BD9-81ED-4DB2-BD59-A6C34878D82A}">
                    <a16:rowId xmlns:a16="http://schemas.microsoft.com/office/drawing/2014/main" val="1242800369"/>
                  </a:ext>
                </a:extLst>
              </a:tr>
              <a:tr h="535243">
                <a:tc gridSpan="2">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Name</a:t>
                      </a: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a:t>
                      </a: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Low number of clicks and pages</a:t>
                      </a:r>
                    </a:p>
                  </a:txBody>
                  <a:tcPr marL="63500" marR="63500" marT="63500" marB="63500"/>
                </a:tc>
                <a:tc hMerge="1">
                  <a:txBody>
                    <a:bodyPr/>
                    <a:lstStyle/>
                    <a:p>
                      <a:endParaRPr lang="en-GB"/>
                    </a:p>
                  </a:txBody>
                  <a:tcPr/>
                </a:tc>
                <a:extLst>
                  <a:ext uri="{0D108BD9-81ED-4DB2-BD59-A6C34878D82A}">
                    <a16:rowId xmlns:a16="http://schemas.microsoft.com/office/drawing/2014/main" val="825665563"/>
                  </a:ext>
                </a:extLst>
              </a:tr>
              <a:tr h="1264287">
                <a:tc gridSpan="2">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Evidence</a:t>
                      </a: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a:t>
                      </a: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Heuristic: Aesthetic and minimalist design</a:t>
                      </a:r>
                    </a:p>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Interface</a:t>
                      </a: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 </a:t>
                      </a: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aspect</a:t>
                      </a: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a:t>
                      </a: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The number of subpages is low and the number of buttons on each of them is also low.</a:t>
                      </a:r>
                    </a:p>
                  </a:txBody>
                  <a:tcPr marL="63500" marR="63500" marT="63500" marB="63500"/>
                </a:tc>
                <a:tc hMerge="1">
                  <a:txBody>
                    <a:bodyPr/>
                    <a:lstStyle/>
                    <a:p>
                      <a:endParaRPr lang="en-GB"/>
                    </a:p>
                  </a:txBody>
                  <a:tcPr/>
                </a:tc>
                <a:extLst>
                  <a:ext uri="{0D108BD9-81ED-4DB2-BD59-A6C34878D82A}">
                    <a16:rowId xmlns:a16="http://schemas.microsoft.com/office/drawing/2014/main" val="1472897159"/>
                  </a:ext>
                </a:extLst>
              </a:tr>
            </a:tbl>
          </a:graphicData>
        </a:graphic>
      </p:graphicFrame>
      <p:sp>
        <p:nvSpPr>
          <p:cNvPr id="8" name="Tytuł 1">
            <a:extLst>
              <a:ext uri="{FF2B5EF4-FFF2-40B4-BE49-F238E27FC236}">
                <a16:creationId xmlns:a16="http://schemas.microsoft.com/office/drawing/2014/main" id="{452E8E2E-2952-4011-9700-1B2748E5770C}"/>
              </a:ext>
            </a:extLst>
          </p:cNvPr>
          <p:cNvSpPr txBox="1">
            <a:spLocks/>
          </p:cNvSpPr>
          <p:nvPr/>
        </p:nvSpPr>
        <p:spPr>
          <a:xfrm>
            <a:off x="569518" y="344661"/>
            <a:ext cx="10058400" cy="6713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15000"/>
              </a:lnSpc>
            </a:pPr>
            <a:r>
              <a:rPr lang="en-GB" sz="3200" b="1" dirty="0">
                <a:latin typeface="Segoe UI" panose="020B0502040204020203" pitchFamily="34" charset="0"/>
                <a:ea typeface="Times New Roman" panose="02020603050405020304" pitchFamily="18" charset="0"/>
                <a:cs typeface="Times New Roman" panose="02020603050405020304" pitchFamily="18" charset="0"/>
              </a:rPr>
              <a:t>No. 6-HE-5.4 </a:t>
            </a:r>
            <a:r>
              <a:rPr lang="en-GB" sz="2800" dirty="0">
                <a:latin typeface="Segoe UI" panose="020B0502040204020203" pitchFamily="34" charset="0"/>
                <a:ea typeface="Times New Roman" panose="02020603050405020304" pitchFamily="18" charset="0"/>
                <a:cs typeface="Times New Roman" panose="02020603050405020304" pitchFamily="18" charset="0"/>
              </a:rPr>
              <a:t>Low number of clicks and pages</a:t>
            </a:r>
          </a:p>
          <a:p>
            <a:pPr>
              <a:lnSpc>
                <a:spcPct val="115000"/>
              </a:lnSpc>
            </a:pPr>
            <a:endParaRPr lang="en-GB" sz="2400" dirty="0">
              <a:latin typeface="Segoe UI" panose="020B0502040204020203" pitchFamily="34" charset="0"/>
              <a:ea typeface="Times New Roman" panose="02020603050405020304" pitchFamily="18" charset="0"/>
              <a:cs typeface="Times New Roman" panose="02020603050405020304" pitchFamily="18" charset="0"/>
            </a:endParaRPr>
          </a:p>
        </p:txBody>
      </p:sp>
      <p:pic>
        <p:nvPicPr>
          <p:cNvPr id="13" name="Grafika 12" descr="Znak kciuka w górę">
            <a:extLst>
              <a:ext uri="{FF2B5EF4-FFF2-40B4-BE49-F238E27FC236}">
                <a16:creationId xmlns:a16="http://schemas.microsoft.com/office/drawing/2014/main" id="{AD9AAD91-8714-497F-BBB3-F531EDB706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27918" y="295702"/>
            <a:ext cx="769258" cy="769258"/>
          </a:xfrm>
          <a:prstGeom prst="rect">
            <a:avLst/>
          </a:prstGeom>
        </p:spPr>
      </p:pic>
      <p:pic>
        <p:nvPicPr>
          <p:cNvPr id="3" name="Obraz 2">
            <a:extLst>
              <a:ext uri="{FF2B5EF4-FFF2-40B4-BE49-F238E27FC236}">
                <a16:creationId xmlns:a16="http://schemas.microsoft.com/office/drawing/2014/main" id="{3B9BC084-354C-421F-AF2A-FCE57C74E97B}"/>
              </a:ext>
            </a:extLst>
          </p:cNvPr>
          <p:cNvPicPr>
            <a:picLocks noChangeAspect="1"/>
          </p:cNvPicPr>
          <p:nvPr/>
        </p:nvPicPr>
        <p:blipFill rotWithShape="1">
          <a:blip r:embed="rId4"/>
          <a:srcRect b="87965"/>
          <a:stretch/>
        </p:blipFill>
        <p:spPr>
          <a:xfrm>
            <a:off x="406398" y="3936491"/>
            <a:ext cx="11408231" cy="628182"/>
          </a:xfrm>
          <a:prstGeom prst="rect">
            <a:avLst/>
          </a:prstGeom>
        </p:spPr>
      </p:pic>
      <p:pic>
        <p:nvPicPr>
          <p:cNvPr id="4" name="Obraz 3">
            <a:extLst>
              <a:ext uri="{FF2B5EF4-FFF2-40B4-BE49-F238E27FC236}">
                <a16:creationId xmlns:a16="http://schemas.microsoft.com/office/drawing/2014/main" id="{E63A98C1-40DA-440E-B4C4-857184CA3C15}"/>
              </a:ext>
            </a:extLst>
          </p:cNvPr>
          <p:cNvPicPr>
            <a:picLocks noChangeAspect="1"/>
          </p:cNvPicPr>
          <p:nvPr/>
        </p:nvPicPr>
        <p:blipFill rotWithShape="1">
          <a:blip r:embed="rId5"/>
          <a:srcRect t="68254" b="15460"/>
          <a:stretch/>
        </p:blipFill>
        <p:spPr>
          <a:xfrm>
            <a:off x="406398" y="4644984"/>
            <a:ext cx="11408231" cy="850091"/>
          </a:xfrm>
          <a:prstGeom prst="rect">
            <a:avLst/>
          </a:prstGeom>
        </p:spPr>
      </p:pic>
      <p:pic>
        <p:nvPicPr>
          <p:cNvPr id="5" name="Obraz 4">
            <a:extLst>
              <a:ext uri="{FF2B5EF4-FFF2-40B4-BE49-F238E27FC236}">
                <a16:creationId xmlns:a16="http://schemas.microsoft.com/office/drawing/2014/main" id="{EAD8C0D9-896E-4EE0-BCDF-5FFE0D9343FE}"/>
              </a:ext>
            </a:extLst>
          </p:cNvPr>
          <p:cNvPicPr>
            <a:picLocks noChangeAspect="1"/>
          </p:cNvPicPr>
          <p:nvPr/>
        </p:nvPicPr>
        <p:blipFill rotWithShape="1">
          <a:blip r:embed="rId6"/>
          <a:srcRect t="46983" b="44939"/>
          <a:stretch/>
        </p:blipFill>
        <p:spPr>
          <a:xfrm>
            <a:off x="406398" y="5770498"/>
            <a:ext cx="11408231" cy="518167"/>
          </a:xfrm>
          <a:prstGeom prst="rect">
            <a:avLst/>
          </a:prstGeom>
        </p:spPr>
      </p:pic>
      <p:cxnSp>
        <p:nvCxnSpPr>
          <p:cNvPr id="9" name="Łącznik prosty ze strzałką 8">
            <a:extLst>
              <a:ext uri="{FF2B5EF4-FFF2-40B4-BE49-F238E27FC236}">
                <a16:creationId xmlns:a16="http://schemas.microsoft.com/office/drawing/2014/main" id="{B7EBB75B-9CBC-4CA7-B6ED-35E28CF28F0B}"/>
              </a:ext>
            </a:extLst>
          </p:cNvPr>
          <p:cNvCxnSpPr>
            <a:cxnSpLocks/>
          </p:cNvCxnSpPr>
          <p:nvPr/>
        </p:nvCxnSpPr>
        <p:spPr>
          <a:xfrm>
            <a:off x="9385217" y="3840234"/>
            <a:ext cx="645886" cy="19251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Łącznik prosty ze strzałką 9">
            <a:extLst>
              <a:ext uri="{FF2B5EF4-FFF2-40B4-BE49-F238E27FC236}">
                <a16:creationId xmlns:a16="http://schemas.microsoft.com/office/drawing/2014/main" id="{03AA0376-0DFA-483F-8E2F-FFBDA4F01826}"/>
              </a:ext>
            </a:extLst>
          </p:cNvPr>
          <p:cNvCxnSpPr>
            <a:cxnSpLocks/>
          </p:cNvCxnSpPr>
          <p:nvPr/>
        </p:nvCxnSpPr>
        <p:spPr>
          <a:xfrm>
            <a:off x="4383314" y="5265271"/>
            <a:ext cx="711201" cy="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Łącznik prosty ze strzałką 11">
            <a:extLst>
              <a:ext uri="{FF2B5EF4-FFF2-40B4-BE49-F238E27FC236}">
                <a16:creationId xmlns:a16="http://schemas.microsoft.com/office/drawing/2014/main" id="{11224C36-FFB8-41E2-B949-E02D701013AC}"/>
              </a:ext>
            </a:extLst>
          </p:cNvPr>
          <p:cNvCxnSpPr>
            <a:cxnSpLocks/>
          </p:cNvCxnSpPr>
          <p:nvPr/>
        </p:nvCxnSpPr>
        <p:spPr>
          <a:xfrm flipH="1">
            <a:off x="2286099" y="5634381"/>
            <a:ext cx="573313" cy="218191"/>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Prostokąt 13">
            <a:extLst>
              <a:ext uri="{FF2B5EF4-FFF2-40B4-BE49-F238E27FC236}">
                <a16:creationId xmlns:a16="http://schemas.microsoft.com/office/drawing/2014/main" id="{A271D4A8-44B9-4ED0-B5FD-30970F53DE8B}"/>
              </a:ext>
            </a:extLst>
          </p:cNvPr>
          <p:cNvSpPr/>
          <p:nvPr/>
        </p:nvSpPr>
        <p:spPr>
          <a:xfrm>
            <a:off x="9025823" y="3606867"/>
            <a:ext cx="359394" cy="369332"/>
          </a:xfrm>
          <a:prstGeom prst="rect">
            <a:avLst/>
          </a:prstGeom>
        </p:spPr>
        <p:txBody>
          <a:bodyPr wrap="square">
            <a:spAutoFit/>
          </a:bodyPr>
          <a:lstStyle/>
          <a:p>
            <a:r>
              <a:rPr lang="en-GB" dirty="0">
                <a:latin typeface="Segoe UI" panose="020B0502040204020203" pitchFamily="34" charset="0"/>
                <a:ea typeface="Times New Roman" panose="02020603050405020304" pitchFamily="18" charset="0"/>
                <a:cs typeface="Times New Roman" panose="02020603050405020304" pitchFamily="18" charset="0"/>
              </a:rPr>
              <a:t>1.</a:t>
            </a:r>
            <a:endParaRPr lang="en-GB" dirty="0"/>
          </a:p>
        </p:txBody>
      </p:sp>
      <p:sp>
        <p:nvSpPr>
          <p:cNvPr id="15" name="Prostokąt 14">
            <a:extLst>
              <a:ext uri="{FF2B5EF4-FFF2-40B4-BE49-F238E27FC236}">
                <a16:creationId xmlns:a16="http://schemas.microsoft.com/office/drawing/2014/main" id="{6F164CAF-C0C1-40A9-8337-02709C616D71}"/>
              </a:ext>
            </a:extLst>
          </p:cNvPr>
          <p:cNvSpPr/>
          <p:nvPr/>
        </p:nvSpPr>
        <p:spPr>
          <a:xfrm>
            <a:off x="4023920" y="5080605"/>
            <a:ext cx="359394" cy="369332"/>
          </a:xfrm>
          <a:prstGeom prst="rect">
            <a:avLst/>
          </a:prstGeom>
        </p:spPr>
        <p:txBody>
          <a:bodyPr wrap="square">
            <a:spAutoFit/>
          </a:bodyPr>
          <a:lstStyle/>
          <a:p>
            <a:r>
              <a:rPr lang="en-GB" dirty="0">
                <a:latin typeface="Segoe UI" panose="020B0502040204020203" pitchFamily="34" charset="0"/>
                <a:ea typeface="Times New Roman" panose="02020603050405020304" pitchFamily="18" charset="0"/>
                <a:cs typeface="Times New Roman" panose="02020603050405020304" pitchFamily="18" charset="0"/>
              </a:rPr>
              <a:t>2.</a:t>
            </a:r>
            <a:endParaRPr lang="en-GB" dirty="0"/>
          </a:p>
        </p:txBody>
      </p:sp>
      <p:sp>
        <p:nvSpPr>
          <p:cNvPr id="16" name="Prostokąt 15">
            <a:extLst>
              <a:ext uri="{FF2B5EF4-FFF2-40B4-BE49-F238E27FC236}">
                <a16:creationId xmlns:a16="http://schemas.microsoft.com/office/drawing/2014/main" id="{B0C43329-492F-4C6A-8F51-AAF952C08679}"/>
              </a:ext>
            </a:extLst>
          </p:cNvPr>
          <p:cNvSpPr/>
          <p:nvPr/>
        </p:nvSpPr>
        <p:spPr>
          <a:xfrm>
            <a:off x="2877388" y="5374144"/>
            <a:ext cx="359394" cy="369332"/>
          </a:xfrm>
          <a:prstGeom prst="rect">
            <a:avLst/>
          </a:prstGeom>
        </p:spPr>
        <p:txBody>
          <a:bodyPr wrap="square">
            <a:spAutoFit/>
          </a:bodyPr>
          <a:lstStyle/>
          <a:p>
            <a:r>
              <a:rPr lang="en-GB" dirty="0">
                <a:latin typeface="Segoe UI" panose="020B0502040204020203" pitchFamily="34" charset="0"/>
                <a:ea typeface="Times New Roman" panose="02020603050405020304" pitchFamily="18" charset="0"/>
                <a:cs typeface="Times New Roman" panose="02020603050405020304" pitchFamily="18" charset="0"/>
              </a:rPr>
              <a:t>3.</a:t>
            </a:r>
            <a:endParaRPr lang="en-GB" dirty="0"/>
          </a:p>
        </p:txBody>
      </p:sp>
      <p:sp>
        <p:nvSpPr>
          <p:cNvPr id="17" name="Prostokąt 16">
            <a:extLst>
              <a:ext uri="{FF2B5EF4-FFF2-40B4-BE49-F238E27FC236}">
                <a16:creationId xmlns:a16="http://schemas.microsoft.com/office/drawing/2014/main" id="{892142E5-3AA0-45B6-8A82-F831016A94B5}"/>
              </a:ext>
            </a:extLst>
          </p:cNvPr>
          <p:cNvSpPr/>
          <p:nvPr/>
        </p:nvSpPr>
        <p:spPr>
          <a:xfrm>
            <a:off x="323823" y="3548440"/>
            <a:ext cx="1308563" cy="369332"/>
          </a:xfrm>
          <a:prstGeom prst="rect">
            <a:avLst/>
          </a:prstGeom>
        </p:spPr>
        <p:txBody>
          <a:bodyPr wrap="square">
            <a:spAutoFit/>
          </a:bodyPr>
          <a:lstStyle/>
          <a:p>
            <a:r>
              <a:rPr lang="en-GB" dirty="0">
                <a:latin typeface="Segoe UI" panose="020B0502040204020203" pitchFamily="34" charset="0"/>
                <a:ea typeface="Times New Roman" panose="02020603050405020304" pitchFamily="18" charset="0"/>
                <a:cs typeface="Times New Roman" panose="02020603050405020304" pitchFamily="18" charset="0"/>
              </a:rPr>
              <a:t>Homepage</a:t>
            </a:r>
            <a:endParaRPr lang="en-GB" dirty="0"/>
          </a:p>
        </p:txBody>
      </p:sp>
      <p:sp>
        <p:nvSpPr>
          <p:cNvPr id="18" name="Prostokąt 17">
            <a:extLst>
              <a:ext uri="{FF2B5EF4-FFF2-40B4-BE49-F238E27FC236}">
                <a16:creationId xmlns:a16="http://schemas.microsoft.com/office/drawing/2014/main" id="{C7354AD8-B146-4221-8C9E-4D7BADA9BED7}"/>
              </a:ext>
            </a:extLst>
          </p:cNvPr>
          <p:cNvSpPr/>
          <p:nvPr/>
        </p:nvSpPr>
        <p:spPr>
          <a:xfrm>
            <a:off x="286656" y="4583393"/>
            <a:ext cx="2572756" cy="369332"/>
          </a:xfrm>
          <a:prstGeom prst="rect">
            <a:avLst/>
          </a:prstGeom>
        </p:spPr>
        <p:txBody>
          <a:bodyPr wrap="square">
            <a:spAutoFit/>
          </a:bodyPr>
          <a:lstStyle/>
          <a:p>
            <a:r>
              <a:rPr lang="en-GB" dirty="0">
                <a:latin typeface="Segoe UI" panose="020B0502040204020203" pitchFamily="34" charset="0"/>
                <a:ea typeface="Times New Roman" panose="02020603050405020304" pitchFamily="18" charset="0"/>
                <a:cs typeface="Times New Roman" panose="02020603050405020304" pitchFamily="18" charset="0"/>
              </a:rPr>
              <a:t>“Start for free” subpage</a:t>
            </a:r>
            <a:endParaRPr lang="en-GB" dirty="0"/>
          </a:p>
        </p:txBody>
      </p:sp>
      <p:sp>
        <p:nvSpPr>
          <p:cNvPr id="19" name="Prostokąt 18">
            <a:extLst>
              <a:ext uri="{FF2B5EF4-FFF2-40B4-BE49-F238E27FC236}">
                <a16:creationId xmlns:a16="http://schemas.microsoft.com/office/drawing/2014/main" id="{B22FFAAF-5943-456F-BCCE-446C32B3F25D}"/>
              </a:ext>
            </a:extLst>
          </p:cNvPr>
          <p:cNvSpPr/>
          <p:nvPr/>
        </p:nvSpPr>
        <p:spPr>
          <a:xfrm>
            <a:off x="323823" y="5333108"/>
            <a:ext cx="1842364" cy="369332"/>
          </a:xfrm>
          <a:prstGeom prst="rect">
            <a:avLst/>
          </a:prstGeom>
        </p:spPr>
        <p:txBody>
          <a:bodyPr wrap="square">
            <a:spAutoFit/>
          </a:bodyPr>
          <a:lstStyle/>
          <a:p>
            <a:r>
              <a:rPr lang="en-GB" dirty="0">
                <a:latin typeface="Segoe UI" panose="020B0502040204020203" pitchFamily="34" charset="0"/>
                <a:cs typeface="Times New Roman" panose="02020603050405020304" pitchFamily="18" charset="0"/>
              </a:rPr>
              <a:t>Downloaded file</a:t>
            </a:r>
            <a:endParaRPr lang="en-GB" dirty="0"/>
          </a:p>
        </p:txBody>
      </p:sp>
    </p:spTree>
    <p:extLst>
      <p:ext uri="{BB962C8B-B14F-4D97-AF65-F5344CB8AC3E}">
        <p14:creationId xmlns:p14="http://schemas.microsoft.com/office/powerpoint/2010/main" val="12913693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2">
            <a:extLst>
              <a:ext uri="{FF2B5EF4-FFF2-40B4-BE49-F238E27FC236}">
                <a16:creationId xmlns:a16="http://schemas.microsoft.com/office/drawing/2014/main" id="{87F316AC-6BEC-477F-8FD9-56BD53AE30B2}"/>
              </a:ext>
            </a:extLst>
          </p:cNvPr>
          <p:cNvGraphicFramePr>
            <a:graphicFrameLocks noGrp="1"/>
          </p:cNvGraphicFramePr>
          <p:nvPr>
            <p:extLst>
              <p:ext uri="{D42A27DB-BD31-4B8C-83A1-F6EECF244321}">
                <p14:modId xmlns:p14="http://schemas.microsoft.com/office/powerpoint/2010/main" val="2055424892"/>
              </p:ext>
            </p:extLst>
          </p:nvPr>
        </p:nvGraphicFramePr>
        <p:xfrm>
          <a:off x="361015" y="1016001"/>
          <a:ext cx="11469970" cy="5198810"/>
        </p:xfrm>
        <a:graphic>
          <a:graphicData uri="http://schemas.openxmlformats.org/drawingml/2006/table">
            <a:tbl>
              <a:tblPr firstRow="1" bandRow="1">
                <a:tableStyleId>{5940675A-B579-460E-94D1-54222C63F5DA}</a:tableStyleId>
              </a:tblPr>
              <a:tblGrid>
                <a:gridCol w="11469970">
                  <a:extLst>
                    <a:ext uri="{9D8B030D-6E8A-4147-A177-3AD203B41FA5}">
                      <a16:colId xmlns:a16="http://schemas.microsoft.com/office/drawing/2014/main" val="1581639009"/>
                    </a:ext>
                  </a:extLst>
                </a:gridCol>
              </a:tblGrid>
              <a:tr h="970733">
                <a:tc>
                  <a:txBody>
                    <a:bodyPr/>
                    <a:lstStyle/>
                    <a:p>
                      <a:pPr>
                        <a:lnSpc>
                          <a:spcPct val="115000"/>
                        </a:lnSpc>
                        <a:spcAft>
                          <a:spcPts val="0"/>
                        </a:spcAft>
                      </a:pPr>
                      <a:r>
                        <a:rPr lang="en-GB" sz="1400" b="1">
                          <a:effectLst/>
                          <a:latin typeface="Segoe UI" panose="020B0502040204020203" pitchFamily="34" charset="0"/>
                          <a:ea typeface="Times New Roman" panose="02020603050405020304" pitchFamily="18" charset="0"/>
                          <a:cs typeface="Times New Roman" panose="02020603050405020304" pitchFamily="18" charset="0"/>
                        </a:rPr>
                        <a:t>Explanation:</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a:effectLst/>
                          <a:latin typeface="Segoe UI" panose="020B0502040204020203" pitchFamily="34" charset="0"/>
                          <a:ea typeface="Times New Roman" panose="02020603050405020304" pitchFamily="18" charset="0"/>
                          <a:cs typeface="Times New Roman" panose="02020603050405020304" pitchFamily="18" charset="0"/>
                        </a:rPr>
                        <a:t>Heuristic is met as the number of subpages and the number of clicks required to navigate through the website is low. It allows users to familiarize with the website easier and see almost everything the website provides at once.</a:t>
                      </a:r>
                    </a:p>
                  </a:txBody>
                  <a:tcPr marL="63500" marR="63500" marT="63500" marB="63500"/>
                </a:tc>
                <a:extLst>
                  <a:ext uri="{0D108BD9-81ED-4DB2-BD59-A6C34878D82A}">
                    <a16:rowId xmlns:a16="http://schemas.microsoft.com/office/drawing/2014/main" val="825665563"/>
                  </a:ext>
                </a:extLst>
              </a:tr>
              <a:tr h="2443171">
                <a:tc>
                  <a:txBody>
                    <a:bodyPr/>
                    <a:lstStyle/>
                    <a:p>
                      <a:pPr>
                        <a:lnSpc>
                          <a:spcPct val="115000"/>
                        </a:lnSpc>
                        <a:spcAft>
                          <a:spcPts val="0"/>
                        </a:spcAft>
                      </a:pPr>
                      <a:r>
                        <a:rPr lang="en-GB" sz="1400" b="1">
                          <a:effectLst/>
                          <a:latin typeface="Segoe UI" panose="020B0502040204020203" pitchFamily="34" charset="0"/>
                          <a:ea typeface="Times New Roman" panose="02020603050405020304" pitchFamily="18" charset="0"/>
                          <a:cs typeface="Times New Roman" panose="02020603050405020304" pitchFamily="18" charset="0"/>
                        </a:rPr>
                        <a:t>Benefit</a:t>
                      </a:r>
                      <a:r>
                        <a:rPr lang="en-GB" sz="1400">
                          <a:effectLst/>
                          <a:latin typeface="Segoe UI" panose="020B0502040204020203" pitchFamily="34" charset="0"/>
                          <a:ea typeface="Times New Roman" panose="02020603050405020304" pitchFamily="18" charset="0"/>
                          <a:cs typeface="Times New Roman" panose="02020603050405020304" pitchFamily="18" charset="0"/>
                        </a:rPr>
                        <a:t>:</a:t>
                      </a:r>
                    </a:p>
                    <a:p>
                      <a:pPr>
                        <a:lnSpc>
                          <a:spcPct val="115000"/>
                        </a:lnSpc>
                        <a:spcAft>
                          <a:spcPts val="0"/>
                        </a:spcAft>
                      </a:pPr>
                      <a:r>
                        <a:rPr lang="en-GB" sz="1400">
                          <a:effectLst/>
                          <a:latin typeface="Segoe UI" panose="020B0502040204020203" pitchFamily="34" charset="0"/>
                          <a:ea typeface="Times New Roman" panose="02020603050405020304" pitchFamily="18" charset="0"/>
                          <a:cs typeface="Times New Roman" panose="02020603050405020304" pitchFamily="18" charset="0"/>
                        </a:rPr>
                        <a:t>Rating: 2 - Minor importance</a:t>
                      </a:r>
                    </a:p>
                    <a:p>
                      <a:pPr>
                        <a:lnSpc>
                          <a:spcPct val="115000"/>
                        </a:lnSpc>
                        <a:spcAft>
                          <a:spcPts val="0"/>
                        </a:spcAft>
                      </a:pPr>
                      <a:r>
                        <a:rPr lang="en-GB" sz="1400" b="1">
                          <a:effectLst/>
                          <a:latin typeface="Segoe UI" panose="020B0502040204020203" pitchFamily="34" charset="0"/>
                          <a:ea typeface="Times New Roman" panose="02020603050405020304" pitchFamily="18" charset="0"/>
                          <a:cs typeface="Times New Roman" panose="02020603050405020304" pitchFamily="18" charset="0"/>
                        </a:rPr>
                        <a:t>Justification:</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GB" sz="1400">
                          <a:effectLst/>
                          <a:latin typeface="Segoe UI" panose="020B0502040204020203" pitchFamily="34" charset="0"/>
                          <a:ea typeface="Times New Roman" panose="02020603050405020304" pitchFamily="18" charset="0"/>
                          <a:cs typeface="Times New Roman" panose="02020603050405020304" pitchFamily="18" charset="0"/>
                        </a:rPr>
                        <a:t>Frequency: This is not very often found on websites, most of them have lots of subpages. This benefit makes the website more clear and easy to follow. All kinds of users are bound to benefit from it.</a:t>
                      </a:r>
                    </a:p>
                    <a:p>
                      <a:pPr marL="342900" lvl="0" indent="-342900">
                        <a:lnSpc>
                          <a:spcPct val="115000"/>
                        </a:lnSpc>
                        <a:spcAft>
                          <a:spcPts val="0"/>
                        </a:spcAft>
                        <a:buFont typeface="Symbol" panose="05050102010706020507" pitchFamily="18" charset="2"/>
                        <a:buChar char=""/>
                      </a:pPr>
                      <a:r>
                        <a:rPr lang="en-GB" sz="1400">
                          <a:effectLst/>
                          <a:latin typeface="Segoe UI" panose="020B0502040204020203" pitchFamily="34" charset="0"/>
                          <a:ea typeface="Times New Roman" panose="02020603050405020304" pitchFamily="18" charset="0"/>
                          <a:cs typeface="Times New Roman" panose="02020603050405020304" pitchFamily="18" charset="0"/>
                        </a:rPr>
                        <a:t>Impact: This benefit is not very important, since users can open different subpages in different search engine tabs and look at all the information.</a:t>
                      </a:r>
                    </a:p>
                    <a:p>
                      <a:pPr marL="342900" lvl="0" indent="-342900">
                        <a:lnSpc>
                          <a:spcPct val="115000"/>
                        </a:lnSpc>
                        <a:spcAft>
                          <a:spcPts val="0"/>
                        </a:spcAft>
                        <a:buFont typeface="Symbol" panose="05050102010706020507" pitchFamily="18" charset="2"/>
                        <a:buChar char=""/>
                      </a:pPr>
                      <a:r>
                        <a:rPr lang="en-GB" sz="1400">
                          <a:effectLst/>
                          <a:latin typeface="Segoe UI" panose="020B0502040204020203" pitchFamily="34" charset="0"/>
                          <a:ea typeface="Times New Roman" panose="02020603050405020304" pitchFamily="18" charset="0"/>
                          <a:cs typeface="Times New Roman" panose="02020603050405020304" pitchFamily="18" charset="0"/>
                        </a:rPr>
                        <a:t>Persistence: This benefit is rather persistent since a clear and easily readable website is comfortable to use every time.</a:t>
                      </a:r>
                    </a:p>
                    <a:p>
                      <a:pPr marL="342900" lvl="0" indent="-342900">
                        <a:lnSpc>
                          <a:spcPct val="115000"/>
                        </a:lnSpc>
                        <a:spcAft>
                          <a:spcPts val="0"/>
                        </a:spcAft>
                        <a:buFont typeface="Symbol" panose="05050102010706020507" pitchFamily="18" charset="2"/>
                        <a:buChar char=""/>
                      </a:pPr>
                      <a:r>
                        <a:rPr lang="en-GB" sz="1400">
                          <a:effectLst/>
                          <a:latin typeface="Segoe UI" panose="020B0502040204020203" pitchFamily="34" charset="0"/>
                          <a:ea typeface="Times New Roman" panose="02020603050405020304" pitchFamily="18" charset="0"/>
                          <a:cs typeface="Times New Roman" panose="02020603050405020304" pitchFamily="18" charset="0"/>
                        </a:rPr>
                        <a:t>Weights: We rated this as a minor importance as it is not very important case and very often impossible to use by designers if the website needs to have big amounts of information.</a:t>
                      </a:r>
                    </a:p>
                  </a:txBody>
                  <a:tcPr marL="63500" marR="63500" marT="63500" marB="63500"/>
                </a:tc>
                <a:extLst>
                  <a:ext uri="{0D108BD9-81ED-4DB2-BD59-A6C34878D82A}">
                    <a16:rowId xmlns:a16="http://schemas.microsoft.com/office/drawing/2014/main" val="1472897159"/>
                  </a:ext>
                </a:extLst>
              </a:tr>
              <a:tr h="832015">
                <a:tc>
                  <a:txBody>
                    <a:bodyPr/>
                    <a:lstStyle/>
                    <a:p>
                      <a:pPr>
                        <a:lnSpc>
                          <a:spcPct val="115000"/>
                        </a:lnSpc>
                        <a:spcAft>
                          <a:spcPts val="0"/>
                        </a:spcAft>
                      </a:pPr>
                      <a:r>
                        <a:rPr lang="en-GB" sz="1400" b="1">
                          <a:effectLst/>
                          <a:latin typeface="Segoe UI" panose="020B0502040204020203" pitchFamily="34" charset="0"/>
                          <a:ea typeface="Times New Roman" panose="02020603050405020304" pitchFamily="18" charset="0"/>
                          <a:cs typeface="Times New Roman" panose="02020603050405020304" pitchFamily="18" charset="0"/>
                        </a:rPr>
                        <a:t>Possible Trade-offs:</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a:effectLst/>
                          <a:latin typeface="Segoe UI" panose="020B0502040204020203" pitchFamily="34" charset="0"/>
                          <a:ea typeface="Times New Roman" panose="02020603050405020304" pitchFamily="18" charset="0"/>
                          <a:cs typeface="Times New Roman" panose="02020603050405020304" pitchFamily="18" charset="0"/>
                        </a:rPr>
                        <a:t>A possible trade-off would be to use cascading subpages which would prevent clutter in the navigation bar and guarantee a relatively small amounts of clicks necessary to access the desired information.</a:t>
                      </a:r>
                    </a:p>
                  </a:txBody>
                  <a:tcPr marL="63500" marR="63500" marT="63500" marB="63500"/>
                </a:tc>
                <a:extLst>
                  <a:ext uri="{0D108BD9-81ED-4DB2-BD59-A6C34878D82A}">
                    <a16:rowId xmlns:a16="http://schemas.microsoft.com/office/drawing/2014/main" val="194750888"/>
                  </a:ext>
                </a:extLst>
              </a:tr>
              <a:tr h="826509">
                <a:tc>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Relationships:</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kern="1200" dirty="0">
                          <a:solidFill>
                            <a:schemeClr val="tx1"/>
                          </a:solidFill>
                          <a:effectLst/>
                          <a:latin typeface="+mn-lt"/>
                          <a:ea typeface="+mn-ea"/>
                          <a:cs typeface="+mn-cs"/>
                        </a:rPr>
                        <a:t>No. 6-HE-3.1, No. 6-HE-2.3</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3165272999"/>
                  </a:ext>
                </a:extLst>
              </a:tr>
            </a:tbl>
          </a:graphicData>
        </a:graphic>
      </p:graphicFrame>
      <p:sp>
        <p:nvSpPr>
          <p:cNvPr id="5" name="Tytuł 1">
            <a:extLst>
              <a:ext uri="{FF2B5EF4-FFF2-40B4-BE49-F238E27FC236}">
                <a16:creationId xmlns:a16="http://schemas.microsoft.com/office/drawing/2014/main" id="{25CD2BA5-228F-4FE5-AD09-3A53F451F09A}"/>
              </a:ext>
            </a:extLst>
          </p:cNvPr>
          <p:cNvSpPr txBox="1">
            <a:spLocks/>
          </p:cNvSpPr>
          <p:nvPr/>
        </p:nvSpPr>
        <p:spPr>
          <a:xfrm>
            <a:off x="569518" y="344661"/>
            <a:ext cx="10058400" cy="6713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15000"/>
              </a:lnSpc>
            </a:pPr>
            <a:r>
              <a:rPr lang="en-GB" sz="3200" b="1" dirty="0">
                <a:latin typeface="Segoe UI" panose="020B0502040204020203" pitchFamily="34" charset="0"/>
                <a:ea typeface="Times New Roman" panose="02020603050405020304" pitchFamily="18" charset="0"/>
                <a:cs typeface="Times New Roman" panose="02020603050405020304" pitchFamily="18" charset="0"/>
              </a:rPr>
              <a:t>No. 6-HE-5.4 </a:t>
            </a:r>
            <a:r>
              <a:rPr lang="en-GB" sz="2800" dirty="0">
                <a:latin typeface="Segoe UI" panose="020B0502040204020203" pitchFamily="34" charset="0"/>
                <a:ea typeface="Times New Roman" panose="02020603050405020304" pitchFamily="18" charset="0"/>
                <a:cs typeface="Times New Roman" panose="02020603050405020304" pitchFamily="18" charset="0"/>
              </a:rPr>
              <a:t>Low number of clicks and pages</a:t>
            </a:r>
          </a:p>
          <a:p>
            <a:pPr>
              <a:lnSpc>
                <a:spcPct val="115000"/>
              </a:lnSpc>
            </a:pPr>
            <a:endParaRPr lang="en-GB" sz="2400" dirty="0">
              <a:latin typeface="Segoe UI" panose="020B05020402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57525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2">
            <a:extLst>
              <a:ext uri="{FF2B5EF4-FFF2-40B4-BE49-F238E27FC236}">
                <a16:creationId xmlns:a16="http://schemas.microsoft.com/office/drawing/2014/main" id="{A51DCB13-7CBE-4561-A532-00910ADDDE9E}"/>
              </a:ext>
            </a:extLst>
          </p:cNvPr>
          <p:cNvGraphicFramePr>
            <a:graphicFrameLocks noGrp="1"/>
          </p:cNvGraphicFramePr>
          <p:nvPr>
            <p:extLst>
              <p:ext uri="{D42A27DB-BD31-4B8C-83A1-F6EECF244321}">
                <p14:modId xmlns:p14="http://schemas.microsoft.com/office/powerpoint/2010/main" val="4290722466"/>
              </p:ext>
            </p:extLst>
          </p:nvPr>
        </p:nvGraphicFramePr>
        <p:xfrm>
          <a:off x="406398" y="1195637"/>
          <a:ext cx="11408230" cy="2212215"/>
        </p:xfrm>
        <a:graphic>
          <a:graphicData uri="http://schemas.openxmlformats.org/drawingml/2006/table">
            <a:tbl>
              <a:tblPr firstRow="1" bandRow="1">
                <a:tableStyleId>{5940675A-B579-460E-94D1-54222C63F5DA}</a:tableStyleId>
              </a:tblPr>
              <a:tblGrid>
                <a:gridCol w="9724572">
                  <a:extLst>
                    <a:ext uri="{9D8B030D-6E8A-4147-A177-3AD203B41FA5}">
                      <a16:colId xmlns:a16="http://schemas.microsoft.com/office/drawing/2014/main" val="1581639009"/>
                    </a:ext>
                  </a:extLst>
                </a:gridCol>
                <a:gridCol w="1683658">
                  <a:extLst>
                    <a:ext uri="{9D8B030D-6E8A-4147-A177-3AD203B41FA5}">
                      <a16:colId xmlns:a16="http://schemas.microsoft.com/office/drawing/2014/main" val="2359419021"/>
                    </a:ext>
                  </a:extLst>
                </a:gridCol>
              </a:tblGrid>
              <a:tr h="315130">
                <a:tc>
                  <a:txBody>
                    <a:bodyPr/>
                    <a:lstStyle/>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No. 6-HE-5.5</a:t>
                      </a:r>
                    </a:p>
                  </a:txBody>
                  <a:tcPr marL="63500" marR="63500" marT="63500" marB="63500"/>
                </a:tc>
                <a:tc>
                  <a:txBody>
                    <a:bodyPr/>
                    <a:lstStyle/>
                    <a:p>
                      <a:pPr algn="ct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Good aspect</a:t>
                      </a:r>
                    </a:p>
                  </a:txBody>
                  <a:tcPr marL="63500" marR="63500" marT="63500" marB="63500"/>
                </a:tc>
                <a:extLst>
                  <a:ext uri="{0D108BD9-81ED-4DB2-BD59-A6C34878D82A}">
                    <a16:rowId xmlns:a16="http://schemas.microsoft.com/office/drawing/2014/main" val="1242800369"/>
                  </a:ext>
                </a:extLst>
              </a:tr>
              <a:tr h="535243">
                <a:tc gridSpan="2">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Name:</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Only necessary information displayed</a:t>
                      </a:r>
                    </a:p>
                  </a:txBody>
                  <a:tcPr marL="63500" marR="63500" marT="63500" marB="63500"/>
                </a:tc>
                <a:tc hMerge="1">
                  <a:txBody>
                    <a:bodyPr/>
                    <a:lstStyle/>
                    <a:p>
                      <a:endParaRPr lang="en-GB"/>
                    </a:p>
                  </a:txBody>
                  <a:tcPr/>
                </a:tc>
                <a:extLst>
                  <a:ext uri="{0D108BD9-81ED-4DB2-BD59-A6C34878D82A}">
                    <a16:rowId xmlns:a16="http://schemas.microsoft.com/office/drawing/2014/main" val="825665563"/>
                  </a:ext>
                </a:extLst>
              </a:tr>
              <a:tr h="1264287">
                <a:tc gridSpan="2">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Evidence:</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Heuristic: Aesthetic and minimalist design</a:t>
                      </a:r>
                    </a:p>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Interface aspect:</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The amount of information displayed is small.</a:t>
                      </a:r>
                    </a:p>
                  </a:txBody>
                  <a:tcPr marL="63500" marR="63500" marT="63500" marB="63500"/>
                </a:tc>
                <a:tc hMerge="1">
                  <a:txBody>
                    <a:bodyPr/>
                    <a:lstStyle/>
                    <a:p>
                      <a:endParaRPr lang="en-GB"/>
                    </a:p>
                  </a:txBody>
                  <a:tcPr/>
                </a:tc>
                <a:extLst>
                  <a:ext uri="{0D108BD9-81ED-4DB2-BD59-A6C34878D82A}">
                    <a16:rowId xmlns:a16="http://schemas.microsoft.com/office/drawing/2014/main" val="1472897159"/>
                  </a:ext>
                </a:extLst>
              </a:tr>
            </a:tbl>
          </a:graphicData>
        </a:graphic>
      </p:graphicFrame>
      <p:sp>
        <p:nvSpPr>
          <p:cNvPr id="8" name="Tytuł 1">
            <a:extLst>
              <a:ext uri="{FF2B5EF4-FFF2-40B4-BE49-F238E27FC236}">
                <a16:creationId xmlns:a16="http://schemas.microsoft.com/office/drawing/2014/main" id="{452E8E2E-2952-4011-9700-1B2748E5770C}"/>
              </a:ext>
            </a:extLst>
          </p:cNvPr>
          <p:cNvSpPr txBox="1">
            <a:spLocks/>
          </p:cNvSpPr>
          <p:nvPr/>
        </p:nvSpPr>
        <p:spPr>
          <a:xfrm>
            <a:off x="569518" y="344661"/>
            <a:ext cx="10058400" cy="6713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15000"/>
              </a:lnSpc>
            </a:pPr>
            <a:r>
              <a:rPr lang="en-GB" sz="3200" b="1" dirty="0">
                <a:latin typeface="Segoe UI" panose="020B0502040204020203" pitchFamily="34" charset="0"/>
                <a:ea typeface="Times New Roman" panose="02020603050405020304" pitchFamily="18" charset="0"/>
                <a:cs typeface="Times New Roman" panose="02020603050405020304" pitchFamily="18" charset="0"/>
              </a:rPr>
              <a:t>No. 6-HE-5.5 </a:t>
            </a:r>
            <a:r>
              <a:rPr lang="en-GB" sz="2800" dirty="0">
                <a:latin typeface="Segoe UI" panose="020B0502040204020203" pitchFamily="34" charset="0"/>
                <a:ea typeface="Times New Roman" panose="02020603050405020304" pitchFamily="18" charset="0"/>
                <a:cs typeface="Times New Roman" panose="02020603050405020304" pitchFamily="18" charset="0"/>
              </a:rPr>
              <a:t>Only necessary information displayed</a:t>
            </a:r>
          </a:p>
        </p:txBody>
      </p:sp>
      <p:pic>
        <p:nvPicPr>
          <p:cNvPr id="13" name="Grafika 12" descr="Znak kciuka w górę">
            <a:extLst>
              <a:ext uri="{FF2B5EF4-FFF2-40B4-BE49-F238E27FC236}">
                <a16:creationId xmlns:a16="http://schemas.microsoft.com/office/drawing/2014/main" id="{AD9AAD91-8714-497F-BBB3-F531EDB706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27918" y="295702"/>
            <a:ext cx="769258" cy="769258"/>
          </a:xfrm>
          <a:prstGeom prst="rect">
            <a:avLst/>
          </a:prstGeom>
        </p:spPr>
      </p:pic>
      <p:pic>
        <p:nvPicPr>
          <p:cNvPr id="6" name="Obraz 5">
            <a:extLst>
              <a:ext uri="{FF2B5EF4-FFF2-40B4-BE49-F238E27FC236}">
                <a16:creationId xmlns:a16="http://schemas.microsoft.com/office/drawing/2014/main" id="{FC8E20CA-B2BE-494E-8003-2C1F4716F6F7}"/>
              </a:ext>
            </a:extLst>
          </p:cNvPr>
          <p:cNvPicPr>
            <a:picLocks noChangeAspect="1"/>
          </p:cNvPicPr>
          <p:nvPr/>
        </p:nvPicPr>
        <p:blipFill rotWithShape="1">
          <a:blip r:embed="rId4"/>
          <a:srcRect t="25477" b="24827"/>
          <a:stretch/>
        </p:blipFill>
        <p:spPr>
          <a:xfrm>
            <a:off x="406398" y="3587488"/>
            <a:ext cx="11379203" cy="2587414"/>
          </a:xfrm>
          <a:prstGeom prst="rect">
            <a:avLst/>
          </a:prstGeom>
        </p:spPr>
      </p:pic>
    </p:spTree>
    <p:extLst>
      <p:ext uri="{BB962C8B-B14F-4D97-AF65-F5344CB8AC3E}">
        <p14:creationId xmlns:p14="http://schemas.microsoft.com/office/powerpoint/2010/main" val="23873675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2">
            <a:extLst>
              <a:ext uri="{FF2B5EF4-FFF2-40B4-BE49-F238E27FC236}">
                <a16:creationId xmlns:a16="http://schemas.microsoft.com/office/drawing/2014/main" id="{87F316AC-6BEC-477F-8FD9-56BD53AE30B2}"/>
              </a:ext>
            </a:extLst>
          </p:cNvPr>
          <p:cNvGraphicFramePr>
            <a:graphicFrameLocks noGrp="1"/>
          </p:cNvGraphicFramePr>
          <p:nvPr>
            <p:extLst>
              <p:ext uri="{D42A27DB-BD31-4B8C-83A1-F6EECF244321}">
                <p14:modId xmlns:p14="http://schemas.microsoft.com/office/powerpoint/2010/main" val="584181309"/>
              </p:ext>
            </p:extLst>
          </p:nvPr>
        </p:nvGraphicFramePr>
        <p:xfrm>
          <a:off x="361015" y="1016001"/>
          <a:ext cx="11469970" cy="5072428"/>
        </p:xfrm>
        <a:graphic>
          <a:graphicData uri="http://schemas.openxmlformats.org/drawingml/2006/table">
            <a:tbl>
              <a:tblPr firstRow="1" bandRow="1">
                <a:tableStyleId>{5940675A-B579-460E-94D1-54222C63F5DA}</a:tableStyleId>
              </a:tblPr>
              <a:tblGrid>
                <a:gridCol w="11469970">
                  <a:extLst>
                    <a:ext uri="{9D8B030D-6E8A-4147-A177-3AD203B41FA5}">
                      <a16:colId xmlns:a16="http://schemas.microsoft.com/office/drawing/2014/main" val="1581639009"/>
                    </a:ext>
                  </a:extLst>
                </a:gridCol>
              </a:tblGrid>
              <a:tr h="970733">
                <a:tc>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Explanation:</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a:effectLst/>
                          <a:latin typeface="Segoe UI" panose="020B0502040204020203" pitchFamily="34" charset="0"/>
                          <a:ea typeface="Times New Roman" panose="02020603050405020304" pitchFamily="18" charset="0"/>
                          <a:cs typeface="Times New Roman" panose="02020603050405020304" pitchFamily="18" charset="0"/>
                        </a:rPr>
                        <a:t>Heuristic is met as the amount of displayed information is small and it is only the most necessary information. </a:t>
                      </a: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The website uses few “learn more” buttons and there is not much text.</a:t>
                      </a:r>
                    </a:p>
                  </a:txBody>
                  <a:tcPr marL="63500" marR="63500" marT="63500" marB="63500"/>
                </a:tc>
                <a:extLst>
                  <a:ext uri="{0D108BD9-81ED-4DB2-BD59-A6C34878D82A}">
                    <a16:rowId xmlns:a16="http://schemas.microsoft.com/office/drawing/2014/main" val="825665563"/>
                  </a:ext>
                </a:extLst>
              </a:tr>
              <a:tr h="2443171">
                <a:tc>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Benefit:</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Rating: 3 - Major importance</a:t>
                      </a:r>
                    </a:p>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Justification</a:t>
                      </a: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0"/>
                        </a:spcAft>
                        <a:buFont typeface="Symbol" panose="05050102010706020507" pitchFamily="18" charset="2"/>
                        <a:buChar char=""/>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Frequency: This is not very often found on websites, most of them are packed with information that is not crucial. This benefit makes the website more readable and easy to use.</a:t>
                      </a:r>
                    </a:p>
                    <a:p>
                      <a:pPr marL="342900" lvl="0" indent="-342900">
                        <a:lnSpc>
                          <a:spcPct val="115000"/>
                        </a:lnSpc>
                        <a:spcAft>
                          <a:spcPts val="0"/>
                        </a:spcAft>
                        <a:buFont typeface="Symbol" panose="05050102010706020507" pitchFamily="18" charset="2"/>
                        <a:buChar char=""/>
                      </a:pPr>
                      <a:r>
                        <a:rPr lang="en-GB" sz="1400">
                          <a:effectLst/>
                          <a:latin typeface="Segoe UI" panose="020B0502040204020203" pitchFamily="34" charset="0"/>
                          <a:ea typeface="Times New Roman" panose="02020603050405020304" pitchFamily="18" charset="0"/>
                          <a:cs typeface="Times New Roman" panose="02020603050405020304" pitchFamily="18" charset="0"/>
                        </a:rPr>
                        <a:t>Impact: This benefit is important as smaller amounts of text are easier to comprehend and read. </a:t>
                      </a: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Users are probable to get lost in the clutter of unnecessary information.</a:t>
                      </a:r>
                    </a:p>
                    <a:p>
                      <a:pPr marL="342900" lvl="0" indent="-342900">
                        <a:lnSpc>
                          <a:spcPct val="115000"/>
                        </a:lnSpc>
                        <a:spcAft>
                          <a:spcPts val="0"/>
                        </a:spcAft>
                        <a:buFont typeface="Symbol" panose="05050102010706020507" pitchFamily="18" charset="2"/>
                        <a:buChar char=""/>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Persistence: It is a persistent matter, as small amounts of only necessary information helps every time the user is looking for it.</a:t>
                      </a:r>
                    </a:p>
                    <a:p>
                      <a:pPr marL="342900" lvl="0" indent="-342900">
                        <a:lnSpc>
                          <a:spcPct val="115000"/>
                        </a:lnSpc>
                        <a:spcAft>
                          <a:spcPts val="0"/>
                        </a:spcAft>
                        <a:buFont typeface="Symbol" panose="05050102010706020507" pitchFamily="18" charset="2"/>
                        <a:buChar char=""/>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Weights: We rated this as a major importance as it is a rather important and persistent case.</a:t>
                      </a:r>
                    </a:p>
                  </a:txBody>
                  <a:tcPr marL="63500" marR="63500" marT="63500" marB="63500"/>
                </a:tc>
                <a:extLst>
                  <a:ext uri="{0D108BD9-81ED-4DB2-BD59-A6C34878D82A}">
                    <a16:rowId xmlns:a16="http://schemas.microsoft.com/office/drawing/2014/main" val="1472897159"/>
                  </a:ext>
                </a:extLst>
              </a:tr>
              <a:tr h="832015">
                <a:tc>
                  <a:txBody>
                    <a:bodyPr/>
                    <a:lstStyle/>
                    <a:p>
                      <a:pPr>
                        <a:lnSpc>
                          <a:spcPct val="115000"/>
                        </a:lnSpc>
                        <a:spcAft>
                          <a:spcPts val="0"/>
                        </a:spcAft>
                      </a:pPr>
                      <a:r>
                        <a:rPr lang="en-GB" sz="1400" b="1">
                          <a:effectLst/>
                          <a:latin typeface="Segoe UI" panose="020B0502040204020203" pitchFamily="34" charset="0"/>
                          <a:ea typeface="Times New Roman" panose="02020603050405020304" pitchFamily="18" charset="0"/>
                          <a:cs typeface="Times New Roman" panose="02020603050405020304" pitchFamily="18" charset="0"/>
                        </a:rPr>
                        <a:t>Possible Trade-offs:</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a:effectLst/>
                          <a:latin typeface="Segoe UI" panose="020B0502040204020203" pitchFamily="34" charset="0"/>
                          <a:ea typeface="Times New Roman" panose="02020603050405020304" pitchFamily="18" charset="0"/>
                          <a:cs typeface="Times New Roman" panose="02020603050405020304" pitchFamily="18" charset="0"/>
                        </a:rPr>
                        <a:t>This benefit has no usable trade-offs we’re aware of.</a:t>
                      </a:r>
                    </a:p>
                  </a:txBody>
                  <a:tcPr marL="63500" marR="63500" marT="63500" marB="63500"/>
                </a:tc>
                <a:extLst>
                  <a:ext uri="{0D108BD9-81ED-4DB2-BD59-A6C34878D82A}">
                    <a16:rowId xmlns:a16="http://schemas.microsoft.com/office/drawing/2014/main" val="194750888"/>
                  </a:ext>
                </a:extLst>
              </a:tr>
              <a:tr h="826509">
                <a:tc>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Relationships</a:t>
                      </a: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a:t>
                      </a:r>
                    </a:p>
                    <a:p>
                      <a:pPr>
                        <a:lnSpc>
                          <a:spcPct val="115000"/>
                        </a:lnSpc>
                        <a:spcAft>
                          <a:spcPts val="0"/>
                        </a:spcAft>
                      </a:pPr>
                      <a:r>
                        <a:rPr lang="en-GB" sz="1400" kern="1200" dirty="0">
                          <a:solidFill>
                            <a:schemeClr val="tx1"/>
                          </a:solidFill>
                          <a:effectLst/>
                          <a:latin typeface="+mn-lt"/>
                          <a:ea typeface="+mn-ea"/>
                          <a:cs typeface="+mn-cs"/>
                        </a:rPr>
                        <a:t>No. 6-HE-1.2, No. 6-HE-1.4, No. 6-HE-5.1</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3165272999"/>
                  </a:ext>
                </a:extLst>
              </a:tr>
            </a:tbl>
          </a:graphicData>
        </a:graphic>
      </p:graphicFrame>
      <p:sp>
        <p:nvSpPr>
          <p:cNvPr id="6" name="Tytuł 1">
            <a:extLst>
              <a:ext uri="{FF2B5EF4-FFF2-40B4-BE49-F238E27FC236}">
                <a16:creationId xmlns:a16="http://schemas.microsoft.com/office/drawing/2014/main" id="{E1C6D831-5565-417C-8456-D02B018F317D}"/>
              </a:ext>
            </a:extLst>
          </p:cNvPr>
          <p:cNvSpPr txBox="1">
            <a:spLocks/>
          </p:cNvSpPr>
          <p:nvPr/>
        </p:nvSpPr>
        <p:spPr>
          <a:xfrm>
            <a:off x="569518" y="344661"/>
            <a:ext cx="10058400" cy="6713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15000"/>
              </a:lnSpc>
            </a:pPr>
            <a:r>
              <a:rPr lang="en-GB" sz="3200" b="1" dirty="0">
                <a:latin typeface="Segoe UI" panose="020B0502040204020203" pitchFamily="34" charset="0"/>
                <a:ea typeface="Times New Roman" panose="02020603050405020304" pitchFamily="18" charset="0"/>
                <a:cs typeface="Times New Roman" panose="02020603050405020304" pitchFamily="18" charset="0"/>
              </a:rPr>
              <a:t>No. 6-HE-5.5 </a:t>
            </a:r>
            <a:r>
              <a:rPr lang="en-GB" sz="2800" dirty="0">
                <a:latin typeface="Segoe UI" panose="020B0502040204020203" pitchFamily="34" charset="0"/>
                <a:ea typeface="Times New Roman" panose="02020603050405020304" pitchFamily="18" charset="0"/>
                <a:cs typeface="Times New Roman" panose="02020603050405020304" pitchFamily="18" charset="0"/>
              </a:rPr>
              <a:t>Only necessary information displayed</a:t>
            </a:r>
          </a:p>
        </p:txBody>
      </p:sp>
    </p:spTree>
    <p:extLst>
      <p:ext uri="{BB962C8B-B14F-4D97-AF65-F5344CB8AC3E}">
        <p14:creationId xmlns:p14="http://schemas.microsoft.com/office/powerpoint/2010/main" val="1562361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2">
            <a:extLst>
              <a:ext uri="{FF2B5EF4-FFF2-40B4-BE49-F238E27FC236}">
                <a16:creationId xmlns:a16="http://schemas.microsoft.com/office/drawing/2014/main" id="{A51DCB13-7CBE-4561-A532-00910ADDDE9E}"/>
              </a:ext>
            </a:extLst>
          </p:cNvPr>
          <p:cNvGraphicFramePr>
            <a:graphicFrameLocks noGrp="1"/>
          </p:cNvGraphicFramePr>
          <p:nvPr>
            <p:extLst>
              <p:ext uri="{D42A27DB-BD31-4B8C-83A1-F6EECF244321}">
                <p14:modId xmlns:p14="http://schemas.microsoft.com/office/powerpoint/2010/main" val="771864080"/>
              </p:ext>
            </p:extLst>
          </p:nvPr>
        </p:nvGraphicFramePr>
        <p:xfrm>
          <a:off x="406399" y="1172953"/>
          <a:ext cx="11408230" cy="2256047"/>
        </p:xfrm>
        <a:graphic>
          <a:graphicData uri="http://schemas.openxmlformats.org/drawingml/2006/table">
            <a:tbl>
              <a:tblPr firstRow="1" bandRow="1">
                <a:tableStyleId>{5940675A-B579-460E-94D1-54222C63F5DA}</a:tableStyleId>
              </a:tblPr>
              <a:tblGrid>
                <a:gridCol w="9724572">
                  <a:extLst>
                    <a:ext uri="{9D8B030D-6E8A-4147-A177-3AD203B41FA5}">
                      <a16:colId xmlns:a16="http://schemas.microsoft.com/office/drawing/2014/main" val="1581639009"/>
                    </a:ext>
                  </a:extLst>
                </a:gridCol>
                <a:gridCol w="1683658">
                  <a:extLst>
                    <a:ext uri="{9D8B030D-6E8A-4147-A177-3AD203B41FA5}">
                      <a16:colId xmlns:a16="http://schemas.microsoft.com/office/drawing/2014/main" val="2359419021"/>
                    </a:ext>
                  </a:extLst>
                </a:gridCol>
              </a:tblGrid>
              <a:tr h="280635">
                <a:tc>
                  <a:txBody>
                    <a:bodyPr/>
                    <a:lstStyle/>
                    <a:p>
                      <a:pPr>
                        <a:lnSpc>
                          <a:spcPct val="115000"/>
                        </a:lnSpc>
                        <a:spcBef>
                          <a:spcPts val="600"/>
                        </a:spcBef>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No. 6-HE-1.1</a:t>
                      </a:r>
                    </a:p>
                  </a:txBody>
                  <a:tcPr marL="63500" marR="63500" marT="63500" marB="63500"/>
                </a:tc>
                <a:tc>
                  <a:txBody>
                    <a:bodyPr/>
                    <a:lstStyle/>
                    <a:p>
                      <a:pPr algn="ctr">
                        <a:lnSpc>
                          <a:spcPct val="115000"/>
                        </a:lnSpc>
                        <a:spcBef>
                          <a:spcPts val="600"/>
                        </a:spcBef>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Good aspect</a:t>
                      </a:r>
                    </a:p>
                  </a:txBody>
                  <a:tcPr marL="63500" marR="63500" marT="63500" marB="63500"/>
                </a:tc>
                <a:extLst>
                  <a:ext uri="{0D108BD9-81ED-4DB2-BD59-A6C34878D82A}">
                    <a16:rowId xmlns:a16="http://schemas.microsoft.com/office/drawing/2014/main" val="1242800369"/>
                  </a:ext>
                </a:extLst>
              </a:tr>
              <a:tr h="419627">
                <a:tc gridSpan="2">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Name: </a:t>
                      </a: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Easy Access to the Homepage</a:t>
                      </a:r>
                    </a:p>
                  </a:txBody>
                  <a:tcPr marL="63500" marR="63500" marT="63500" marB="63500"/>
                </a:tc>
                <a:tc hMerge="1">
                  <a:txBody>
                    <a:bodyPr/>
                    <a:lstStyle/>
                    <a:p>
                      <a:endParaRPr lang="en-GB"/>
                    </a:p>
                  </a:txBody>
                  <a:tcPr/>
                </a:tc>
                <a:extLst>
                  <a:ext uri="{0D108BD9-81ED-4DB2-BD59-A6C34878D82A}">
                    <a16:rowId xmlns:a16="http://schemas.microsoft.com/office/drawing/2014/main" val="825665563"/>
                  </a:ext>
                </a:extLst>
              </a:tr>
              <a:tr h="1409327">
                <a:tc gridSpan="2">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Evidence:</a:t>
                      </a:r>
                    </a:p>
                    <a:p>
                      <a:pPr>
                        <a:lnSpc>
                          <a:spcPct val="115000"/>
                        </a:lnSpc>
                        <a:spcBef>
                          <a:spcPts val="600"/>
                        </a:spcBef>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Heuristic: User control and freedom</a:t>
                      </a:r>
                    </a:p>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Interface aspect:</a:t>
                      </a:r>
                    </a:p>
                    <a:p>
                      <a:pPr>
                        <a:lnSpc>
                          <a:spcPct val="115000"/>
                        </a:lnSpc>
                        <a:spcBef>
                          <a:spcPts val="600"/>
                        </a:spcBef>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Return to Home Page button is big and noticeable. It is a service logo. After one click user is moved to relevant site section which is the Home Page</a:t>
                      </a:r>
                    </a:p>
                  </a:txBody>
                  <a:tcPr marL="63500" marR="63500" marT="63500" marB="63500"/>
                </a:tc>
                <a:tc hMerge="1">
                  <a:txBody>
                    <a:bodyPr/>
                    <a:lstStyle/>
                    <a:p>
                      <a:endParaRPr lang="en-GB"/>
                    </a:p>
                  </a:txBody>
                  <a:tcPr/>
                </a:tc>
                <a:extLst>
                  <a:ext uri="{0D108BD9-81ED-4DB2-BD59-A6C34878D82A}">
                    <a16:rowId xmlns:a16="http://schemas.microsoft.com/office/drawing/2014/main" val="1472897159"/>
                  </a:ext>
                </a:extLst>
              </a:tr>
            </a:tbl>
          </a:graphicData>
        </a:graphic>
      </p:graphicFrame>
      <p:sp>
        <p:nvSpPr>
          <p:cNvPr id="8" name="Tytuł 1">
            <a:extLst>
              <a:ext uri="{FF2B5EF4-FFF2-40B4-BE49-F238E27FC236}">
                <a16:creationId xmlns:a16="http://schemas.microsoft.com/office/drawing/2014/main" id="{452E8E2E-2952-4011-9700-1B2748E5770C}"/>
              </a:ext>
            </a:extLst>
          </p:cNvPr>
          <p:cNvSpPr txBox="1">
            <a:spLocks/>
          </p:cNvSpPr>
          <p:nvPr/>
        </p:nvSpPr>
        <p:spPr>
          <a:xfrm>
            <a:off x="569518" y="344661"/>
            <a:ext cx="10058400" cy="6713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15000"/>
              </a:lnSpc>
              <a:spcBef>
                <a:spcPts val="600"/>
              </a:spcBef>
              <a:spcAft>
                <a:spcPts val="0"/>
              </a:spcAft>
            </a:pPr>
            <a:r>
              <a:rPr lang="en-GB" sz="3200" b="1" dirty="0">
                <a:latin typeface="Segoe UI" panose="020B0502040204020203" pitchFamily="34" charset="0"/>
                <a:ea typeface="Times New Roman" panose="02020603050405020304" pitchFamily="18" charset="0"/>
                <a:cs typeface="Times New Roman" panose="02020603050405020304" pitchFamily="18" charset="0"/>
              </a:rPr>
              <a:t>No. 6-HE-1.1 </a:t>
            </a:r>
            <a:r>
              <a:rPr lang="en-GB" sz="3200" dirty="0">
                <a:latin typeface="Segoe UI" panose="020B0502040204020203" pitchFamily="34" charset="0"/>
                <a:ea typeface="Times New Roman" panose="02020603050405020304" pitchFamily="18" charset="0"/>
                <a:cs typeface="Times New Roman" panose="02020603050405020304" pitchFamily="18" charset="0"/>
              </a:rPr>
              <a:t>Easy Access to the Homepage</a:t>
            </a:r>
            <a:endParaRPr lang="en-GB" sz="3200" b="1" dirty="0">
              <a:latin typeface="Segoe UI" panose="020B0502040204020203" pitchFamily="34" charset="0"/>
              <a:ea typeface="Times New Roman" panose="02020603050405020304" pitchFamily="18" charset="0"/>
              <a:cs typeface="Times New Roman" panose="02020603050405020304" pitchFamily="18" charset="0"/>
            </a:endParaRPr>
          </a:p>
        </p:txBody>
      </p:sp>
      <p:pic>
        <p:nvPicPr>
          <p:cNvPr id="13" name="Grafika 12" descr="Znak kciuka w górę">
            <a:extLst>
              <a:ext uri="{FF2B5EF4-FFF2-40B4-BE49-F238E27FC236}">
                <a16:creationId xmlns:a16="http://schemas.microsoft.com/office/drawing/2014/main" id="{AD9AAD91-8714-497F-BBB3-F531EDB706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27918" y="295702"/>
            <a:ext cx="769258" cy="769258"/>
          </a:xfrm>
          <a:prstGeom prst="rect">
            <a:avLst/>
          </a:prstGeom>
        </p:spPr>
      </p:pic>
      <p:pic>
        <p:nvPicPr>
          <p:cNvPr id="3" name="Obraz 2">
            <a:extLst>
              <a:ext uri="{FF2B5EF4-FFF2-40B4-BE49-F238E27FC236}">
                <a16:creationId xmlns:a16="http://schemas.microsoft.com/office/drawing/2014/main" id="{974BD996-1650-4BB6-B828-EC335F8809C2}"/>
              </a:ext>
            </a:extLst>
          </p:cNvPr>
          <p:cNvPicPr>
            <a:picLocks noChangeAspect="1"/>
          </p:cNvPicPr>
          <p:nvPr/>
        </p:nvPicPr>
        <p:blipFill>
          <a:blip r:embed="rId4"/>
          <a:stretch>
            <a:fillRect/>
          </a:stretch>
        </p:blipFill>
        <p:spPr>
          <a:xfrm>
            <a:off x="1875187" y="3536993"/>
            <a:ext cx="8441625" cy="2559759"/>
          </a:xfrm>
          <a:prstGeom prst="rect">
            <a:avLst/>
          </a:prstGeom>
        </p:spPr>
      </p:pic>
      <p:cxnSp>
        <p:nvCxnSpPr>
          <p:cNvPr id="11" name="Łącznik prosty ze strzałką 10">
            <a:extLst>
              <a:ext uri="{FF2B5EF4-FFF2-40B4-BE49-F238E27FC236}">
                <a16:creationId xmlns:a16="http://schemas.microsoft.com/office/drawing/2014/main" id="{583A06BE-74C4-4FE4-819F-2568AF038B8E}"/>
              </a:ext>
            </a:extLst>
          </p:cNvPr>
          <p:cNvCxnSpPr>
            <a:cxnSpLocks/>
          </p:cNvCxnSpPr>
          <p:nvPr/>
        </p:nvCxnSpPr>
        <p:spPr>
          <a:xfrm flipH="1" flipV="1">
            <a:off x="2782957" y="4134678"/>
            <a:ext cx="198782" cy="583097"/>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7061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2">
            <a:extLst>
              <a:ext uri="{FF2B5EF4-FFF2-40B4-BE49-F238E27FC236}">
                <a16:creationId xmlns:a16="http://schemas.microsoft.com/office/drawing/2014/main" id="{87F316AC-6BEC-477F-8FD9-56BD53AE30B2}"/>
              </a:ext>
            </a:extLst>
          </p:cNvPr>
          <p:cNvGraphicFramePr>
            <a:graphicFrameLocks noGrp="1"/>
          </p:cNvGraphicFramePr>
          <p:nvPr>
            <p:extLst>
              <p:ext uri="{D42A27DB-BD31-4B8C-83A1-F6EECF244321}">
                <p14:modId xmlns:p14="http://schemas.microsoft.com/office/powerpoint/2010/main" val="3405804412"/>
              </p:ext>
            </p:extLst>
          </p:nvPr>
        </p:nvGraphicFramePr>
        <p:xfrm>
          <a:off x="377372" y="1204686"/>
          <a:ext cx="11469970" cy="4934856"/>
        </p:xfrm>
        <a:graphic>
          <a:graphicData uri="http://schemas.openxmlformats.org/drawingml/2006/table">
            <a:tbl>
              <a:tblPr firstRow="1" bandRow="1">
                <a:tableStyleId>{5940675A-B579-460E-94D1-54222C63F5DA}</a:tableStyleId>
              </a:tblPr>
              <a:tblGrid>
                <a:gridCol w="11469970">
                  <a:extLst>
                    <a:ext uri="{9D8B030D-6E8A-4147-A177-3AD203B41FA5}">
                      <a16:colId xmlns:a16="http://schemas.microsoft.com/office/drawing/2014/main" val="1581639009"/>
                    </a:ext>
                  </a:extLst>
                </a:gridCol>
              </a:tblGrid>
              <a:tr h="1017524">
                <a:tc>
                  <a:txBody>
                    <a:bodyPr/>
                    <a:lstStyle/>
                    <a:p>
                      <a:pPr algn="just">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Explanation:</a:t>
                      </a:r>
                    </a:p>
                    <a:p>
                      <a:pPr algn="just">
                        <a:lnSpc>
                          <a:spcPct val="115000"/>
                        </a:lnSpc>
                        <a:spcBef>
                          <a:spcPts val="600"/>
                        </a:spcBef>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Heuristic is met due to the site giving user control, providing him an easy access to Home Page from everywhere within the site. The Home Screen button is intuitive. In addition while hovering the cursor on the logo, cursor changes which diagnosis of a link to click.</a:t>
                      </a:r>
                    </a:p>
                  </a:txBody>
                  <a:tcPr/>
                </a:tc>
                <a:extLst>
                  <a:ext uri="{0D108BD9-81ED-4DB2-BD59-A6C34878D82A}">
                    <a16:rowId xmlns:a16="http://schemas.microsoft.com/office/drawing/2014/main" val="825665563"/>
                  </a:ext>
                </a:extLst>
              </a:tr>
              <a:tr h="1964133">
                <a:tc>
                  <a:txBody>
                    <a:bodyPr/>
                    <a:lstStyle/>
                    <a:p>
                      <a:pPr algn="just">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Benefit:</a:t>
                      </a:r>
                    </a:p>
                    <a:p>
                      <a:pPr algn="just">
                        <a:lnSpc>
                          <a:spcPct val="115000"/>
                        </a:lnSpc>
                        <a:spcBef>
                          <a:spcPts val="600"/>
                        </a:spcBef>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Rating: 4 – Usability catastrophe</a:t>
                      </a:r>
                    </a:p>
                    <a:p>
                      <a:pPr algn="just">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Justification:</a:t>
                      </a:r>
                    </a:p>
                    <a:p>
                      <a:pPr marL="342900" lvl="0" indent="-342900" algn="just">
                        <a:lnSpc>
                          <a:spcPct val="115000"/>
                        </a:lnSpc>
                        <a:spcBef>
                          <a:spcPts val="600"/>
                        </a:spcBef>
                        <a:spcAft>
                          <a:spcPts val="0"/>
                        </a:spcAft>
                        <a:buFont typeface="Symbol" panose="05050102010706020507" pitchFamily="18" charset="2"/>
                        <a:buChar char=""/>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Frequency: It is very common on websites since it is very important and a lot of user of all kinds use it often.</a:t>
                      </a:r>
                    </a:p>
                    <a:p>
                      <a:pPr marL="342900" lvl="0" indent="-342900" algn="just">
                        <a:lnSpc>
                          <a:spcPct val="115000"/>
                        </a:lnSpc>
                        <a:spcBef>
                          <a:spcPts val="600"/>
                        </a:spcBef>
                        <a:spcAft>
                          <a:spcPts val="0"/>
                        </a:spcAft>
                        <a:buFont typeface="Symbol" panose="05050102010706020507" pitchFamily="18" charset="2"/>
                        <a:buChar char=""/>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Impact: It has a huge impact making the website to use and navigate.</a:t>
                      </a:r>
                    </a:p>
                    <a:p>
                      <a:pPr marL="342900" lvl="0" indent="-342900" algn="just">
                        <a:lnSpc>
                          <a:spcPct val="115000"/>
                        </a:lnSpc>
                        <a:spcBef>
                          <a:spcPts val="600"/>
                        </a:spcBef>
                        <a:spcAft>
                          <a:spcPts val="0"/>
                        </a:spcAft>
                        <a:buFont typeface="Symbol" panose="05050102010706020507" pitchFamily="18" charset="2"/>
                        <a:buChar char=""/>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Persistence: It repeatedly helpful when using the website.</a:t>
                      </a:r>
                    </a:p>
                  </a:txBody>
                  <a:tcPr marL="63500" marR="63500" marT="63500" marB="63500"/>
                </a:tc>
                <a:extLst>
                  <a:ext uri="{0D108BD9-81ED-4DB2-BD59-A6C34878D82A}">
                    <a16:rowId xmlns:a16="http://schemas.microsoft.com/office/drawing/2014/main" val="1472897159"/>
                  </a:ext>
                </a:extLst>
              </a:tr>
              <a:tr h="979841">
                <a:tc>
                  <a:txBody>
                    <a:bodyPr/>
                    <a:lstStyle/>
                    <a:p>
                      <a:pPr algn="just">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Possible solution and/or Trade-offs:</a:t>
                      </a:r>
                    </a:p>
                    <a:p>
                      <a:pPr algn="just">
                        <a:lnSpc>
                          <a:spcPct val="115000"/>
                        </a:lnSpc>
                        <a:spcBef>
                          <a:spcPts val="600"/>
                        </a:spcBef>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This solution has become the standard and it is the most popular and efficient way of navigating to the Home Page. Due to that we cannot think of any useful trade-off.</a:t>
                      </a:r>
                    </a:p>
                  </a:txBody>
                  <a:tcPr marL="63500" marR="63500" marT="63500" marB="63500"/>
                </a:tc>
                <a:extLst>
                  <a:ext uri="{0D108BD9-81ED-4DB2-BD59-A6C34878D82A}">
                    <a16:rowId xmlns:a16="http://schemas.microsoft.com/office/drawing/2014/main" val="194750888"/>
                  </a:ext>
                </a:extLst>
              </a:tr>
              <a:tr h="973358">
                <a:tc>
                  <a:txBody>
                    <a:bodyPr/>
                    <a:lstStyle/>
                    <a:p>
                      <a:pPr>
                        <a:lnSpc>
                          <a:spcPct val="115000"/>
                        </a:lnSpc>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Relationships:</a:t>
                      </a:r>
                    </a:p>
                    <a:p>
                      <a:pPr>
                        <a:lnSpc>
                          <a:spcPct val="115000"/>
                        </a:lnSpc>
                        <a:spcAft>
                          <a:spcPts val="0"/>
                        </a:spcAft>
                      </a:pPr>
                      <a:r>
                        <a:rPr lang="en-GB" sz="1400" kern="1200" dirty="0">
                          <a:solidFill>
                            <a:schemeClr val="tx1"/>
                          </a:solidFill>
                          <a:effectLst/>
                          <a:latin typeface="+mn-lt"/>
                          <a:ea typeface="+mn-ea"/>
                          <a:cs typeface="+mn-cs"/>
                        </a:rPr>
                        <a:t>No. 6-HE-5.5</a:t>
                      </a:r>
                      <a:endParaRPr lang="en-GB" sz="1400" b="1"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3165272999"/>
                  </a:ext>
                </a:extLst>
              </a:tr>
            </a:tbl>
          </a:graphicData>
        </a:graphic>
      </p:graphicFrame>
      <p:sp>
        <p:nvSpPr>
          <p:cNvPr id="10" name="Tytuł 1">
            <a:extLst>
              <a:ext uri="{FF2B5EF4-FFF2-40B4-BE49-F238E27FC236}">
                <a16:creationId xmlns:a16="http://schemas.microsoft.com/office/drawing/2014/main" id="{39AC3328-0530-4704-86CD-D6766D0E84BE}"/>
              </a:ext>
            </a:extLst>
          </p:cNvPr>
          <p:cNvSpPr txBox="1">
            <a:spLocks/>
          </p:cNvSpPr>
          <p:nvPr/>
        </p:nvSpPr>
        <p:spPr>
          <a:xfrm>
            <a:off x="569518" y="344661"/>
            <a:ext cx="10058400" cy="6713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15000"/>
              </a:lnSpc>
              <a:spcBef>
                <a:spcPts val="600"/>
              </a:spcBef>
              <a:spcAft>
                <a:spcPts val="0"/>
              </a:spcAft>
            </a:pPr>
            <a:r>
              <a:rPr lang="en-GB" sz="3200" b="1" dirty="0">
                <a:latin typeface="Segoe UI" panose="020B0502040204020203" pitchFamily="34" charset="0"/>
                <a:ea typeface="Times New Roman" panose="02020603050405020304" pitchFamily="18" charset="0"/>
                <a:cs typeface="Times New Roman" panose="02020603050405020304" pitchFamily="18" charset="0"/>
              </a:rPr>
              <a:t>No. 6-HE-1.1 </a:t>
            </a:r>
            <a:r>
              <a:rPr lang="en-GB" sz="3200" dirty="0">
                <a:latin typeface="Segoe UI" panose="020B0502040204020203" pitchFamily="34" charset="0"/>
                <a:ea typeface="Times New Roman" panose="02020603050405020304" pitchFamily="18" charset="0"/>
                <a:cs typeface="Times New Roman" panose="02020603050405020304" pitchFamily="18" charset="0"/>
              </a:rPr>
              <a:t>Easy Access to the Homepage</a:t>
            </a:r>
            <a:endParaRPr lang="en-GB" sz="3200" b="1" dirty="0">
              <a:latin typeface="Segoe UI" panose="020B05020402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0356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2">
            <a:extLst>
              <a:ext uri="{FF2B5EF4-FFF2-40B4-BE49-F238E27FC236}">
                <a16:creationId xmlns:a16="http://schemas.microsoft.com/office/drawing/2014/main" id="{A51DCB13-7CBE-4561-A532-00910ADDDE9E}"/>
              </a:ext>
            </a:extLst>
          </p:cNvPr>
          <p:cNvGraphicFramePr>
            <a:graphicFrameLocks noGrp="1"/>
          </p:cNvGraphicFramePr>
          <p:nvPr>
            <p:extLst>
              <p:ext uri="{D42A27DB-BD31-4B8C-83A1-F6EECF244321}">
                <p14:modId xmlns:p14="http://schemas.microsoft.com/office/powerpoint/2010/main" val="3721197920"/>
              </p:ext>
            </p:extLst>
          </p:nvPr>
        </p:nvGraphicFramePr>
        <p:xfrm>
          <a:off x="391884" y="1113919"/>
          <a:ext cx="11408230" cy="2433455"/>
        </p:xfrm>
        <a:graphic>
          <a:graphicData uri="http://schemas.openxmlformats.org/drawingml/2006/table">
            <a:tbl>
              <a:tblPr firstRow="1" bandRow="1">
                <a:tableStyleId>{5940675A-B579-460E-94D1-54222C63F5DA}</a:tableStyleId>
              </a:tblPr>
              <a:tblGrid>
                <a:gridCol w="9724572">
                  <a:extLst>
                    <a:ext uri="{9D8B030D-6E8A-4147-A177-3AD203B41FA5}">
                      <a16:colId xmlns:a16="http://schemas.microsoft.com/office/drawing/2014/main" val="1581639009"/>
                    </a:ext>
                  </a:extLst>
                </a:gridCol>
                <a:gridCol w="1683658">
                  <a:extLst>
                    <a:ext uri="{9D8B030D-6E8A-4147-A177-3AD203B41FA5}">
                      <a16:colId xmlns:a16="http://schemas.microsoft.com/office/drawing/2014/main" val="2359419021"/>
                    </a:ext>
                  </a:extLst>
                </a:gridCol>
              </a:tblGrid>
              <a:tr h="280635">
                <a:tc>
                  <a:txBody>
                    <a:bodyPr/>
                    <a:lstStyle/>
                    <a:p>
                      <a:pPr>
                        <a:lnSpc>
                          <a:spcPct val="115000"/>
                        </a:lnSpc>
                        <a:spcBef>
                          <a:spcPts val="600"/>
                        </a:spcBef>
                        <a:spcAft>
                          <a:spcPts val="0"/>
                        </a:spcAft>
                      </a:pPr>
                      <a:r>
                        <a:rPr lang="en-GB" sz="1400">
                          <a:effectLst/>
                          <a:latin typeface="Segoe UI" panose="020B0502040204020203" pitchFamily="34" charset="0"/>
                          <a:ea typeface="Times New Roman" panose="02020603050405020304" pitchFamily="18" charset="0"/>
                          <a:cs typeface="Times New Roman" panose="02020603050405020304" pitchFamily="18" charset="0"/>
                        </a:rPr>
                        <a:t>No. 6-HE-1.2</a:t>
                      </a:r>
                    </a:p>
                  </a:txBody>
                  <a:tcPr marL="63500" marR="63500" marT="63500" marB="63500"/>
                </a:tc>
                <a:tc>
                  <a:txBody>
                    <a:bodyPr/>
                    <a:lstStyle/>
                    <a:p>
                      <a:pPr algn="ctr">
                        <a:lnSpc>
                          <a:spcPct val="115000"/>
                        </a:lnSpc>
                        <a:spcBef>
                          <a:spcPts val="600"/>
                        </a:spcBef>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Good aspect</a:t>
                      </a:r>
                    </a:p>
                  </a:txBody>
                  <a:tcPr marL="63500" marR="63500" marT="63500" marB="63500"/>
                </a:tc>
                <a:extLst>
                  <a:ext uri="{0D108BD9-81ED-4DB2-BD59-A6C34878D82A}">
                    <a16:rowId xmlns:a16="http://schemas.microsoft.com/office/drawing/2014/main" val="1242800369"/>
                  </a:ext>
                </a:extLst>
              </a:tr>
              <a:tr h="419627">
                <a:tc gridSpan="2">
                  <a:txBody>
                    <a:bodyPr/>
                    <a:lstStyle/>
                    <a:p>
                      <a:pPr>
                        <a:lnSpc>
                          <a:spcPct val="115000"/>
                        </a:lnSpc>
                        <a:spcBef>
                          <a:spcPts val="600"/>
                        </a:spcBef>
                        <a:spcAft>
                          <a:spcPts val="0"/>
                        </a:spcAft>
                      </a:pPr>
                      <a:r>
                        <a:rPr lang="en-GB" sz="1400" b="1">
                          <a:effectLst/>
                          <a:latin typeface="Segoe UI" panose="020B0502040204020203" pitchFamily="34" charset="0"/>
                          <a:ea typeface="Times New Roman" panose="02020603050405020304" pitchFamily="18" charset="0"/>
                          <a:cs typeface="Times New Roman" panose="02020603050405020304" pitchFamily="18" charset="0"/>
                        </a:rPr>
                        <a:t>Name:</a:t>
                      </a:r>
                      <a:endParaRPr lang="en-GB" sz="140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Bef>
                          <a:spcPts val="600"/>
                        </a:spcBef>
                        <a:spcAft>
                          <a:spcPts val="0"/>
                        </a:spcAft>
                      </a:pPr>
                      <a:r>
                        <a:rPr lang="en-GB" sz="1400">
                          <a:effectLst/>
                          <a:latin typeface="Segoe UI" panose="020B0502040204020203" pitchFamily="34" charset="0"/>
                          <a:ea typeface="Times New Roman" panose="02020603050405020304" pitchFamily="18" charset="0"/>
                          <a:cs typeface="Times New Roman" panose="02020603050405020304" pitchFamily="18" charset="0"/>
                        </a:rPr>
                        <a:t>All major options are shown on the Homepage</a:t>
                      </a:r>
                    </a:p>
                  </a:txBody>
                  <a:tcPr marL="63500" marR="63500" marT="63500" marB="63500"/>
                </a:tc>
                <a:tc hMerge="1">
                  <a:txBody>
                    <a:bodyPr/>
                    <a:lstStyle/>
                    <a:p>
                      <a:endParaRPr lang="en-GB"/>
                    </a:p>
                  </a:txBody>
                  <a:tcPr/>
                </a:tc>
                <a:extLst>
                  <a:ext uri="{0D108BD9-81ED-4DB2-BD59-A6C34878D82A}">
                    <a16:rowId xmlns:a16="http://schemas.microsoft.com/office/drawing/2014/main" val="825665563"/>
                  </a:ext>
                </a:extLst>
              </a:tr>
              <a:tr h="1409327">
                <a:tc gridSpan="2">
                  <a:txBody>
                    <a:bodyPr/>
                    <a:lstStyle/>
                    <a:p>
                      <a:pPr>
                        <a:lnSpc>
                          <a:spcPct val="115000"/>
                        </a:lnSpc>
                        <a:spcBef>
                          <a:spcPts val="600"/>
                        </a:spcBef>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Evidence:</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Bef>
                          <a:spcPts val="600"/>
                        </a:spcBef>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Heuristic: Aesthetic and minimalist design</a:t>
                      </a:r>
                    </a:p>
                    <a:p>
                      <a:pPr>
                        <a:lnSpc>
                          <a:spcPct val="115000"/>
                        </a:lnSpc>
                        <a:spcBef>
                          <a:spcPts val="600"/>
                        </a:spcBef>
                        <a:spcAft>
                          <a:spcPts val="0"/>
                        </a:spcAft>
                      </a:pPr>
                      <a:r>
                        <a:rPr lang="en-GB" sz="1400" b="1" dirty="0">
                          <a:effectLst/>
                          <a:latin typeface="Segoe UI" panose="020B0502040204020203" pitchFamily="34" charset="0"/>
                          <a:ea typeface="Times New Roman" panose="02020603050405020304" pitchFamily="18" charset="0"/>
                          <a:cs typeface="Times New Roman" panose="02020603050405020304" pitchFamily="18" charset="0"/>
                        </a:rPr>
                        <a:t>Interface aspect:</a:t>
                      </a:r>
                      <a:endParaRPr lang="en-GB" sz="14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Bef>
                          <a:spcPts val="600"/>
                        </a:spcBef>
                        <a:spcAft>
                          <a:spcPts val="0"/>
                        </a:spcAft>
                      </a:pPr>
                      <a:r>
                        <a:rPr lang="en-GB" sz="1400" dirty="0">
                          <a:effectLst/>
                          <a:latin typeface="Segoe UI" panose="020B0502040204020203" pitchFamily="34" charset="0"/>
                          <a:ea typeface="Times New Roman" panose="02020603050405020304" pitchFamily="18" charset="0"/>
                          <a:cs typeface="Times New Roman" panose="02020603050405020304" pitchFamily="18" charset="0"/>
                        </a:rPr>
                        <a:t>The homepage consists only of few buttons and a video.</a:t>
                      </a:r>
                    </a:p>
                  </a:txBody>
                  <a:tcPr marL="63500" marR="63500" marT="63500" marB="63500"/>
                </a:tc>
                <a:tc hMerge="1">
                  <a:txBody>
                    <a:bodyPr/>
                    <a:lstStyle/>
                    <a:p>
                      <a:endParaRPr lang="en-GB"/>
                    </a:p>
                  </a:txBody>
                  <a:tcPr/>
                </a:tc>
                <a:extLst>
                  <a:ext uri="{0D108BD9-81ED-4DB2-BD59-A6C34878D82A}">
                    <a16:rowId xmlns:a16="http://schemas.microsoft.com/office/drawing/2014/main" val="1472897159"/>
                  </a:ext>
                </a:extLst>
              </a:tr>
            </a:tbl>
          </a:graphicData>
        </a:graphic>
      </p:graphicFrame>
      <p:sp>
        <p:nvSpPr>
          <p:cNvPr id="8" name="Tytuł 1">
            <a:extLst>
              <a:ext uri="{FF2B5EF4-FFF2-40B4-BE49-F238E27FC236}">
                <a16:creationId xmlns:a16="http://schemas.microsoft.com/office/drawing/2014/main" id="{452E8E2E-2952-4011-9700-1B2748E5770C}"/>
              </a:ext>
            </a:extLst>
          </p:cNvPr>
          <p:cNvSpPr txBox="1">
            <a:spLocks/>
          </p:cNvSpPr>
          <p:nvPr/>
        </p:nvSpPr>
        <p:spPr>
          <a:xfrm>
            <a:off x="569518" y="344661"/>
            <a:ext cx="10058400" cy="6713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15000"/>
              </a:lnSpc>
              <a:spcBef>
                <a:spcPts val="600"/>
              </a:spcBef>
            </a:pPr>
            <a:r>
              <a:rPr lang="en-GB" sz="3200" b="1" dirty="0">
                <a:latin typeface="Segoe UI" panose="020B0502040204020203" pitchFamily="34" charset="0"/>
                <a:ea typeface="Times New Roman" panose="02020603050405020304" pitchFamily="18" charset="0"/>
                <a:cs typeface="Times New Roman" panose="02020603050405020304" pitchFamily="18" charset="0"/>
              </a:rPr>
              <a:t>No. 6-HE-1.2 </a:t>
            </a:r>
            <a:r>
              <a:rPr lang="en-GB" sz="3200" dirty="0">
                <a:latin typeface="Segoe UI" panose="020B0502040204020203" pitchFamily="34" charset="0"/>
                <a:ea typeface="Times New Roman" panose="02020603050405020304" pitchFamily="18" charset="0"/>
                <a:cs typeface="Times New Roman" panose="02020603050405020304" pitchFamily="18" charset="0"/>
              </a:rPr>
              <a:t>All major options are shown</a:t>
            </a:r>
          </a:p>
          <a:p>
            <a:pPr>
              <a:lnSpc>
                <a:spcPct val="115000"/>
              </a:lnSpc>
              <a:spcBef>
                <a:spcPts val="600"/>
              </a:spcBef>
              <a:spcAft>
                <a:spcPts val="0"/>
              </a:spcAft>
            </a:pPr>
            <a:endParaRPr lang="en-GB" sz="3200" b="1" dirty="0">
              <a:latin typeface="Segoe UI" panose="020B0502040204020203" pitchFamily="34" charset="0"/>
              <a:ea typeface="Times New Roman" panose="02020603050405020304" pitchFamily="18" charset="0"/>
              <a:cs typeface="Times New Roman" panose="02020603050405020304" pitchFamily="18" charset="0"/>
            </a:endParaRPr>
          </a:p>
        </p:txBody>
      </p:sp>
      <p:pic>
        <p:nvPicPr>
          <p:cNvPr id="13" name="Grafika 12" descr="Znak kciuka w górę">
            <a:extLst>
              <a:ext uri="{FF2B5EF4-FFF2-40B4-BE49-F238E27FC236}">
                <a16:creationId xmlns:a16="http://schemas.microsoft.com/office/drawing/2014/main" id="{AD9AAD91-8714-497F-BBB3-F531EDB706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27918" y="295702"/>
            <a:ext cx="769258" cy="769258"/>
          </a:xfrm>
          <a:prstGeom prst="rect">
            <a:avLst/>
          </a:prstGeom>
        </p:spPr>
      </p:pic>
      <p:pic>
        <p:nvPicPr>
          <p:cNvPr id="5" name="Obraz 4">
            <a:extLst>
              <a:ext uri="{FF2B5EF4-FFF2-40B4-BE49-F238E27FC236}">
                <a16:creationId xmlns:a16="http://schemas.microsoft.com/office/drawing/2014/main" id="{4753B32A-BE99-4813-9276-6A897FB0FB24}"/>
              </a:ext>
            </a:extLst>
          </p:cNvPr>
          <p:cNvPicPr>
            <a:picLocks noChangeAspect="1"/>
          </p:cNvPicPr>
          <p:nvPr/>
        </p:nvPicPr>
        <p:blipFill>
          <a:blip r:embed="rId4"/>
          <a:stretch>
            <a:fillRect/>
          </a:stretch>
        </p:blipFill>
        <p:spPr>
          <a:xfrm>
            <a:off x="1875186" y="3645292"/>
            <a:ext cx="8441625" cy="2559759"/>
          </a:xfrm>
          <a:prstGeom prst="rect">
            <a:avLst/>
          </a:prstGeom>
        </p:spPr>
      </p:pic>
      <p:sp>
        <p:nvSpPr>
          <p:cNvPr id="3" name="Nawias klamrowy otwierający 2">
            <a:extLst>
              <a:ext uri="{FF2B5EF4-FFF2-40B4-BE49-F238E27FC236}">
                <a16:creationId xmlns:a16="http://schemas.microsoft.com/office/drawing/2014/main" id="{55FB8166-286A-48A4-A408-CEF341B8278A}"/>
              </a:ext>
            </a:extLst>
          </p:cNvPr>
          <p:cNvSpPr/>
          <p:nvPr/>
        </p:nvSpPr>
        <p:spPr>
          <a:xfrm rot="16200000">
            <a:off x="7838660" y="2304507"/>
            <a:ext cx="384313" cy="3869637"/>
          </a:xfrm>
          <a:prstGeom prst="leftBrace">
            <a:avLst>
              <a:gd name="adj1" fmla="val 8333"/>
              <a:gd name="adj2" fmla="val 47535"/>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7" name="Łącznik prosty ze strzałką 6">
            <a:extLst>
              <a:ext uri="{FF2B5EF4-FFF2-40B4-BE49-F238E27FC236}">
                <a16:creationId xmlns:a16="http://schemas.microsoft.com/office/drawing/2014/main" id="{86910372-3FBB-475F-B242-AAC98E49A165}"/>
              </a:ext>
            </a:extLst>
          </p:cNvPr>
          <p:cNvCxnSpPr>
            <a:cxnSpLocks/>
          </p:cNvCxnSpPr>
          <p:nvPr/>
        </p:nvCxnSpPr>
        <p:spPr>
          <a:xfrm>
            <a:off x="3246783" y="5744081"/>
            <a:ext cx="993913" cy="13988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072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2">
            <a:extLst>
              <a:ext uri="{FF2B5EF4-FFF2-40B4-BE49-F238E27FC236}">
                <a16:creationId xmlns:a16="http://schemas.microsoft.com/office/drawing/2014/main" id="{87F316AC-6BEC-477F-8FD9-56BD53AE30B2}"/>
              </a:ext>
            </a:extLst>
          </p:cNvPr>
          <p:cNvGraphicFramePr>
            <a:graphicFrameLocks noGrp="1"/>
          </p:cNvGraphicFramePr>
          <p:nvPr>
            <p:extLst>
              <p:ext uri="{D42A27DB-BD31-4B8C-83A1-F6EECF244321}">
                <p14:modId xmlns:p14="http://schemas.microsoft.com/office/powerpoint/2010/main" val="810764217"/>
              </p:ext>
            </p:extLst>
          </p:nvPr>
        </p:nvGraphicFramePr>
        <p:xfrm>
          <a:off x="361015" y="1016001"/>
          <a:ext cx="11469970" cy="5035939"/>
        </p:xfrm>
        <a:graphic>
          <a:graphicData uri="http://schemas.openxmlformats.org/drawingml/2006/table">
            <a:tbl>
              <a:tblPr firstRow="1" bandRow="1">
                <a:tableStyleId>{5940675A-B579-460E-94D1-54222C63F5DA}</a:tableStyleId>
              </a:tblPr>
              <a:tblGrid>
                <a:gridCol w="11469970">
                  <a:extLst>
                    <a:ext uri="{9D8B030D-6E8A-4147-A177-3AD203B41FA5}">
                      <a16:colId xmlns:a16="http://schemas.microsoft.com/office/drawing/2014/main" val="1581639009"/>
                    </a:ext>
                  </a:extLst>
                </a:gridCol>
              </a:tblGrid>
              <a:tr h="860536">
                <a:tc>
                  <a:txBody>
                    <a:bodyPr/>
                    <a:lstStyle/>
                    <a:p>
                      <a:pPr>
                        <a:lnSpc>
                          <a:spcPct val="115000"/>
                        </a:lnSpc>
                        <a:spcBef>
                          <a:spcPts val="600"/>
                        </a:spcBef>
                        <a:spcAft>
                          <a:spcPts val="0"/>
                        </a:spcAft>
                      </a:pPr>
                      <a:r>
                        <a:rPr lang="en-GB" sz="1200" b="1" dirty="0">
                          <a:effectLst/>
                          <a:latin typeface="Segoe UI" panose="020B0502040204020203" pitchFamily="34" charset="0"/>
                          <a:ea typeface="Times New Roman" panose="02020603050405020304" pitchFamily="18" charset="0"/>
                          <a:cs typeface="Times New Roman" panose="02020603050405020304" pitchFamily="18" charset="0"/>
                        </a:rPr>
                        <a:t>Explanation:</a:t>
                      </a:r>
                      <a:endParaRPr lang="en-GB" sz="12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Bef>
                          <a:spcPts val="600"/>
                        </a:spcBef>
                        <a:spcAft>
                          <a:spcPts val="0"/>
                        </a:spcAft>
                      </a:pPr>
                      <a:r>
                        <a:rPr lang="en-GB" sz="1200" dirty="0">
                          <a:effectLst/>
                          <a:latin typeface="Segoe UI" panose="020B0502040204020203" pitchFamily="34" charset="0"/>
                          <a:ea typeface="Times New Roman" panose="02020603050405020304" pitchFamily="18" charset="0"/>
                          <a:cs typeface="Times New Roman" panose="02020603050405020304" pitchFamily="18" charset="0"/>
                        </a:rPr>
                        <a:t>Heuristic is met due to the homepage being very simple, consisting only of few most useful buttons and an introductory video. The homepage is very transparent and gives the user only few possibilities making it easier to navigate.</a:t>
                      </a:r>
                    </a:p>
                  </a:txBody>
                  <a:tcPr marL="63500" marR="63500" marT="63500" marB="63500"/>
                </a:tc>
                <a:extLst>
                  <a:ext uri="{0D108BD9-81ED-4DB2-BD59-A6C34878D82A}">
                    <a16:rowId xmlns:a16="http://schemas.microsoft.com/office/drawing/2014/main" val="825665563"/>
                  </a:ext>
                </a:extLst>
              </a:tr>
              <a:tr h="2328800">
                <a:tc>
                  <a:txBody>
                    <a:bodyPr/>
                    <a:lstStyle/>
                    <a:p>
                      <a:pPr>
                        <a:lnSpc>
                          <a:spcPct val="115000"/>
                        </a:lnSpc>
                        <a:spcBef>
                          <a:spcPts val="600"/>
                        </a:spcBef>
                        <a:spcAft>
                          <a:spcPts val="0"/>
                        </a:spcAft>
                      </a:pPr>
                      <a:r>
                        <a:rPr lang="en-GB" sz="1200" b="1" dirty="0">
                          <a:effectLst/>
                          <a:latin typeface="Segoe UI" panose="020B0502040204020203" pitchFamily="34" charset="0"/>
                          <a:ea typeface="Times New Roman" panose="02020603050405020304" pitchFamily="18" charset="0"/>
                          <a:cs typeface="Times New Roman" panose="02020603050405020304" pitchFamily="18" charset="0"/>
                        </a:rPr>
                        <a:t>Benefit:</a:t>
                      </a:r>
                      <a:endParaRPr lang="en-GB" sz="12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Bef>
                          <a:spcPts val="600"/>
                        </a:spcBef>
                        <a:spcAft>
                          <a:spcPts val="0"/>
                        </a:spcAft>
                      </a:pPr>
                      <a:r>
                        <a:rPr lang="en-GB" sz="1200" dirty="0">
                          <a:effectLst/>
                          <a:latin typeface="Segoe UI" panose="020B0502040204020203" pitchFamily="34" charset="0"/>
                          <a:ea typeface="Times New Roman" panose="02020603050405020304" pitchFamily="18" charset="0"/>
                          <a:cs typeface="Times New Roman" panose="02020603050405020304" pitchFamily="18" charset="0"/>
                        </a:rPr>
                        <a:t>Rating: 3 - Major usability importance</a:t>
                      </a:r>
                    </a:p>
                    <a:p>
                      <a:pPr>
                        <a:lnSpc>
                          <a:spcPct val="115000"/>
                        </a:lnSpc>
                        <a:spcBef>
                          <a:spcPts val="600"/>
                        </a:spcBef>
                        <a:spcAft>
                          <a:spcPts val="0"/>
                        </a:spcAft>
                      </a:pPr>
                      <a:r>
                        <a:rPr lang="en-GB" sz="1200" b="1" dirty="0">
                          <a:effectLst/>
                          <a:latin typeface="Segoe UI" panose="020B0502040204020203" pitchFamily="34" charset="0"/>
                          <a:ea typeface="Times New Roman" panose="02020603050405020304" pitchFamily="18" charset="0"/>
                          <a:cs typeface="Times New Roman" panose="02020603050405020304" pitchFamily="18" charset="0"/>
                        </a:rPr>
                        <a:t>Justification:</a:t>
                      </a:r>
                      <a:endParaRPr lang="en-GB" sz="1200" dirty="0">
                        <a:effectLst/>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Bef>
                          <a:spcPts val="600"/>
                        </a:spcBef>
                        <a:spcAft>
                          <a:spcPts val="0"/>
                        </a:spcAft>
                        <a:buFont typeface="Symbol" panose="05050102010706020507" pitchFamily="18" charset="2"/>
                        <a:buChar char=""/>
                      </a:pPr>
                      <a:r>
                        <a:rPr lang="en-GB" sz="1200" dirty="0">
                          <a:effectLst/>
                          <a:latin typeface="Segoe UI" panose="020B0502040204020203" pitchFamily="34" charset="0"/>
                          <a:ea typeface="Times New Roman" panose="02020603050405020304" pitchFamily="18" charset="0"/>
                          <a:cs typeface="Times New Roman" panose="02020603050405020304" pitchFamily="18" charset="0"/>
                        </a:rPr>
                        <a:t>Frequency: It is not that common solution, though very important one. It is particularly important for new users who visit the website for the first time. Succinct and transparent homepage helps finding the purpose of the website and the most important functions.</a:t>
                      </a:r>
                    </a:p>
                    <a:p>
                      <a:pPr marL="342900" lvl="0" indent="-342900">
                        <a:lnSpc>
                          <a:spcPct val="115000"/>
                        </a:lnSpc>
                        <a:spcBef>
                          <a:spcPts val="600"/>
                        </a:spcBef>
                        <a:spcAft>
                          <a:spcPts val="0"/>
                        </a:spcAft>
                        <a:buFont typeface="Symbol" panose="05050102010706020507" pitchFamily="18" charset="2"/>
                        <a:buChar char=""/>
                      </a:pPr>
                      <a:r>
                        <a:rPr lang="en-GB" sz="1200" dirty="0">
                          <a:effectLst/>
                          <a:latin typeface="Segoe UI" panose="020B0502040204020203" pitchFamily="34" charset="0"/>
                          <a:ea typeface="Times New Roman" panose="02020603050405020304" pitchFamily="18" charset="0"/>
                          <a:cs typeface="Times New Roman" panose="02020603050405020304" pitchFamily="18" charset="0"/>
                        </a:rPr>
                        <a:t>Impact: It makes usage of the site way easier. Having everything on the homepage certainly makes the website more clear and comfortable to use.</a:t>
                      </a:r>
                    </a:p>
                    <a:p>
                      <a:pPr marL="342900" lvl="0" indent="-342900">
                        <a:lnSpc>
                          <a:spcPct val="115000"/>
                        </a:lnSpc>
                        <a:spcBef>
                          <a:spcPts val="600"/>
                        </a:spcBef>
                        <a:spcAft>
                          <a:spcPts val="0"/>
                        </a:spcAft>
                        <a:buFont typeface="Symbol" panose="05050102010706020507" pitchFamily="18" charset="2"/>
                        <a:buChar char=""/>
                      </a:pPr>
                      <a:r>
                        <a:rPr lang="en-GB" sz="1200" dirty="0">
                          <a:effectLst/>
                          <a:latin typeface="Segoe UI" panose="020B0502040204020203" pitchFamily="34" charset="0"/>
                          <a:ea typeface="Times New Roman" panose="02020603050405020304" pitchFamily="18" charset="0"/>
                          <a:cs typeface="Times New Roman" panose="02020603050405020304" pitchFamily="18" charset="0"/>
                        </a:rPr>
                        <a:t>Persistence: It is very helpful during almost every usage of the website. Having a hub on a webpage makes navigating through the webpage much easier.</a:t>
                      </a:r>
                    </a:p>
                    <a:p>
                      <a:pPr marL="342900" lvl="0" indent="-342900">
                        <a:lnSpc>
                          <a:spcPct val="115000"/>
                        </a:lnSpc>
                        <a:spcBef>
                          <a:spcPts val="600"/>
                        </a:spcBef>
                        <a:spcAft>
                          <a:spcPts val="0"/>
                        </a:spcAft>
                        <a:buFont typeface="Symbol" panose="05050102010706020507" pitchFamily="18" charset="2"/>
                        <a:buChar char=""/>
                      </a:pPr>
                      <a:r>
                        <a:rPr lang="en-GB" sz="1200" dirty="0">
                          <a:effectLst/>
                          <a:latin typeface="Segoe UI" panose="020B0502040204020203" pitchFamily="34" charset="0"/>
                          <a:ea typeface="Times New Roman" panose="02020603050405020304" pitchFamily="18" charset="0"/>
                          <a:cs typeface="Times New Roman" panose="02020603050405020304" pitchFamily="18" charset="0"/>
                        </a:rPr>
                        <a:t>Weights: This benefit has a big impact on the user’s ease of website navigation and is used almost every time the user enters the site. Due to that we rated it as a major importance.</a:t>
                      </a:r>
                    </a:p>
                  </a:txBody>
                  <a:tcPr marL="63500" marR="63500" marT="63500" marB="63500"/>
                </a:tc>
                <a:extLst>
                  <a:ext uri="{0D108BD9-81ED-4DB2-BD59-A6C34878D82A}">
                    <a16:rowId xmlns:a16="http://schemas.microsoft.com/office/drawing/2014/main" val="1472897159"/>
                  </a:ext>
                </a:extLst>
              </a:tr>
              <a:tr h="893308">
                <a:tc>
                  <a:txBody>
                    <a:bodyPr/>
                    <a:lstStyle/>
                    <a:p>
                      <a:pPr>
                        <a:lnSpc>
                          <a:spcPct val="115000"/>
                        </a:lnSpc>
                        <a:spcBef>
                          <a:spcPts val="600"/>
                        </a:spcBef>
                        <a:spcAft>
                          <a:spcPts val="0"/>
                        </a:spcAft>
                      </a:pPr>
                      <a:r>
                        <a:rPr lang="en-GB" sz="1200" b="1">
                          <a:effectLst/>
                          <a:latin typeface="Segoe UI" panose="020B0502040204020203" pitchFamily="34" charset="0"/>
                          <a:ea typeface="Times New Roman" panose="02020603050405020304" pitchFamily="18" charset="0"/>
                          <a:cs typeface="Times New Roman" panose="02020603050405020304" pitchFamily="18" charset="0"/>
                        </a:rPr>
                        <a:t>Possible Trade-offs:</a:t>
                      </a:r>
                      <a:endParaRPr lang="en-GB" sz="120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Bef>
                          <a:spcPts val="600"/>
                        </a:spcBef>
                        <a:spcAft>
                          <a:spcPts val="0"/>
                        </a:spcAft>
                      </a:pPr>
                      <a:r>
                        <a:rPr lang="en-GB" sz="1200">
                          <a:effectLst/>
                          <a:latin typeface="Segoe UI" panose="020B0502040204020203" pitchFamily="34" charset="0"/>
                          <a:ea typeface="Times New Roman" panose="02020603050405020304" pitchFamily="18" charset="0"/>
                          <a:cs typeface="Times New Roman" panose="02020603050405020304" pitchFamily="18" charset="0"/>
                        </a:rPr>
                        <a:t>Another possible solution is just lack of the options in the homepage. It is possible to use a site without that solution, although it is much more difficult and less transparent.</a:t>
                      </a:r>
                    </a:p>
                  </a:txBody>
                  <a:tcPr marL="63500" marR="63500" marT="63500" marB="63500"/>
                </a:tc>
                <a:extLst>
                  <a:ext uri="{0D108BD9-81ED-4DB2-BD59-A6C34878D82A}">
                    <a16:rowId xmlns:a16="http://schemas.microsoft.com/office/drawing/2014/main" val="194750888"/>
                  </a:ext>
                </a:extLst>
              </a:tr>
              <a:tr h="823184">
                <a:tc>
                  <a:txBody>
                    <a:bodyPr/>
                    <a:lstStyle/>
                    <a:p>
                      <a:pPr>
                        <a:lnSpc>
                          <a:spcPct val="115000"/>
                        </a:lnSpc>
                        <a:spcBef>
                          <a:spcPts val="600"/>
                        </a:spcBef>
                        <a:spcAft>
                          <a:spcPts val="0"/>
                        </a:spcAft>
                      </a:pPr>
                      <a:r>
                        <a:rPr lang="en-GB" sz="1200" dirty="0">
                          <a:effectLst/>
                          <a:latin typeface="Segoe UI" panose="020B0502040204020203" pitchFamily="34" charset="0"/>
                          <a:ea typeface="Times New Roman" panose="02020603050405020304" pitchFamily="18" charset="0"/>
                          <a:cs typeface="Times New Roman" panose="02020603050405020304" pitchFamily="18" charset="0"/>
                        </a:rPr>
                        <a:t>Relationships:</a:t>
                      </a:r>
                    </a:p>
                    <a:p>
                      <a:pPr>
                        <a:lnSpc>
                          <a:spcPct val="115000"/>
                        </a:lnSpc>
                        <a:spcBef>
                          <a:spcPts val="600"/>
                        </a:spcBef>
                        <a:spcAft>
                          <a:spcPts val="0"/>
                        </a:spcAft>
                      </a:pPr>
                      <a:r>
                        <a:rPr lang="en-GB" sz="1200" kern="1200" dirty="0">
                          <a:solidFill>
                            <a:schemeClr val="tx1"/>
                          </a:solidFill>
                          <a:effectLst/>
                          <a:latin typeface="+mn-lt"/>
                          <a:ea typeface="+mn-ea"/>
                          <a:cs typeface="+mn-cs"/>
                        </a:rPr>
                        <a:t>No. 6-HE-2.2, No. 6-HE-5.5, No. 6-HE- 5.3</a:t>
                      </a:r>
                      <a:endParaRPr lang="en-GB" sz="12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3165272999"/>
                  </a:ext>
                </a:extLst>
              </a:tr>
            </a:tbl>
          </a:graphicData>
        </a:graphic>
      </p:graphicFrame>
      <p:sp>
        <p:nvSpPr>
          <p:cNvPr id="10" name="Tytuł 1">
            <a:extLst>
              <a:ext uri="{FF2B5EF4-FFF2-40B4-BE49-F238E27FC236}">
                <a16:creationId xmlns:a16="http://schemas.microsoft.com/office/drawing/2014/main" id="{39AC3328-0530-4704-86CD-D6766D0E84BE}"/>
              </a:ext>
            </a:extLst>
          </p:cNvPr>
          <p:cNvSpPr txBox="1">
            <a:spLocks/>
          </p:cNvSpPr>
          <p:nvPr/>
        </p:nvSpPr>
        <p:spPr>
          <a:xfrm>
            <a:off x="569518" y="344661"/>
            <a:ext cx="10058400" cy="67134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15000"/>
              </a:lnSpc>
              <a:spcBef>
                <a:spcPts val="600"/>
              </a:spcBef>
            </a:pPr>
            <a:r>
              <a:rPr lang="en-GB" sz="3200" b="1" dirty="0">
                <a:latin typeface="Segoe UI" panose="020B0502040204020203" pitchFamily="34" charset="0"/>
                <a:ea typeface="Times New Roman" panose="02020603050405020304" pitchFamily="18" charset="0"/>
                <a:cs typeface="Times New Roman" panose="02020603050405020304" pitchFamily="18" charset="0"/>
              </a:rPr>
              <a:t>No. 6-HE-1.2 </a:t>
            </a:r>
            <a:r>
              <a:rPr lang="en-GB" sz="3200" dirty="0">
                <a:latin typeface="Segoe UI" panose="020B0502040204020203" pitchFamily="34" charset="0"/>
                <a:ea typeface="Times New Roman" panose="02020603050405020304" pitchFamily="18" charset="0"/>
                <a:cs typeface="Times New Roman" panose="02020603050405020304" pitchFamily="18" charset="0"/>
              </a:rPr>
              <a:t>All major options are shown</a:t>
            </a:r>
          </a:p>
        </p:txBody>
      </p:sp>
    </p:spTree>
    <p:extLst>
      <p:ext uri="{BB962C8B-B14F-4D97-AF65-F5344CB8AC3E}">
        <p14:creationId xmlns:p14="http://schemas.microsoft.com/office/powerpoint/2010/main" val="464331830"/>
      </p:ext>
    </p:extLst>
  </p:cSld>
  <p:clrMapOvr>
    <a:masterClrMapping/>
  </p:clrMapOvr>
</p:sld>
</file>

<file path=ppt/theme/theme1.xml><?xml version="1.0" encoding="utf-8"?>
<a:theme xmlns:a="http://schemas.openxmlformats.org/drawingml/2006/main" name="1_Retrospekcja">
  <a:themeElements>
    <a:clrScheme name="Retrospekcj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c#">
      <a:majorFont>
        <a:latin typeface="Segoe UI"/>
        <a:ea typeface=""/>
        <a:cs typeface=""/>
      </a:majorFont>
      <a:minorFont>
        <a:latin typeface="Segoe UI"/>
        <a:ea typeface=""/>
        <a:cs typeface=""/>
      </a:minorFont>
    </a:fontScheme>
    <a:fmtScheme name="Retrospekcj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Retrospekcja">
  <a:themeElements>
    <a:clrScheme name="Retrospekcj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c#">
      <a:majorFont>
        <a:latin typeface="Segoe UI"/>
        <a:ea typeface=""/>
        <a:cs typeface=""/>
      </a:majorFont>
      <a:minorFont>
        <a:latin typeface="Segoe UI"/>
        <a:ea typeface=""/>
        <a:cs typeface=""/>
      </a:minorFont>
    </a:fontScheme>
    <a:fmtScheme name="Retrospekcj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811</TotalTime>
  <Words>6435</Words>
  <Application>Microsoft Office PowerPoint</Application>
  <PresentationFormat>Panoramiczny</PresentationFormat>
  <Paragraphs>671</Paragraphs>
  <Slides>59</Slides>
  <Notes>1</Notes>
  <HiddenSlides>0</HiddenSlides>
  <MMClips>0</MMClips>
  <ScaleCrop>false</ScaleCrop>
  <HeadingPairs>
    <vt:vector size="6" baseType="variant">
      <vt:variant>
        <vt:lpstr>Używane czcionki</vt:lpstr>
      </vt:variant>
      <vt:variant>
        <vt:i4>4</vt:i4>
      </vt:variant>
      <vt:variant>
        <vt:lpstr>Motyw</vt:lpstr>
      </vt:variant>
      <vt:variant>
        <vt:i4>2</vt:i4>
      </vt:variant>
      <vt:variant>
        <vt:lpstr>Tytuły slajdów</vt:lpstr>
      </vt:variant>
      <vt:variant>
        <vt:i4>59</vt:i4>
      </vt:variant>
    </vt:vector>
  </HeadingPairs>
  <TitlesOfParts>
    <vt:vector size="65" baseType="lpstr">
      <vt:lpstr>Calibri</vt:lpstr>
      <vt:lpstr>Segoe UI</vt:lpstr>
      <vt:lpstr>Symbol</vt:lpstr>
      <vt:lpstr>Times New Roman</vt:lpstr>
      <vt:lpstr>1_Retrospekcja</vt:lpstr>
      <vt:lpstr>Retrospekcja</vt:lpstr>
      <vt:lpstr>Task 2 report</vt:lpstr>
      <vt:lpstr>Introduction</vt:lpstr>
      <vt:lpstr>Object of studies</vt:lpstr>
      <vt:lpstr>List of Topics</vt:lpstr>
      <vt:lpstr>The Homepage</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Page layout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Navigation </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Text Appearance </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Content Organization</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2 report</dc:title>
  <dc:creator>Antoni Forzpanczyk</dc:creator>
  <cp:lastModifiedBy>Antoni Forzpanczyk</cp:lastModifiedBy>
  <cp:revision>287</cp:revision>
  <dcterms:created xsi:type="dcterms:W3CDTF">2020-03-26T00:41:04Z</dcterms:created>
  <dcterms:modified xsi:type="dcterms:W3CDTF">2020-04-16T21:13:20Z</dcterms:modified>
</cp:coreProperties>
</file>