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86" r:id="rId5"/>
    <p:sldId id="258" r:id="rId6"/>
    <p:sldId id="270" r:id="rId7"/>
    <p:sldId id="276" r:id="rId8"/>
    <p:sldId id="265" r:id="rId9"/>
    <p:sldId id="266" r:id="rId10"/>
    <p:sldId id="267" r:id="rId11"/>
    <p:sldId id="272" r:id="rId12"/>
    <p:sldId id="274" r:id="rId13"/>
    <p:sldId id="264" r:id="rId14"/>
    <p:sldId id="260" r:id="rId15"/>
    <p:sldId id="259" r:id="rId16"/>
    <p:sldId id="261" r:id="rId17"/>
    <p:sldId id="262" r:id="rId18"/>
    <p:sldId id="277" r:id="rId19"/>
    <p:sldId id="278" r:id="rId20"/>
    <p:sldId id="284" r:id="rId21"/>
    <p:sldId id="285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606BA-E934-A40B-D95A-CCDFC278848E}" v="7" dt="2023-09-28T14:25:5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er Buczek" userId="S::aleksander.buczek@wroclaw.merito.pl::214dcb20-0035-4e74-a70c-49226de76d7c" providerId="AD" clId="Web-{D90606BA-E934-A40B-D95A-CCDFC278848E}"/>
    <pc:docChg chg="modSld">
      <pc:chgData name="Aleksander Buczek" userId="S::aleksander.buczek@wroclaw.merito.pl::214dcb20-0035-4e74-a70c-49226de76d7c" providerId="AD" clId="Web-{D90606BA-E934-A40B-D95A-CCDFC278848E}" dt="2023-09-28T14:25:50.638" v="6" actId="20577"/>
      <pc:docMkLst>
        <pc:docMk/>
      </pc:docMkLst>
      <pc:sldChg chg="modSp">
        <pc:chgData name="Aleksander Buczek" userId="S::aleksander.buczek@wroclaw.merito.pl::214dcb20-0035-4e74-a70c-49226de76d7c" providerId="AD" clId="Web-{D90606BA-E934-A40B-D95A-CCDFC278848E}" dt="2023-09-28T14:25:50.638" v="6" actId="20577"/>
        <pc:sldMkLst>
          <pc:docMk/>
          <pc:sldMk cId="1309279033" sldId="256"/>
        </pc:sldMkLst>
        <pc:spChg chg="mod">
          <ac:chgData name="Aleksander Buczek" userId="S::aleksander.buczek@wroclaw.merito.pl::214dcb20-0035-4e74-a70c-49226de76d7c" providerId="AD" clId="Web-{D90606BA-E934-A40B-D95A-CCDFC278848E}" dt="2023-09-28T14:25:50.638" v="6" actId="20577"/>
          <ac:spMkLst>
            <pc:docMk/>
            <pc:sldMk cId="1309279033" sldId="256"/>
            <ac:spMk id="3" creationId="{78063B09-2BE3-40A3-B3B9-6E643D5471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EC872A-F353-4D73-B089-8A41418A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Bazy Danych i big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063B09-2BE3-40A3-B3B9-6E643D547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Temat: Big Data</a:t>
            </a:r>
            <a:br>
              <a:rPr lang="en-US" dirty="0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Prowadzący</a:t>
            </a:r>
            <a:r>
              <a:rPr lang="en-US" dirty="0">
                <a:solidFill>
                  <a:schemeClr val="tx1"/>
                </a:solidFill>
              </a:rPr>
              <a:t>: Aleksander Buczek</a:t>
            </a:r>
            <a:endParaRPr lang="pl-PL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Kontakt: </a:t>
            </a:r>
            <a:r>
              <a:rPr lang="en-US" dirty="0">
                <a:solidFill>
                  <a:schemeClr val="tx1"/>
                </a:solidFill>
              </a:rPr>
              <a:t>aleksander.buczek</a:t>
            </a:r>
            <a:r>
              <a:rPr lang="pl-PL" dirty="0">
                <a:solidFill>
                  <a:schemeClr val="tx1"/>
                </a:solidFill>
              </a:rPr>
              <a:t>@wroclaw.merito.pl</a:t>
            </a:r>
          </a:p>
        </p:txBody>
      </p:sp>
    </p:spTree>
    <p:extLst>
      <p:ext uri="{BB962C8B-B14F-4D97-AF65-F5344CB8AC3E}">
        <p14:creationId xmlns:p14="http://schemas.microsoft.com/office/powerpoint/2010/main" val="130927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Predicitive Analytics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930C3C3-32A4-48CD-875B-716F6607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07" y="1105355"/>
            <a:ext cx="8257160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0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GOOGLE</a:t>
            </a:r>
            <a:endParaRPr lang="pl-PL" sz="5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Pionier koncepcji BIG DATA</a:t>
            </a:r>
          </a:p>
        </p:txBody>
      </p:sp>
    </p:spTree>
    <p:extLst>
      <p:ext uri="{BB962C8B-B14F-4D97-AF65-F5344CB8AC3E}">
        <p14:creationId xmlns:p14="http://schemas.microsoft.com/office/powerpoint/2010/main" val="153580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GFS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BB9BC-9845-4D88-9B48-C48617082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25" y="837567"/>
            <a:ext cx="8332220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1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88BC0-6A2B-45DD-8099-5D8E464D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MapReduce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nip Diagonal Corner Rectangle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4DA11-F490-4E9E-8D46-A60EF989D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78" y="802254"/>
            <a:ext cx="6537957" cy="33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EBEAE7-A072-4094-865A-EA3916B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49" y="869948"/>
            <a:ext cx="5245301" cy="1514031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Czym jest </a:t>
            </a:r>
            <a:r>
              <a:rPr lang="pl-PL" dirty="0" err="1"/>
              <a:t>Hadoop</a:t>
            </a:r>
            <a:r>
              <a:rPr lang="pl-PL" dirty="0"/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776534-6CFE-43BC-85A4-966D13D0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Stos</a:t>
            </a:r>
            <a:r>
              <a:rPr lang="en-US" b="1" dirty="0">
                <a:solidFill>
                  <a:schemeClr val="tx1"/>
                </a:solidFill>
              </a:rPr>
              <a:t> open source </a:t>
            </a:r>
            <a:r>
              <a:rPr lang="en-US" b="1" dirty="0" err="1">
                <a:solidFill>
                  <a:schemeClr val="tx1"/>
                </a:solidFill>
              </a:rPr>
              <a:t>firmy</a:t>
            </a:r>
            <a:r>
              <a:rPr lang="en-US" b="1" dirty="0">
                <a:solidFill>
                  <a:schemeClr val="tx1"/>
                </a:solidFill>
              </a:rPr>
              <a:t> Google</a:t>
            </a:r>
            <a:endParaRPr lang="pl-PL" b="1" dirty="0">
              <a:solidFill>
                <a:schemeClr val="tx1"/>
              </a:solidFill>
            </a:endParaRPr>
          </a:p>
          <a:p>
            <a:r>
              <a:rPr lang="pl-PL" dirty="0">
                <a:solidFill>
                  <a:schemeClr val="tx1"/>
                </a:solidFill>
              </a:rPr>
              <a:t>Otwarta platforma programistyczna napisana w języku Java przeznaczona do rozproszonego składowania i przetwarzania wielkich zbiorów danych przy pomocy klastrów komputerowych</a:t>
            </a:r>
          </a:p>
        </p:txBody>
      </p:sp>
      <p:pic>
        <p:nvPicPr>
          <p:cNvPr id="11" name="Obraz 10" descr="Obraz zawierający rysunek&#10;&#10;Opis wygenerowany automatycznie">
            <a:extLst>
              <a:ext uri="{FF2B5EF4-FFF2-40B4-BE49-F238E27FC236}">
                <a16:creationId xmlns:a16="http://schemas.microsoft.com/office/drawing/2014/main" id="{DF1E461C-683C-4494-B73A-4EE938D3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3" y="2383979"/>
            <a:ext cx="3185108" cy="249234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5217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4256A-874A-4B6E-ADB7-27A6E397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36" y="1578776"/>
            <a:ext cx="5405718" cy="3370729"/>
          </a:xfr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00203339-9F5C-42AA-BEEC-EEA50910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GOOGLE vs HADOOP</a:t>
            </a:r>
            <a:endParaRPr lang="pl-P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7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4008FC-39B6-4171-9220-602224E3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dirty="0">
                <a:solidFill>
                  <a:srgbClr val="FFFFFF"/>
                </a:solidFill>
              </a:rPr>
              <a:t>Architektura Hadoopa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8015D2D8-4740-48F7-B162-203DEA8A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1670541"/>
            <a:ext cx="5641063" cy="3187200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63F1BC46-7385-435F-85FC-0E2948C1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>
              <a:solidFill>
                <a:srgbClr val="0F496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3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HDFS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egar, zamontowane, czarny, monitor&#10;&#10;Opis wygenerowany automatycznie">
            <a:extLst>
              <a:ext uri="{FF2B5EF4-FFF2-40B4-BE49-F238E27FC236}">
                <a16:creationId xmlns:a16="http://schemas.microsoft.com/office/drawing/2014/main" id="{5CFAB63C-E69D-400F-95ED-BDCE193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7" y="1840214"/>
            <a:ext cx="5450437" cy="284785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38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v1.0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161629-17D6-4AA8-9BBC-43680995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613" y="951388"/>
            <a:ext cx="3392157" cy="4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6CCE7-408C-42A2-A9D8-B0D48287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Google, Big Data, and Hadoop | SpringerLink">
            <a:extLst>
              <a:ext uri="{FF2B5EF4-FFF2-40B4-BE49-F238E27FC236}">
                <a16:creationId xmlns:a16="http://schemas.microsoft.com/office/drawing/2014/main" id="{FD5B64A6-613B-492F-A91E-531B87153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34" y="808567"/>
            <a:ext cx="41366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9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/>
              <a:t>HISTORIA BAZ DANYCH</a:t>
            </a:r>
            <a:endParaRPr lang="pl-PL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5259D-AF39-4A4D-8E24-9320EF96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32" y="1430824"/>
            <a:ext cx="5776233" cy="3249131"/>
          </a:xfrm>
        </p:spPr>
      </p:pic>
    </p:spTree>
    <p:extLst>
      <p:ext uri="{BB962C8B-B14F-4D97-AF65-F5344CB8AC3E}">
        <p14:creationId xmlns:p14="http://schemas.microsoft.com/office/powerpoint/2010/main" val="272705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v2.0 (YARN) – DIAGRAM SEKWENCJI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47FE6-FF57-487C-8D11-43AF50CC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92" y="1421066"/>
            <a:ext cx="6080050" cy="3420028"/>
          </a:xfrm>
        </p:spPr>
      </p:pic>
    </p:spTree>
    <p:extLst>
      <p:ext uri="{BB962C8B-B14F-4D97-AF65-F5344CB8AC3E}">
        <p14:creationId xmlns:p14="http://schemas.microsoft.com/office/powerpoint/2010/main" val="54171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0A20C-0C02-46FD-AA7C-CC225819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HADOOP V1 vs V2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643F30-2410-4F0D-9352-EF921C85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44" y="797611"/>
            <a:ext cx="8045073" cy="32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6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HBASE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5F6A19-D778-4F9D-9ED7-684895D52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568" y="787400"/>
            <a:ext cx="3678437" cy="48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D3F76-4BD1-447D-B211-B18FCE348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46" y="1382975"/>
            <a:ext cx="433768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883776-8E8A-4C4E-95F3-3B27A947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09" y="628617"/>
            <a:ext cx="4465967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PIG vs HIVE</a:t>
            </a:r>
          </a:p>
        </p:txBody>
      </p:sp>
      <p:sp useBgFill="1">
        <p:nvSpPr>
          <p:cNvPr id="4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912C6-8C84-4DAA-855A-39972A457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091" y="1338262"/>
            <a:ext cx="499833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 fontScale="9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TRZY </a:t>
            </a:r>
            <a:r>
              <a:rPr lang="en-US" sz="2400" b="1" dirty="0" err="1">
                <a:solidFill>
                  <a:srgbClr val="FFFFFF"/>
                </a:solidFill>
              </a:rPr>
              <a:t>GENERACJe</a:t>
            </a:r>
            <a:r>
              <a:rPr lang="en-US" sz="2400" b="1" dirty="0">
                <a:solidFill>
                  <a:srgbClr val="FFFFFF"/>
                </a:solidFill>
              </a:rPr>
              <a:t> BAZ DANYCH</a:t>
            </a:r>
            <a:br>
              <a:rPr lang="en-US" sz="2400" b="1" dirty="0">
                <a:solidFill>
                  <a:srgbClr val="FFFFFF"/>
                </a:solidFill>
              </a:rPr>
            </a:br>
            <a:endParaRPr lang="pl-PL" sz="2400" b="1" dirty="0">
              <a:solidFill>
                <a:srgbClr val="FFFFFF"/>
              </a:solidFill>
            </a:endParaRP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793721-CDCC-4EEF-82F9-CAE0556C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83" y="856482"/>
            <a:ext cx="3243670" cy="2597520"/>
          </a:xfrm>
          <a:prstGeom prst="rect">
            <a:avLst/>
          </a:prstGeom>
        </p:spPr>
      </p:pic>
      <p:pic>
        <p:nvPicPr>
          <p:cNvPr id="1026" name="Picture 2" descr="Three Database Revolutions | SpringerLink">
            <a:extLst>
              <a:ext uri="{FF2B5EF4-FFF2-40B4-BE49-F238E27FC236}">
                <a16:creationId xmlns:a16="http://schemas.microsoft.com/office/drawing/2014/main" id="{95EEFA70-5CBC-4DC0-87A0-236132FF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89" y="3458963"/>
            <a:ext cx="2826434" cy="218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84F480B-50F9-4088-88EE-D7EA6059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hierarchiczny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pl-PL" sz="1600" b="1" dirty="0">
                <a:solidFill>
                  <a:schemeClr val="bg1"/>
                </a:solidFill>
              </a:rPr>
              <a:t>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sieciow</a:t>
            </a:r>
            <a:r>
              <a:rPr lang="pl-PL" sz="1600" b="1" dirty="0">
                <a:solidFill>
                  <a:schemeClr val="bg1"/>
                </a:solidFill>
              </a:rPr>
              <a:t>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System </a:t>
            </a:r>
            <a:r>
              <a:rPr lang="en-US" sz="1600" b="1" dirty="0" err="1">
                <a:solidFill>
                  <a:schemeClr val="bg1"/>
                </a:solidFill>
              </a:rPr>
              <a:t>relacyjny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NewSQL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298109-5B0B-4F5A-91EC-0F2AB45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pl-PL" sz="5200" dirty="0"/>
              <a:t>Czym jest Big Data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0AB9D-DD05-46FB-90FB-4F852129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Termin odnoszący się do dużych, zmiennych i różnorodnych zbiorów danych, których przetwarzanie i analiza jest trudna, ale jednocześnie wartościowa.</a:t>
            </a:r>
          </a:p>
        </p:txBody>
      </p:sp>
    </p:spTree>
    <p:extLst>
      <p:ext uri="{BB962C8B-B14F-4D97-AF65-F5344CB8AC3E}">
        <p14:creationId xmlns:p14="http://schemas.microsoft.com/office/powerpoint/2010/main" val="299834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pl-PL" sz="2400" b="1" dirty="0">
                <a:solidFill>
                  <a:srgbClr val="FFFFFF"/>
                </a:solidFill>
              </a:rPr>
              <a:t>Charakterystyka danych 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94439D4-B265-44DD-804E-F664E055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36" y="1097060"/>
            <a:ext cx="4414424" cy="433416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Volume</a:t>
            </a:r>
            <a:r>
              <a:rPr lang="pl-PL" sz="1600" dirty="0">
                <a:solidFill>
                  <a:schemeClr val="bg1"/>
                </a:solidFill>
              </a:rPr>
              <a:t> – objętość danych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Velocity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dirty="0">
                <a:solidFill>
                  <a:schemeClr val="bg1"/>
                </a:solidFill>
              </a:rPr>
              <a:t>– prędkość przetwarzania</a:t>
            </a:r>
          </a:p>
          <a:p>
            <a:r>
              <a:rPr lang="pl-PL" sz="1600" b="1" dirty="0" err="1">
                <a:solidFill>
                  <a:schemeClr val="bg1"/>
                </a:solidFill>
              </a:rPr>
              <a:t>Variety</a:t>
            </a:r>
            <a:r>
              <a:rPr lang="pl-PL" sz="1600" dirty="0">
                <a:solidFill>
                  <a:schemeClr val="bg1"/>
                </a:solidFill>
              </a:rPr>
              <a:t> – duża </a:t>
            </a:r>
            <a:r>
              <a:rPr lang="pl-PL" sz="1600" dirty="0" err="1">
                <a:solidFill>
                  <a:schemeClr val="bg1"/>
                </a:solidFill>
              </a:rPr>
              <a:t>rożnorodność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9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B1C50-74CC-41E1-AAC2-FE25859A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CYKL </a:t>
            </a:r>
            <a:r>
              <a:rPr lang="pl-PL" sz="2400" b="1" dirty="0">
                <a:solidFill>
                  <a:srgbClr val="FFFFFF"/>
                </a:solidFill>
              </a:rPr>
              <a:t>Big Data</a:t>
            </a:r>
          </a:p>
        </p:txBody>
      </p:sp>
      <p:sp useBgFill="1">
        <p:nvSpPr>
          <p:cNvPr id="1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7514679-3D9F-4E62-B8DC-2C7A198D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ilość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danych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algorytmy</a:t>
            </a:r>
            <a:endParaRPr lang="pl-PL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bg1"/>
                </a:solidFill>
              </a:rPr>
              <a:t>Lepszy</a:t>
            </a:r>
            <a:r>
              <a:rPr lang="en-US" sz="1600" b="1" dirty="0">
                <a:solidFill>
                  <a:schemeClr val="bg1"/>
                </a:solidFill>
              </a:rPr>
              <a:t> UX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Większa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liczba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użytkowników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D00E5B-0094-4D7E-AFF2-77197DB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92951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084879-7465-44F8-A03E-5C55ADA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Rodzaje</a:t>
            </a:r>
            <a:r>
              <a:rPr lang="en-US" sz="4800" dirty="0"/>
              <a:t> </a:t>
            </a:r>
            <a:r>
              <a:rPr lang="en-US" sz="4800" dirty="0" err="1"/>
              <a:t>Aplikacji</a:t>
            </a:r>
            <a:r>
              <a:rPr lang="en-US" sz="4800" dirty="0"/>
              <a:t> Big Data</a:t>
            </a:r>
          </a:p>
        </p:txBody>
      </p:sp>
      <p:sp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1353302-128F-40C8-A824-FFA7F6E3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7490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33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27FF77-8005-4801-9730-C22A2C84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Batch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FF1123D-4F95-4718-8381-36D43578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28" y="1105355"/>
            <a:ext cx="7937119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5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1344FE-09AE-48C7-99BE-038EF7A6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RealTime Processing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35D077F-5D69-42B9-9FF3-EE4876B9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59" y="1105355"/>
            <a:ext cx="9141856" cy="2559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00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183</Words>
  <Application>Microsoft Office PowerPoint</Application>
  <PresentationFormat>Panoramiczny</PresentationFormat>
  <Paragraphs>43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Wycinek</vt:lpstr>
      <vt:lpstr>Bazy Danych i big data</vt:lpstr>
      <vt:lpstr>HISTORIA BAZ DANYCH</vt:lpstr>
      <vt:lpstr>TRZY GENERACJe BAZ DANYCH </vt:lpstr>
      <vt:lpstr>Czym jest Big Data ?</vt:lpstr>
      <vt:lpstr>Charakterystyka danych Big Data</vt:lpstr>
      <vt:lpstr>CYKL Big Data</vt:lpstr>
      <vt:lpstr>Rodzaje Aplikacji Big Data</vt:lpstr>
      <vt:lpstr>Batch Processing</vt:lpstr>
      <vt:lpstr>RealTime Processing</vt:lpstr>
      <vt:lpstr>Predicitive Analytics</vt:lpstr>
      <vt:lpstr>GOOGLE</vt:lpstr>
      <vt:lpstr>GFS</vt:lpstr>
      <vt:lpstr>MapReduce</vt:lpstr>
      <vt:lpstr>Czym jest Hadoop ?</vt:lpstr>
      <vt:lpstr>GOOGLE vs HADOOP</vt:lpstr>
      <vt:lpstr>Architektura Hadoopa</vt:lpstr>
      <vt:lpstr>HDFS</vt:lpstr>
      <vt:lpstr>HADOOP v1.0</vt:lpstr>
      <vt:lpstr>HADOOP v2.0 (YARN)</vt:lpstr>
      <vt:lpstr>HADOOP v2.0 (YARN)</vt:lpstr>
      <vt:lpstr>HADOOP v2.0 (YARN) – DIAGRAM SEKWENCJI</vt:lpstr>
      <vt:lpstr>HADOOP V1 vs V2</vt:lpstr>
      <vt:lpstr>HBASE</vt:lpstr>
      <vt:lpstr>HIVE</vt:lpstr>
      <vt:lpstr>PIG vs HIVE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 i big data</dc:title>
  <dc:creator>Bartłomiej Parowicz</dc:creator>
  <cp:lastModifiedBy>Buczek, Aleksander (ext)</cp:lastModifiedBy>
  <cp:revision>24</cp:revision>
  <dcterms:created xsi:type="dcterms:W3CDTF">2019-11-28T17:14:44Z</dcterms:created>
  <dcterms:modified xsi:type="dcterms:W3CDTF">2023-09-28T14:25:56Z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2021-12-02T13:04:39Z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4c3beb46-1e0d-45e1-94ab-a3b60629618c</vt:lpwstr>
  </property>
  <property fmtid="{D5CDD505-2E9C-101B-9397-08002B2CF9AE}" pid="8" name="MSIP_Label_e463cba9-5f6c-478d-9329-7b2295e4e8ed_ContentBits">
    <vt:lpwstr>0</vt:lpwstr>
  </property>
</Properties>
</file>