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0" r:id="rId3"/>
    <p:sldId id="278" r:id="rId4"/>
    <p:sldId id="280" r:id="rId5"/>
    <p:sldId id="291" r:id="rId6"/>
    <p:sldId id="284" r:id="rId7"/>
    <p:sldId id="282" r:id="rId8"/>
    <p:sldId id="285" r:id="rId9"/>
    <p:sldId id="286" r:id="rId10"/>
    <p:sldId id="287" r:id="rId11"/>
    <p:sldId id="288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AAE6"/>
    <a:srgbClr val="01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35" autoAdjust="0"/>
  </p:normalViewPr>
  <p:slideViewPr>
    <p:cSldViewPr snapToGrid="0">
      <p:cViewPr varScale="1">
        <p:scale>
          <a:sx n="94" d="100"/>
          <a:sy n="94" d="100"/>
        </p:scale>
        <p:origin x="1166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56B48-A9DB-4FD6-9A0D-4670DAAAEA35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0B757-A1B5-40B1-AF49-6EBE8416D2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6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Raleway" panose="020B0503030101060003" pitchFamily="34" charset="0"/>
                <a:ea typeface="Roboto" pitchFamily="2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Raleway" panose="020B05030301010600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Antonino Furnari</a:t>
            </a:r>
          </a:p>
          <a:p>
            <a:r>
              <a:rPr lang="it-IT" dirty="0"/>
              <a:t>furnari@dmi.unict.it</a:t>
            </a:r>
          </a:p>
          <a:p>
            <a:r>
              <a:rPr lang="en-US" dirty="0"/>
              <a:t>www.dmi.unict.it/~furnari/</a:t>
            </a:r>
          </a:p>
        </p:txBody>
      </p:sp>
      <p:pic>
        <p:nvPicPr>
          <p:cNvPr id="7" name="Picture 9" descr="C:\Users\GMF\Pictures\DMI.png">
            <a:extLst>
              <a:ext uri="{FF2B5EF4-FFF2-40B4-BE49-F238E27FC236}">
                <a16:creationId xmlns:a16="http://schemas.microsoft.com/office/drawing/2014/main" id="{74CD1C09-A123-4AA0-BAD7-324D0A2022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93" y="105088"/>
            <a:ext cx="2916630" cy="9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GMF\Pictures\ip_lab_web.jpg">
            <a:extLst>
              <a:ext uri="{FF2B5EF4-FFF2-40B4-BE49-F238E27FC236}">
                <a16:creationId xmlns:a16="http://schemas.microsoft.com/office/drawing/2014/main" id="{07388F22-8B9B-4D4B-911D-13B4D283D35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" r="10082" b="11090"/>
          <a:stretch/>
        </p:blipFill>
        <p:spPr bwMode="auto">
          <a:xfrm>
            <a:off x="6876370" y="5032821"/>
            <a:ext cx="2249261" cy="18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7DF23F9-E046-4300-BDDF-848E1923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94367"/>
            <a:ext cx="645795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Raleway" panose="020B0503030101060003" pitchFamily="34" charset="0"/>
              </a:defRPr>
            </a:lvl1pPr>
          </a:lstStyle>
          <a:p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76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aleway" panose="020B05030301010600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85743"/>
            <a:ext cx="645795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 panose="020B0503030101060003" pitchFamily="34" charset="0"/>
              </a:defRPr>
            </a:lvl1pPr>
          </a:lstStyle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85743"/>
            <a:ext cx="2057400" cy="365125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CECF8842-9E30-4527-8693-E8B16C2783FD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6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>
            <a:normAutofit/>
          </a:bodyPr>
          <a:lstStyle>
            <a:lvl1pPr>
              <a:defRPr sz="5400">
                <a:latin typeface="Raleway" panose="020B05030301010600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Raleway" panose="020B05030301010600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94367"/>
            <a:ext cx="2057400" cy="365125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CECF8842-9E30-4527-8693-E8B16C2783FD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AA33153-F5B6-4CF8-9F06-30637D23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85743"/>
            <a:ext cx="645795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 panose="020B0503030101060003" pitchFamily="34" charset="0"/>
              </a:defRPr>
            </a:lvl1pPr>
          </a:lstStyle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9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Raleway" panose="020B05030301010600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494369"/>
            <a:ext cx="2057400" cy="365125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CECF8842-9E30-4527-8693-E8B16C2783FD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50F167F-49A8-427E-BAA0-37EE3B01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85743"/>
            <a:ext cx="645795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 panose="020B0503030101060003" pitchFamily="34" charset="0"/>
              </a:defRPr>
            </a:lvl1pPr>
          </a:lstStyle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9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 b="1">
                <a:latin typeface="Raleway" panose="020B0503030101060003" pitchFamily="34" charset="0"/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latin typeface="Raleway" panose="020B05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latin typeface="Raleway" panose="020B05030301010600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  <a:lvl2pPr>
              <a:defRPr>
                <a:latin typeface="Raleway" panose="020B0503030101060003" pitchFamily="34" charset="0"/>
              </a:defRPr>
            </a:lvl2pPr>
            <a:lvl3pPr>
              <a:defRPr>
                <a:latin typeface="Raleway" panose="020B0503030101060003" pitchFamily="34" charset="0"/>
              </a:defRPr>
            </a:lvl3pPr>
            <a:lvl4pPr>
              <a:defRPr>
                <a:latin typeface="Raleway" panose="020B0503030101060003" pitchFamily="34" charset="0"/>
              </a:defRPr>
            </a:lvl4pPr>
            <a:lvl5pPr>
              <a:defRPr>
                <a:latin typeface="Raleway" panose="020B05030301010600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85745"/>
            <a:ext cx="2057400" cy="365125"/>
          </a:xfrm>
        </p:spPr>
        <p:txBody>
          <a:bodyPr/>
          <a:lstStyle>
            <a:lvl1pPr>
              <a:defRPr>
                <a:latin typeface="Raleway" panose="020B0503030101060003" pitchFamily="34" charset="0"/>
              </a:defRPr>
            </a:lvl1pPr>
          </a:lstStyle>
          <a:p>
            <a:fld id="{CECF8842-9E30-4527-8693-E8B16C2783FD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B2ABDF6-18D5-40F8-AD3F-4447AEEF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" y="6485743"/>
            <a:ext cx="645795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 panose="020B0503030101060003" pitchFamily="34" charset="0"/>
              </a:defRPr>
            </a:lvl1pPr>
          </a:lstStyle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60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01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F8842-9E30-4527-8693-E8B16C2783FD}" type="slidenum">
              <a:rPr lang="en-US" smtClean="0"/>
              <a:t>‹N›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BE1E58-DE42-4D6E-9556-3ED574129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" y="6494367"/>
            <a:ext cx="6457950" cy="365125"/>
          </a:xfrm>
          <a:prstGeom prst="rect">
            <a:avLst/>
          </a:prstGeom>
        </p:spPr>
        <p:txBody>
          <a:bodyPr/>
          <a:lstStyle>
            <a:lvl1pPr algn="l">
              <a:defRPr sz="1100">
                <a:latin typeface="Raleway" panose="020B0503030101060003" pitchFamily="34" charset="0"/>
              </a:defRPr>
            </a:lvl1pPr>
          </a:lstStyle>
          <a:p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Raleway" panose="020B05030301010600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aleway" panose="020B050303010106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mi.unict.it/~furnari/" TargetMode="External"/><Relationship Id="rId2" Type="http://schemas.openxmlformats.org/officeDocument/2006/relationships/hyperlink" Target="mailto:furnari@dmi.unict.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mailto:gfarinella@dmi.unict.i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ytorch.org/" TargetMode="External"/><Relationship Id="rId4" Type="http://schemas.openxmlformats.org/officeDocument/2006/relationships/hyperlink" Target="https://www.anaconda.com/download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Introduzione ai Laboratori di Machine Learning</a:t>
            </a:r>
            <a:endParaRPr lang="en-US" sz="40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87601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Antonino Furnari</a:t>
            </a:r>
          </a:p>
          <a:p>
            <a:r>
              <a:rPr lang="it-IT" dirty="0">
                <a:hlinkClick r:id="rId2"/>
              </a:rPr>
              <a:t>furnari@dmi.unict.it</a:t>
            </a:r>
            <a:endParaRPr lang="it-IT" dirty="0"/>
          </a:p>
          <a:p>
            <a:r>
              <a:rPr lang="it-IT" dirty="0">
                <a:hlinkClick r:id="rId3"/>
              </a:rPr>
              <a:t>www.dmi.unict.it/~furnari/</a:t>
            </a:r>
            <a:endParaRPr lang="it-IT" dirty="0"/>
          </a:p>
          <a:p>
            <a:endParaRPr lang="it-IT" dirty="0"/>
          </a:p>
          <a:p>
            <a:r>
              <a:rPr lang="it-IT" dirty="0"/>
              <a:t>Prof. Giovanni Maria Farinella</a:t>
            </a:r>
          </a:p>
          <a:p>
            <a:r>
              <a:rPr lang="it-IT" dirty="0">
                <a:hlinkClick r:id="rId4"/>
              </a:rPr>
              <a:t>gfarinella@dmi.unict.it</a:t>
            </a:r>
            <a:endParaRPr lang="it-IT" dirty="0"/>
          </a:p>
          <a:p>
            <a:r>
              <a:rPr lang="it-IT" dirty="0">
                <a:hlinkClick r:id="rId3"/>
              </a:rPr>
              <a:t>www.dmi.unict.it/farinella/</a:t>
            </a:r>
            <a:endParaRPr lang="it-IT" dirty="0"/>
          </a:p>
          <a:p>
            <a:endParaRPr lang="en-US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3FCEFFB-24F8-48E3-A494-5FCA888C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Introduzione ai Laboratori di Machine Learning 2019/2020</a:t>
            </a:r>
            <a:endParaRPr lang="en-US" dirty="0"/>
          </a:p>
        </p:txBody>
      </p:sp>
      <p:pic>
        <p:nvPicPr>
          <p:cNvPr id="5" name="Picture 2" descr="C:\Users\GMF\Pictures\ip_lab_web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8" r="10082" b="11090"/>
          <a:stretch/>
        </p:blipFill>
        <p:spPr bwMode="auto">
          <a:xfrm>
            <a:off x="6876370" y="5032821"/>
            <a:ext cx="2249261" cy="180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148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magine 4">
            <a:extLst>
              <a:ext uri="{FF2B5EF4-FFF2-40B4-BE49-F238E27FC236}">
                <a16:creationId xmlns:a16="http://schemas.microsoft.com/office/drawing/2014/main" id="{8DF6E5BD-B84A-45DE-90FD-5CF7F84E1D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36542" b="1"/>
          <a:stretch/>
        </p:blipFill>
        <p:spPr>
          <a:xfrm>
            <a:off x="628650" y="1904281"/>
            <a:ext cx="4674870" cy="427268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71F22BE-2D3F-4131-8014-B0DD80B5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it-IT"/>
              <a:t>Shell Interattiva ipython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72C7D9-220C-47F5-B0C3-DE11975F3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708" y="1825625"/>
            <a:ext cx="325069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Una versione ‘‘evoluta’’ dell’interprete </a:t>
            </a:r>
            <a:r>
              <a:rPr lang="it-IT" sz="2000" dirty="0" err="1"/>
              <a:t>Python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dirty="0"/>
              <a:t>Permette di:</a:t>
            </a:r>
          </a:p>
          <a:p>
            <a:r>
              <a:rPr lang="it-IT" sz="2000" dirty="0"/>
              <a:t>Interpretare comandi;</a:t>
            </a:r>
          </a:p>
          <a:p>
            <a:r>
              <a:rPr lang="it-IT" sz="2000" dirty="0"/>
              <a:t>Eseguire programmi </a:t>
            </a:r>
            <a:r>
              <a:rPr lang="it-IT" sz="2000" dirty="0" err="1"/>
              <a:t>Python</a:t>
            </a:r>
            <a:r>
              <a:rPr lang="it-IT" sz="2000" dirty="0"/>
              <a:t>;</a:t>
            </a:r>
          </a:p>
          <a:p>
            <a:r>
              <a:rPr lang="it-IT" sz="2000" dirty="0"/>
              <a:t>Analizzare il contenuto delle variabili del workspace;</a:t>
            </a:r>
            <a:endParaRPr lang="en-US" sz="2000" dirty="0"/>
          </a:p>
        </p:txBody>
      </p:sp>
      <p:sp>
        <p:nvSpPr>
          <p:cNvPr id="24" name="Segnaposto piè di pagina 3">
            <a:extLst>
              <a:ext uri="{FF2B5EF4-FFF2-40B4-BE49-F238E27FC236}">
                <a16:creationId xmlns:a16="http://schemas.microsoft.com/office/drawing/2014/main" id="{FEFC3E49-ACD4-4F98-9772-CB0C8DD2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61150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it-IT" kern="1200">
                <a:solidFill>
                  <a:prstClr val="black">
                    <a:tint val="75000"/>
                  </a:prstClr>
                </a:solidFill>
              </a:rPr>
              <a:t>Introduzione ai Laboratori di Machine Learning 2019/2020</a:t>
            </a:r>
            <a:endParaRPr lang="en-US" kern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1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23" name="Immagine 4">
            <a:extLst>
              <a:ext uri="{FF2B5EF4-FFF2-40B4-BE49-F238E27FC236}">
                <a16:creationId xmlns:a16="http://schemas.microsoft.com/office/drawing/2014/main" id="{8C36A72A-1D0C-4215-B508-A2542A9A7F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945"/>
          <a:stretch/>
        </p:blipFill>
        <p:spPr>
          <a:xfrm>
            <a:off x="628650" y="1904281"/>
            <a:ext cx="4674870" cy="427268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1E2AA11-53AE-41B9-AEF2-C9F3F689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+mj-lt"/>
              </a:rPr>
              <a:t>IDE Spyder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9BA5B57-581F-458C-8703-5FF8C30A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64708" y="1825625"/>
            <a:ext cx="2850642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/>
              <a:t>Un IDE simile a </a:t>
            </a:r>
            <a:r>
              <a:rPr lang="en-US" sz="2000" dirty="0" err="1"/>
              <a:t>quello</a:t>
            </a:r>
            <a:r>
              <a:rPr lang="en-US" sz="2000" dirty="0"/>
              <a:t> di MATLAB o </a:t>
            </a:r>
            <a:r>
              <a:rPr lang="en-US" sz="2000" dirty="0" err="1"/>
              <a:t>Rstudio</a:t>
            </a:r>
            <a:r>
              <a:rPr lang="en-US" sz="2000" dirty="0"/>
              <a:t>. </a:t>
            </a:r>
          </a:p>
          <a:p>
            <a:r>
              <a:rPr lang="en-US" sz="2000" dirty="0"/>
              <a:t>Integra </a:t>
            </a:r>
            <a:r>
              <a:rPr lang="en-US" sz="2000" dirty="0" err="1"/>
              <a:t>una</a:t>
            </a:r>
            <a:r>
              <a:rPr lang="en-US" sz="2000" dirty="0"/>
              <a:t> shell </a:t>
            </a:r>
            <a:r>
              <a:rPr lang="en-US" sz="2000" dirty="0" err="1"/>
              <a:t>ipython</a:t>
            </a:r>
            <a:r>
              <a:rPr lang="en-US" sz="2000" dirty="0"/>
              <a:t> e </a:t>
            </a:r>
            <a:r>
              <a:rPr lang="en-US" sz="2000" dirty="0" err="1"/>
              <a:t>diversi</a:t>
            </a:r>
            <a:r>
              <a:rPr lang="en-US" sz="2000" dirty="0"/>
              <a:t> </a:t>
            </a:r>
            <a:r>
              <a:rPr lang="en-US" sz="2000" dirty="0" err="1"/>
              <a:t>strumenti</a:t>
            </a:r>
            <a:r>
              <a:rPr lang="en-US" sz="2000" dirty="0"/>
              <a:t> per </a:t>
            </a:r>
            <a:r>
              <a:rPr lang="en-US" sz="2000" dirty="0" err="1"/>
              <a:t>il</a:t>
            </a:r>
            <a:r>
              <a:rPr lang="en-US" sz="2000" dirty="0"/>
              <a:t> debugging.</a:t>
            </a:r>
          </a:p>
          <a:p>
            <a:r>
              <a:rPr lang="it-IT" sz="2000" dirty="0"/>
              <a:t>O</a:t>
            </a:r>
            <a:r>
              <a:rPr lang="en-US" sz="2000" dirty="0" err="1"/>
              <a:t>ttimo</a:t>
            </a:r>
            <a:r>
              <a:rPr lang="en-US" sz="2000" dirty="0"/>
              <a:t> per </a:t>
            </a:r>
            <a:r>
              <a:rPr lang="en-US" sz="2000" dirty="0" err="1"/>
              <a:t>progetti</a:t>
            </a:r>
            <a:r>
              <a:rPr lang="en-US" sz="2000" dirty="0"/>
              <a:t> di </a:t>
            </a:r>
            <a:r>
              <a:rPr lang="en-US" sz="2000" dirty="0" err="1"/>
              <a:t>medie</a:t>
            </a:r>
            <a:r>
              <a:rPr lang="en-US" sz="2000" dirty="0"/>
              <a:t> </a:t>
            </a:r>
            <a:r>
              <a:rPr lang="en-US" sz="2000" dirty="0" err="1"/>
              <a:t>dimensioni</a:t>
            </a:r>
            <a:r>
              <a:rPr lang="en-US" sz="2000" dirty="0"/>
              <a:t>.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2BC90700-FB15-4922-A5EB-EA5A38E8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89700"/>
            <a:ext cx="611505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defRPr/>
            </a:pPr>
            <a:r>
              <a:rPr lang="it-IT" kern="1200">
                <a:solidFill>
                  <a:prstClr val="black">
                    <a:tint val="75000"/>
                  </a:prstClr>
                </a:solidFill>
              </a:rPr>
              <a:t>Introduzione ai Laboratori di Machine Learning 2019/2020</a:t>
            </a:r>
            <a:endParaRPr lang="en-US" kern="1200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52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2F0997-49E1-40FE-9363-35B9CB10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 di </a:t>
            </a:r>
            <a:r>
              <a:rPr lang="it-IT" dirty="0" err="1"/>
              <a:t>PyTorch</a:t>
            </a:r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EEEE7D7-72EA-467D-A231-CB8D2718D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/>
              <a:t>Dopo aver installato Anaconda, seguire le istruzioni disponibili al seguente link per installare </a:t>
            </a:r>
            <a:r>
              <a:rPr lang="it-IT" dirty="0" err="1"/>
              <a:t>PyTorch</a:t>
            </a:r>
            <a:r>
              <a:rPr lang="it-IT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>
                <a:hlinkClick r:id="rId2"/>
              </a:rPr>
              <a:t>https://pytorch.org/get-started/locally/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B4A762-263F-441A-B1AE-D6B982C38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04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B6A351-8CF1-4E78-A0C2-84D865EF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/>
              <a:t>Laboratori di Machine Learning</a:t>
            </a:r>
            <a:endParaRPr lang="en-US" sz="40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A99369C-87DF-45D6-9C92-0C33AC6B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91E4525-34BE-4451-9661-9C88F603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u="sng" dirty="0"/>
              <a:t>Formato dei Laboratori</a:t>
            </a:r>
            <a:r>
              <a:rPr lang="it-IT" dirty="0"/>
              <a:t>: esercitazione pratica + domande. Esercizi per casa;</a:t>
            </a:r>
          </a:p>
          <a:p>
            <a:endParaRPr lang="it-IT" dirty="0"/>
          </a:p>
          <a:p>
            <a:r>
              <a:rPr lang="it-IT" u="sng" dirty="0"/>
              <a:t>Portare il proprio laptop a lezione</a:t>
            </a:r>
            <a:r>
              <a:rPr lang="it-IT" dirty="0"/>
              <a:t> (è possibile seguire in gruppi di 2/3 se necessario);</a:t>
            </a:r>
          </a:p>
          <a:p>
            <a:endParaRPr lang="it-IT" dirty="0"/>
          </a:p>
          <a:p>
            <a:r>
              <a:rPr lang="it-IT" u="sng" dirty="0"/>
              <a:t>Materiale didattico disponibile sul sito del corso</a:t>
            </a:r>
            <a:endParaRPr lang="it-IT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1182D-01D7-4891-80B2-84549066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36F782-D7B3-4AE8-9FAD-A17B654DB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it-IT" dirty="0" err="1"/>
              <a:t>Python</a:t>
            </a:r>
            <a:r>
              <a:rPr lang="it-IT" dirty="0"/>
              <a:t> è un linguaggio di programmazione </a:t>
            </a:r>
            <a:r>
              <a:rPr lang="it-IT" u="sng" dirty="0"/>
              <a:t>ad alto livello</a:t>
            </a:r>
            <a:r>
              <a:rPr lang="it-IT" dirty="0"/>
              <a:t>, </a:t>
            </a:r>
            <a:r>
              <a:rPr lang="it-IT" u="sng" dirty="0"/>
              <a:t>orientato agli oggetti</a:t>
            </a:r>
            <a:r>
              <a:rPr lang="it-IT" dirty="0"/>
              <a:t> e adatto, tra i vari usi, al </a:t>
            </a:r>
            <a:r>
              <a:rPr lang="it-IT" u="sng" dirty="0"/>
              <a:t>calcolo scientifico</a:t>
            </a:r>
            <a:r>
              <a:rPr lang="it-IT" dirty="0"/>
              <a:t>.</a:t>
            </a:r>
          </a:p>
          <a:p>
            <a:pPr marL="0" indent="0" algn="just">
              <a:buNone/>
            </a:pPr>
            <a:r>
              <a:rPr lang="it-IT" dirty="0"/>
              <a:t>Vantaggi di </a:t>
            </a:r>
            <a:r>
              <a:rPr lang="it-IT" dirty="0" err="1"/>
              <a:t>Python</a:t>
            </a:r>
            <a:r>
              <a:rPr lang="it-IT" dirty="0"/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Diffuso;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Multi-paradigma;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Portabile;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Facile da usare ed elegante;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dirty="0"/>
              <a:t>Dotato di modalità interattiva.</a:t>
            </a:r>
          </a:p>
          <a:p>
            <a:pPr marL="514350" indent="-514350" algn="just">
              <a:buFont typeface="+mj-lt"/>
              <a:buAutoNum type="arabicPeriod"/>
            </a:pP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C9AD4F1-557A-4041-9448-D34AC17B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2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FFE44-0859-48A7-83EC-0DC16866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Scipy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4CD842-8499-45F3-B31C-950E9D6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5555B6-B13E-4E2D-82A6-E6B8FEFA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8760"/>
            <a:ext cx="9143999" cy="61410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CCADDA-BC01-4F9F-8559-2891EE82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93" y="2174250"/>
            <a:ext cx="6870023" cy="1696895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6FD5E1A-6AD2-47AE-AAA5-7B361AD6C65A}"/>
              </a:ext>
            </a:extLst>
          </p:cNvPr>
          <p:cNvCxnSpPr>
            <a:cxnSpLocks/>
          </p:cNvCxnSpPr>
          <p:nvPr/>
        </p:nvCxnSpPr>
        <p:spPr>
          <a:xfrm>
            <a:off x="0" y="4207383"/>
            <a:ext cx="9144000" cy="0"/>
          </a:xfrm>
          <a:prstGeom prst="line">
            <a:avLst/>
          </a:prstGeom>
          <a:ln w="57150">
            <a:solidFill>
              <a:srgbClr val="01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4AB70A-3CB0-4B26-9E07-01A670C1D54F}"/>
              </a:ext>
            </a:extLst>
          </p:cNvPr>
          <p:cNvSpPr txBox="1"/>
          <p:nvPr/>
        </p:nvSpPr>
        <p:spPr>
          <a:xfrm>
            <a:off x="283464" y="4400747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NumPy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6402CD-0FA8-4AC5-BDA3-9FC1C2597CFB}"/>
              </a:ext>
            </a:extLst>
          </p:cNvPr>
          <p:cNvSpPr txBox="1"/>
          <p:nvPr/>
        </p:nvSpPr>
        <p:spPr>
          <a:xfrm>
            <a:off x="1673588" y="4400746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Supporto per vettori e matrici multidimensionali e di grandi dimensioni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B74CB9-A326-419F-B384-5E193BF74118}"/>
              </a:ext>
            </a:extLst>
          </p:cNvPr>
          <p:cNvSpPr txBox="1"/>
          <p:nvPr/>
        </p:nvSpPr>
        <p:spPr>
          <a:xfrm>
            <a:off x="283464" y="4729931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SciPy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49E6E3-C404-4E45-A3A2-4CB0D0FDB6AD}"/>
              </a:ext>
            </a:extLst>
          </p:cNvPr>
          <p:cNvSpPr txBox="1"/>
          <p:nvPr/>
        </p:nvSpPr>
        <p:spPr>
          <a:xfrm>
            <a:off x="1673588" y="4729931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Algoritmi fondamentali per il calcolo scientifico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675ED4-D22D-4C70-8CBB-D72ADA2C5FFC}"/>
              </a:ext>
            </a:extLst>
          </p:cNvPr>
          <p:cNvSpPr txBox="1"/>
          <p:nvPr/>
        </p:nvSpPr>
        <p:spPr>
          <a:xfrm>
            <a:off x="283464" y="50591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Matplotlib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68AA32-C83A-4A98-8BC7-3D955F2554E9}"/>
              </a:ext>
            </a:extLst>
          </p:cNvPr>
          <p:cNvSpPr txBox="1"/>
          <p:nvPr/>
        </p:nvSpPr>
        <p:spPr>
          <a:xfrm>
            <a:off x="1673587" y="5059116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Libreria per la creazione di grafici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4350F55-289C-4C85-8A6D-2B2FABD51943}"/>
              </a:ext>
            </a:extLst>
          </p:cNvPr>
          <p:cNvSpPr txBox="1"/>
          <p:nvPr/>
        </p:nvSpPr>
        <p:spPr>
          <a:xfrm>
            <a:off x="274245" y="5388299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IPython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633BBF-8A6F-439C-AD62-B3E9DD95BD1D}"/>
              </a:ext>
            </a:extLst>
          </p:cNvPr>
          <p:cNvSpPr txBox="1"/>
          <p:nvPr/>
        </p:nvSpPr>
        <p:spPr>
          <a:xfrm>
            <a:off x="1664368" y="5388301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Ambiente interattivo per il calcolo scientifico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A7315E-5168-404B-B3AA-8A4B21CAE506}"/>
              </a:ext>
            </a:extLst>
          </p:cNvPr>
          <p:cNvSpPr txBox="1"/>
          <p:nvPr/>
        </p:nvSpPr>
        <p:spPr>
          <a:xfrm>
            <a:off x="283464" y="571748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Sympy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FC538CB-4AD8-438E-965E-DB3E5CCC0456}"/>
              </a:ext>
            </a:extLst>
          </p:cNvPr>
          <p:cNvSpPr txBox="1"/>
          <p:nvPr/>
        </p:nvSpPr>
        <p:spPr>
          <a:xfrm>
            <a:off x="1673587" y="5717486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Calcolo simbolico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27DCCD-F7F2-4508-86D6-52D70C46996B}"/>
              </a:ext>
            </a:extLst>
          </p:cNvPr>
          <p:cNvSpPr txBox="1"/>
          <p:nvPr/>
        </p:nvSpPr>
        <p:spPr>
          <a:xfrm>
            <a:off x="292683" y="6046669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Pandas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978472-AEF8-4D12-BDF8-5FE461CEA1E7}"/>
              </a:ext>
            </a:extLst>
          </p:cNvPr>
          <p:cNvSpPr txBox="1"/>
          <p:nvPr/>
        </p:nvSpPr>
        <p:spPr>
          <a:xfrm>
            <a:off x="1682806" y="6046669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Manipolazione e analisi dei dati</a:t>
            </a:r>
            <a:endParaRPr lang="en-US" sz="1600" dirty="0">
              <a:latin typeface="Raleway" panose="020B0503030101060003" pitchFamily="34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372F9AC-D58C-411B-8096-B66052BB9C79}"/>
              </a:ext>
            </a:extLst>
          </p:cNvPr>
          <p:cNvCxnSpPr>
            <a:cxnSpLocks/>
          </p:cNvCxnSpPr>
          <p:nvPr/>
        </p:nvCxnSpPr>
        <p:spPr>
          <a:xfrm>
            <a:off x="0" y="1505712"/>
            <a:ext cx="9144000" cy="0"/>
          </a:xfrm>
          <a:prstGeom prst="line">
            <a:avLst/>
          </a:prstGeom>
          <a:ln w="57150">
            <a:solidFill>
              <a:srgbClr val="01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CBA692-FE12-496E-AB18-F30C75CDF8B1}"/>
              </a:ext>
            </a:extLst>
          </p:cNvPr>
          <p:cNvCxnSpPr>
            <a:cxnSpLocks/>
          </p:cNvCxnSpPr>
          <p:nvPr/>
        </p:nvCxnSpPr>
        <p:spPr>
          <a:xfrm>
            <a:off x="1905" y="3910203"/>
            <a:ext cx="9144000" cy="0"/>
          </a:xfrm>
          <a:prstGeom prst="line">
            <a:avLst/>
          </a:prstGeom>
          <a:ln w="57150">
            <a:solidFill>
              <a:srgbClr val="01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76200C93-9199-4653-BC6E-68A9F95F590F}"/>
              </a:ext>
            </a:extLst>
          </p:cNvPr>
          <p:cNvSpPr/>
          <p:nvPr/>
        </p:nvSpPr>
        <p:spPr>
          <a:xfrm>
            <a:off x="0" y="3935915"/>
            <a:ext cx="9144000" cy="246259"/>
          </a:xfrm>
          <a:prstGeom prst="rect">
            <a:avLst/>
          </a:prstGeom>
          <a:solidFill>
            <a:srgbClr val="8CA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2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CFFE44-0859-48A7-83EC-0DC16866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Stack</a:t>
            </a:r>
            <a:r>
              <a:rPr lang="it-IT" dirty="0"/>
              <a:t> </a:t>
            </a:r>
            <a:r>
              <a:rPr lang="it-IT" dirty="0" err="1"/>
              <a:t>Scipy</a:t>
            </a:r>
            <a:r>
              <a:rPr lang="it-IT" dirty="0"/>
              <a:t> + </a:t>
            </a:r>
            <a:r>
              <a:rPr lang="it-IT" dirty="0" err="1"/>
              <a:t>PyTorch</a:t>
            </a:r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D4CD842-8499-45F3-B31C-950E9D60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55555B6-B13E-4E2D-82A6-E6B8FEFA7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08760"/>
            <a:ext cx="9143999" cy="61410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9CCADDA-BC01-4F9F-8559-2891EE82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93" y="2174250"/>
            <a:ext cx="6870023" cy="1696895"/>
          </a:xfrm>
          <a:prstGeom prst="rect">
            <a:avLst/>
          </a:prstGeom>
        </p:spPr>
      </p:pic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6FD5E1A-6AD2-47AE-AAA5-7B361AD6C65A}"/>
              </a:ext>
            </a:extLst>
          </p:cNvPr>
          <p:cNvCxnSpPr>
            <a:cxnSpLocks/>
          </p:cNvCxnSpPr>
          <p:nvPr/>
        </p:nvCxnSpPr>
        <p:spPr>
          <a:xfrm>
            <a:off x="0" y="4207383"/>
            <a:ext cx="9144000" cy="0"/>
          </a:xfrm>
          <a:prstGeom prst="line">
            <a:avLst/>
          </a:prstGeom>
          <a:ln w="57150">
            <a:solidFill>
              <a:srgbClr val="01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F4AB70A-3CB0-4B26-9E07-01A670C1D54F}"/>
              </a:ext>
            </a:extLst>
          </p:cNvPr>
          <p:cNvSpPr txBox="1"/>
          <p:nvPr/>
        </p:nvSpPr>
        <p:spPr>
          <a:xfrm>
            <a:off x="283464" y="4400747"/>
            <a:ext cx="950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NumPy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E6402CD-0FA8-4AC5-BDA3-9FC1C2597CFB}"/>
              </a:ext>
            </a:extLst>
          </p:cNvPr>
          <p:cNvSpPr txBox="1"/>
          <p:nvPr/>
        </p:nvSpPr>
        <p:spPr>
          <a:xfrm>
            <a:off x="1673588" y="4400746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Supporto per vettori e matrici multidimensionali e di grandi dimensioni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B74CB9-A326-419F-B384-5E193BF74118}"/>
              </a:ext>
            </a:extLst>
          </p:cNvPr>
          <p:cNvSpPr txBox="1"/>
          <p:nvPr/>
        </p:nvSpPr>
        <p:spPr>
          <a:xfrm>
            <a:off x="283464" y="4729931"/>
            <a:ext cx="7697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SciPy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49E6E3-C404-4E45-A3A2-4CB0D0FDB6AD}"/>
              </a:ext>
            </a:extLst>
          </p:cNvPr>
          <p:cNvSpPr txBox="1"/>
          <p:nvPr/>
        </p:nvSpPr>
        <p:spPr>
          <a:xfrm>
            <a:off x="1673588" y="4729931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Algoritmi fondamentali per il calcolo scientifico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2675ED4-D22D-4C70-8CBB-D72ADA2C5FFC}"/>
              </a:ext>
            </a:extLst>
          </p:cNvPr>
          <p:cNvSpPr txBox="1"/>
          <p:nvPr/>
        </p:nvSpPr>
        <p:spPr>
          <a:xfrm>
            <a:off x="283464" y="5059115"/>
            <a:ext cx="1257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Matplotlib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68AA32-C83A-4A98-8BC7-3D955F2554E9}"/>
              </a:ext>
            </a:extLst>
          </p:cNvPr>
          <p:cNvSpPr txBox="1"/>
          <p:nvPr/>
        </p:nvSpPr>
        <p:spPr>
          <a:xfrm>
            <a:off x="1673587" y="5059116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Libreria per la creazione di grafici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4350F55-289C-4C85-8A6D-2B2FABD51943}"/>
              </a:ext>
            </a:extLst>
          </p:cNvPr>
          <p:cNvSpPr txBox="1"/>
          <p:nvPr/>
        </p:nvSpPr>
        <p:spPr>
          <a:xfrm>
            <a:off x="274245" y="5388299"/>
            <a:ext cx="986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IPython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1633BBF-8A6F-439C-AD62-B3E9DD95BD1D}"/>
              </a:ext>
            </a:extLst>
          </p:cNvPr>
          <p:cNvSpPr txBox="1"/>
          <p:nvPr/>
        </p:nvSpPr>
        <p:spPr>
          <a:xfrm>
            <a:off x="1664368" y="5388301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Ambiente interattivo per il calcolo scientifico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A7315E-5168-404B-B3AA-8A4B21CAE506}"/>
              </a:ext>
            </a:extLst>
          </p:cNvPr>
          <p:cNvSpPr txBox="1"/>
          <p:nvPr/>
        </p:nvSpPr>
        <p:spPr>
          <a:xfrm>
            <a:off x="283464" y="5717483"/>
            <a:ext cx="906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Sympy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FC538CB-4AD8-438E-965E-DB3E5CCC0456}"/>
              </a:ext>
            </a:extLst>
          </p:cNvPr>
          <p:cNvSpPr txBox="1"/>
          <p:nvPr/>
        </p:nvSpPr>
        <p:spPr>
          <a:xfrm>
            <a:off x="1673587" y="5717486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Calcolo simbolico</a:t>
            </a:r>
            <a:endParaRPr lang="en-US" sz="1600" dirty="0">
              <a:latin typeface="Raleway" panose="020B0503030101060003" pitchFamily="34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827DCCD-F7F2-4508-86D6-52D70C46996B}"/>
              </a:ext>
            </a:extLst>
          </p:cNvPr>
          <p:cNvSpPr txBox="1"/>
          <p:nvPr/>
        </p:nvSpPr>
        <p:spPr>
          <a:xfrm>
            <a:off x="292683" y="6046669"/>
            <a:ext cx="957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 err="1">
                <a:latin typeface="Raleway" panose="020B0503030101060003" pitchFamily="34" charset="0"/>
              </a:rPr>
              <a:t>Pandas</a:t>
            </a:r>
            <a:r>
              <a:rPr lang="it-IT" sz="1600" b="1" dirty="0">
                <a:latin typeface="Raleway" panose="020B0503030101060003" pitchFamily="34" charset="0"/>
              </a:rPr>
              <a:t>:</a:t>
            </a:r>
            <a:endParaRPr lang="en-US" sz="1600" b="1" dirty="0">
              <a:latin typeface="Raleway" panose="020B0503030101060003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3978472-AEF8-4D12-BDF8-5FE461CEA1E7}"/>
              </a:ext>
            </a:extLst>
          </p:cNvPr>
          <p:cNvSpPr txBox="1"/>
          <p:nvPr/>
        </p:nvSpPr>
        <p:spPr>
          <a:xfrm>
            <a:off x="1682806" y="6046669"/>
            <a:ext cx="71960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Raleway" panose="020B0503030101060003" pitchFamily="34" charset="0"/>
              </a:rPr>
              <a:t>Manipolazione e analisi dei dati</a:t>
            </a:r>
            <a:endParaRPr lang="en-US" sz="1600" dirty="0">
              <a:latin typeface="Raleway" panose="020B0503030101060003" pitchFamily="34" charset="0"/>
            </a:endParaRP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372F9AC-D58C-411B-8096-B66052BB9C79}"/>
              </a:ext>
            </a:extLst>
          </p:cNvPr>
          <p:cNvCxnSpPr>
            <a:cxnSpLocks/>
          </p:cNvCxnSpPr>
          <p:nvPr/>
        </p:nvCxnSpPr>
        <p:spPr>
          <a:xfrm>
            <a:off x="0" y="1505712"/>
            <a:ext cx="9144000" cy="0"/>
          </a:xfrm>
          <a:prstGeom prst="line">
            <a:avLst/>
          </a:prstGeom>
          <a:ln w="57150">
            <a:solidFill>
              <a:srgbClr val="01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BCBA692-FE12-496E-AB18-F30C75CDF8B1}"/>
              </a:ext>
            </a:extLst>
          </p:cNvPr>
          <p:cNvCxnSpPr>
            <a:cxnSpLocks/>
          </p:cNvCxnSpPr>
          <p:nvPr/>
        </p:nvCxnSpPr>
        <p:spPr>
          <a:xfrm>
            <a:off x="1905" y="3910203"/>
            <a:ext cx="9144000" cy="0"/>
          </a:xfrm>
          <a:prstGeom prst="line">
            <a:avLst/>
          </a:prstGeom>
          <a:ln w="57150">
            <a:solidFill>
              <a:srgbClr val="01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tangolo 26">
            <a:extLst>
              <a:ext uri="{FF2B5EF4-FFF2-40B4-BE49-F238E27FC236}">
                <a16:creationId xmlns:a16="http://schemas.microsoft.com/office/drawing/2014/main" id="{76200C93-9199-4653-BC6E-68A9F95F590F}"/>
              </a:ext>
            </a:extLst>
          </p:cNvPr>
          <p:cNvSpPr/>
          <p:nvPr/>
        </p:nvSpPr>
        <p:spPr>
          <a:xfrm>
            <a:off x="0" y="3935915"/>
            <a:ext cx="9144000" cy="246259"/>
          </a:xfrm>
          <a:prstGeom prst="rect">
            <a:avLst/>
          </a:prstGeom>
          <a:solidFill>
            <a:srgbClr val="8CA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C45D5279-962C-4210-991C-E90C4C794F6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57" b="28065"/>
          <a:stretch/>
        </p:blipFill>
        <p:spPr>
          <a:xfrm>
            <a:off x="6035094" y="5764629"/>
            <a:ext cx="2602281" cy="72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95FA9-43C6-424C-8D82-9E1EDC74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Versioni di </a:t>
            </a:r>
            <a:r>
              <a:rPr lang="it-IT" dirty="0" err="1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D9521-C116-484A-BAE5-1CACE5AAE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3200" dirty="0"/>
              <a:t>Esistono due rami ufficiali di </a:t>
            </a:r>
            <a:r>
              <a:rPr lang="it-IT" sz="3200" dirty="0" err="1"/>
              <a:t>Python</a:t>
            </a:r>
            <a:r>
              <a:rPr lang="it-IT" sz="3200" dirty="0"/>
              <a:t>:</a:t>
            </a:r>
          </a:p>
          <a:p>
            <a:r>
              <a:rPr lang="it-IT" sz="3200" dirty="0"/>
              <a:t>Ramo 2.7: più vecchio e stabile ma in progressivo abbandono;</a:t>
            </a:r>
          </a:p>
          <a:p>
            <a:r>
              <a:rPr lang="it-IT" sz="3200" dirty="0"/>
              <a:t>Ramo 3.7: più moderno, forse ancora un po’ meno diffuso, ma con maggior supporto.</a:t>
            </a:r>
          </a:p>
          <a:p>
            <a:pPr marL="0" indent="0">
              <a:buNone/>
            </a:pPr>
            <a:endParaRPr lang="it-IT" sz="3200" dirty="0"/>
          </a:p>
          <a:p>
            <a:pPr marL="0" indent="0">
              <a:buNone/>
            </a:pPr>
            <a:r>
              <a:rPr lang="it-IT" sz="3200" b="1" dirty="0"/>
              <a:t>Noi utilizzeremo Python 3.7</a:t>
            </a:r>
            <a:r>
              <a:rPr lang="it-IT" sz="3200" dirty="0"/>
              <a:t>.</a:t>
            </a:r>
            <a:endParaRPr lang="en-US" sz="32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5DBA49-DF96-496C-8E90-34A50298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218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A4D111-A1CF-4F4A-8A61-48A25FC2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Distribuzioni di </a:t>
            </a:r>
            <a:r>
              <a:rPr lang="it-IT" dirty="0" err="1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0A5B75-2305-4B84-BC0C-EAB5D629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Il modo più semplice per installare tutto l’occorrente è utilizzare una </a:t>
            </a:r>
            <a:r>
              <a:rPr lang="it-IT" sz="2400" b="1" dirty="0"/>
              <a:t>distribuzione </a:t>
            </a:r>
            <a:r>
              <a:rPr lang="it-IT" sz="2400" b="1" dirty="0" err="1"/>
              <a:t>Python</a:t>
            </a:r>
            <a:r>
              <a:rPr lang="it-IT" sz="2400" b="1" dirty="0"/>
              <a:t>.</a:t>
            </a:r>
          </a:p>
          <a:p>
            <a:pPr marL="0" indent="0" algn="just">
              <a:buNone/>
            </a:pPr>
            <a:r>
              <a:rPr lang="it-IT" sz="2400" dirty="0"/>
              <a:t>Esistono diverse distribuzioni, noi utilizzeremo </a:t>
            </a:r>
            <a:r>
              <a:rPr lang="it-IT" sz="2400" b="1" dirty="0"/>
              <a:t>Anaconda</a:t>
            </a:r>
            <a:r>
              <a:rPr lang="it-IT" sz="2400" dirty="0"/>
              <a:t>.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r>
              <a:rPr lang="it-IT" sz="2400" dirty="0"/>
              <a:t>Per installare </a:t>
            </a:r>
            <a:r>
              <a:rPr lang="it-IT" sz="2400" dirty="0" err="1"/>
              <a:t>Pytorch</a:t>
            </a:r>
            <a:r>
              <a:rPr lang="it-IT" sz="2400" dirty="0"/>
              <a:t> seguire le istruzioni riportate qui:</a:t>
            </a:r>
          </a:p>
          <a:p>
            <a:pPr marL="0" indent="0" algn="just">
              <a:buNone/>
            </a:pPr>
            <a:endParaRPr lang="it-IT" sz="2400" dirty="0"/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5A827BF-F189-481C-A448-1AA82A2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6777D862-9ACA-47C4-A04C-42932766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090" y="2981595"/>
            <a:ext cx="440055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91C7F83-B426-45C2-8180-09748A533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012" y="4248858"/>
            <a:ext cx="4872706" cy="527417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CB6ED70-B7E9-4890-AA26-92AA245AFF25}"/>
              </a:ext>
            </a:extLst>
          </p:cNvPr>
          <p:cNvSpPr/>
          <p:nvPr/>
        </p:nvSpPr>
        <p:spPr>
          <a:xfrm>
            <a:off x="2543012" y="4776275"/>
            <a:ext cx="3938707" cy="4062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https://www.anaconda.com/download/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2540290-9660-401D-B5CF-EFA103F5B9A2}"/>
              </a:ext>
            </a:extLst>
          </p:cNvPr>
          <p:cNvSpPr/>
          <p:nvPr/>
        </p:nvSpPr>
        <p:spPr>
          <a:xfrm>
            <a:off x="3571342" y="5779531"/>
            <a:ext cx="2001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http://pytorch.org/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23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60F119-1BAF-4E9B-A195-4CC3B5E1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</a:t>
            </a:r>
            <a:r>
              <a:rPr lang="it-IT" dirty="0" err="1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4255D9-5517-4E87-BDCD-926A6BC8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3200" dirty="0"/>
              <a:t>Con Anaconda verranno installati diversi strumenti. Tra questi:</a:t>
            </a:r>
          </a:p>
          <a:p>
            <a:pPr algn="just"/>
            <a:r>
              <a:rPr lang="it-IT" sz="3200" dirty="0"/>
              <a:t>L’interprete </a:t>
            </a:r>
            <a:r>
              <a:rPr lang="it-IT" sz="3200" dirty="0" err="1"/>
              <a:t>python</a:t>
            </a:r>
            <a:r>
              <a:rPr lang="it-IT" sz="3200" dirty="0"/>
              <a:t>;</a:t>
            </a:r>
          </a:p>
          <a:p>
            <a:pPr algn="just"/>
            <a:r>
              <a:rPr lang="it-IT" sz="3200" dirty="0"/>
              <a:t>La </a:t>
            </a:r>
            <a:r>
              <a:rPr lang="it-IT" sz="3200" dirty="0" err="1"/>
              <a:t>shell</a:t>
            </a:r>
            <a:r>
              <a:rPr lang="it-IT" sz="3200" dirty="0"/>
              <a:t> interattiva </a:t>
            </a:r>
            <a:r>
              <a:rPr lang="it-IT" sz="3200" dirty="0" err="1"/>
              <a:t>ipython</a:t>
            </a:r>
            <a:r>
              <a:rPr lang="it-IT" sz="3200" dirty="0"/>
              <a:t>;</a:t>
            </a:r>
          </a:p>
          <a:p>
            <a:pPr algn="just"/>
            <a:r>
              <a:rPr lang="it-IT" sz="3200" dirty="0"/>
              <a:t>L’IDE </a:t>
            </a:r>
            <a:r>
              <a:rPr lang="it-IT" sz="3200" dirty="0" err="1"/>
              <a:t>Spyder</a:t>
            </a:r>
            <a:r>
              <a:rPr lang="it-IT" sz="3200" dirty="0"/>
              <a:t>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1FE9975-6170-4E26-B67F-E0ACC24A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3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098146-7A15-478C-BD72-80A60BCA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Interprete </a:t>
            </a:r>
            <a:r>
              <a:rPr lang="it-IT" dirty="0" err="1"/>
              <a:t>Python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63F82-4DD1-49A7-8158-3A265EDD2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dirty="0"/>
              <a:t>Si tratta dell’interprete di </a:t>
            </a:r>
            <a:r>
              <a:rPr lang="it-IT" dirty="0" err="1"/>
              <a:t>Python</a:t>
            </a:r>
            <a:r>
              <a:rPr lang="it-IT" dirty="0"/>
              <a:t>. Permette di eseguire un programma </a:t>
            </a:r>
            <a:r>
              <a:rPr lang="it-IT" dirty="0" err="1"/>
              <a:t>Python</a:t>
            </a:r>
            <a:r>
              <a:rPr lang="it-IT" dirty="0"/>
              <a:t> mediante il comando:</a:t>
            </a:r>
          </a:p>
          <a:p>
            <a:pPr marL="0" indent="0" algn="ctr">
              <a:buNone/>
            </a:pPr>
            <a:r>
              <a:rPr lang="it-IT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python</a:t>
            </a:r>
            <a:r>
              <a:rPr lang="it-IT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programma.py</a:t>
            </a:r>
          </a:p>
          <a:p>
            <a:pPr marL="0" indent="0" algn="just">
              <a:buNone/>
            </a:pPr>
            <a:r>
              <a:rPr lang="it-IT" dirty="0">
                <a:ea typeface="Hack" panose="020B0609030202020204" pitchFamily="49" charset="0"/>
                <a:cs typeface="Hack" panose="020B0609030202020204" pitchFamily="49" charset="0"/>
              </a:rPr>
              <a:t>Dove ‘‘programma.py’’ è il file di testo sorgente del programma.</a:t>
            </a:r>
          </a:p>
          <a:p>
            <a:pPr marL="0" indent="0" algn="just">
              <a:buNone/>
            </a:pPr>
            <a:r>
              <a:rPr lang="it-IT" dirty="0">
                <a:ea typeface="Hack" panose="020B0609030202020204" pitchFamily="49" charset="0"/>
                <a:cs typeface="Hack" panose="020B0609030202020204" pitchFamily="49" charset="0"/>
              </a:rPr>
              <a:t>Alla prima esecuzione, </a:t>
            </a:r>
            <a:r>
              <a:rPr lang="it-IT" dirty="0" err="1">
                <a:ea typeface="Hack" panose="020B0609030202020204" pitchFamily="49" charset="0"/>
                <a:cs typeface="Hack" panose="020B0609030202020204" pitchFamily="49" charset="0"/>
              </a:rPr>
              <a:t>Python</a:t>
            </a:r>
            <a:r>
              <a:rPr lang="it-IT" dirty="0">
                <a:ea typeface="Hack" panose="020B0609030202020204" pitchFamily="49" charset="0"/>
                <a:cs typeface="Hack" panose="020B0609030202020204" pitchFamily="49" charset="0"/>
              </a:rPr>
              <a:t> compilerà il programma e genererà un file </a:t>
            </a:r>
            <a:r>
              <a:rPr lang="it-IT" dirty="0" err="1">
                <a:ea typeface="Hack" panose="020B0609030202020204" pitchFamily="49" charset="0"/>
                <a:cs typeface="Hack" panose="020B0609030202020204" pitchFamily="49" charset="0"/>
              </a:rPr>
              <a:t>bytecode</a:t>
            </a:r>
            <a:r>
              <a:rPr lang="it-IT" dirty="0">
                <a:ea typeface="Hack" panose="020B0609030202020204" pitchFamily="49" charset="0"/>
                <a:cs typeface="Hack" panose="020B0609030202020204" pitchFamily="49" charset="0"/>
              </a:rPr>
              <a:t> ‘‘</a:t>
            </a:r>
            <a:r>
              <a:rPr lang="it-IT" dirty="0" err="1">
                <a:ea typeface="Hack" panose="020B0609030202020204" pitchFamily="49" charset="0"/>
                <a:cs typeface="Hack" panose="020B0609030202020204" pitchFamily="49" charset="0"/>
              </a:rPr>
              <a:t>programma.pyc</a:t>
            </a:r>
            <a:r>
              <a:rPr lang="it-IT" dirty="0">
                <a:ea typeface="Hack" panose="020B0609030202020204" pitchFamily="49" charset="0"/>
                <a:cs typeface="Hack" panose="020B0609030202020204" pitchFamily="49" charset="0"/>
              </a:rPr>
              <a:t>’’.</a:t>
            </a:r>
            <a:endParaRPr lang="en-US" dirty="0"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B8641C0-C997-44D8-9814-3075BD8B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Introduzione ai Laboratori di Machine Learning 2019/2020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82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3700</TotalTime>
  <Words>583</Words>
  <Application>Microsoft Office PowerPoint</Application>
  <PresentationFormat>Presentazione su schermo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Hack</vt:lpstr>
      <vt:lpstr>Raleway</vt:lpstr>
      <vt:lpstr>Tema di Office</vt:lpstr>
      <vt:lpstr>Introduzione ai Laboratori di Machine Learning</vt:lpstr>
      <vt:lpstr>Laboratori di Machine Learning</vt:lpstr>
      <vt:lpstr>Python</vt:lpstr>
      <vt:lpstr>Stack Scipy</vt:lpstr>
      <vt:lpstr>Stack Scipy + PyTorch</vt:lpstr>
      <vt:lpstr>Versioni di Python</vt:lpstr>
      <vt:lpstr>Distribuzioni di Python</vt:lpstr>
      <vt:lpstr>Strumenti di Python</vt:lpstr>
      <vt:lpstr>Interprete Python</vt:lpstr>
      <vt:lpstr>Shell Interattiva ipython</vt:lpstr>
      <vt:lpstr>IDE Spyder</vt:lpstr>
      <vt:lpstr>Installazione di PyTorch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OpenCV and Python</dc:title>
  <dc:creator>Antonino Furnari</dc:creator>
  <cp:lastModifiedBy>Antonino Furnari</cp:lastModifiedBy>
  <cp:revision>53</cp:revision>
  <dcterms:created xsi:type="dcterms:W3CDTF">2017-03-07T18:59:48Z</dcterms:created>
  <dcterms:modified xsi:type="dcterms:W3CDTF">2020-03-04T09:02:50Z</dcterms:modified>
</cp:coreProperties>
</file>