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1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Lora Medium" panose="020F0502020204030204" pitchFamily="34" charset="0"/>
      <p:regular r:id="rId22"/>
      <p:bold r:id="rId23"/>
      <p:italic r:id="rId24"/>
      <p:boldItalic r:id="rId25"/>
    </p:embeddedFont>
    <p:embeddedFont>
      <p:font typeface="Michroma" pitchFamily="2" charset="77"/>
      <p:regular r:id="rId26"/>
    </p:embeddedFont>
    <p:embeddedFont>
      <p:font typeface="Nunito" pitchFamily="2" charset="77"/>
      <p:regular r:id="rId27"/>
      <p:bold r:id="rId28"/>
      <p:italic r:id="rId29"/>
      <p:boldItalic r:id="rId30"/>
    </p:embeddedFont>
    <p:embeddedFont>
      <p:font typeface="Nunito Medium" pitchFamily="2" charset="77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4973A4-0052-4C20-96E6-70466CF012B3}">
  <a:tblStyle styleId="{5E4973A4-0052-4C20-96E6-70466CF012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/>
    <p:restoredTop sz="49509"/>
  </p:normalViewPr>
  <p:slideViewPr>
    <p:cSldViewPr snapToGrid="0">
      <p:cViewPr varScale="1">
        <p:scale>
          <a:sx n="64" d="100"/>
          <a:sy n="64" d="100"/>
        </p:scale>
        <p:origin x="2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1f763d3c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21f763d3c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 i="1" dirty="0">
              <a:solidFill>
                <a:srgbClr val="5F7D96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3aa6f3523_1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3aa6f3523_1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3aa6f3523_1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3aa6f3523_1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53aa6f3523_1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53aa6f3523_1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F99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3aa6f3523_1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3aa6f3523_1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99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53aa6f3523_1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53aa6f3523_1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F99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53aa6f3523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53aa6f3523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53aa6f3523_1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53aa6f3523_1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53aa6f3523_1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53aa6f3523_1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54ae82e23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54ae82e23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3aa6f3523_1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3aa6f3523_1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3aa6f3523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3aa6f3523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1f763d3c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1f763d3c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48badb4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148badb4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3aa6f3523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3aa6f3523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148badb46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148badb46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1aea08d6b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1aea08d6b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2538201f99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2538201f99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3aa6f3523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3aa6f3523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bit.ly/2TtBDfr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yoMsr" TargetMode="External"/><Relationship Id="rId5" Type="http://schemas.openxmlformats.org/officeDocument/2006/relationships/hyperlink" Target="http://bit.ly/2Tynxth" TargetMode="Externa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525900"/>
            <a:ext cx="5737500" cy="2541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4285924"/>
            <a:ext cx="4733700" cy="313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00000">
            <a:off x="1648475" y="-2225937"/>
            <a:ext cx="9143999" cy="477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500" y="-472075"/>
            <a:ext cx="861600" cy="8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250" y="-341450"/>
            <a:ext cx="963300" cy="10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499967">
            <a:off x="8293190" y="3794996"/>
            <a:ext cx="675571" cy="706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499968">
            <a:off x="7575268" y="1053397"/>
            <a:ext cx="413826" cy="432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7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299999" flipH="1">
            <a:off x="4994608" y="-2522825"/>
            <a:ext cx="324413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" flipH="1">
            <a:off x="3712722" y="-266008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799996" flipH="1">
            <a:off x="8681142" y="1501130"/>
            <a:ext cx="805089" cy="80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699960" flipH="1">
            <a:off x="-340432" y="1068848"/>
            <a:ext cx="735638" cy="738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600047" flipH="1">
            <a:off x="31805" y="-516194"/>
            <a:ext cx="773889" cy="80906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1623675" y="4029888"/>
            <a:ext cx="5896800" cy="568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399998" flipH="1">
            <a:off x="8470155" y="-1550851"/>
            <a:ext cx="3758249" cy="5958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299998" flipH="1">
            <a:off x="-3867596" y="-150701"/>
            <a:ext cx="3758249" cy="5958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799951">
            <a:off x="5255718" y="-172550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000004">
            <a:off x="6467213" y="-261542"/>
            <a:ext cx="805089" cy="807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13500032" scaled="0"/>
        </a:gra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4572000" y="2255950"/>
            <a:ext cx="3502200" cy="1417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99998">
            <a:off x="4887451" y="-1357522"/>
            <a:ext cx="6132816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0">
            <a:off x="8649656" y="1320640"/>
            <a:ext cx="682890" cy="713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99995">
            <a:off x="7975747" y="4473443"/>
            <a:ext cx="805089" cy="80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599957">
            <a:off x="8668808" y="3505044"/>
            <a:ext cx="466043" cy="48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_1_1_2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0" scaled="0"/>
        </a:gra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000001" flipH="1">
            <a:off x="6594809" y="-2522826"/>
            <a:ext cx="3244136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" flipH="1">
            <a:off x="8430772" y="4392892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799996" flipH="1">
            <a:off x="8703942" y="2932605"/>
            <a:ext cx="805089" cy="80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856791" y="1154300"/>
            <a:ext cx="324413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>
            <a:spLocks noGrp="1"/>
          </p:cNvSpPr>
          <p:nvPr>
            <p:ph type="subTitle" idx="1"/>
          </p:nvPr>
        </p:nvSpPr>
        <p:spPr>
          <a:xfrm>
            <a:off x="1586929" y="2785450"/>
            <a:ext cx="27648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2"/>
          </p:nvPr>
        </p:nvSpPr>
        <p:spPr>
          <a:xfrm>
            <a:off x="1586942" y="3196500"/>
            <a:ext cx="2764800" cy="915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subTitle" idx="3"/>
          </p:nvPr>
        </p:nvSpPr>
        <p:spPr>
          <a:xfrm>
            <a:off x="4783454" y="2785450"/>
            <a:ext cx="27648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4"/>
          </p:nvPr>
        </p:nvSpPr>
        <p:spPr>
          <a:xfrm>
            <a:off x="4783442" y="3196500"/>
            <a:ext cx="2764800" cy="915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numbers and text">
  <p:cSld name="CUSTOM_2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13500032" scaled="0"/>
        </a:gra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4499999" flipH="1">
            <a:off x="4887452" y="-1357525"/>
            <a:ext cx="613281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9">
            <a:off x="8332761" y="759049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799996">
            <a:off x="-532605" y="962180"/>
            <a:ext cx="805089" cy="80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55">
            <a:off x="-149521" y="-103259"/>
            <a:ext cx="466043" cy="487218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0"/>
          <p:cNvSpPr txBox="1">
            <a:spLocks noGrp="1"/>
          </p:cNvSpPr>
          <p:nvPr>
            <p:ph type="subTitle" idx="1"/>
          </p:nvPr>
        </p:nvSpPr>
        <p:spPr>
          <a:xfrm>
            <a:off x="888000" y="3616275"/>
            <a:ext cx="2190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48" name="Google Shape;248;p30"/>
          <p:cNvSpPr txBox="1">
            <a:spLocks noGrp="1"/>
          </p:cNvSpPr>
          <p:nvPr>
            <p:ph type="subTitle" idx="2"/>
          </p:nvPr>
        </p:nvSpPr>
        <p:spPr>
          <a:xfrm>
            <a:off x="888000" y="4027325"/>
            <a:ext cx="2190000" cy="572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subTitle" idx="3"/>
          </p:nvPr>
        </p:nvSpPr>
        <p:spPr>
          <a:xfrm>
            <a:off x="3477000" y="3166775"/>
            <a:ext cx="2190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0" name="Google Shape;250;p30"/>
          <p:cNvSpPr txBox="1">
            <a:spLocks noGrp="1"/>
          </p:cNvSpPr>
          <p:nvPr>
            <p:ph type="subTitle" idx="4"/>
          </p:nvPr>
        </p:nvSpPr>
        <p:spPr>
          <a:xfrm>
            <a:off x="3477000" y="3577825"/>
            <a:ext cx="2190000" cy="572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1" name="Google Shape;251;p30"/>
          <p:cNvSpPr txBox="1">
            <a:spLocks noGrp="1"/>
          </p:cNvSpPr>
          <p:nvPr>
            <p:ph type="subTitle" idx="5"/>
          </p:nvPr>
        </p:nvSpPr>
        <p:spPr>
          <a:xfrm>
            <a:off x="6066000" y="3616275"/>
            <a:ext cx="2190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2" name="Google Shape;252;p30"/>
          <p:cNvSpPr txBox="1">
            <a:spLocks noGrp="1"/>
          </p:cNvSpPr>
          <p:nvPr>
            <p:ph type="subTitle" idx="6"/>
          </p:nvPr>
        </p:nvSpPr>
        <p:spPr>
          <a:xfrm>
            <a:off x="6066000" y="4027325"/>
            <a:ext cx="2190000" cy="572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3" name="Google Shape;253;p30"/>
          <p:cNvSpPr txBox="1">
            <a:spLocks noGrp="1"/>
          </p:cNvSpPr>
          <p:nvPr>
            <p:ph type="title" hasCustomPrompt="1"/>
          </p:nvPr>
        </p:nvSpPr>
        <p:spPr>
          <a:xfrm>
            <a:off x="720000" y="2189473"/>
            <a:ext cx="2526000" cy="912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4" name="Google Shape;254;p30"/>
          <p:cNvSpPr txBox="1">
            <a:spLocks noGrp="1"/>
          </p:cNvSpPr>
          <p:nvPr>
            <p:ph type="title" idx="7" hasCustomPrompt="1"/>
          </p:nvPr>
        </p:nvSpPr>
        <p:spPr>
          <a:xfrm>
            <a:off x="3309000" y="1739973"/>
            <a:ext cx="2526000" cy="912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5" name="Google Shape;255;p30"/>
          <p:cNvSpPr txBox="1">
            <a:spLocks noGrp="1"/>
          </p:cNvSpPr>
          <p:nvPr>
            <p:ph type="title" idx="8" hasCustomPrompt="1"/>
          </p:nvPr>
        </p:nvSpPr>
        <p:spPr>
          <a:xfrm>
            <a:off x="5898000" y="2189473"/>
            <a:ext cx="2526000" cy="912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6" name="Google Shape;256;p30"/>
          <p:cNvSpPr txBox="1">
            <a:spLocks noGrp="1"/>
          </p:cNvSpPr>
          <p:nvPr>
            <p:ph type="title" idx="9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0" scaled="0"/>
        </a:gra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456298" y="-161450"/>
            <a:ext cx="3758249" cy="595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799951">
            <a:off x="2699448" y="-251356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000004">
            <a:off x="2598155" y="3920702"/>
            <a:ext cx="805089" cy="807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31"/>
          <p:cNvCxnSpPr/>
          <p:nvPr/>
        </p:nvCxnSpPr>
        <p:spPr>
          <a:xfrm rot="10800000">
            <a:off x="8801725" y="539325"/>
            <a:ext cx="0" cy="4062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31"/>
          <p:cNvSpPr txBox="1">
            <a:spLocks noGrp="1"/>
          </p:cNvSpPr>
          <p:nvPr>
            <p:ph type="ctrTitle"/>
          </p:nvPr>
        </p:nvSpPr>
        <p:spPr>
          <a:xfrm flipH="1">
            <a:off x="4403975" y="539500"/>
            <a:ext cx="4016700" cy="1156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3" name="Google Shape;263;p31"/>
          <p:cNvSpPr txBox="1">
            <a:spLocks noGrp="1"/>
          </p:cNvSpPr>
          <p:nvPr>
            <p:ph type="subTitle" idx="1"/>
          </p:nvPr>
        </p:nvSpPr>
        <p:spPr>
          <a:xfrm flipH="1">
            <a:off x="4403975" y="1790175"/>
            <a:ext cx="3922500" cy="130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 Medium"/>
              <a:buNone/>
              <a:defRPr sz="1700">
                <a:latin typeface="Nunito Medium"/>
                <a:ea typeface="Nunito Medium"/>
                <a:cs typeface="Nunito Medium"/>
                <a:sym typeface="Nuni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 Medium"/>
              <a:buNone/>
              <a:defRPr sz="2100">
                <a:latin typeface="Lora Medium"/>
                <a:ea typeface="Lora Medium"/>
                <a:cs typeface="Lora Medium"/>
                <a:sym typeface="Lora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 Medium"/>
              <a:buNone/>
              <a:defRPr sz="2100">
                <a:latin typeface="Lora Medium"/>
                <a:ea typeface="Lora Medium"/>
                <a:cs typeface="Lora Medium"/>
                <a:sym typeface="Lora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 Medium"/>
              <a:buNone/>
              <a:defRPr sz="2100">
                <a:latin typeface="Lora Medium"/>
                <a:ea typeface="Lora Medium"/>
                <a:cs typeface="Lora Medium"/>
                <a:sym typeface="Lora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 Medium"/>
              <a:buNone/>
              <a:defRPr sz="2100">
                <a:latin typeface="Lora Medium"/>
                <a:ea typeface="Lora Medium"/>
                <a:cs typeface="Lora Medium"/>
                <a:sym typeface="Lora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 Medium"/>
              <a:buNone/>
              <a:defRPr sz="2100">
                <a:latin typeface="Lora Medium"/>
                <a:ea typeface="Lora Medium"/>
                <a:cs typeface="Lora Medium"/>
                <a:sym typeface="Lora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 Medium"/>
              <a:buNone/>
              <a:defRPr sz="2100">
                <a:latin typeface="Lora Medium"/>
                <a:ea typeface="Lora Medium"/>
                <a:cs typeface="Lora Medium"/>
                <a:sym typeface="Lora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 Medium"/>
              <a:buNone/>
              <a:defRPr sz="2100">
                <a:latin typeface="Lora Medium"/>
                <a:ea typeface="Lora Medium"/>
                <a:cs typeface="Lora Medium"/>
                <a:sym typeface="Lora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ora Medium"/>
              <a:buNone/>
              <a:defRPr sz="2100">
                <a:latin typeface="Lora Medium"/>
                <a:ea typeface="Lora Medium"/>
                <a:cs typeface="Lora Medium"/>
                <a:sym typeface="Lora Medium"/>
              </a:defRPr>
            </a:lvl9pPr>
          </a:lstStyle>
          <a:p>
            <a:endParaRPr/>
          </a:p>
        </p:txBody>
      </p:sp>
      <p:sp>
        <p:nvSpPr>
          <p:cNvPr id="264" name="Google Shape;264;p31"/>
          <p:cNvSpPr txBox="1"/>
          <p:nvPr/>
        </p:nvSpPr>
        <p:spPr>
          <a:xfrm>
            <a:off x="4403975" y="3950875"/>
            <a:ext cx="41829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399998" flipH="1">
            <a:off x="7416330" y="-1648126"/>
            <a:ext cx="3758249" cy="5958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799951">
            <a:off x="8430768" y="4107625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000004">
            <a:off x="4720038" y="-303517"/>
            <a:ext cx="805089" cy="807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99998" flipH="1">
            <a:off x="-1435524" y="-1519672"/>
            <a:ext cx="6132816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0" flipH="1">
            <a:off x="252197" y="1158490"/>
            <a:ext cx="682890" cy="713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9995" flipH="1">
            <a:off x="191108" y="4195480"/>
            <a:ext cx="805089" cy="80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599957" flipH="1">
            <a:off x="660668" y="2824094"/>
            <a:ext cx="466043" cy="48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16200038" scaled="0"/>
        </a:gra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5"/>
          <p:cNvCxnSpPr/>
          <p:nvPr/>
        </p:nvCxnSpPr>
        <p:spPr>
          <a:xfrm rot="10800000">
            <a:off x="8801725" y="539325"/>
            <a:ext cx="0" cy="4062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299998">
            <a:off x="-1734784" y="-2088722"/>
            <a:ext cx="6132816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500000">
            <a:off x="608811" y="1848411"/>
            <a:ext cx="451099" cy="4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00001">
            <a:off x="800900" y="2865250"/>
            <a:ext cx="451099" cy="4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725" y="4295822"/>
            <a:ext cx="605100" cy="60720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2413683" y="726978"/>
            <a:ext cx="4934400" cy="498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2"/>
          </p:nvPr>
        </p:nvSpPr>
        <p:spPr>
          <a:xfrm>
            <a:off x="2413683" y="2886478"/>
            <a:ext cx="4934400" cy="498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2405525" y="1410578"/>
            <a:ext cx="4934400" cy="864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3"/>
          </p:nvPr>
        </p:nvSpPr>
        <p:spPr>
          <a:xfrm>
            <a:off x="2413675" y="3570078"/>
            <a:ext cx="4934400" cy="864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2700006" scaled="0"/>
        </a:gra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99999">
            <a:off x="3678940" y="-2563549"/>
            <a:ext cx="6132817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500000">
            <a:off x="6435225" y="-87975"/>
            <a:ext cx="451099" cy="4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00001">
            <a:off x="8605225" y="2951725"/>
            <a:ext cx="451099" cy="4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7900" y="3595522"/>
            <a:ext cx="605100" cy="6072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p6"/>
          <p:cNvCxnSpPr/>
          <p:nvPr/>
        </p:nvCxnSpPr>
        <p:spPr>
          <a:xfrm rot="10800000">
            <a:off x="356025" y="539325"/>
            <a:ext cx="0" cy="4062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13500032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720000" y="1557388"/>
            <a:ext cx="4075500" cy="2814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720000" y="771213"/>
            <a:ext cx="40755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50" name="Google Shape;5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4751" y="-465500"/>
            <a:ext cx="3758249" cy="5958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51;p7"/>
          <p:cNvCxnSpPr/>
          <p:nvPr/>
        </p:nvCxnSpPr>
        <p:spPr>
          <a:xfrm rot="10800000">
            <a:off x="356025" y="539325"/>
            <a:ext cx="0" cy="4062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2" name="Google Shape;5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9">
            <a:off x="4621522" y="-295333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799996">
            <a:off x="5427020" y="7930"/>
            <a:ext cx="805089" cy="80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699964">
            <a:off x="5623805" y="4347903"/>
            <a:ext cx="811413" cy="814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55">
            <a:off x="4899504" y="4692828"/>
            <a:ext cx="466043" cy="48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299999">
            <a:off x="964483" y="-2827625"/>
            <a:ext cx="324413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9">
            <a:off x="5436847" y="-174583"/>
            <a:ext cx="602508" cy="62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799996">
            <a:off x="4249870" y="4602130"/>
            <a:ext cx="805089" cy="80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699987">
            <a:off x="8661436" y="33888"/>
            <a:ext cx="521857" cy="523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99955">
            <a:off x="3250304" y="4548378"/>
            <a:ext cx="466043" cy="487218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60300" y="1397038"/>
            <a:ext cx="3652500" cy="698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34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760300" y="2511363"/>
            <a:ext cx="3652500" cy="123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2698631" scaled="0"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799998">
            <a:off x="5878052" y="-1814723"/>
            <a:ext cx="6132817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500000">
            <a:off x="-53962" y="-125101"/>
            <a:ext cx="451099" cy="4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-443451" y="500962"/>
            <a:ext cx="605099" cy="607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8787649" y="3798387"/>
            <a:ext cx="605099" cy="607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4">
            <a:off x="8581590" y="2447913"/>
            <a:ext cx="725721" cy="72824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616575" y="1679525"/>
            <a:ext cx="2814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2"/>
          </p:nvPr>
        </p:nvSpPr>
        <p:spPr>
          <a:xfrm>
            <a:off x="1616575" y="2090575"/>
            <a:ext cx="2814000" cy="525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3" hasCustomPrompt="1"/>
          </p:nvPr>
        </p:nvSpPr>
        <p:spPr>
          <a:xfrm>
            <a:off x="788976" y="1772300"/>
            <a:ext cx="741300" cy="675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100" b="1">
                <a:solidFill>
                  <a:srgbClr val="9A26E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4"/>
          </p:nvPr>
        </p:nvSpPr>
        <p:spPr>
          <a:xfrm>
            <a:off x="1616575" y="3132950"/>
            <a:ext cx="2814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 Medium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5"/>
          </p:nvPr>
        </p:nvSpPr>
        <p:spPr>
          <a:xfrm>
            <a:off x="1616575" y="3544000"/>
            <a:ext cx="2814000" cy="525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6" hasCustomPrompt="1"/>
          </p:nvPr>
        </p:nvSpPr>
        <p:spPr>
          <a:xfrm>
            <a:off x="788951" y="3201300"/>
            <a:ext cx="741300" cy="675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100" b="1">
                <a:solidFill>
                  <a:srgbClr val="9A26E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7"/>
          </p:nvPr>
        </p:nvSpPr>
        <p:spPr>
          <a:xfrm>
            <a:off x="5350550" y="1679525"/>
            <a:ext cx="2814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5350550" y="2090575"/>
            <a:ext cx="2814000" cy="525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9" hasCustomPrompt="1"/>
          </p:nvPr>
        </p:nvSpPr>
        <p:spPr>
          <a:xfrm>
            <a:off x="4522925" y="1772300"/>
            <a:ext cx="741300" cy="675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100" b="1">
                <a:solidFill>
                  <a:srgbClr val="9A26E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3"/>
          </p:nvPr>
        </p:nvSpPr>
        <p:spPr>
          <a:xfrm>
            <a:off x="5350550" y="3132950"/>
            <a:ext cx="2814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 b="1"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4"/>
          </p:nvPr>
        </p:nvSpPr>
        <p:spPr>
          <a:xfrm>
            <a:off x="5350550" y="3544000"/>
            <a:ext cx="2814000" cy="525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15" hasCustomPrompt="1"/>
          </p:nvPr>
        </p:nvSpPr>
        <p:spPr>
          <a:xfrm>
            <a:off x="4522925" y="3201300"/>
            <a:ext cx="741300" cy="675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100" b="1">
                <a:solidFill>
                  <a:srgbClr val="9A26E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4499998" flipH="1">
            <a:off x="3235843" y="-3001846"/>
            <a:ext cx="6132815" cy="5143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9">
            <a:off x="-222092" y="3968267"/>
            <a:ext cx="805089" cy="807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899963">
            <a:off x="817179" y="4758741"/>
            <a:ext cx="466042" cy="48721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6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0" scaled="0"/>
        </a:gra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500002" flipH="1">
            <a:off x="506004" y="2715953"/>
            <a:ext cx="3758249" cy="5958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600003">
            <a:off x="5467982" y="2715953"/>
            <a:ext cx="3758249" cy="5958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299990" flipH="1">
            <a:off x="8834249" y="1245662"/>
            <a:ext cx="681798" cy="712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100000" flipH="1">
            <a:off x="7701625" y="-200248"/>
            <a:ext cx="813251" cy="81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5" r:id="rId5"/>
    <p:sldLayoutId id="2147483658" r:id="rId6"/>
    <p:sldLayoutId id="2147483659" r:id="rId7"/>
    <p:sldLayoutId id="2147483662" r:id="rId8"/>
    <p:sldLayoutId id="2147483663" r:id="rId9"/>
    <p:sldLayoutId id="2147483664" r:id="rId10"/>
    <p:sldLayoutId id="2147483668" r:id="rId11"/>
    <p:sldLayoutId id="2147483669" r:id="rId12"/>
    <p:sldLayoutId id="2147483670" r:id="rId13"/>
    <p:sldLayoutId id="2147483676" r:id="rId14"/>
    <p:sldLayoutId id="2147483677" r:id="rId15"/>
    <p:sldLayoutId id="2147483678" r:id="rId16"/>
    <p:sldLayoutId id="2147483679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9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>
            <a:spLocks noGrp="1"/>
          </p:cNvSpPr>
          <p:nvPr>
            <p:ph type="ctrTitle"/>
          </p:nvPr>
        </p:nvSpPr>
        <p:spPr>
          <a:xfrm>
            <a:off x="552450" y="510350"/>
            <a:ext cx="6189300" cy="28833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Analisi dell’espressione genica in E. coli tramite</a:t>
            </a:r>
            <a:r>
              <a:rPr lang="en" sz="4100"/>
              <a:t> </a:t>
            </a:r>
            <a:r>
              <a:rPr lang="en" sz="3700">
                <a:solidFill>
                  <a:srgbClr val="9A26E7"/>
                </a:solidFill>
              </a:rPr>
              <a:t>Galaxy </a:t>
            </a:r>
            <a:endParaRPr sz="3700">
              <a:solidFill>
                <a:srgbClr val="9A26E7"/>
              </a:solidFill>
            </a:endParaRPr>
          </a:p>
        </p:txBody>
      </p:sp>
      <p:sp>
        <p:nvSpPr>
          <p:cNvPr id="285" name="Google Shape;285;p37"/>
          <p:cNvSpPr txBox="1">
            <a:spLocks noGrp="1"/>
          </p:cNvSpPr>
          <p:nvPr>
            <p:ph type="subTitle" idx="1"/>
          </p:nvPr>
        </p:nvSpPr>
        <p:spPr>
          <a:xfrm>
            <a:off x="683800" y="3428649"/>
            <a:ext cx="4733700" cy="313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Studio dei meccanismi di resistenza al peptide antimicrobico Magainin I</a:t>
            </a:r>
            <a:endParaRPr/>
          </a:p>
        </p:txBody>
      </p:sp>
      <p:cxnSp>
        <p:nvCxnSpPr>
          <p:cNvPr id="286" name="Google Shape;286;p37"/>
          <p:cNvCxnSpPr/>
          <p:nvPr/>
        </p:nvCxnSpPr>
        <p:spPr>
          <a:xfrm>
            <a:off x="720000" y="3989800"/>
            <a:ext cx="48507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Google Shape;287;p37"/>
          <p:cNvSpPr txBox="1"/>
          <p:nvPr/>
        </p:nvSpPr>
        <p:spPr>
          <a:xfrm>
            <a:off x="395650" y="4237450"/>
            <a:ext cx="3384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Antonio Landi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Luca Pauzano</a:t>
            </a:r>
            <a:br>
              <a:rPr lang="en" sz="1600"/>
            </a:br>
            <a:r>
              <a:rPr lang="en" sz="1600"/>
              <a:t>Università degli Studi di Salerno</a:t>
            </a:r>
            <a:endParaRPr sz="1600"/>
          </a:p>
        </p:txBody>
      </p:sp>
      <p:pic>
        <p:nvPicPr>
          <p:cNvPr id="288" name="Google Shape;28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12" y="4828025"/>
            <a:ext cx="209575" cy="2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10312" y="4599432"/>
            <a:ext cx="18288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12770" y="4343400"/>
            <a:ext cx="182880" cy="1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44500" cy="423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FeatureCounts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11" name="Google Shape;411;p46"/>
          <p:cNvSpPr txBox="1">
            <a:spLocks noGrp="1"/>
          </p:cNvSpPr>
          <p:nvPr>
            <p:ph type="subTitle" idx="2"/>
          </p:nvPr>
        </p:nvSpPr>
        <p:spPr>
          <a:xfrm>
            <a:off x="880274" y="1222150"/>
            <a:ext cx="6178200" cy="915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FeatureCounts è uno strumento bioinformatico del pacchetto </a:t>
            </a:r>
            <a:r>
              <a:rPr lang="en" sz="1200" b="1"/>
              <a:t>Subread</a:t>
            </a:r>
            <a:r>
              <a:rPr lang="en" sz="1200"/>
              <a:t>, utilizzato per </a:t>
            </a:r>
            <a:r>
              <a:rPr lang="en" sz="1200" b="1"/>
              <a:t>contare le letture allineate</a:t>
            </a:r>
            <a:r>
              <a:rPr lang="en" sz="1200"/>
              <a:t> su ciascun gene, a partire dai file BAM prodotti da Bowtie2.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Trasforma i dati di allineamento in </a:t>
            </a:r>
            <a:r>
              <a:rPr lang="en" sz="1200" b="1"/>
              <a:t>dati numerici strutturati</a:t>
            </a:r>
            <a:r>
              <a:rPr lang="en" sz="1200"/>
              <a:t>, indispensabili per l’analisi dell’espressione genica.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6"/>
          <p:cNvSpPr txBox="1">
            <a:spLocks noGrp="1"/>
          </p:cNvSpPr>
          <p:nvPr>
            <p:ph type="subTitle" idx="3"/>
          </p:nvPr>
        </p:nvSpPr>
        <p:spPr>
          <a:xfrm>
            <a:off x="1315576" y="2415075"/>
            <a:ext cx="19761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</a:t>
            </a:r>
            <a:endParaRPr/>
          </a:p>
        </p:txBody>
      </p:sp>
      <p:sp>
        <p:nvSpPr>
          <p:cNvPr id="413" name="Google Shape;413;p46"/>
          <p:cNvSpPr txBox="1">
            <a:spLocks noGrp="1"/>
          </p:cNvSpPr>
          <p:nvPr>
            <p:ph type="subTitle" idx="4"/>
          </p:nvPr>
        </p:nvSpPr>
        <p:spPr>
          <a:xfrm>
            <a:off x="1886700" y="2844250"/>
            <a:ext cx="2764800" cy="589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File BAM:</a:t>
            </a:r>
            <a:r>
              <a:rPr lang="en" sz="1100"/>
              <a:t> contiene le letture già allineate al genoma (es. da Bowtie2)</a:t>
            </a:r>
            <a:endParaRPr/>
          </a:p>
        </p:txBody>
      </p:sp>
      <p:pic>
        <p:nvPicPr>
          <p:cNvPr id="414" name="Google Shape;41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600" y="2772525"/>
            <a:ext cx="378157" cy="3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600" y="3741775"/>
            <a:ext cx="378157" cy="3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6"/>
          <p:cNvSpPr txBox="1"/>
          <p:nvPr/>
        </p:nvSpPr>
        <p:spPr>
          <a:xfrm>
            <a:off x="1923750" y="3669925"/>
            <a:ext cx="2727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File GTF/GFF: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file di annotazione con coordinate geniche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7" name="Google Shape;417;p46"/>
          <p:cNvSpPr txBox="1"/>
          <p:nvPr/>
        </p:nvSpPr>
        <p:spPr>
          <a:xfrm>
            <a:off x="5768800" y="2838975"/>
            <a:ext cx="2593500" cy="11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Un file tabellare CSV contenente: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• Riga = gene o feature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• Colonna = conteggio delle letture mappate su quella feature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8" name="Google Shape;418;p46"/>
          <p:cNvSpPr txBox="1">
            <a:spLocks noGrp="1"/>
          </p:cNvSpPr>
          <p:nvPr>
            <p:ph type="subTitle" idx="3"/>
          </p:nvPr>
        </p:nvSpPr>
        <p:spPr>
          <a:xfrm>
            <a:off x="5688650" y="2459463"/>
            <a:ext cx="12603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</p:txBody>
      </p:sp>
      <p:pic>
        <p:nvPicPr>
          <p:cNvPr id="419" name="Google Shape;41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650" y="2844250"/>
            <a:ext cx="378157" cy="379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0" name="Google Shape;420;p46"/>
          <p:cNvGrpSpPr/>
          <p:nvPr/>
        </p:nvGrpSpPr>
        <p:grpSpPr>
          <a:xfrm>
            <a:off x="5483324" y="2930397"/>
            <a:ext cx="192810" cy="207226"/>
            <a:chOff x="3244100" y="2265400"/>
            <a:chExt cx="248275" cy="247700"/>
          </a:xfrm>
        </p:grpSpPr>
        <p:sp>
          <p:nvSpPr>
            <p:cNvPr id="421" name="Google Shape;421;p46"/>
            <p:cNvSpPr/>
            <p:nvPr/>
          </p:nvSpPr>
          <p:spPr>
            <a:xfrm>
              <a:off x="3244100" y="2265400"/>
              <a:ext cx="189950" cy="247700"/>
            </a:xfrm>
            <a:custGeom>
              <a:avLst/>
              <a:gdLst/>
              <a:ahLst/>
              <a:cxnLst/>
              <a:rect l="l" t="t" r="r" b="b"/>
              <a:pathLst>
                <a:path w="7598" h="9908" extrusionOk="0">
                  <a:moveTo>
                    <a:pt x="7026" y="572"/>
                  </a:moveTo>
                  <a:lnTo>
                    <a:pt x="7026" y="8169"/>
                  </a:lnTo>
                  <a:lnTo>
                    <a:pt x="1763" y="8169"/>
                  </a:lnTo>
                  <a:lnTo>
                    <a:pt x="1763" y="572"/>
                  </a:lnTo>
                  <a:close/>
                  <a:moveTo>
                    <a:pt x="1167" y="620"/>
                  </a:moveTo>
                  <a:lnTo>
                    <a:pt x="1167" y="8169"/>
                  </a:lnTo>
                  <a:lnTo>
                    <a:pt x="881" y="8169"/>
                  </a:lnTo>
                  <a:cubicBezTo>
                    <a:pt x="786" y="8169"/>
                    <a:pt x="691" y="8193"/>
                    <a:pt x="596" y="8217"/>
                  </a:cubicBezTo>
                  <a:lnTo>
                    <a:pt x="596" y="1453"/>
                  </a:lnTo>
                  <a:cubicBezTo>
                    <a:pt x="596" y="1072"/>
                    <a:pt x="834" y="739"/>
                    <a:pt x="1167" y="620"/>
                  </a:cubicBezTo>
                  <a:close/>
                  <a:moveTo>
                    <a:pt x="7026" y="8740"/>
                  </a:moveTo>
                  <a:lnTo>
                    <a:pt x="7026" y="9336"/>
                  </a:lnTo>
                  <a:lnTo>
                    <a:pt x="881" y="9336"/>
                  </a:lnTo>
                  <a:cubicBezTo>
                    <a:pt x="715" y="9336"/>
                    <a:pt x="596" y="9193"/>
                    <a:pt x="596" y="9050"/>
                  </a:cubicBezTo>
                  <a:cubicBezTo>
                    <a:pt x="596" y="8883"/>
                    <a:pt x="715" y="8740"/>
                    <a:pt x="881" y="8740"/>
                  </a:cubicBezTo>
                  <a:close/>
                  <a:moveTo>
                    <a:pt x="1453" y="1"/>
                  </a:moveTo>
                  <a:cubicBezTo>
                    <a:pt x="667" y="1"/>
                    <a:pt x="0" y="644"/>
                    <a:pt x="0" y="1453"/>
                  </a:cubicBezTo>
                  <a:lnTo>
                    <a:pt x="0" y="9050"/>
                  </a:lnTo>
                  <a:cubicBezTo>
                    <a:pt x="0" y="9526"/>
                    <a:pt x="405" y="9907"/>
                    <a:pt x="881" y="9907"/>
                  </a:cubicBezTo>
                  <a:lnTo>
                    <a:pt x="7597" y="9907"/>
                  </a:lnTo>
                  <a:lnTo>
                    <a:pt x="75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6"/>
            <p:cNvSpPr/>
            <p:nvPr/>
          </p:nvSpPr>
          <p:spPr>
            <a:xfrm>
              <a:off x="3448900" y="2285650"/>
              <a:ext cx="43475" cy="198275"/>
            </a:xfrm>
            <a:custGeom>
              <a:avLst/>
              <a:gdLst/>
              <a:ahLst/>
              <a:cxnLst/>
              <a:rect l="l" t="t" r="r" b="b"/>
              <a:pathLst>
                <a:path w="1739" h="7931" extrusionOk="0">
                  <a:moveTo>
                    <a:pt x="858" y="1310"/>
                  </a:moveTo>
                  <a:lnTo>
                    <a:pt x="1167" y="1882"/>
                  </a:lnTo>
                  <a:lnTo>
                    <a:pt x="1167" y="2120"/>
                  </a:lnTo>
                  <a:lnTo>
                    <a:pt x="572" y="2120"/>
                  </a:lnTo>
                  <a:lnTo>
                    <a:pt x="572" y="1882"/>
                  </a:lnTo>
                  <a:lnTo>
                    <a:pt x="858" y="1310"/>
                  </a:lnTo>
                  <a:close/>
                  <a:moveTo>
                    <a:pt x="1167" y="2691"/>
                  </a:moveTo>
                  <a:lnTo>
                    <a:pt x="1167" y="5597"/>
                  </a:lnTo>
                  <a:lnTo>
                    <a:pt x="572" y="5597"/>
                  </a:lnTo>
                  <a:lnTo>
                    <a:pt x="572" y="2691"/>
                  </a:lnTo>
                  <a:close/>
                  <a:moveTo>
                    <a:pt x="1167" y="6168"/>
                  </a:moveTo>
                  <a:lnTo>
                    <a:pt x="1167" y="7073"/>
                  </a:lnTo>
                  <a:cubicBezTo>
                    <a:pt x="1167" y="7240"/>
                    <a:pt x="1025" y="7359"/>
                    <a:pt x="858" y="7359"/>
                  </a:cubicBezTo>
                  <a:cubicBezTo>
                    <a:pt x="715" y="7359"/>
                    <a:pt x="572" y="7240"/>
                    <a:pt x="572" y="7073"/>
                  </a:cubicBezTo>
                  <a:lnTo>
                    <a:pt x="572" y="6168"/>
                  </a:lnTo>
                  <a:close/>
                  <a:moveTo>
                    <a:pt x="858" y="0"/>
                  </a:moveTo>
                  <a:lnTo>
                    <a:pt x="1" y="1739"/>
                  </a:lnTo>
                  <a:lnTo>
                    <a:pt x="1" y="7073"/>
                  </a:lnTo>
                  <a:cubicBezTo>
                    <a:pt x="1" y="7549"/>
                    <a:pt x="382" y="7930"/>
                    <a:pt x="858" y="7930"/>
                  </a:cubicBezTo>
                  <a:cubicBezTo>
                    <a:pt x="1334" y="7930"/>
                    <a:pt x="1739" y="7549"/>
                    <a:pt x="1739" y="7073"/>
                  </a:cubicBezTo>
                  <a:lnTo>
                    <a:pt x="1739" y="1739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6"/>
            <p:cNvSpPr/>
            <p:nvPr/>
          </p:nvSpPr>
          <p:spPr>
            <a:xfrm>
              <a:off x="3301250" y="2308875"/>
              <a:ext cx="104800" cy="131000"/>
            </a:xfrm>
            <a:custGeom>
              <a:avLst/>
              <a:gdLst/>
              <a:ahLst/>
              <a:cxnLst/>
              <a:rect l="l" t="t" r="r" b="b"/>
              <a:pathLst>
                <a:path w="4192" h="5240" extrusionOk="0">
                  <a:moveTo>
                    <a:pt x="2382" y="572"/>
                  </a:moveTo>
                  <a:lnTo>
                    <a:pt x="2382" y="1762"/>
                  </a:lnTo>
                  <a:lnTo>
                    <a:pt x="1810" y="1762"/>
                  </a:lnTo>
                  <a:lnTo>
                    <a:pt x="1810" y="572"/>
                  </a:lnTo>
                  <a:close/>
                  <a:moveTo>
                    <a:pt x="2501" y="2334"/>
                  </a:moveTo>
                  <a:lnTo>
                    <a:pt x="3501" y="4310"/>
                  </a:lnTo>
                  <a:lnTo>
                    <a:pt x="3144" y="4668"/>
                  </a:lnTo>
                  <a:lnTo>
                    <a:pt x="1048" y="4668"/>
                  </a:lnTo>
                  <a:lnTo>
                    <a:pt x="715" y="4310"/>
                  </a:lnTo>
                  <a:lnTo>
                    <a:pt x="1691" y="2334"/>
                  </a:lnTo>
                  <a:close/>
                  <a:moveTo>
                    <a:pt x="929" y="0"/>
                  </a:moveTo>
                  <a:lnTo>
                    <a:pt x="929" y="572"/>
                  </a:lnTo>
                  <a:lnTo>
                    <a:pt x="1239" y="572"/>
                  </a:lnTo>
                  <a:lnTo>
                    <a:pt x="1239" y="1977"/>
                  </a:lnTo>
                  <a:lnTo>
                    <a:pt x="1" y="4430"/>
                  </a:lnTo>
                  <a:lnTo>
                    <a:pt x="810" y="5239"/>
                  </a:lnTo>
                  <a:lnTo>
                    <a:pt x="3382" y="5239"/>
                  </a:lnTo>
                  <a:lnTo>
                    <a:pt x="4192" y="4430"/>
                  </a:lnTo>
                  <a:lnTo>
                    <a:pt x="2977" y="1977"/>
                  </a:lnTo>
                  <a:lnTo>
                    <a:pt x="2977" y="572"/>
                  </a:lnTo>
                  <a:lnTo>
                    <a:pt x="3263" y="572"/>
                  </a:lnTo>
                  <a:lnTo>
                    <a:pt x="32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Google Shape;424;p46"/>
          <p:cNvSpPr/>
          <p:nvPr/>
        </p:nvSpPr>
        <p:spPr>
          <a:xfrm>
            <a:off x="1638287" y="2843275"/>
            <a:ext cx="192779" cy="238005"/>
          </a:xfrm>
          <a:custGeom>
            <a:avLst/>
            <a:gdLst/>
            <a:ahLst/>
            <a:cxnLst/>
            <a:rect l="l" t="t" r="r" b="b"/>
            <a:pathLst>
              <a:path w="9955" h="10598" extrusionOk="0">
                <a:moveTo>
                  <a:pt x="1858" y="3239"/>
                </a:moveTo>
                <a:lnTo>
                  <a:pt x="3096" y="3953"/>
                </a:lnTo>
                <a:lnTo>
                  <a:pt x="3096" y="5406"/>
                </a:lnTo>
                <a:lnTo>
                  <a:pt x="1858" y="6120"/>
                </a:lnTo>
                <a:lnTo>
                  <a:pt x="619" y="5406"/>
                </a:lnTo>
                <a:lnTo>
                  <a:pt x="619" y="3953"/>
                </a:lnTo>
                <a:lnTo>
                  <a:pt x="1858" y="3239"/>
                </a:lnTo>
                <a:close/>
                <a:moveTo>
                  <a:pt x="4977" y="3239"/>
                </a:moveTo>
                <a:lnTo>
                  <a:pt x="6216" y="3953"/>
                </a:lnTo>
                <a:lnTo>
                  <a:pt x="6216" y="5406"/>
                </a:lnTo>
                <a:lnTo>
                  <a:pt x="4977" y="6120"/>
                </a:lnTo>
                <a:lnTo>
                  <a:pt x="3715" y="5406"/>
                </a:lnTo>
                <a:lnTo>
                  <a:pt x="3715" y="3953"/>
                </a:lnTo>
                <a:lnTo>
                  <a:pt x="4977" y="3239"/>
                </a:lnTo>
                <a:close/>
                <a:moveTo>
                  <a:pt x="8073" y="3239"/>
                </a:moveTo>
                <a:lnTo>
                  <a:pt x="9312" y="3953"/>
                </a:lnTo>
                <a:lnTo>
                  <a:pt x="9312" y="5406"/>
                </a:lnTo>
                <a:lnTo>
                  <a:pt x="8073" y="6120"/>
                </a:lnTo>
                <a:lnTo>
                  <a:pt x="6835" y="5406"/>
                </a:lnTo>
                <a:lnTo>
                  <a:pt x="6835" y="3953"/>
                </a:lnTo>
                <a:lnTo>
                  <a:pt x="8073" y="3239"/>
                </a:lnTo>
                <a:close/>
                <a:moveTo>
                  <a:pt x="3569" y="9068"/>
                </a:moveTo>
                <a:cubicBezTo>
                  <a:pt x="3567" y="9070"/>
                  <a:pt x="3568" y="9071"/>
                  <a:pt x="3570" y="9071"/>
                </a:cubicBezTo>
                <a:cubicBezTo>
                  <a:pt x="3570" y="9071"/>
                  <a:pt x="3570" y="9070"/>
                  <a:pt x="3571" y="9070"/>
                </a:cubicBezTo>
                <a:lnTo>
                  <a:pt x="3571" y="9070"/>
                </a:lnTo>
                <a:lnTo>
                  <a:pt x="3572" y="9073"/>
                </a:lnTo>
                <a:cubicBezTo>
                  <a:pt x="3575" y="9071"/>
                  <a:pt x="3573" y="9070"/>
                  <a:pt x="3572" y="9070"/>
                </a:cubicBezTo>
                <a:cubicBezTo>
                  <a:pt x="3571" y="9070"/>
                  <a:pt x="3571" y="9070"/>
                  <a:pt x="3571" y="9070"/>
                </a:cubicBezTo>
                <a:lnTo>
                  <a:pt x="3571" y="9070"/>
                </a:lnTo>
                <a:lnTo>
                  <a:pt x="3569" y="9068"/>
                </a:lnTo>
                <a:close/>
                <a:moveTo>
                  <a:pt x="3287" y="0"/>
                </a:moveTo>
                <a:lnTo>
                  <a:pt x="1548" y="738"/>
                </a:lnTo>
                <a:lnTo>
                  <a:pt x="1548" y="2715"/>
                </a:lnTo>
                <a:lnTo>
                  <a:pt x="0" y="3596"/>
                </a:lnTo>
                <a:lnTo>
                  <a:pt x="0" y="5763"/>
                </a:lnTo>
                <a:lnTo>
                  <a:pt x="1858" y="6835"/>
                </a:lnTo>
                <a:lnTo>
                  <a:pt x="3406" y="5930"/>
                </a:lnTo>
                <a:lnTo>
                  <a:pt x="4668" y="6644"/>
                </a:lnTo>
                <a:lnTo>
                  <a:pt x="4668" y="7716"/>
                </a:lnTo>
                <a:lnTo>
                  <a:pt x="3263" y="8526"/>
                </a:lnTo>
                <a:lnTo>
                  <a:pt x="3569" y="9068"/>
                </a:lnTo>
                <a:lnTo>
                  <a:pt x="3569" y="9068"/>
                </a:lnTo>
                <a:cubicBezTo>
                  <a:pt x="3587" y="9051"/>
                  <a:pt x="3790" y="8928"/>
                  <a:pt x="5287" y="8073"/>
                </a:cubicBezTo>
                <a:lnTo>
                  <a:pt x="5287" y="6644"/>
                </a:lnTo>
                <a:lnTo>
                  <a:pt x="6525" y="5930"/>
                </a:lnTo>
                <a:lnTo>
                  <a:pt x="7764" y="6644"/>
                </a:lnTo>
                <a:lnTo>
                  <a:pt x="7764" y="7716"/>
                </a:lnTo>
                <a:lnTo>
                  <a:pt x="6216" y="8621"/>
                </a:lnTo>
                <a:lnTo>
                  <a:pt x="6216" y="10598"/>
                </a:lnTo>
                <a:lnTo>
                  <a:pt x="6835" y="10598"/>
                </a:lnTo>
                <a:lnTo>
                  <a:pt x="6835" y="8978"/>
                </a:lnTo>
                <a:lnTo>
                  <a:pt x="8073" y="8264"/>
                </a:lnTo>
                <a:lnTo>
                  <a:pt x="9478" y="9050"/>
                </a:lnTo>
                <a:lnTo>
                  <a:pt x="9788" y="8526"/>
                </a:lnTo>
                <a:lnTo>
                  <a:pt x="8383" y="7716"/>
                </a:lnTo>
                <a:lnTo>
                  <a:pt x="8383" y="6644"/>
                </a:lnTo>
                <a:lnTo>
                  <a:pt x="9955" y="5763"/>
                </a:lnTo>
                <a:lnTo>
                  <a:pt x="9955" y="3596"/>
                </a:lnTo>
                <a:lnTo>
                  <a:pt x="8383" y="2715"/>
                </a:lnTo>
                <a:lnTo>
                  <a:pt x="8383" y="929"/>
                </a:lnTo>
                <a:lnTo>
                  <a:pt x="7764" y="929"/>
                </a:lnTo>
                <a:lnTo>
                  <a:pt x="7764" y="2715"/>
                </a:lnTo>
                <a:lnTo>
                  <a:pt x="6525" y="3429"/>
                </a:lnTo>
                <a:lnTo>
                  <a:pt x="5287" y="2715"/>
                </a:lnTo>
                <a:lnTo>
                  <a:pt x="5287" y="929"/>
                </a:lnTo>
                <a:lnTo>
                  <a:pt x="4668" y="929"/>
                </a:lnTo>
                <a:lnTo>
                  <a:pt x="4668" y="2715"/>
                </a:lnTo>
                <a:lnTo>
                  <a:pt x="3406" y="3429"/>
                </a:lnTo>
                <a:lnTo>
                  <a:pt x="2167" y="2715"/>
                </a:lnTo>
                <a:lnTo>
                  <a:pt x="2167" y="1143"/>
                </a:lnTo>
                <a:lnTo>
                  <a:pt x="3525" y="572"/>
                </a:lnTo>
                <a:lnTo>
                  <a:pt x="328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6"/>
          <p:cNvSpPr/>
          <p:nvPr/>
        </p:nvSpPr>
        <p:spPr>
          <a:xfrm>
            <a:off x="1638275" y="3812525"/>
            <a:ext cx="192810" cy="238000"/>
          </a:xfrm>
          <a:custGeom>
            <a:avLst/>
            <a:gdLst/>
            <a:ahLst/>
            <a:cxnLst/>
            <a:rect l="l" t="t" r="r" b="b"/>
            <a:pathLst>
              <a:path w="9836" h="9622" extrusionOk="0">
                <a:moveTo>
                  <a:pt x="4930" y="572"/>
                </a:moveTo>
                <a:cubicBezTo>
                  <a:pt x="5073" y="572"/>
                  <a:pt x="5192" y="691"/>
                  <a:pt x="5192" y="858"/>
                </a:cubicBezTo>
                <a:cubicBezTo>
                  <a:pt x="5192" y="1001"/>
                  <a:pt x="5073" y="1120"/>
                  <a:pt x="4930" y="1120"/>
                </a:cubicBezTo>
                <a:cubicBezTo>
                  <a:pt x="4763" y="1120"/>
                  <a:pt x="4644" y="1001"/>
                  <a:pt x="4644" y="858"/>
                </a:cubicBezTo>
                <a:cubicBezTo>
                  <a:pt x="4644" y="691"/>
                  <a:pt x="4763" y="572"/>
                  <a:pt x="4930" y="572"/>
                </a:cubicBezTo>
                <a:close/>
                <a:moveTo>
                  <a:pt x="2963" y="1690"/>
                </a:moveTo>
                <a:cubicBezTo>
                  <a:pt x="3016" y="1690"/>
                  <a:pt x="3069" y="1705"/>
                  <a:pt x="3120" y="1739"/>
                </a:cubicBezTo>
                <a:cubicBezTo>
                  <a:pt x="3239" y="1811"/>
                  <a:pt x="3287" y="1977"/>
                  <a:pt x="3215" y="2120"/>
                </a:cubicBezTo>
                <a:cubicBezTo>
                  <a:pt x="3167" y="2201"/>
                  <a:pt x="3063" y="2249"/>
                  <a:pt x="2965" y="2249"/>
                </a:cubicBezTo>
                <a:cubicBezTo>
                  <a:pt x="2918" y="2249"/>
                  <a:pt x="2872" y="2238"/>
                  <a:pt x="2834" y="2215"/>
                </a:cubicBezTo>
                <a:cubicBezTo>
                  <a:pt x="2691" y="2144"/>
                  <a:pt x="2644" y="1977"/>
                  <a:pt x="2715" y="1834"/>
                </a:cubicBezTo>
                <a:cubicBezTo>
                  <a:pt x="2777" y="1742"/>
                  <a:pt x="2868" y="1690"/>
                  <a:pt x="2963" y="1690"/>
                </a:cubicBezTo>
                <a:close/>
                <a:moveTo>
                  <a:pt x="6885" y="1690"/>
                </a:moveTo>
                <a:cubicBezTo>
                  <a:pt x="6979" y="1690"/>
                  <a:pt x="7075" y="1742"/>
                  <a:pt x="7121" y="1834"/>
                </a:cubicBezTo>
                <a:cubicBezTo>
                  <a:pt x="7192" y="1977"/>
                  <a:pt x="7145" y="2144"/>
                  <a:pt x="7002" y="2215"/>
                </a:cubicBezTo>
                <a:cubicBezTo>
                  <a:pt x="6964" y="2238"/>
                  <a:pt x="6921" y="2249"/>
                  <a:pt x="6877" y="2249"/>
                </a:cubicBezTo>
                <a:cubicBezTo>
                  <a:pt x="6783" y="2249"/>
                  <a:pt x="6686" y="2201"/>
                  <a:pt x="6621" y="2120"/>
                </a:cubicBezTo>
                <a:cubicBezTo>
                  <a:pt x="6549" y="1977"/>
                  <a:pt x="6597" y="1811"/>
                  <a:pt x="6740" y="1739"/>
                </a:cubicBezTo>
                <a:cubicBezTo>
                  <a:pt x="6782" y="1705"/>
                  <a:pt x="6833" y="1690"/>
                  <a:pt x="6885" y="1690"/>
                </a:cubicBezTo>
                <a:close/>
                <a:moveTo>
                  <a:pt x="2953" y="3978"/>
                </a:moveTo>
                <a:cubicBezTo>
                  <a:pt x="3096" y="3978"/>
                  <a:pt x="3239" y="4097"/>
                  <a:pt x="3239" y="4240"/>
                </a:cubicBezTo>
                <a:cubicBezTo>
                  <a:pt x="3239" y="4406"/>
                  <a:pt x="3096" y="4525"/>
                  <a:pt x="2953" y="4525"/>
                </a:cubicBezTo>
                <a:cubicBezTo>
                  <a:pt x="2787" y="4525"/>
                  <a:pt x="2668" y="4406"/>
                  <a:pt x="2668" y="4240"/>
                </a:cubicBezTo>
                <a:cubicBezTo>
                  <a:pt x="2668" y="4097"/>
                  <a:pt x="2787" y="3978"/>
                  <a:pt x="2953" y="3978"/>
                </a:cubicBezTo>
                <a:close/>
                <a:moveTo>
                  <a:pt x="6883" y="3978"/>
                </a:moveTo>
                <a:cubicBezTo>
                  <a:pt x="7049" y="3978"/>
                  <a:pt x="7169" y="4097"/>
                  <a:pt x="7169" y="4240"/>
                </a:cubicBezTo>
                <a:cubicBezTo>
                  <a:pt x="7169" y="4406"/>
                  <a:pt x="7049" y="4525"/>
                  <a:pt x="6883" y="4525"/>
                </a:cubicBezTo>
                <a:cubicBezTo>
                  <a:pt x="6740" y="4525"/>
                  <a:pt x="6621" y="4406"/>
                  <a:pt x="6621" y="4240"/>
                </a:cubicBezTo>
                <a:cubicBezTo>
                  <a:pt x="6621" y="4097"/>
                  <a:pt x="6740" y="3978"/>
                  <a:pt x="6883" y="3978"/>
                </a:cubicBezTo>
                <a:close/>
                <a:moveTo>
                  <a:pt x="5621" y="1334"/>
                </a:moveTo>
                <a:lnTo>
                  <a:pt x="6121" y="1620"/>
                </a:lnTo>
                <a:cubicBezTo>
                  <a:pt x="6002" y="1858"/>
                  <a:pt x="6002" y="2144"/>
                  <a:pt x="6144" y="2406"/>
                </a:cubicBezTo>
                <a:cubicBezTo>
                  <a:pt x="6287" y="2644"/>
                  <a:pt x="6526" y="2787"/>
                  <a:pt x="6787" y="2811"/>
                </a:cubicBezTo>
                <a:lnTo>
                  <a:pt x="6787" y="3406"/>
                </a:lnTo>
                <a:cubicBezTo>
                  <a:pt x="6406" y="3454"/>
                  <a:pt x="6097" y="3763"/>
                  <a:pt x="6049" y="4144"/>
                </a:cubicBezTo>
                <a:lnTo>
                  <a:pt x="5263" y="4597"/>
                </a:lnTo>
                <a:cubicBezTo>
                  <a:pt x="5168" y="4549"/>
                  <a:pt x="5049" y="4525"/>
                  <a:pt x="4930" y="4525"/>
                </a:cubicBezTo>
                <a:cubicBezTo>
                  <a:pt x="4787" y="4525"/>
                  <a:pt x="4668" y="4549"/>
                  <a:pt x="4573" y="4597"/>
                </a:cubicBezTo>
                <a:lnTo>
                  <a:pt x="3787" y="4144"/>
                </a:lnTo>
                <a:cubicBezTo>
                  <a:pt x="3739" y="3763"/>
                  <a:pt x="3430" y="3454"/>
                  <a:pt x="3049" y="3406"/>
                </a:cubicBezTo>
                <a:lnTo>
                  <a:pt x="3049" y="2811"/>
                </a:lnTo>
                <a:cubicBezTo>
                  <a:pt x="3311" y="2787"/>
                  <a:pt x="3573" y="2644"/>
                  <a:pt x="3692" y="2406"/>
                </a:cubicBezTo>
                <a:cubicBezTo>
                  <a:pt x="3834" y="2144"/>
                  <a:pt x="3834" y="1858"/>
                  <a:pt x="3739" y="1620"/>
                </a:cubicBezTo>
                <a:lnTo>
                  <a:pt x="4216" y="1334"/>
                </a:lnTo>
                <a:cubicBezTo>
                  <a:pt x="4382" y="1549"/>
                  <a:pt x="4620" y="1691"/>
                  <a:pt x="4930" y="1691"/>
                </a:cubicBezTo>
                <a:cubicBezTo>
                  <a:pt x="5216" y="1691"/>
                  <a:pt x="5478" y="1549"/>
                  <a:pt x="5621" y="1334"/>
                </a:cubicBezTo>
                <a:close/>
                <a:moveTo>
                  <a:pt x="960" y="5088"/>
                </a:moveTo>
                <a:cubicBezTo>
                  <a:pt x="1005" y="5088"/>
                  <a:pt x="1052" y="5099"/>
                  <a:pt x="1096" y="5121"/>
                </a:cubicBezTo>
                <a:cubicBezTo>
                  <a:pt x="1239" y="5216"/>
                  <a:pt x="1286" y="5383"/>
                  <a:pt x="1191" y="5526"/>
                </a:cubicBezTo>
                <a:cubicBezTo>
                  <a:pt x="1143" y="5607"/>
                  <a:pt x="1050" y="5654"/>
                  <a:pt x="951" y="5654"/>
                </a:cubicBezTo>
                <a:cubicBezTo>
                  <a:pt x="904" y="5654"/>
                  <a:pt x="856" y="5644"/>
                  <a:pt x="810" y="5621"/>
                </a:cubicBezTo>
                <a:cubicBezTo>
                  <a:pt x="691" y="5549"/>
                  <a:pt x="643" y="5359"/>
                  <a:pt x="715" y="5240"/>
                </a:cubicBezTo>
                <a:cubicBezTo>
                  <a:pt x="764" y="5141"/>
                  <a:pt x="859" y="5088"/>
                  <a:pt x="960" y="5088"/>
                </a:cubicBezTo>
                <a:close/>
                <a:moveTo>
                  <a:pt x="8876" y="5088"/>
                </a:moveTo>
                <a:cubicBezTo>
                  <a:pt x="8977" y="5088"/>
                  <a:pt x="9072" y="5141"/>
                  <a:pt x="9121" y="5240"/>
                </a:cubicBezTo>
                <a:cubicBezTo>
                  <a:pt x="9193" y="5359"/>
                  <a:pt x="9169" y="5549"/>
                  <a:pt x="9026" y="5621"/>
                </a:cubicBezTo>
                <a:cubicBezTo>
                  <a:pt x="8980" y="5644"/>
                  <a:pt x="8932" y="5654"/>
                  <a:pt x="8885" y="5654"/>
                </a:cubicBezTo>
                <a:cubicBezTo>
                  <a:pt x="8786" y="5654"/>
                  <a:pt x="8694" y="5607"/>
                  <a:pt x="8645" y="5526"/>
                </a:cubicBezTo>
                <a:cubicBezTo>
                  <a:pt x="8550" y="5383"/>
                  <a:pt x="8597" y="5216"/>
                  <a:pt x="8740" y="5121"/>
                </a:cubicBezTo>
                <a:cubicBezTo>
                  <a:pt x="8785" y="5099"/>
                  <a:pt x="8831" y="5088"/>
                  <a:pt x="8876" y="5088"/>
                </a:cubicBezTo>
                <a:close/>
                <a:moveTo>
                  <a:pt x="4930" y="5097"/>
                </a:moveTo>
                <a:cubicBezTo>
                  <a:pt x="5073" y="5097"/>
                  <a:pt x="5192" y="5216"/>
                  <a:pt x="5192" y="5383"/>
                </a:cubicBezTo>
                <a:cubicBezTo>
                  <a:pt x="5192" y="5526"/>
                  <a:pt x="5073" y="5668"/>
                  <a:pt x="4930" y="5668"/>
                </a:cubicBezTo>
                <a:cubicBezTo>
                  <a:pt x="4763" y="5668"/>
                  <a:pt x="4644" y="5526"/>
                  <a:pt x="4644" y="5383"/>
                </a:cubicBezTo>
                <a:cubicBezTo>
                  <a:pt x="4644" y="5216"/>
                  <a:pt x="4763" y="5097"/>
                  <a:pt x="4930" y="5097"/>
                </a:cubicBezTo>
                <a:close/>
                <a:moveTo>
                  <a:pt x="4930" y="7359"/>
                </a:moveTo>
                <a:cubicBezTo>
                  <a:pt x="5073" y="7359"/>
                  <a:pt x="5192" y="7502"/>
                  <a:pt x="5192" y="7645"/>
                </a:cubicBezTo>
                <a:cubicBezTo>
                  <a:pt x="5192" y="7812"/>
                  <a:pt x="5073" y="7931"/>
                  <a:pt x="4930" y="7931"/>
                </a:cubicBezTo>
                <a:cubicBezTo>
                  <a:pt x="4763" y="7931"/>
                  <a:pt x="4644" y="7812"/>
                  <a:pt x="4644" y="7645"/>
                </a:cubicBezTo>
                <a:cubicBezTo>
                  <a:pt x="4644" y="7502"/>
                  <a:pt x="4763" y="7359"/>
                  <a:pt x="4930" y="7359"/>
                </a:cubicBezTo>
                <a:close/>
                <a:moveTo>
                  <a:pt x="951" y="7373"/>
                </a:moveTo>
                <a:cubicBezTo>
                  <a:pt x="1050" y="7373"/>
                  <a:pt x="1143" y="7421"/>
                  <a:pt x="1191" y="7502"/>
                </a:cubicBezTo>
                <a:cubicBezTo>
                  <a:pt x="1286" y="7645"/>
                  <a:pt x="1239" y="7812"/>
                  <a:pt x="1096" y="7883"/>
                </a:cubicBezTo>
                <a:cubicBezTo>
                  <a:pt x="1045" y="7917"/>
                  <a:pt x="992" y="7933"/>
                  <a:pt x="940" y="7933"/>
                </a:cubicBezTo>
                <a:cubicBezTo>
                  <a:pt x="847" y="7933"/>
                  <a:pt x="761" y="7880"/>
                  <a:pt x="715" y="7788"/>
                </a:cubicBezTo>
                <a:cubicBezTo>
                  <a:pt x="643" y="7645"/>
                  <a:pt x="691" y="7478"/>
                  <a:pt x="810" y="7407"/>
                </a:cubicBezTo>
                <a:cubicBezTo>
                  <a:pt x="856" y="7384"/>
                  <a:pt x="904" y="7373"/>
                  <a:pt x="951" y="7373"/>
                </a:cubicBezTo>
                <a:close/>
                <a:moveTo>
                  <a:pt x="8885" y="7373"/>
                </a:moveTo>
                <a:cubicBezTo>
                  <a:pt x="8932" y="7373"/>
                  <a:pt x="8980" y="7384"/>
                  <a:pt x="9026" y="7407"/>
                </a:cubicBezTo>
                <a:cubicBezTo>
                  <a:pt x="9169" y="7478"/>
                  <a:pt x="9193" y="7645"/>
                  <a:pt x="9121" y="7788"/>
                </a:cubicBezTo>
                <a:cubicBezTo>
                  <a:pt x="9075" y="7880"/>
                  <a:pt x="8989" y="7933"/>
                  <a:pt x="8896" y="7933"/>
                </a:cubicBezTo>
                <a:cubicBezTo>
                  <a:pt x="8844" y="7933"/>
                  <a:pt x="8791" y="7917"/>
                  <a:pt x="8740" y="7883"/>
                </a:cubicBezTo>
                <a:cubicBezTo>
                  <a:pt x="8597" y="7812"/>
                  <a:pt x="8550" y="7645"/>
                  <a:pt x="8645" y="7502"/>
                </a:cubicBezTo>
                <a:cubicBezTo>
                  <a:pt x="8694" y="7421"/>
                  <a:pt x="8786" y="7373"/>
                  <a:pt x="8885" y="7373"/>
                </a:cubicBezTo>
                <a:close/>
                <a:moveTo>
                  <a:pt x="3644" y="4716"/>
                </a:moveTo>
                <a:lnTo>
                  <a:pt x="4144" y="5026"/>
                </a:lnTo>
                <a:cubicBezTo>
                  <a:pt x="4096" y="5121"/>
                  <a:pt x="4073" y="5240"/>
                  <a:pt x="4073" y="5383"/>
                </a:cubicBezTo>
                <a:cubicBezTo>
                  <a:pt x="4073" y="5740"/>
                  <a:pt x="4311" y="6050"/>
                  <a:pt x="4644" y="6169"/>
                </a:cubicBezTo>
                <a:lnTo>
                  <a:pt x="4644" y="6859"/>
                </a:lnTo>
                <a:cubicBezTo>
                  <a:pt x="4311" y="6978"/>
                  <a:pt x="4073" y="7288"/>
                  <a:pt x="4073" y="7645"/>
                </a:cubicBezTo>
                <a:cubicBezTo>
                  <a:pt x="4073" y="7764"/>
                  <a:pt x="4096" y="7907"/>
                  <a:pt x="4144" y="8002"/>
                </a:cubicBezTo>
                <a:lnTo>
                  <a:pt x="3644" y="8288"/>
                </a:lnTo>
                <a:cubicBezTo>
                  <a:pt x="3501" y="8074"/>
                  <a:pt x="3239" y="7931"/>
                  <a:pt x="2953" y="7931"/>
                </a:cubicBezTo>
                <a:cubicBezTo>
                  <a:pt x="2668" y="7931"/>
                  <a:pt x="2406" y="8074"/>
                  <a:pt x="2239" y="8312"/>
                </a:cubicBezTo>
                <a:lnTo>
                  <a:pt x="1715" y="8002"/>
                </a:lnTo>
                <a:cubicBezTo>
                  <a:pt x="1834" y="7764"/>
                  <a:pt x="1834" y="7478"/>
                  <a:pt x="1691" y="7216"/>
                </a:cubicBezTo>
                <a:cubicBezTo>
                  <a:pt x="1548" y="6978"/>
                  <a:pt x="1310" y="6835"/>
                  <a:pt x="1024" y="6812"/>
                </a:cubicBezTo>
                <a:lnTo>
                  <a:pt x="1024" y="6216"/>
                </a:lnTo>
                <a:cubicBezTo>
                  <a:pt x="1310" y="6192"/>
                  <a:pt x="1548" y="6026"/>
                  <a:pt x="1691" y="5788"/>
                </a:cubicBezTo>
                <a:cubicBezTo>
                  <a:pt x="1834" y="5549"/>
                  <a:pt x="1834" y="5264"/>
                  <a:pt x="1715" y="5002"/>
                </a:cubicBezTo>
                <a:lnTo>
                  <a:pt x="2239" y="4716"/>
                </a:lnTo>
                <a:cubicBezTo>
                  <a:pt x="2406" y="4954"/>
                  <a:pt x="2668" y="5097"/>
                  <a:pt x="2953" y="5097"/>
                </a:cubicBezTo>
                <a:cubicBezTo>
                  <a:pt x="3239" y="5097"/>
                  <a:pt x="3501" y="4954"/>
                  <a:pt x="3644" y="4716"/>
                </a:cubicBezTo>
                <a:close/>
                <a:moveTo>
                  <a:pt x="7597" y="4716"/>
                </a:moveTo>
                <a:lnTo>
                  <a:pt x="8121" y="5002"/>
                </a:lnTo>
                <a:cubicBezTo>
                  <a:pt x="8002" y="5264"/>
                  <a:pt x="8002" y="5549"/>
                  <a:pt x="8145" y="5788"/>
                </a:cubicBezTo>
                <a:cubicBezTo>
                  <a:pt x="8288" y="6026"/>
                  <a:pt x="8526" y="6192"/>
                  <a:pt x="8812" y="6216"/>
                </a:cubicBezTo>
                <a:lnTo>
                  <a:pt x="8812" y="6812"/>
                </a:lnTo>
                <a:cubicBezTo>
                  <a:pt x="8764" y="6812"/>
                  <a:pt x="8716" y="6812"/>
                  <a:pt x="8669" y="6835"/>
                </a:cubicBezTo>
                <a:cubicBezTo>
                  <a:pt x="8454" y="6883"/>
                  <a:pt x="8264" y="7026"/>
                  <a:pt x="8145" y="7216"/>
                </a:cubicBezTo>
                <a:cubicBezTo>
                  <a:pt x="8002" y="7478"/>
                  <a:pt x="8002" y="7764"/>
                  <a:pt x="8121" y="8002"/>
                </a:cubicBezTo>
                <a:lnTo>
                  <a:pt x="7597" y="8312"/>
                </a:lnTo>
                <a:cubicBezTo>
                  <a:pt x="7430" y="8074"/>
                  <a:pt x="7192" y="7931"/>
                  <a:pt x="6883" y="7931"/>
                </a:cubicBezTo>
                <a:cubicBezTo>
                  <a:pt x="6597" y="7931"/>
                  <a:pt x="6335" y="8074"/>
                  <a:pt x="6192" y="8288"/>
                </a:cubicBezTo>
                <a:lnTo>
                  <a:pt x="5692" y="8002"/>
                </a:lnTo>
                <a:cubicBezTo>
                  <a:pt x="5740" y="7907"/>
                  <a:pt x="5763" y="7764"/>
                  <a:pt x="5763" y="7645"/>
                </a:cubicBezTo>
                <a:cubicBezTo>
                  <a:pt x="5763" y="7288"/>
                  <a:pt x="5525" y="6978"/>
                  <a:pt x="5192" y="6859"/>
                </a:cubicBezTo>
                <a:lnTo>
                  <a:pt x="5192" y="6169"/>
                </a:lnTo>
                <a:cubicBezTo>
                  <a:pt x="5525" y="6050"/>
                  <a:pt x="5763" y="5740"/>
                  <a:pt x="5763" y="5383"/>
                </a:cubicBezTo>
                <a:cubicBezTo>
                  <a:pt x="5763" y="5240"/>
                  <a:pt x="5740" y="5121"/>
                  <a:pt x="5692" y="5026"/>
                </a:cubicBezTo>
                <a:lnTo>
                  <a:pt x="6192" y="4716"/>
                </a:lnTo>
                <a:cubicBezTo>
                  <a:pt x="6335" y="4954"/>
                  <a:pt x="6597" y="5097"/>
                  <a:pt x="6883" y="5097"/>
                </a:cubicBezTo>
                <a:cubicBezTo>
                  <a:pt x="7192" y="5097"/>
                  <a:pt x="7430" y="4954"/>
                  <a:pt x="7597" y="4716"/>
                </a:cubicBezTo>
                <a:close/>
                <a:moveTo>
                  <a:pt x="2953" y="8502"/>
                </a:moveTo>
                <a:cubicBezTo>
                  <a:pt x="3096" y="8502"/>
                  <a:pt x="3239" y="8621"/>
                  <a:pt x="3239" y="8764"/>
                </a:cubicBezTo>
                <a:cubicBezTo>
                  <a:pt x="3239" y="8931"/>
                  <a:pt x="3096" y="9050"/>
                  <a:pt x="2953" y="9050"/>
                </a:cubicBezTo>
                <a:cubicBezTo>
                  <a:pt x="2787" y="9050"/>
                  <a:pt x="2668" y="8931"/>
                  <a:pt x="2668" y="8764"/>
                </a:cubicBezTo>
                <a:cubicBezTo>
                  <a:pt x="2668" y="8621"/>
                  <a:pt x="2787" y="8502"/>
                  <a:pt x="2953" y="8502"/>
                </a:cubicBezTo>
                <a:close/>
                <a:moveTo>
                  <a:pt x="6883" y="8502"/>
                </a:moveTo>
                <a:cubicBezTo>
                  <a:pt x="7049" y="8502"/>
                  <a:pt x="7169" y="8621"/>
                  <a:pt x="7169" y="8764"/>
                </a:cubicBezTo>
                <a:cubicBezTo>
                  <a:pt x="7169" y="8931"/>
                  <a:pt x="7049" y="9050"/>
                  <a:pt x="6883" y="9050"/>
                </a:cubicBezTo>
                <a:cubicBezTo>
                  <a:pt x="6740" y="9050"/>
                  <a:pt x="6621" y="8931"/>
                  <a:pt x="6621" y="8764"/>
                </a:cubicBezTo>
                <a:cubicBezTo>
                  <a:pt x="6621" y="8621"/>
                  <a:pt x="6740" y="8502"/>
                  <a:pt x="6883" y="8502"/>
                </a:cubicBezTo>
                <a:close/>
                <a:moveTo>
                  <a:pt x="4930" y="1"/>
                </a:moveTo>
                <a:cubicBezTo>
                  <a:pt x="4477" y="1"/>
                  <a:pt x="4120" y="334"/>
                  <a:pt x="4073" y="763"/>
                </a:cubicBezTo>
                <a:lnTo>
                  <a:pt x="3311" y="1191"/>
                </a:lnTo>
                <a:cubicBezTo>
                  <a:pt x="3205" y="1145"/>
                  <a:pt x="3091" y="1123"/>
                  <a:pt x="2978" y="1123"/>
                </a:cubicBezTo>
                <a:cubicBezTo>
                  <a:pt x="2685" y="1123"/>
                  <a:pt x="2394" y="1274"/>
                  <a:pt x="2239" y="1549"/>
                </a:cubicBezTo>
                <a:cubicBezTo>
                  <a:pt x="2025" y="1930"/>
                  <a:pt x="2120" y="2406"/>
                  <a:pt x="2477" y="2668"/>
                </a:cubicBezTo>
                <a:lnTo>
                  <a:pt x="2477" y="3549"/>
                </a:lnTo>
                <a:cubicBezTo>
                  <a:pt x="2287" y="3692"/>
                  <a:pt x="2144" y="3906"/>
                  <a:pt x="2096" y="4144"/>
                </a:cubicBezTo>
                <a:lnTo>
                  <a:pt x="1310" y="4597"/>
                </a:lnTo>
                <a:cubicBezTo>
                  <a:pt x="1198" y="4550"/>
                  <a:pt x="1081" y="4528"/>
                  <a:pt x="967" y="4528"/>
                </a:cubicBezTo>
                <a:cubicBezTo>
                  <a:pt x="670" y="4528"/>
                  <a:pt x="387" y="4679"/>
                  <a:pt x="215" y="4954"/>
                </a:cubicBezTo>
                <a:cubicBezTo>
                  <a:pt x="0" y="5335"/>
                  <a:pt x="119" y="5811"/>
                  <a:pt x="477" y="6073"/>
                </a:cubicBezTo>
                <a:lnTo>
                  <a:pt x="477" y="6954"/>
                </a:lnTo>
                <a:cubicBezTo>
                  <a:pt x="119" y="7216"/>
                  <a:pt x="0" y="7693"/>
                  <a:pt x="215" y="8074"/>
                </a:cubicBezTo>
                <a:cubicBezTo>
                  <a:pt x="369" y="8349"/>
                  <a:pt x="661" y="8500"/>
                  <a:pt x="963" y="8500"/>
                </a:cubicBezTo>
                <a:cubicBezTo>
                  <a:pt x="1079" y="8500"/>
                  <a:pt x="1198" y="8477"/>
                  <a:pt x="1310" y="8431"/>
                </a:cubicBezTo>
                <a:lnTo>
                  <a:pt x="2096" y="8860"/>
                </a:lnTo>
                <a:cubicBezTo>
                  <a:pt x="2144" y="9288"/>
                  <a:pt x="2525" y="9622"/>
                  <a:pt x="2953" y="9622"/>
                </a:cubicBezTo>
                <a:cubicBezTo>
                  <a:pt x="3382" y="9622"/>
                  <a:pt x="3739" y="9288"/>
                  <a:pt x="3787" y="8860"/>
                </a:cubicBezTo>
                <a:lnTo>
                  <a:pt x="4573" y="8407"/>
                </a:lnTo>
                <a:cubicBezTo>
                  <a:pt x="4668" y="8455"/>
                  <a:pt x="4787" y="8502"/>
                  <a:pt x="4930" y="8502"/>
                </a:cubicBezTo>
                <a:cubicBezTo>
                  <a:pt x="5049" y="8502"/>
                  <a:pt x="5168" y="8455"/>
                  <a:pt x="5263" y="8407"/>
                </a:cubicBezTo>
                <a:lnTo>
                  <a:pt x="6049" y="8860"/>
                </a:lnTo>
                <a:cubicBezTo>
                  <a:pt x="6097" y="9288"/>
                  <a:pt x="6454" y="9622"/>
                  <a:pt x="6883" y="9622"/>
                </a:cubicBezTo>
                <a:cubicBezTo>
                  <a:pt x="7335" y="9622"/>
                  <a:pt x="7692" y="9288"/>
                  <a:pt x="7740" y="8860"/>
                </a:cubicBezTo>
                <a:lnTo>
                  <a:pt x="8550" y="8431"/>
                </a:lnTo>
                <a:cubicBezTo>
                  <a:pt x="8656" y="8477"/>
                  <a:pt x="8769" y="8500"/>
                  <a:pt x="8882" y="8500"/>
                </a:cubicBezTo>
                <a:cubicBezTo>
                  <a:pt x="9175" y="8500"/>
                  <a:pt x="9467" y="8349"/>
                  <a:pt x="9621" y="8074"/>
                </a:cubicBezTo>
                <a:cubicBezTo>
                  <a:pt x="9836" y="7693"/>
                  <a:pt x="9717" y="7216"/>
                  <a:pt x="9359" y="6954"/>
                </a:cubicBezTo>
                <a:lnTo>
                  <a:pt x="9359" y="6073"/>
                </a:lnTo>
                <a:cubicBezTo>
                  <a:pt x="9717" y="5811"/>
                  <a:pt x="9836" y="5335"/>
                  <a:pt x="9621" y="4954"/>
                </a:cubicBezTo>
                <a:cubicBezTo>
                  <a:pt x="9450" y="4679"/>
                  <a:pt x="9166" y="4528"/>
                  <a:pt x="8878" y="4528"/>
                </a:cubicBezTo>
                <a:cubicBezTo>
                  <a:pt x="8767" y="4528"/>
                  <a:pt x="8656" y="4550"/>
                  <a:pt x="8550" y="4597"/>
                </a:cubicBezTo>
                <a:lnTo>
                  <a:pt x="7740" y="4144"/>
                </a:lnTo>
                <a:cubicBezTo>
                  <a:pt x="7692" y="3906"/>
                  <a:pt x="7573" y="3692"/>
                  <a:pt x="7359" y="3549"/>
                </a:cubicBezTo>
                <a:lnTo>
                  <a:pt x="7359" y="2668"/>
                </a:lnTo>
                <a:cubicBezTo>
                  <a:pt x="7716" y="2406"/>
                  <a:pt x="7835" y="1930"/>
                  <a:pt x="7597" y="1549"/>
                </a:cubicBezTo>
                <a:cubicBezTo>
                  <a:pt x="7442" y="1274"/>
                  <a:pt x="7164" y="1123"/>
                  <a:pt x="6868" y="1123"/>
                </a:cubicBezTo>
                <a:cubicBezTo>
                  <a:pt x="6754" y="1123"/>
                  <a:pt x="6638" y="1145"/>
                  <a:pt x="6526" y="1191"/>
                </a:cubicBezTo>
                <a:lnTo>
                  <a:pt x="5763" y="763"/>
                </a:lnTo>
                <a:cubicBezTo>
                  <a:pt x="5716" y="334"/>
                  <a:pt x="5359" y="1"/>
                  <a:pt x="49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Geni maggiormente espressi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431" name="Google Shape;431;p47" title="output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300" y="1867150"/>
            <a:ext cx="4582330" cy="2732263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7"/>
          <p:cNvSpPr txBox="1"/>
          <p:nvPr/>
        </p:nvSpPr>
        <p:spPr>
          <a:xfrm>
            <a:off x="954475" y="1095250"/>
            <a:ext cx="61416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Dopo la quantificazione con FeatureCounts, è stata condotta un’analisi esplorativa per identificare i </a:t>
            </a:r>
            <a:r>
              <a:rPr lang="en" sz="11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20 geni con il maggior numero di letture mappate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cioè quelli </a:t>
            </a:r>
            <a:r>
              <a:rPr lang="en" sz="11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 il più alto livello di espressione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nel dataset.</a:t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Distribuzione</a:t>
            </a:r>
            <a:endParaRPr/>
          </a:p>
        </p:txBody>
      </p:sp>
      <p:pic>
        <p:nvPicPr>
          <p:cNvPr id="438" name="Google Shape;438;p48" title="R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200" y="1946000"/>
            <a:ext cx="4481225" cy="28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8"/>
          <p:cNvSpPr txBox="1"/>
          <p:nvPr/>
        </p:nvSpPr>
        <p:spPr>
          <a:xfrm>
            <a:off x="888200" y="1120550"/>
            <a:ext cx="42942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Abbiamo esaminato la distribuzione dei livelli di espressione genica. I dati sono stati trasformati con la funzione log(count + 1), per rendere più leggibile la variazione dei valori.</a:t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0" name="Google Shape;440;p48"/>
          <p:cNvSpPr txBox="1"/>
          <p:nvPr/>
        </p:nvSpPr>
        <p:spPr>
          <a:xfrm>
            <a:off x="5369425" y="2630025"/>
            <a:ext cx="377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Asse X:</a:t>
            </a: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rappresenta il livello di espressione genica. 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Asse Y:</a:t>
            </a: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indica quanti geni rientrano in ciascun intervallo di espressione, ovvero la frequenza dei valori di espressione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trasformati.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B2911 – RNA 6S</a:t>
            </a:r>
            <a:endParaRPr/>
          </a:p>
        </p:txBody>
      </p:sp>
      <p:pic>
        <p:nvPicPr>
          <p:cNvPr id="446" name="Google Shape;446;p49" title="Screenshot 2025-05-04 alle 12.48.5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325" y="1319375"/>
            <a:ext cx="3263775" cy="13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9"/>
          <p:cNvSpPr txBox="1">
            <a:spLocks noGrp="1"/>
          </p:cNvSpPr>
          <p:nvPr>
            <p:ph type="body" idx="4294967295"/>
          </p:nvPr>
        </p:nvSpPr>
        <p:spPr>
          <a:xfrm>
            <a:off x="5217400" y="1494700"/>
            <a:ext cx="3502200" cy="347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i="1"/>
              <a:t>Oltre 867.000 letture </a:t>
            </a:r>
            <a:r>
              <a:rPr lang="en" sz="1200" i="1">
                <a:solidFill>
                  <a:schemeClr val="accent3"/>
                </a:solidFill>
              </a:rPr>
              <a:t>→</a:t>
            </a:r>
            <a:r>
              <a:rPr lang="en" sz="1200" i="1"/>
              <a:t> gene più espresso</a:t>
            </a:r>
            <a:endParaRPr sz="1200"/>
          </a:p>
        </p:txBody>
      </p:sp>
      <p:sp>
        <p:nvSpPr>
          <p:cNvPr id="448" name="Google Shape;448;p49"/>
          <p:cNvSpPr txBox="1"/>
          <p:nvPr/>
        </p:nvSpPr>
        <p:spPr>
          <a:xfrm>
            <a:off x="4968700" y="2242400"/>
            <a:ext cx="3999600" cy="10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🧬 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Si lega all’</a:t>
            </a:r>
            <a:r>
              <a:rPr lang="en" sz="11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RNA polimerasi sigma70</a:t>
            </a:r>
            <a:endParaRPr sz="11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🔸 Modula la trascrizione durante la </a:t>
            </a:r>
            <a:r>
              <a:rPr lang="en" sz="11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fase stazionaria</a:t>
            </a:r>
            <a:endParaRPr sz="11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🔸 Permette alla cellula di </a:t>
            </a:r>
            <a:r>
              <a:rPr lang="en" sz="11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rallentare il metabolismo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in condizioni avverse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9" name="Google Shape;449;p49"/>
          <p:cNvSpPr txBox="1">
            <a:spLocks noGrp="1"/>
          </p:cNvSpPr>
          <p:nvPr>
            <p:ph type="title"/>
          </p:nvPr>
        </p:nvSpPr>
        <p:spPr>
          <a:xfrm>
            <a:off x="4968700" y="1911138"/>
            <a:ext cx="2406300" cy="262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Funzione biologica</a:t>
            </a:r>
            <a:endParaRPr sz="1400"/>
          </a:p>
        </p:txBody>
      </p:sp>
      <p:sp>
        <p:nvSpPr>
          <p:cNvPr id="450" name="Google Shape;450;p49"/>
          <p:cNvSpPr txBox="1"/>
          <p:nvPr/>
        </p:nvSpPr>
        <p:spPr>
          <a:xfrm>
            <a:off x="1699550" y="3294650"/>
            <a:ext cx="53622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Aiuta il batterio a: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🔹 Adattarsi allo </a:t>
            </a: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stress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🔹 Attivare geni per la </a:t>
            </a: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sopravvivenza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🔹 Ridurre la vulnerabilità rallentando la crescita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1" name="Google Shape;451;p49"/>
          <p:cNvSpPr txBox="1">
            <a:spLocks noGrp="1"/>
          </p:cNvSpPr>
          <p:nvPr>
            <p:ph type="title"/>
          </p:nvPr>
        </p:nvSpPr>
        <p:spPr>
          <a:xfrm>
            <a:off x="1699550" y="3010050"/>
            <a:ext cx="2987700" cy="262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Ruolo nel’adattemento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0"/>
          <p:cNvSpPr txBox="1">
            <a:spLocks noGrp="1"/>
          </p:cNvSpPr>
          <p:nvPr>
            <p:ph type="body" idx="1"/>
          </p:nvPr>
        </p:nvSpPr>
        <p:spPr>
          <a:xfrm>
            <a:off x="4383550" y="1389425"/>
            <a:ext cx="3790500" cy="347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/>
              <a:t>Oltre 562.000 letture </a:t>
            </a:r>
            <a:r>
              <a:rPr lang="en" sz="1200" i="1">
                <a:solidFill>
                  <a:schemeClr val="accent3"/>
                </a:solidFill>
              </a:rPr>
              <a:t>→</a:t>
            </a:r>
            <a:r>
              <a:rPr lang="en" sz="1200" i="1"/>
              <a:t> secondo gene più espresso</a:t>
            </a:r>
            <a:endParaRPr sz="1200"/>
          </a:p>
        </p:txBody>
      </p:sp>
      <p:sp>
        <p:nvSpPr>
          <p:cNvPr id="457" name="Google Shape;457;p5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B3123 – RnpB</a:t>
            </a:r>
            <a:endParaRPr/>
          </a:p>
        </p:txBody>
      </p:sp>
      <p:sp>
        <p:nvSpPr>
          <p:cNvPr id="458" name="Google Shape;458;p50"/>
          <p:cNvSpPr txBox="1"/>
          <p:nvPr/>
        </p:nvSpPr>
        <p:spPr>
          <a:xfrm>
            <a:off x="4756125" y="2206275"/>
            <a:ext cx="3606300" cy="12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🧪 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RNA catalitico </a:t>
            </a:r>
            <a:r>
              <a:rPr lang="en" sz="12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→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componente di </a:t>
            </a: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RNasi P</a:t>
            </a:r>
            <a:b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🔸 Matura i </a:t>
            </a: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pre-tRNA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(taglio e attivazione)</a:t>
            </a:r>
            <a:b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🔸 Essenziale per la </a:t>
            </a: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sintesi proteica</a:t>
            </a:r>
            <a:b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🔸 Possibile azione su </a:t>
            </a: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altri RNA regolatori</a:t>
            </a:r>
            <a:b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🔸 Implicazioni in </a:t>
            </a: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risposta a stress e batteriofagi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9" name="Google Shape;459;p50"/>
          <p:cNvSpPr txBox="1">
            <a:spLocks noGrp="1"/>
          </p:cNvSpPr>
          <p:nvPr>
            <p:ph type="title"/>
          </p:nvPr>
        </p:nvSpPr>
        <p:spPr>
          <a:xfrm>
            <a:off x="4756125" y="1944063"/>
            <a:ext cx="2406300" cy="262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Funzione biologica</a:t>
            </a:r>
            <a:endParaRPr sz="1400"/>
          </a:p>
        </p:txBody>
      </p:sp>
      <p:sp>
        <p:nvSpPr>
          <p:cNvPr id="460" name="Google Shape;460;p50"/>
          <p:cNvSpPr txBox="1"/>
          <p:nvPr/>
        </p:nvSpPr>
        <p:spPr>
          <a:xfrm>
            <a:off x="3518950" y="3481275"/>
            <a:ext cx="4655100" cy="15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🔹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Esprime </a:t>
            </a: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attività cellulare sostenuta nonostante lo stress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🔹Possibile risposta a danni indotti da Magainin I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🔹</a:t>
            </a: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Non direttamente coinvolto nella resistenza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ma suggerisce </a:t>
            </a: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strategia adattativa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61" name="Google Shape;461;p50"/>
          <p:cNvGrpSpPr/>
          <p:nvPr/>
        </p:nvGrpSpPr>
        <p:grpSpPr>
          <a:xfrm>
            <a:off x="896225" y="1118375"/>
            <a:ext cx="2907000" cy="2702700"/>
            <a:chOff x="925350" y="1169400"/>
            <a:chExt cx="2907000" cy="2702700"/>
          </a:xfrm>
        </p:grpSpPr>
        <p:sp>
          <p:nvSpPr>
            <p:cNvPr id="462" name="Google Shape;462;p50"/>
            <p:cNvSpPr/>
            <p:nvPr/>
          </p:nvSpPr>
          <p:spPr>
            <a:xfrm>
              <a:off x="925350" y="1169400"/>
              <a:ext cx="2907000" cy="27027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463" name="Google Shape;463;p50" title="Screenshot 2025-05-04 alle 13.46.25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12157" y="2094656"/>
              <a:ext cx="2733400" cy="7794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4" name="Google Shape;464;p50"/>
          <p:cNvSpPr txBox="1">
            <a:spLocks noGrp="1"/>
          </p:cNvSpPr>
          <p:nvPr>
            <p:ph type="title"/>
          </p:nvPr>
        </p:nvSpPr>
        <p:spPr>
          <a:xfrm>
            <a:off x="3518950" y="3558875"/>
            <a:ext cx="3839400" cy="262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Interpretazione funzionale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1"/>
          <p:cNvSpPr txBox="1">
            <a:spLocks noGrp="1"/>
          </p:cNvSpPr>
          <p:nvPr>
            <p:ph type="subTitle" idx="4"/>
          </p:nvPr>
        </p:nvSpPr>
        <p:spPr>
          <a:xfrm>
            <a:off x="5489250" y="1816350"/>
            <a:ext cx="3246600" cy="276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i="1"/>
              <a:t>csrB </a:t>
            </a:r>
            <a:r>
              <a:rPr lang="en" sz="1200" i="1">
                <a:solidFill>
                  <a:schemeClr val="accent3"/>
                </a:solidFill>
              </a:rPr>
              <a:t>→</a:t>
            </a:r>
            <a:r>
              <a:rPr lang="en" sz="1200" i="1"/>
              <a:t> terzo gene maggiormente espresso</a:t>
            </a:r>
            <a:endParaRPr sz="1200"/>
          </a:p>
        </p:txBody>
      </p:sp>
      <p:sp>
        <p:nvSpPr>
          <p:cNvPr id="470" name="Google Shape;470;p51"/>
          <p:cNvSpPr txBox="1">
            <a:spLocks noGrp="1"/>
          </p:cNvSpPr>
          <p:nvPr>
            <p:ph type="title" idx="9"/>
          </p:nvPr>
        </p:nvSpPr>
        <p:spPr>
          <a:xfrm>
            <a:off x="720000" y="539500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B4408 – csrB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71" name="Google Shape;471;p51"/>
          <p:cNvSpPr txBox="1">
            <a:spLocks noGrp="1"/>
          </p:cNvSpPr>
          <p:nvPr>
            <p:ph type="subTitle" idx="1"/>
          </p:nvPr>
        </p:nvSpPr>
        <p:spPr>
          <a:xfrm>
            <a:off x="910150" y="3091725"/>
            <a:ext cx="31476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Funzione biologica</a:t>
            </a:r>
            <a:endParaRPr/>
          </a:p>
        </p:txBody>
      </p:sp>
      <p:sp>
        <p:nvSpPr>
          <p:cNvPr id="472" name="Google Shape;472;p51"/>
          <p:cNvSpPr txBox="1">
            <a:spLocks noGrp="1"/>
          </p:cNvSpPr>
          <p:nvPr>
            <p:ph type="subTitle" idx="2"/>
          </p:nvPr>
        </p:nvSpPr>
        <p:spPr>
          <a:xfrm>
            <a:off x="1091188" y="3219200"/>
            <a:ext cx="3761700" cy="1713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🧬 csrB agisce come </a:t>
            </a:r>
            <a:r>
              <a:rPr lang="en" sz="1200" b="1"/>
              <a:t>“esca molecolare”</a:t>
            </a:r>
            <a:br>
              <a:rPr lang="en" sz="1200" b="1"/>
            </a:br>
            <a:r>
              <a:rPr lang="en" sz="1200"/>
              <a:t>🔸 Sequestra la proteina regolatoria </a:t>
            </a:r>
            <a:r>
              <a:rPr lang="en" sz="1200" b="1"/>
              <a:t>CsrA</a:t>
            </a:r>
            <a:br>
              <a:rPr lang="en" sz="1200" b="1"/>
            </a:br>
            <a:r>
              <a:rPr lang="en" sz="1200"/>
              <a:t>🔸 CsrA regola:</a:t>
            </a:r>
            <a:br>
              <a:rPr lang="en" sz="1200"/>
            </a:br>
            <a:r>
              <a:rPr lang="en" sz="1200"/>
              <a:t> – accumulo di glicogeno</a:t>
            </a:r>
            <a:br>
              <a:rPr lang="en" sz="1200"/>
            </a:br>
            <a:r>
              <a:rPr lang="en" sz="1200"/>
              <a:t> – formazione di biofilm</a:t>
            </a:r>
            <a:br>
              <a:rPr lang="en" sz="1200"/>
            </a:br>
            <a:r>
              <a:rPr lang="en" sz="1200"/>
              <a:t> – motilità batterica</a:t>
            </a:r>
            <a:br>
              <a:rPr lang="en" sz="1200"/>
            </a:br>
            <a:r>
              <a:rPr lang="en" sz="1200"/>
              <a:t> – risposta allo stress</a:t>
            </a:r>
            <a:endParaRPr sz="12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73" name="Google Shape;473;p51"/>
          <p:cNvSpPr txBox="1">
            <a:spLocks noGrp="1"/>
          </p:cNvSpPr>
          <p:nvPr>
            <p:ph type="subTitle" idx="5"/>
          </p:nvPr>
        </p:nvSpPr>
        <p:spPr>
          <a:xfrm>
            <a:off x="5121575" y="3091725"/>
            <a:ext cx="36945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Interpretazione funzionale</a:t>
            </a:r>
            <a:endParaRPr/>
          </a:p>
        </p:txBody>
      </p:sp>
      <p:sp>
        <p:nvSpPr>
          <p:cNvPr id="474" name="Google Shape;474;p51"/>
          <p:cNvSpPr txBox="1">
            <a:spLocks noGrp="1"/>
          </p:cNvSpPr>
          <p:nvPr>
            <p:ph type="subTitle" idx="6"/>
          </p:nvPr>
        </p:nvSpPr>
        <p:spPr>
          <a:xfrm>
            <a:off x="4852900" y="3612450"/>
            <a:ext cx="4036500" cy="104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L’alto livello di csrB </a:t>
            </a:r>
            <a:r>
              <a:rPr lang="en" sz="1200" b="1"/>
              <a:t>disattiva CsrA</a:t>
            </a:r>
            <a:r>
              <a:rPr lang="en" sz="1200"/>
              <a:t> → riprogrammazione cellulare</a:t>
            </a:r>
            <a:br>
              <a:rPr lang="en" sz="1200"/>
            </a:br>
            <a:r>
              <a:rPr lang="en" sz="1200"/>
              <a:t>🔹 </a:t>
            </a:r>
            <a:r>
              <a:rPr lang="en" sz="1200" i="1"/>
              <a:t>Conservazione energetica</a:t>
            </a:r>
            <a:br>
              <a:rPr lang="en" sz="1200" i="1"/>
            </a:br>
            <a:r>
              <a:rPr lang="en" sz="1200"/>
              <a:t>🔹 </a:t>
            </a:r>
            <a:r>
              <a:rPr lang="en" sz="1200" i="1"/>
              <a:t>Adattamento metabolico</a:t>
            </a:r>
            <a:br>
              <a:rPr lang="en" sz="1200" i="1"/>
            </a:br>
            <a:r>
              <a:rPr lang="en" sz="1200"/>
              <a:t>🔹 </a:t>
            </a:r>
            <a:r>
              <a:rPr lang="en" sz="1200" i="1"/>
              <a:t>Protezione da danni cellulari</a:t>
            </a:r>
            <a:endParaRPr sz="1200" i="1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75" name="Google Shape;475;p51" title="Screenshot 2025-05-04 alle 14.12.3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1249800"/>
            <a:ext cx="4605200" cy="14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2"/>
          <p:cNvSpPr txBox="1">
            <a:spLocks noGrp="1"/>
          </p:cNvSpPr>
          <p:nvPr>
            <p:ph type="title"/>
          </p:nvPr>
        </p:nvSpPr>
        <p:spPr>
          <a:xfrm>
            <a:off x="883750" y="413700"/>
            <a:ext cx="6481800" cy="498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B4441 – GlmY</a:t>
            </a:r>
            <a:endParaRPr/>
          </a:p>
        </p:txBody>
      </p:sp>
      <p:sp>
        <p:nvSpPr>
          <p:cNvPr id="481" name="Google Shape;481;p52"/>
          <p:cNvSpPr txBox="1">
            <a:spLocks noGrp="1"/>
          </p:cNvSpPr>
          <p:nvPr>
            <p:ph type="title" idx="2"/>
          </p:nvPr>
        </p:nvSpPr>
        <p:spPr>
          <a:xfrm>
            <a:off x="1692425" y="3519350"/>
            <a:ext cx="3785100" cy="310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Interpretazione funzionale</a:t>
            </a:r>
            <a:endParaRPr sz="1400"/>
          </a:p>
        </p:txBody>
      </p:sp>
      <p:sp>
        <p:nvSpPr>
          <p:cNvPr id="482" name="Google Shape;482;p52"/>
          <p:cNvSpPr txBox="1">
            <a:spLocks noGrp="1"/>
          </p:cNvSpPr>
          <p:nvPr>
            <p:ph type="subTitle" idx="3"/>
          </p:nvPr>
        </p:nvSpPr>
        <p:spPr>
          <a:xfrm>
            <a:off x="1823575" y="3897925"/>
            <a:ext cx="4934400" cy="752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🔹</a:t>
            </a:r>
            <a:r>
              <a:rPr lang="en" sz="1100"/>
              <a:t>Rinforzo della parete cellulare → </a:t>
            </a:r>
            <a:r>
              <a:rPr lang="en" sz="1100" b="1"/>
              <a:t>risposta difensiva</a:t>
            </a:r>
            <a:br>
              <a:rPr lang="en" sz="1100" b="1"/>
            </a:br>
            <a:r>
              <a:rPr lang="en" sz="1100"/>
              <a:t>🔹 Magainin I colpisce le membrane → E. coli attiva GlmY per proteggersi</a:t>
            </a:r>
            <a:br>
              <a:rPr lang="en" sz="1100"/>
            </a:br>
            <a:r>
              <a:rPr lang="en" sz="1100"/>
              <a:t>🔹 </a:t>
            </a:r>
            <a:r>
              <a:rPr lang="en" sz="1100" b="1"/>
              <a:t>Non è un gene di resistenza</a:t>
            </a:r>
            <a:r>
              <a:rPr lang="en" sz="1100"/>
              <a:t>, ma contribuisce alla </a:t>
            </a:r>
            <a:r>
              <a:rPr lang="en" sz="1100" b="1"/>
              <a:t>tolleranza</a:t>
            </a:r>
            <a:endParaRPr sz="1100" b="1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483" name="Google Shape;483;p52"/>
          <p:cNvGrpSpPr/>
          <p:nvPr/>
        </p:nvGrpSpPr>
        <p:grpSpPr>
          <a:xfrm>
            <a:off x="5951886" y="1008249"/>
            <a:ext cx="2681334" cy="2511095"/>
            <a:chOff x="3963350" y="956850"/>
            <a:chExt cx="3941400" cy="3781200"/>
          </a:xfrm>
        </p:grpSpPr>
        <p:sp>
          <p:nvSpPr>
            <p:cNvPr id="484" name="Google Shape;484;p52"/>
            <p:cNvSpPr/>
            <p:nvPr/>
          </p:nvSpPr>
          <p:spPr>
            <a:xfrm>
              <a:off x="3963350" y="956850"/>
              <a:ext cx="3941400" cy="3781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pic>
          <p:nvPicPr>
            <p:cNvPr id="485" name="Google Shape;485;p52" title="Screenshot 2025-05-04 alle 14.48.38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69625" y="2046788"/>
              <a:ext cx="3528850" cy="1601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6" name="Google Shape;486;p52"/>
          <p:cNvSpPr txBox="1">
            <a:spLocks noGrp="1"/>
          </p:cNvSpPr>
          <p:nvPr>
            <p:ph type="title" idx="2"/>
          </p:nvPr>
        </p:nvSpPr>
        <p:spPr>
          <a:xfrm>
            <a:off x="1481125" y="1423513"/>
            <a:ext cx="3190800" cy="228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Meccanismo molecolare</a:t>
            </a:r>
            <a:endParaRPr sz="1400"/>
          </a:p>
        </p:txBody>
      </p:sp>
      <p:sp>
        <p:nvSpPr>
          <p:cNvPr id="487" name="Google Shape;487;p52"/>
          <p:cNvSpPr txBox="1"/>
          <p:nvPr/>
        </p:nvSpPr>
        <p:spPr>
          <a:xfrm>
            <a:off x="1481125" y="1652425"/>
            <a:ext cx="4983300" cy="15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🔸 </a:t>
            </a:r>
            <a:r>
              <a:rPr lang="en" sz="11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GlmY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→ blocca la proteina che degrada</a:t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🔸 </a:t>
            </a:r>
            <a:r>
              <a:rPr lang="en" sz="11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GlmZ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→ stabilizza il messaggio per</a:t>
            </a:r>
            <a:b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🔸 </a:t>
            </a:r>
            <a:r>
              <a:rPr lang="en" sz="11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GlmS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→ enzima per </a:t>
            </a:r>
            <a:r>
              <a:rPr lang="en" sz="11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sintesi del peptidoglicano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(parete cellulare)</a:t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🧬 </a:t>
            </a:r>
            <a:r>
              <a:rPr lang="en" sz="1100" i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Un sistema a più livelli che regola la biosintesi della parete batterica</a:t>
            </a:r>
            <a:endParaRPr sz="1100" i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3"/>
          <p:cNvSpPr txBox="1">
            <a:spLocks noGrp="1"/>
          </p:cNvSpPr>
          <p:nvPr>
            <p:ph type="subTitle" idx="4"/>
          </p:nvPr>
        </p:nvSpPr>
        <p:spPr>
          <a:xfrm>
            <a:off x="5375400" y="1816350"/>
            <a:ext cx="3213600" cy="572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i="1"/>
              <a:t>csrB </a:t>
            </a:r>
            <a:r>
              <a:rPr lang="en" sz="1200" i="1">
                <a:solidFill>
                  <a:schemeClr val="accent3"/>
                </a:solidFill>
              </a:rPr>
              <a:t>→</a:t>
            </a:r>
            <a:r>
              <a:rPr lang="en" sz="1200" i="1"/>
              <a:t> quinto gene maggiormente espresso</a:t>
            </a:r>
            <a:endParaRPr sz="1200"/>
          </a:p>
        </p:txBody>
      </p:sp>
      <p:sp>
        <p:nvSpPr>
          <p:cNvPr id="493" name="Google Shape;493;p53"/>
          <p:cNvSpPr txBox="1">
            <a:spLocks noGrp="1"/>
          </p:cNvSpPr>
          <p:nvPr>
            <p:ph type="title" idx="9"/>
          </p:nvPr>
        </p:nvSpPr>
        <p:spPr>
          <a:xfrm>
            <a:off x="720000" y="539500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B4457 – CsrC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94" name="Google Shape;494;p53"/>
          <p:cNvSpPr txBox="1">
            <a:spLocks noGrp="1"/>
          </p:cNvSpPr>
          <p:nvPr>
            <p:ph type="subTitle" idx="1"/>
          </p:nvPr>
        </p:nvSpPr>
        <p:spPr>
          <a:xfrm>
            <a:off x="1055875" y="2975175"/>
            <a:ext cx="31476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Meccanismo molecolare</a:t>
            </a:r>
            <a:endParaRPr/>
          </a:p>
        </p:txBody>
      </p:sp>
      <p:sp>
        <p:nvSpPr>
          <p:cNvPr id="495" name="Google Shape;495;p53"/>
          <p:cNvSpPr txBox="1">
            <a:spLocks noGrp="1"/>
          </p:cNvSpPr>
          <p:nvPr>
            <p:ph type="subTitle" idx="2"/>
          </p:nvPr>
        </p:nvSpPr>
        <p:spPr>
          <a:xfrm>
            <a:off x="909075" y="3354675"/>
            <a:ext cx="3761700" cy="1672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🧬</a:t>
            </a:r>
            <a:r>
              <a:rPr lang="en" sz="1100"/>
              <a:t> </a:t>
            </a:r>
            <a:r>
              <a:rPr lang="en" sz="1100" b="1"/>
              <a:t>Sequestra CsrA</a:t>
            </a:r>
            <a:r>
              <a:rPr lang="en" sz="1100"/>
              <a:t>, una proteina regolatoria chiave</a:t>
            </a:r>
            <a:br>
              <a:rPr lang="en" sz="1100"/>
            </a:br>
            <a:r>
              <a:rPr lang="en" sz="1100"/>
              <a:t>🔸 Impedisce a CsrA di legarsi agli mRNA</a:t>
            </a:r>
            <a:br>
              <a:rPr lang="en" sz="1100"/>
            </a:br>
            <a:r>
              <a:rPr lang="en" sz="1100"/>
              <a:t>🔸 Rilascia la produzione di proteine coinvolte in: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" sz="1100"/>
              <a:t>metabolismo del carbonio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" sz="1100"/>
              <a:t>biofilm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" sz="1100"/>
              <a:t>motilità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lang="en" sz="1100"/>
              <a:t>risposta allo stress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96" name="Google Shape;496;p53"/>
          <p:cNvSpPr txBox="1">
            <a:spLocks noGrp="1"/>
          </p:cNvSpPr>
          <p:nvPr>
            <p:ph type="subTitle" idx="5"/>
          </p:nvPr>
        </p:nvSpPr>
        <p:spPr>
          <a:xfrm>
            <a:off x="5041600" y="2975175"/>
            <a:ext cx="32136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Funzione adattiva</a:t>
            </a:r>
            <a:endParaRPr/>
          </a:p>
        </p:txBody>
      </p:sp>
      <p:sp>
        <p:nvSpPr>
          <p:cNvPr id="497" name="Google Shape;497;p53"/>
          <p:cNvSpPr txBox="1">
            <a:spLocks noGrp="1"/>
          </p:cNvSpPr>
          <p:nvPr>
            <p:ph type="subTitle" idx="6"/>
          </p:nvPr>
        </p:nvSpPr>
        <p:spPr>
          <a:xfrm>
            <a:off x="5187300" y="3453450"/>
            <a:ext cx="3956700" cy="104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🔹</a:t>
            </a:r>
            <a:r>
              <a:rPr lang="en" sz="1100"/>
              <a:t> Attivazione di </a:t>
            </a:r>
            <a:r>
              <a:rPr lang="en" sz="1100" b="1"/>
              <a:t>strategie di sopravvivenza cellulare</a:t>
            </a:r>
            <a:endParaRPr sz="11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🔹 Miglior uso delle risorse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🔹 Formazione di </a:t>
            </a:r>
            <a:r>
              <a:rPr lang="en" sz="1100" b="1"/>
              <a:t>biofilm protettivi</a:t>
            </a:r>
            <a:endParaRPr sz="1100" b="1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🔹 Rimodulazione della motilità per adattarsi all’ambiente</a:t>
            </a:r>
            <a:endParaRPr sz="1100"/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498" name="Google Shape;498;p53" title="Screenshot 2025-05-04 alle 15.19.4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75" y="1163500"/>
            <a:ext cx="4524925" cy="16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Conclusioni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4" name="Google Shape;504;p54"/>
          <p:cNvSpPr txBox="1"/>
          <p:nvPr/>
        </p:nvSpPr>
        <p:spPr>
          <a:xfrm>
            <a:off x="1242900" y="1110600"/>
            <a:ext cx="52482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Galaxy è uno strumento efficace e accessibile</a:t>
            </a:r>
            <a:endParaRPr sz="11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 🔸Permette analisi RNA-Seq anche senza competenze di programmazione</a:t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 🔸Ha garantito riproducibilità e qualità lungo tutta la pipeline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5" name="Google Shape;505;p54"/>
          <p:cNvSpPr txBox="1"/>
          <p:nvPr/>
        </p:nvSpPr>
        <p:spPr>
          <a:xfrm>
            <a:off x="1759550" y="1926650"/>
            <a:ext cx="6627000" cy="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L</a:t>
            </a:r>
            <a:r>
              <a:rPr lang="en" sz="11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'esperimento ha evidenziato una risposta trascrizionale complessa a Magainin I</a:t>
            </a:r>
            <a:br>
              <a:rPr lang="en" sz="11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 🧬 I ceppi di </a:t>
            </a:r>
            <a:r>
              <a:rPr lang="en" sz="1100" i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E. coli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hanno attivato geni associati a stress, adattamento e riorganizzazione cellulare</a:t>
            </a:r>
            <a:b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 🧪 La risposta non è basata su geni di resistenza classici, ma su </a:t>
            </a:r>
            <a:r>
              <a:rPr lang="en" sz="11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RNA regolatori funzionali</a:t>
            </a:r>
            <a:endParaRPr sz="11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6" name="Google Shape;506;p54"/>
          <p:cNvSpPr txBox="1"/>
          <p:nvPr/>
        </p:nvSpPr>
        <p:spPr>
          <a:xfrm>
            <a:off x="1538700" y="2847650"/>
            <a:ext cx="5645100" cy="11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I</a:t>
            </a:r>
            <a:r>
              <a:rPr lang="en" sz="11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geni più espressi svolgono ruoli strategici nella sopravvivenza</a:t>
            </a:r>
            <a:endParaRPr sz="11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 🔹 RNA 6S → rallenta il metabolismo</a:t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 🔹 RnpB → mantiene attiva la sintesi proteica</a:t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 🔹 csrB, csrC, GlmY → modulano metabolismo, biofilm e parete cellulare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7" name="Google Shape;507;p54"/>
          <p:cNvSpPr txBox="1"/>
          <p:nvPr/>
        </p:nvSpPr>
        <p:spPr>
          <a:xfrm>
            <a:off x="1145550" y="4008050"/>
            <a:ext cx="72024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Conclusione biologica</a:t>
            </a:r>
            <a:br>
              <a:rPr lang="en" sz="11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L’elevata espressione di piccoli RNA regolatori suggerisce che </a:t>
            </a:r>
            <a:r>
              <a:rPr lang="en" sz="1100" i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E. coli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adotta </a:t>
            </a:r>
            <a:r>
              <a:rPr lang="en" sz="11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strategie flessibili e non convenzionali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per tollerare ambienti ostili, come quelli indotti da un antimicrobico.</a:t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5"/>
          <p:cNvSpPr txBox="1">
            <a:spLocks noGrp="1"/>
          </p:cNvSpPr>
          <p:nvPr>
            <p:ph type="ctrTitle"/>
          </p:nvPr>
        </p:nvSpPr>
        <p:spPr>
          <a:xfrm flipH="1">
            <a:off x="4249075" y="986650"/>
            <a:ext cx="4181700" cy="1156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pic>
        <p:nvPicPr>
          <p:cNvPr id="513" name="Google Shape;51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375" y="3314698"/>
            <a:ext cx="580650" cy="5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250" y="3314698"/>
            <a:ext cx="580650" cy="5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125" y="3314698"/>
            <a:ext cx="580650" cy="5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55"/>
          <p:cNvSpPr/>
          <p:nvPr/>
        </p:nvSpPr>
        <p:spPr>
          <a:xfrm>
            <a:off x="5247551" y="3454125"/>
            <a:ext cx="312043" cy="321514"/>
          </a:xfrm>
          <a:custGeom>
            <a:avLst/>
            <a:gdLst/>
            <a:ahLst/>
            <a:cxnLst/>
            <a:rect l="l" t="t" r="r" b="b"/>
            <a:pathLst>
              <a:path w="10431" h="10432" extrusionOk="0">
                <a:moveTo>
                  <a:pt x="8597" y="620"/>
                </a:moveTo>
                <a:lnTo>
                  <a:pt x="8597" y="5550"/>
                </a:lnTo>
                <a:lnTo>
                  <a:pt x="5525" y="5550"/>
                </a:lnTo>
                <a:lnTo>
                  <a:pt x="5525" y="4930"/>
                </a:lnTo>
                <a:lnTo>
                  <a:pt x="7668" y="4930"/>
                </a:lnTo>
                <a:lnTo>
                  <a:pt x="7668" y="4311"/>
                </a:lnTo>
                <a:lnTo>
                  <a:pt x="2786" y="4311"/>
                </a:lnTo>
                <a:lnTo>
                  <a:pt x="2786" y="4930"/>
                </a:lnTo>
                <a:lnTo>
                  <a:pt x="4906" y="4930"/>
                </a:lnTo>
                <a:lnTo>
                  <a:pt x="4906" y="5550"/>
                </a:lnTo>
                <a:lnTo>
                  <a:pt x="1834" y="5550"/>
                </a:lnTo>
                <a:lnTo>
                  <a:pt x="1834" y="620"/>
                </a:lnTo>
                <a:close/>
                <a:moveTo>
                  <a:pt x="8692" y="6145"/>
                </a:moveTo>
                <a:lnTo>
                  <a:pt x="9812" y="8955"/>
                </a:lnTo>
                <a:lnTo>
                  <a:pt x="9812" y="9812"/>
                </a:lnTo>
                <a:lnTo>
                  <a:pt x="9645" y="9812"/>
                </a:lnTo>
                <a:lnTo>
                  <a:pt x="9026" y="9193"/>
                </a:lnTo>
                <a:lnTo>
                  <a:pt x="1405" y="9193"/>
                </a:lnTo>
                <a:lnTo>
                  <a:pt x="786" y="9812"/>
                </a:lnTo>
                <a:lnTo>
                  <a:pt x="619" y="9812"/>
                </a:lnTo>
                <a:lnTo>
                  <a:pt x="619" y="8955"/>
                </a:lnTo>
                <a:lnTo>
                  <a:pt x="1739" y="6145"/>
                </a:lnTo>
                <a:close/>
                <a:moveTo>
                  <a:pt x="1238" y="1"/>
                </a:moveTo>
                <a:lnTo>
                  <a:pt x="1238" y="5788"/>
                </a:lnTo>
                <a:lnTo>
                  <a:pt x="0" y="8836"/>
                </a:lnTo>
                <a:lnTo>
                  <a:pt x="0" y="10432"/>
                </a:lnTo>
                <a:lnTo>
                  <a:pt x="1048" y="10432"/>
                </a:lnTo>
                <a:lnTo>
                  <a:pt x="1667" y="9812"/>
                </a:lnTo>
                <a:lnTo>
                  <a:pt x="8764" y="9812"/>
                </a:lnTo>
                <a:lnTo>
                  <a:pt x="9383" y="10432"/>
                </a:lnTo>
                <a:lnTo>
                  <a:pt x="10431" y="10432"/>
                </a:lnTo>
                <a:lnTo>
                  <a:pt x="10431" y="8836"/>
                </a:lnTo>
                <a:lnTo>
                  <a:pt x="9216" y="5788"/>
                </a:lnTo>
                <a:lnTo>
                  <a:pt x="921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55"/>
          <p:cNvGrpSpPr/>
          <p:nvPr/>
        </p:nvGrpSpPr>
        <p:grpSpPr>
          <a:xfrm>
            <a:off x="4592861" y="3445281"/>
            <a:ext cx="337683" cy="321527"/>
            <a:chOff x="1443125" y="2260050"/>
            <a:chExt cx="296525" cy="258400"/>
          </a:xfrm>
        </p:grpSpPr>
        <p:sp>
          <p:nvSpPr>
            <p:cNvPr id="518" name="Google Shape;518;p55"/>
            <p:cNvSpPr/>
            <p:nvPr/>
          </p:nvSpPr>
          <p:spPr>
            <a:xfrm>
              <a:off x="1443125" y="2260050"/>
              <a:ext cx="172075" cy="258400"/>
            </a:xfrm>
            <a:custGeom>
              <a:avLst/>
              <a:gdLst/>
              <a:ahLst/>
              <a:cxnLst/>
              <a:rect l="l" t="t" r="r" b="b"/>
              <a:pathLst>
                <a:path w="6883" h="10336" extrusionOk="0">
                  <a:moveTo>
                    <a:pt x="4168" y="691"/>
                  </a:moveTo>
                  <a:lnTo>
                    <a:pt x="4168" y="4144"/>
                  </a:lnTo>
                  <a:lnTo>
                    <a:pt x="2739" y="4144"/>
                  </a:lnTo>
                  <a:lnTo>
                    <a:pt x="2739" y="691"/>
                  </a:lnTo>
                  <a:close/>
                  <a:moveTo>
                    <a:pt x="4311" y="4811"/>
                  </a:moveTo>
                  <a:lnTo>
                    <a:pt x="4954" y="6192"/>
                  </a:lnTo>
                  <a:lnTo>
                    <a:pt x="1953" y="6192"/>
                  </a:lnTo>
                  <a:lnTo>
                    <a:pt x="2620" y="4811"/>
                  </a:lnTo>
                  <a:close/>
                  <a:moveTo>
                    <a:pt x="5287" y="6883"/>
                  </a:moveTo>
                  <a:lnTo>
                    <a:pt x="6145" y="8621"/>
                  </a:lnTo>
                  <a:lnTo>
                    <a:pt x="5668" y="9645"/>
                  </a:lnTo>
                  <a:lnTo>
                    <a:pt x="1239" y="9645"/>
                  </a:lnTo>
                  <a:lnTo>
                    <a:pt x="763" y="8621"/>
                  </a:lnTo>
                  <a:lnTo>
                    <a:pt x="1596" y="6883"/>
                  </a:lnTo>
                  <a:close/>
                  <a:moveTo>
                    <a:pt x="1382" y="0"/>
                  </a:moveTo>
                  <a:lnTo>
                    <a:pt x="1382" y="691"/>
                  </a:lnTo>
                  <a:lnTo>
                    <a:pt x="2049" y="691"/>
                  </a:lnTo>
                  <a:lnTo>
                    <a:pt x="2049" y="4406"/>
                  </a:lnTo>
                  <a:lnTo>
                    <a:pt x="1" y="8597"/>
                  </a:lnTo>
                  <a:lnTo>
                    <a:pt x="810" y="10336"/>
                  </a:lnTo>
                  <a:lnTo>
                    <a:pt x="6121" y="10336"/>
                  </a:lnTo>
                  <a:lnTo>
                    <a:pt x="6883" y="8597"/>
                  </a:lnTo>
                  <a:lnTo>
                    <a:pt x="4859" y="4406"/>
                  </a:lnTo>
                  <a:lnTo>
                    <a:pt x="4859" y="691"/>
                  </a:lnTo>
                  <a:lnTo>
                    <a:pt x="5549" y="691"/>
                  </a:lnTo>
                  <a:lnTo>
                    <a:pt x="55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5"/>
            <p:cNvSpPr/>
            <p:nvPr/>
          </p:nvSpPr>
          <p:spPr>
            <a:xfrm>
              <a:off x="1616375" y="2268375"/>
              <a:ext cx="69100" cy="138150"/>
            </a:xfrm>
            <a:custGeom>
              <a:avLst/>
              <a:gdLst/>
              <a:ahLst/>
              <a:cxnLst/>
              <a:rect l="l" t="t" r="r" b="b"/>
              <a:pathLst>
                <a:path w="2764" h="5526" extrusionOk="0">
                  <a:moveTo>
                    <a:pt x="1382" y="1834"/>
                  </a:moveTo>
                  <a:cubicBezTo>
                    <a:pt x="1596" y="2025"/>
                    <a:pt x="1810" y="2215"/>
                    <a:pt x="1953" y="2430"/>
                  </a:cubicBezTo>
                  <a:lnTo>
                    <a:pt x="810" y="2430"/>
                  </a:lnTo>
                  <a:cubicBezTo>
                    <a:pt x="929" y="2215"/>
                    <a:pt x="1144" y="2025"/>
                    <a:pt x="1382" y="1834"/>
                  </a:cubicBezTo>
                  <a:close/>
                  <a:moveTo>
                    <a:pt x="1953" y="3120"/>
                  </a:moveTo>
                  <a:cubicBezTo>
                    <a:pt x="1810" y="3311"/>
                    <a:pt x="1596" y="3501"/>
                    <a:pt x="1382" y="3692"/>
                  </a:cubicBezTo>
                  <a:cubicBezTo>
                    <a:pt x="1144" y="3501"/>
                    <a:pt x="929" y="3311"/>
                    <a:pt x="810" y="3120"/>
                  </a:cubicBezTo>
                  <a:close/>
                  <a:moveTo>
                    <a:pt x="1" y="1"/>
                  </a:moveTo>
                  <a:cubicBezTo>
                    <a:pt x="1" y="572"/>
                    <a:pt x="382" y="1001"/>
                    <a:pt x="834" y="1382"/>
                  </a:cubicBezTo>
                  <a:cubicBezTo>
                    <a:pt x="382" y="1787"/>
                    <a:pt x="1" y="2192"/>
                    <a:pt x="1" y="2763"/>
                  </a:cubicBezTo>
                  <a:cubicBezTo>
                    <a:pt x="1" y="3335"/>
                    <a:pt x="382" y="3763"/>
                    <a:pt x="834" y="4144"/>
                  </a:cubicBezTo>
                  <a:cubicBezTo>
                    <a:pt x="382" y="4525"/>
                    <a:pt x="1" y="4954"/>
                    <a:pt x="1" y="5526"/>
                  </a:cubicBezTo>
                  <a:lnTo>
                    <a:pt x="691" y="5526"/>
                  </a:lnTo>
                  <a:cubicBezTo>
                    <a:pt x="691" y="5216"/>
                    <a:pt x="1001" y="4906"/>
                    <a:pt x="1382" y="4597"/>
                  </a:cubicBezTo>
                  <a:cubicBezTo>
                    <a:pt x="1739" y="4906"/>
                    <a:pt x="2072" y="5216"/>
                    <a:pt x="2072" y="5526"/>
                  </a:cubicBezTo>
                  <a:lnTo>
                    <a:pt x="2763" y="5526"/>
                  </a:lnTo>
                  <a:cubicBezTo>
                    <a:pt x="2763" y="4954"/>
                    <a:pt x="2358" y="4525"/>
                    <a:pt x="1906" y="4144"/>
                  </a:cubicBezTo>
                  <a:cubicBezTo>
                    <a:pt x="2358" y="3763"/>
                    <a:pt x="2763" y="3335"/>
                    <a:pt x="2763" y="2763"/>
                  </a:cubicBezTo>
                  <a:cubicBezTo>
                    <a:pt x="2763" y="2192"/>
                    <a:pt x="2358" y="1787"/>
                    <a:pt x="1906" y="1382"/>
                  </a:cubicBezTo>
                  <a:cubicBezTo>
                    <a:pt x="2358" y="1001"/>
                    <a:pt x="2763" y="572"/>
                    <a:pt x="2763" y="1"/>
                  </a:cubicBezTo>
                  <a:lnTo>
                    <a:pt x="2072" y="1"/>
                  </a:lnTo>
                  <a:cubicBezTo>
                    <a:pt x="2072" y="334"/>
                    <a:pt x="1739" y="644"/>
                    <a:pt x="1382" y="953"/>
                  </a:cubicBezTo>
                  <a:cubicBezTo>
                    <a:pt x="1001" y="644"/>
                    <a:pt x="691" y="334"/>
                    <a:pt x="6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5"/>
            <p:cNvSpPr/>
            <p:nvPr/>
          </p:nvSpPr>
          <p:spPr>
            <a:xfrm>
              <a:off x="1616375" y="2423925"/>
              <a:ext cx="123275" cy="94525"/>
            </a:xfrm>
            <a:custGeom>
              <a:avLst/>
              <a:gdLst/>
              <a:ahLst/>
              <a:cxnLst/>
              <a:rect l="l" t="t" r="r" b="b"/>
              <a:pathLst>
                <a:path w="4931" h="3781" extrusionOk="0">
                  <a:moveTo>
                    <a:pt x="2811" y="673"/>
                  </a:moveTo>
                  <a:cubicBezTo>
                    <a:pt x="2900" y="673"/>
                    <a:pt x="2989" y="709"/>
                    <a:pt x="3049" y="780"/>
                  </a:cubicBezTo>
                  <a:lnTo>
                    <a:pt x="3287" y="1018"/>
                  </a:lnTo>
                  <a:lnTo>
                    <a:pt x="2811" y="1518"/>
                  </a:lnTo>
                  <a:lnTo>
                    <a:pt x="2572" y="1256"/>
                  </a:lnTo>
                  <a:cubicBezTo>
                    <a:pt x="2430" y="1137"/>
                    <a:pt x="2430" y="923"/>
                    <a:pt x="2572" y="780"/>
                  </a:cubicBezTo>
                  <a:cubicBezTo>
                    <a:pt x="2632" y="709"/>
                    <a:pt x="2721" y="673"/>
                    <a:pt x="2811" y="673"/>
                  </a:cubicBezTo>
                  <a:close/>
                  <a:moveTo>
                    <a:pt x="3787" y="1518"/>
                  </a:moveTo>
                  <a:lnTo>
                    <a:pt x="4025" y="1757"/>
                  </a:lnTo>
                  <a:cubicBezTo>
                    <a:pt x="4168" y="1899"/>
                    <a:pt x="4168" y="2114"/>
                    <a:pt x="4025" y="2233"/>
                  </a:cubicBezTo>
                  <a:cubicBezTo>
                    <a:pt x="3966" y="2304"/>
                    <a:pt x="3876" y="2340"/>
                    <a:pt x="3787" y="2340"/>
                  </a:cubicBezTo>
                  <a:cubicBezTo>
                    <a:pt x="3698" y="2340"/>
                    <a:pt x="3608" y="2304"/>
                    <a:pt x="3549" y="2233"/>
                  </a:cubicBezTo>
                  <a:lnTo>
                    <a:pt x="3311" y="1995"/>
                  </a:lnTo>
                  <a:lnTo>
                    <a:pt x="3787" y="1518"/>
                  </a:lnTo>
                  <a:close/>
                  <a:moveTo>
                    <a:pt x="1382" y="2399"/>
                  </a:moveTo>
                  <a:lnTo>
                    <a:pt x="1382" y="3090"/>
                  </a:lnTo>
                  <a:lnTo>
                    <a:pt x="1025" y="3090"/>
                  </a:lnTo>
                  <a:cubicBezTo>
                    <a:pt x="834" y="3090"/>
                    <a:pt x="691" y="2923"/>
                    <a:pt x="691" y="2733"/>
                  </a:cubicBezTo>
                  <a:cubicBezTo>
                    <a:pt x="691" y="2566"/>
                    <a:pt x="834" y="2399"/>
                    <a:pt x="1025" y="2399"/>
                  </a:cubicBezTo>
                  <a:close/>
                  <a:moveTo>
                    <a:pt x="2406" y="2399"/>
                  </a:moveTo>
                  <a:cubicBezTo>
                    <a:pt x="2596" y="2399"/>
                    <a:pt x="2763" y="2566"/>
                    <a:pt x="2763" y="2757"/>
                  </a:cubicBezTo>
                  <a:cubicBezTo>
                    <a:pt x="2763" y="2923"/>
                    <a:pt x="2596" y="3090"/>
                    <a:pt x="2406" y="3090"/>
                  </a:cubicBezTo>
                  <a:lnTo>
                    <a:pt x="2072" y="3090"/>
                  </a:lnTo>
                  <a:lnTo>
                    <a:pt x="2072" y="2399"/>
                  </a:lnTo>
                  <a:close/>
                  <a:moveTo>
                    <a:pt x="2811" y="0"/>
                  </a:moveTo>
                  <a:cubicBezTo>
                    <a:pt x="2543" y="0"/>
                    <a:pt x="2275" y="101"/>
                    <a:pt x="2072" y="304"/>
                  </a:cubicBezTo>
                  <a:cubicBezTo>
                    <a:pt x="1691" y="685"/>
                    <a:pt x="1691" y="1304"/>
                    <a:pt x="2049" y="1709"/>
                  </a:cubicBezTo>
                  <a:lnTo>
                    <a:pt x="1025" y="1709"/>
                  </a:lnTo>
                  <a:cubicBezTo>
                    <a:pt x="453" y="1709"/>
                    <a:pt x="1" y="2185"/>
                    <a:pt x="1" y="2757"/>
                  </a:cubicBezTo>
                  <a:cubicBezTo>
                    <a:pt x="1" y="3304"/>
                    <a:pt x="453" y="3781"/>
                    <a:pt x="1025" y="3781"/>
                  </a:cubicBezTo>
                  <a:lnTo>
                    <a:pt x="2406" y="3781"/>
                  </a:lnTo>
                  <a:cubicBezTo>
                    <a:pt x="2906" y="3781"/>
                    <a:pt x="3311" y="3424"/>
                    <a:pt x="3406" y="2971"/>
                  </a:cubicBezTo>
                  <a:cubicBezTo>
                    <a:pt x="3524" y="3015"/>
                    <a:pt x="3646" y="3037"/>
                    <a:pt x="3769" y="3037"/>
                  </a:cubicBezTo>
                  <a:cubicBezTo>
                    <a:pt x="4041" y="3037"/>
                    <a:pt x="4312" y="2930"/>
                    <a:pt x="4525" y="2733"/>
                  </a:cubicBezTo>
                  <a:cubicBezTo>
                    <a:pt x="4930" y="2328"/>
                    <a:pt x="4930" y="1661"/>
                    <a:pt x="4525" y="1256"/>
                  </a:cubicBezTo>
                  <a:lnTo>
                    <a:pt x="3549" y="304"/>
                  </a:lnTo>
                  <a:cubicBezTo>
                    <a:pt x="3346" y="101"/>
                    <a:pt x="3079" y="0"/>
                    <a:pt x="28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Google Shape;521;p55"/>
          <p:cNvSpPr/>
          <p:nvPr/>
        </p:nvSpPr>
        <p:spPr>
          <a:xfrm>
            <a:off x="5922855" y="3445285"/>
            <a:ext cx="245189" cy="321524"/>
          </a:xfrm>
          <a:custGeom>
            <a:avLst/>
            <a:gdLst/>
            <a:ahLst/>
            <a:cxnLst/>
            <a:rect l="l" t="t" r="r" b="b"/>
            <a:pathLst>
              <a:path w="7574" h="9932" extrusionOk="0">
                <a:moveTo>
                  <a:pt x="5144" y="810"/>
                </a:moveTo>
                <a:lnTo>
                  <a:pt x="5644" y="1096"/>
                </a:lnTo>
                <a:lnTo>
                  <a:pt x="5358" y="1596"/>
                </a:lnTo>
                <a:lnTo>
                  <a:pt x="4858" y="1310"/>
                </a:lnTo>
                <a:lnTo>
                  <a:pt x="5144" y="810"/>
                </a:lnTo>
                <a:close/>
                <a:moveTo>
                  <a:pt x="4572" y="1810"/>
                </a:moveTo>
                <a:lnTo>
                  <a:pt x="5073" y="2096"/>
                </a:lnTo>
                <a:lnTo>
                  <a:pt x="3620" y="4621"/>
                </a:lnTo>
                <a:lnTo>
                  <a:pt x="3120" y="4335"/>
                </a:lnTo>
                <a:lnTo>
                  <a:pt x="4572" y="1810"/>
                </a:lnTo>
                <a:close/>
                <a:moveTo>
                  <a:pt x="1738" y="6669"/>
                </a:moveTo>
                <a:lnTo>
                  <a:pt x="2334" y="7026"/>
                </a:lnTo>
                <a:lnTo>
                  <a:pt x="2334" y="8193"/>
                </a:lnTo>
                <a:lnTo>
                  <a:pt x="1738" y="8193"/>
                </a:lnTo>
                <a:lnTo>
                  <a:pt x="1738" y="6669"/>
                </a:lnTo>
                <a:close/>
                <a:moveTo>
                  <a:pt x="4953" y="7574"/>
                </a:moveTo>
                <a:cubicBezTo>
                  <a:pt x="5096" y="7574"/>
                  <a:pt x="5239" y="7716"/>
                  <a:pt x="5239" y="7883"/>
                </a:cubicBezTo>
                <a:lnTo>
                  <a:pt x="5239" y="8764"/>
                </a:lnTo>
                <a:lnTo>
                  <a:pt x="6097" y="8764"/>
                </a:lnTo>
                <a:cubicBezTo>
                  <a:pt x="6263" y="8764"/>
                  <a:pt x="6406" y="8883"/>
                  <a:pt x="6406" y="9050"/>
                </a:cubicBezTo>
                <a:lnTo>
                  <a:pt x="6406" y="9336"/>
                </a:lnTo>
                <a:lnTo>
                  <a:pt x="1167" y="9336"/>
                </a:lnTo>
                <a:lnTo>
                  <a:pt x="1167" y="9050"/>
                </a:lnTo>
                <a:cubicBezTo>
                  <a:pt x="1167" y="8907"/>
                  <a:pt x="1286" y="8764"/>
                  <a:pt x="1453" y="8764"/>
                </a:cubicBezTo>
                <a:lnTo>
                  <a:pt x="4644" y="8764"/>
                </a:lnTo>
                <a:lnTo>
                  <a:pt x="4644" y="7883"/>
                </a:lnTo>
                <a:cubicBezTo>
                  <a:pt x="4644" y="7716"/>
                  <a:pt x="4787" y="7574"/>
                  <a:pt x="4953" y="7574"/>
                </a:cubicBezTo>
                <a:close/>
                <a:moveTo>
                  <a:pt x="4930" y="1"/>
                </a:moveTo>
                <a:lnTo>
                  <a:pt x="2620" y="4025"/>
                </a:lnTo>
                <a:lnTo>
                  <a:pt x="2096" y="3739"/>
                </a:lnTo>
                <a:lnTo>
                  <a:pt x="1810" y="4240"/>
                </a:lnTo>
                <a:lnTo>
                  <a:pt x="2834" y="4835"/>
                </a:lnTo>
                <a:lnTo>
                  <a:pt x="2524" y="5335"/>
                </a:lnTo>
                <a:lnTo>
                  <a:pt x="3024" y="5621"/>
                </a:lnTo>
                <a:lnTo>
                  <a:pt x="3334" y="5121"/>
                </a:lnTo>
                <a:lnTo>
                  <a:pt x="4334" y="5692"/>
                </a:lnTo>
                <a:lnTo>
                  <a:pt x="4620" y="5192"/>
                </a:lnTo>
                <a:lnTo>
                  <a:pt x="4120" y="4906"/>
                </a:lnTo>
                <a:lnTo>
                  <a:pt x="4930" y="3501"/>
                </a:lnTo>
                <a:cubicBezTo>
                  <a:pt x="4944" y="3501"/>
                  <a:pt x="4959" y="3501"/>
                  <a:pt x="4973" y="3501"/>
                </a:cubicBezTo>
                <a:cubicBezTo>
                  <a:pt x="5785" y="3501"/>
                  <a:pt x="6406" y="4158"/>
                  <a:pt x="6406" y="4954"/>
                </a:cubicBezTo>
                <a:lnTo>
                  <a:pt x="6406" y="5525"/>
                </a:lnTo>
                <a:cubicBezTo>
                  <a:pt x="6406" y="6335"/>
                  <a:pt x="5739" y="7002"/>
                  <a:pt x="4953" y="7002"/>
                </a:cubicBezTo>
                <a:cubicBezTo>
                  <a:pt x="4453" y="7002"/>
                  <a:pt x="4072" y="7383"/>
                  <a:pt x="4072" y="7883"/>
                </a:cubicBezTo>
                <a:lnTo>
                  <a:pt x="4072" y="8193"/>
                </a:lnTo>
                <a:lnTo>
                  <a:pt x="2905" y="8193"/>
                </a:lnTo>
                <a:lnTo>
                  <a:pt x="2905" y="7359"/>
                </a:lnTo>
                <a:lnTo>
                  <a:pt x="3310" y="7574"/>
                </a:lnTo>
                <a:lnTo>
                  <a:pt x="3596" y="7073"/>
                </a:lnTo>
                <a:lnTo>
                  <a:pt x="762" y="5454"/>
                </a:lnTo>
                <a:lnTo>
                  <a:pt x="476" y="5954"/>
                </a:lnTo>
                <a:lnTo>
                  <a:pt x="1167" y="6335"/>
                </a:lnTo>
                <a:lnTo>
                  <a:pt x="1167" y="8240"/>
                </a:lnTo>
                <a:cubicBezTo>
                  <a:pt x="834" y="8359"/>
                  <a:pt x="595" y="8669"/>
                  <a:pt x="595" y="9050"/>
                </a:cubicBezTo>
                <a:lnTo>
                  <a:pt x="595" y="9336"/>
                </a:lnTo>
                <a:lnTo>
                  <a:pt x="0" y="9336"/>
                </a:lnTo>
                <a:lnTo>
                  <a:pt x="0" y="9931"/>
                </a:lnTo>
                <a:lnTo>
                  <a:pt x="7573" y="9931"/>
                </a:lnTo>
                <a:lnTo>
                  <a:pt x="7573" y="9336"/>
                </a:lnTo>
                <a:lnTo>
                  <a:pt x="6978" y="9336"/>
                </a:lnTo>
                <a:lnTo>
                  <a:pt x="6978" y="9050"/>
                </a:lnTo>
                <a:cubicBezTo>
                  <a:pt x="6978" y="8574"/>
                  <a:pt x="6597" y="8193"/>
                  <a:pt x="6097" y="8193"/>
                </a:cubicBezTo>
                <a:lnTo>
                  <a:pt x="5811" y="8193"/>
                </a:lnTo>
                <a:lnTo>
                  <a:pt x="5811" y="7883"/>
                </a:lnTo>
                <a:cubicBezTo>
                  <a:pt x="5811" y="7716"/>
                  <a:pt x="5763" y="7574"/>
                  <a:pt x="5692" y="7431"/>
                </a:cubicBezTo>
                <a:cubicBezTo>
                  <a:pt x="6454" y="7121"/>
                  <a:pt x="6978" y="6383"/>
                  <a:pt x="6978" y="5525"/>
                </a:cubicBezTo>
                <a:lnTo>
                  <a:pt x="6978" y="4954"/>
                </a:lnTo>
                <a:cubicBezTo>
                  <a:pt x="6978" y="3954"/>
                  <a:pt x="6263" y="3096"/>
                  <a:pt x="5263" y="2930"/>
                </a:cubicBezTo>
                <a:lnTo>
                  <a:pt x="6454" y="882"/>
                </a:lnTo>
                <a:lnTo>
                  <a:pt x="493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55"/>
          <p:cNvSpPr txBox="1"/>
          <p:nvPr/>
        </p:nvSpPr>
        <p:spPr>
          <a:xfrm>
            <a:off x="4740600" y="2267075"/>
            <a:ext cx="3384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Antonio Landi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Luca Pauzano</a:t>
            </a:r>
            <a:br>
              <a:rPr lang="en" sz="1600"/>
            </a:br>
            <a:r>
              <a:rPr lang="en" sz="1600"/>
              <a:t>Università degli Studi di Salerno</a:t>
            </a:r>
            <a:endParaRPr sz="1600"/>
          </a:p>
        </p:txBody>
      </p:sp>
      <p:pic>
        <p:nvPicPr>
          <p:cNvPr id="523" name="Google Shape;52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5262" y="2857650"/>
            <a:ext cx="209575" cy="2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4555262" y="2629057"/>
            <a:ext cx="18288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4557720" y="2373025"/>
            <a:ext cx="18288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3040" y="205625"/>
            <a:ext cx="813450" cy="8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43" name="Google Shape;343;p41"/>
          <p:cNvSpPr txBox="1">
            <a:spLocks noGrp="1"/>
          </p:cNvSpPr>
          <p:nvPr>
            <p:ph type="subTitle" idx="4294967295"/>
          </p:nvPr>
        </p:nvSpPr>
        <p:spPr>
          <a:xfrm>
            <a:off x="6780675" y="1357400"/>
            <a:ext cx="15699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Tecnologia: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400" b="1"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344" name="Google Shape;344;p41"/>
          <p:cNvSpPr txBox="1">
            <a:spLocks noGrp="1"/>
          </p:cNvSpPr>
          <p:nvPr>
            <p:ph type="subTitle" idx="4294967295"/>
          </p:nvPr>
        </p:nvSpPr>
        <p:spPr>
          <a:xfrm>
            <a:off x="6780675" y="1768450"/>
            <a:ext cx="1569900" cy="572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RNA-Seq</a:t>
            </a:r>
            <a:endParaRPr sz="1200"/>
          </a:p>
        </p:txBody>
      </p:sp>
      <p:sp>
        <p:nvSpPr>
          <p:cNvPr id="345" name="Google Shape;345;p41"/>
          <p:cNvSpPr txBox="1">
            <a:spLocks noGrp="1"/>
          </p:cNvSpPr>
          <p:nvPr>
            <p:ph type="subTitle" idx="4294967295"/>
          </p:nvPr>
        </p:nvSpPr>
        <p:spPr>
          <a:xfrm>
            <a:off x="6780675" y="2802950"/>
            <a:ext cx="21594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Codice identificativo:</a:t>
            </a:r>
            <a:endParaRPr sz="1400" b="1"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346" name="Google Shape;346;p41"/>
          <p:cNvSpPr txBox="1">
            <a:spLocks noGrp="1"/>
          </p:cNvSpPr>
          <p:nvPr>
            <p:ph type="subTitle" idx="4294967295"/>
          </p:nvPr>
        </p:nvSpPr>
        <p:spPr>
          <a:xfrm>
            <a:off x="6780675" y="3214000"/>
            <a:ext cx="1569900" cy="572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SRX3733298</a:t>
            </a:r>
            <a:endParaRPr sz="1500"/>
          </a:p>
        </p:txBody>
      </p:sp>
      <p:sp>
        <p:nvSpPr>
          <p:cNvPr id="347" name="Google Shape;347;p41"/>
          <p:cNvSpPr txBox="1">
            <a:spLocks noGrp="1"/>
          </p:cNvSpPr>
          <p:nvPr>
            <p:ph type="subTitle" idx="4294967295"/>
          </p:nvPr>
        </p:nvSpPr>
        <p:spPr>
          <a:xfrm>
            <a:off x="4570025" y="1357400"/>
            <a:ext cx="15699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Michroma"/>
                <a:ea typeface="Michroma"/>
                <a:cs typeface="Michroma"/>
                <a:sym typeface="Michroma"/>
              </a:rPr>
              <a:t>Organismo:</a:t>
            </a:r>
            <a:endParaRPr sz="1400" b="1"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348" name="Google Shape;348;p41"/>
          <p:cNvSpPr txBox="1">
            <a:spLocks noGrp="1"/>
          </p:cNvSpPr>
          <p:nvPr>
            <p:ph type="subTitle" idx="4294967295"/>
          </p:nvPr>
        </p:nvSpPr>
        <p:spPr>
          <a:xfrm>
            <a:off x="4570025" y="1768450"/>
            <a:ext cx="1569900" cy="572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i="1"/>
              <a:t>Escherichia coli</a:t>
            </a:r>
            <a:endParaRPr sz="1200"/>
          </a:p>
        </p:txBody>
      </p:sp>
      <p:sp>
        <p:nvSpPr>
          <p:cNvPr id="349" name="Google Shape;349;p41"/>
          <p:cNvSpPr txBox="1">
            <a:spLocks noGrp="1"/>
          </p:cNvSpPr>
          <p:nvPr>
            <p:ph type="subTitle" idx="4294967295"/>
          </p:nvPr>
        </p:nvSpPr>
        <p:spPr>
          <a:xfrm>
            <a:off x="4570025" y="2802950"/>
            <a:ext cx="15699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Layout della libreria:</a:t>
            </a:r>
            <a:endParaRPr sz="1400" b="1"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350" name="Google Shape;350;p41"/>
          <p:cNvSpPr txBox="1">
            <a:spLocks noGrp="1"/>
          </p:cNvSpPr>
          <p:nvPr>
            <p:ph type="subTitle" idx="4294967295"/>
          </p:nvPr>
        </p:nvSpPr>
        <p:spPr>
          <a:xfrm>
            <a:off x="4570025" y="3214000"/>
            <a:ext cx="1569900" cy="572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Paired-end</a:t>
            </a:r>
            <a:endParaRPr sz="1200"/>
          </a:p>
        </p:txBody>
      </p:sp>
      <p:pic>
        <p:nvPicPr>
          <p:cNvPr id="351" name="Google Shape;351;p41" title="ecoli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00" y="1517375"/>
            <a:ext cx="3750627" cy="210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7700" y="1357400"/>
            <a:ext cx="715850" cy="7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1625" y="2802950"/>
            <a:ext cx="766725" cy="76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1422" y="2802949"/>
            <a:ext cx="620725" cy="65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7063" y="1468762"/>
            <a:ext cx="715850" cy="723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41"/>
          <p:cNvGrpSpPr/>
          <p:nvPr/>
        </p:nvGrpSpPr>
        <p:grpSpPr>
          <a:xfrm>
            <a:off x="6367128" y="3016114"/>
            <a:ext cx="329389" cy="232083"/>
            <a:chOff x="3813850" y="2305875"/>
            <a:chExt cx="258425" cy="166750"/>
          </a:xfrm>
        </p:grpSpPr>
        <p:sp>
          <p:nvSpPr>
            <p:cNvPr id="357" name="Google Shape;357;p41"/>
            <p:cNvSpPr/>
            <p:nvPr/>
          </p:nvSpPr>
          <p:spPr>
            <a:xfrm>
              <a:off x="3844225" y="2345775"/>
              <a:ext cx="45875" cy="66100"/>
            </a:xfrm>
            <a:custGeom>
              <a:avLst/>
              <a:gdLst/>
              <a:ahLst/>
              <a:cxnLst/>
              <a:rect l="l" t="t" r="r" b="b"/>
              <a:pathLst>
                <a:path w="1835" h="2644" extrusionOk="0">
                  <a:moveTo>
                    <a:pt x="929" y="1096"/>
                  </a:moveTo>
                  <a:cubicBezTo>
                    <a:pt x="1096" y="1382"/>
                    <a:pt x="1215" y="1644"/>
                    <a:pt x="1215" y="1739"/>
                  </a:cubicBezTo>
                  <a:cubicBezTo>
                    <a:pt x="1215" y="1906"/>
                    <a:pt x="1096" y="2049"/>
                    <a:pt x="929" y="2049"/>
                  </a:cubicBezTo>
                  <a:cubicBezTo>
                    <a:pt x="762" y="2049"/>
                    <a:pt x="620" y="1906"/>
                    <a:pt x="620" y="1739"/>
                  </a:cubicBezTo>
                  <a:cubicBezTo>
                    <a:pt x="620" y="1644"/>
                    <a:pt x="739" y="1382"/>
                    <a:pt x="929" y="1096"/>
                  </a:cubicBezTo>
                  <a:close/>
                  <a:moveTo>
                    <a:pt x="929" y="1"/>
                  </a:moveTo>
                  <a:lnTo>
                    <a:pt x="667" y="358"/>
                  </a:lnTo>
                  <a:cubicBezTo>
                    <a:pt x="453" y="667"/>
                    <a:pt x="0" y="1358"/>
                    <a:pt x="0" y="1739"/>
                  </a:cubicBezTo>
                  <a:cubicBezTo>
                    <a:pt x="0" y="2239"/>
                    <a:pt x="405" y="2644"/>
                    <a:pt x="929" y="2644"/>
                  </a:cubicBezTo>
                  <a:cubicBezTo>
                    <a:pt x="1429" y="2644"/>
                    <a:pt x="1834" y="2239"/>
                    <a:pt x="1834" y="1739"/>
                  </a:cubicBezTo>
                  <a:cubicBezTo>
                    <a:pt x="1834" y="1358"/>
                    <a:pt x="1382" y="667"/>
                    <a:pt x="1167" y="358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1"/>
            <p:cNvSpPr/>
            <p:nvPr/>
          </p:nvSpPr>
          <p:spPr>
            <a:xfrm>
              <a:off x="3867450" y="2305875"/>
              <a:ext cx="204825" cy="60775"/>
            </a:xfrm>
            <a:custGeom>
              <a:avLst/>
              <a:gdLst/>
              <a:ahLst/>
              <a:cxnLst/>
              <a:rect l="l" t="t" r="r" b="b"/>
              <a:pathLst>
                <a:path w="8193" h="2431" extrusionOk="0">
                  <a:moveTo>
                    <a:pt x="4525" y="906"/>
                  </a:moveTo>
                  <a:lnTo>
                    <a:pt x="4525" y="1525"/>
                  </a:lnTo>
                  <a:lnTo>
                    <a:pt x="2739" y="1525"/>
                  </a:lnTo>
                  <a:cubicBezTo>
                    <a:pt x="2286" y="1525"/>
                    <a:pt x="1858" y="1382"/>
                    <a:pt x="1453" y="1216"/>
                  </a:cubicBezTo>
                  <a:cubicBezTo>
                    <a:pt x="1858" y="1049"/>
                    <a:pt x="2286" y="906"/>
                    <a:pt x="2739" y="906"/>
                  </a:cubicBezTo>
                  <a:close/>
                  <a:moveTo>
                    <a:pt x="5144" y="858"/>
                  </a:moveTo>
                  <a:cubicBezTo>
                    <a:pt x="5239" y="882"/>
                    <a:pt x="5335" y="906"/>
                    <a:pt x="5454" y="906"/>
                  </a:cubicBezTo>
                  <a:lnTo>
                    <a:pt x="7287" y="906"/>
                  </a:lnTo>
                  <a:cubicBezTo>
                    <a:pt x="7454" y="906"/>
                    <a:pt x="7597" y="1049"/>
                    <a:pt x="7597" y="1216"/>
                  </a:cubicBezTo>
                  <a:cubicBezTo>
                    <a:pt x="7597" y="1382"/>
                    <a:pt x="7454" y="1525"/>
                    <a:pt x="7287" y="1525"/>
                  </a:cubicBezTo>
                  <a:lnTo>
                    <a:pt x="5454" y="1525"/>
                  </a:lnTo>
                  <a:cubicBezTo>
                    <a:pt x="5335" y="1525"/>
                    <a:pt x="5239" y="1525"/>
                    <a:pt x="5144" y="1573"/>
                  </a:cubicBezTo>
                  <a:lnTo>
                    <a:pt x="5144" y="858"/>
                  </a:lnTo>
                  <a:close/>
                  <a:moveTo>
                    <a:pt x="4525" y="1"/>
                  </a:moveTo>
                  <a:lnTo>
                    <a:pt x="4525" y="311"/>
                  </a:lnTo>
                  <a:lnTo>
                    <a:pt x="2739" y="311"/>
                  </a:lnTo>
                  <a:cubicBezTo>
                    <a:pt x="2001" y="311"/>
                    <a:pt x="1334" y="573"/>
                    <a:pt x="738" y="882"/>
                  </a:cubicBezTo>
                  <a:cubicBezTo>
                    <a:pt x="691" y="906"/>
                    <a:pt x="643" y="906"/>
                    <a:pt x="595" y="906"/>
                  </a:cubicBezTo>
                  <a:lnTo>
                    <a:pt x="0" y="906"/>
                  </a:lnTo>
                  <a:lnTo>
                    <a:pt x="0" y="1525"/>
                  </a:lnTo>
                  <a:lnTo>
                    <a:pt x="595" y="1525"/>
                  </a:lnTo>
                  <a:cubicBezTo>
                    <a:pt x="643" y="1525"/>
                    <a:pt x="691" y="1525"/>
                    <a:pt x="738" y="1549"/>
                  </a:cubicBezTo>
                  <a:cubicBezTo>
                    <a:pt x="1334" y="1835"/>
                    <a:pt x="2001" y="2120"/>
                    <a:pt x="2739" y="2120"/>
                  </a:cubicBezTo>
                  <a:lnTo>
                    <a:pt x="4525" y="2120"/>
                  </a:lnTo>
                  <a:lnTo>
                    <a:pt x="4525" y="2430"/>
                  </a:lnTo>
                  <a:lnTo>
                    <a:pt x="5144" y="2430"/>
                  </a:lnTo>
                  <a:cubicBezTo>
                    <a:pt x="5144" y="2263"/>
                    <a:pt x="5287" y="2120"/>
                    <a:pt x="5454" y="2120"/>
                  </a:cubicBezTo>
                  <a:lnTo>
                    <a:pt x="7287" y="2120"/>
                  </a:lnTo>
                  <a:cubicBezTo>
                    <a:pt x="7787" y="2120"/>
                    <a:pt x="8192" y="1716"/>
                    <a:pt x="8192" y="1216"/>
                  </a:cubicBezTo>
                  <a:cubicBezTo>
                    <a:pt x="8192" y="715"/>
                    <a:pt x="7787" y="311"/>
                    <a:pt x="7287" y="311"/>
                  </a:cubicBezTo>
                  <a:lnTo>
                    <a:pt x="5454" y="311"/>
                  </a:lnTo>
                  <a:cubicBezTo>
                    <a:pt x="5287" y="311"/>
                    <a:pt x="5144" y="168"/>
                    <a:pt x="51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1"/>
            <p:cNvSpPr/>
            <p:nvPr/>
          </p:nvSpPr>
          <p:spPr>
            <a:xfrm>
              <a:off x="3813850" y="2427350"/>
              <a:ext cx="166725" cy="45275"/>
            </a:xfrm>
            <a:custGeom>
              <a:avLst/>
              <a:gdLst/>
              <a:ahLst/>
              <a:cxnLst/>
              <a:rect l="l" t="t" r="r" b="b"/>
              <a:pathLst>
                <a:path w="6669" h="1811" extrusionOk="0">
                  <a:moveTo>
                    <a:pt x="6073" y="595"/>
                  </a:moveTo>
                  <a:lnTo>
                    <a:pt x="6073" y="905"/>
                  </a:lnTo>
                  <a:cubicBezTo>
                    <a:pt x="6073" y="1072"/>
                    <a:pt x="5931" y="1191"/>
                    <a:pt x="5764" y="1191"/>
                  </a:cubicBezTo>
                  <a:lnTo>
                    <a:pt x="906" y="1191"/>
                  </a:lnTo>
                  <a:cubicBezTo>
                    <a:pt x="739" y="1191"/>
                    <a:pt x="596" y="1072"/>
                    <a:pt x="596" y="905"/>
                  </a:cubicBezTo>
                  <a:lnTo>
                    <a:pt x="596" y="595"/>
                  </a:lnTo>
                  <a:close/>
                  <a:moveTo>
                    <a:pt x="1" y="0"/>
                  </a:moveTo>
                  <a:lnTo>
                    <a:pt x="1" y="905"/>
                  </a:lnTo>
                  <a:cubicBezTo>
                    <a:pt x="1" y="1405"/>
                    <a:pt x="406" y="1810"/>
                    <a:pt x="906" y="1810"/>
                  </a:cubicBezTo>
                  <a:lnTo>
                    <a:pt x="5764" y="1810"/>
                  </a:lnTo>
                  <a:cubicBezTo>
                    <a:pt x="6264" y="1810"/>
                    <a:pt x="6669" y="1405"/>
                    <a:pt x="6669" y="905"/>
                  </a:cubicBezTo>
                  <a:lnTo>
                    <a:pt x="66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41"/>
          <p:cNvGrpSpPr/>
          <p:nvPr/>
        </p:nvGrpSpPr>
        <p:grpSpPr>
          <a:xfrm>
            <a:off x="6305624" y="1522455"/>
            <a:ext cx="379859" cy="393655"/>
            <a:chOff x="2632075" y="3141175"/>
            <a:chExt cx="247675" cy="248300"/>
          </a:xfrm>
        </p:grpSpPr>
        <p:sp>
          <p:nvSpPr>
            <p:cNvPr id="361" name="Google Shape;361;p41"/>
            <p:cNvSpPr/>
            <p:nvPr/>
          </p:nvSpPr>
          <p:spPr>
            <a:xfrm>
              <a:off x="2756500" y="3177500"/>
              <a:ext cx="57775" cy="116700"/>
            </a:xfrm>
            <a:custGeom>
              <a:avLst/>
              <a:gdLst/>
              <a:ahLst/>
              <a:cxnLst/>
              <a:rect l="l" t="t" r="r" b="b"/>
              <a:pathLst>
                <a:path w="2311" h="4668" extrusionOk="0">
                  <a:moveTo>
                    <a:pt x="1167" y="1548"/>
                  </a:moveTo>
                  <a:cubicBezTo>
                    <a:pt x="1358" y="1715"/>
                    <a:pt x="1524" y="1882"/>
                    <a:pt x="1643" y="2048"/>
                  </a:cubicBezTo>
                  <a:lnTo>
                    <a:pt x="667" y="2048"/>
                  </a:lnTo>
                  <a:cubicBezTo>
                    <a:pt x="786" y="1882"/>
                    <a:pt x="953" y="1715"/>
                    <a:pt x="1167" y="1548"/>
                  </a:cubicBezTo>
                  <a:close/>
                  <a:moveTo>
                    <a:pt x="1643" y="2620"/>
                  </a:moveTo>
                  <a:cubicBezTo>
                    <a:pt x="1524" y="2787"/>
                    <a:pt x="1358" y="2953"/>
                    <a:pt x="1167" y="3120"/>
                  </a:cubicBezTo>
                  <a:cubicBezTo>
                    <a:pt x="953" y="2953"/>
                    <a:pt x="786" y="2787"/>
                    <a:pt x="667" y="2620"/>
                  </a:cubicBezTo>
                  <a:close/>
                  <a:moveTo>
                    <a:pt x="0" y="0"/>
                  </a:moveTo>
                  <a:cubicBezTo>
                    <a:pt x="0" y="500"/>
                    <a:pt x="334" y="834"/>
                    <a:pt x="715" y="1167"/>
                  </a:cubicBezTo>
                  <a:cubicBezTo>
                    <a:pt x="334" y="1501"/>
                    <a:pt x="0" y="1858"/>
                    <a:pt x="0" y="2334"/>
                  </a:cubicBezTo>
                  <a:cubicBezTo>
                    <a:pt x="0" y="2810"/>
                    <a:pt x="334" y="3168"/>
                    <a:pt x="715" y="3501"/>
                  </a:cubicBezTo>
                  <a:cubicBezTo>
                    <a:pt x="334" y="3834"/>
                    <a:pt x="0" y="4192"/>
                    <a:pt x="0" y="4668"/>
                  </a:cubicBezTo>
                  <a:lnTo>
                    <a:pt x="572" y="4668"/>
                  </a:lnTo>
                  <a:cubicBezTo>
                    <a:pt x="572" y="4406"/>
                    <a:pt x="858" y="4120"/>
                    <a:pt x="1167" y="3882"/>
                  </a:cubicBezTo>
                  <a:cubicBezTo>
                    <a:pt x="1477" y="4120"/>
                    <a:pt x="1739" y="4406"/>
                    <a:pt x="1739" y="4668"/>
                  </a:cubicBezTo>
                  <a:lnTo>
                    <a:pt x="2310" y="4668"/>
                  </a:lnTo>
                  <a:cubicBezTo>
                    <a:pt x="2310" y="4192"/>
                    <a:pt x="2001" y="3834"/>
                    <a:pt x="1620" y="3501"/>
                  </a:cubicBezTo>
                  <a:cubicBezTo>
                    <a:pt x="2001" y="3168"/>
                    <a:pt x="2310" y="2810"/>
                    <a:pt x="2310" y="2334"/>
                  </a:cubicBezTo>
                  <a:cubicBezTo>
                    <a:pt x="2310" y="1858"/>
                    <a:pt x="2001" y="1501"/>
                    <a:pt x="1620" y="1167"/>
                  </a:cubicBezTo>
                  <a:cubicBezTo>
                    <a:pt x="2001" y="858"/>
                    <a:pt x="2310" y="500"/>
                    <a:pt x="2310" y="0"/>
                  </a:cubicBezTo>
                  <a:lnTo>
                    <a:pt x="1739" y="0"/>
                  </a:lnTo>
                  <a:cubicBezTo>
                    <a:pt x="1739" y="262"/>
                    <a:pt x="1477" y="548"/>
                    <a:pt x="1167" y="786"/>
                  </a:cubicBezTo>
                  <a:cubicBezTo>
                    <a:pt x="858" y="548"/>
                    <a:pt x="572" y="262"/>
                    <a:pt x="5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1"/>
            <p:cNvSpPr/>
            <p:nvPr/>
          </p:nvSpPr>
          <p:spPr>
            <a:xfrm>
              <a:off x="2632075" y="3141175"/>
              <a:ext cx="247675" cy="248300"/>
            </a:xfrm>
            <a:custGeom>
              <a:avLst/>
              <a:gdLst/>
              <a:ahLst/>
              <a:cxnLst/>
              <a:rect l="l" t="t" r="r" b="b"/>
              <a:pathLst>
                <a:path w="9907" h="9932" extrusionOk="0">
                  <a:moveTo>
                    <a:pt x="6144" y="596"/>
                  </a:moveTo>
                  <a:cubicBezTo>
                    <a:pt x="7906" y="596"/>
                    <a:pt x="9335" y="2025"/>
                    <a:pt x="9335" y="3787"/>
                  </a:cubicBezTo>
                  <a:cubicBezTo>
                    <a:pt x="9335" y="5549"/>
                    <a:pt x="7906" y="6978"/>
                    <a:pt x="6144" y="6978"/>
                  </a:cubicBezTo>
                  <a:cubicBezTo>
                    <a:pt x="4382" y="6978"/>
                    <a:pt x="2929" y="5549"/>
                    <a:pt x="2929" y="3787"/>
                  </a:cubicBezTo>
                  <a:cubicBezTo>
                    <a:pt x="2929" y="2025"/>
                    <a:pt x="4382" y="596"/>
                    <a:pt x="6144" y="596"/>
                  </a:cubicBezTo>
                  <a:close/>
                  <a:moveTo>
                    <a:pt x="3263" y="6240"/>
                  </a:moveTo>
                  <a:cubicBezTo>
                    <a:pt x="3406" y="6383"/>
                    <a:pt x="3525" y="6526"/>
                    <a:pt x="3667" y="6645"/>
                  </a:cubicBezTo>
                  <a:lnTo>
                    <a:pt x="2763" y="7574"/>
                  </a:lnTo>
                  <a:lnTo>
                    <a:pt x="2334" y="7169"/>
                  </a:lnTo>
                  <a:lnTo>
                    <a:pt x="3263" y="6240"/>
                  </a:lnTo>
                  <a:close/>
                  <a:moveTo>
                    <a:pt x="1929" y="7574"/>
                  </a:moveTo>
                  <a:lnTo>
                    <a:pt x="2334" y="8002"/>
                  </a:lnTo>
                  <a:lnTo>
                    <a:pt x="1238" y="9098"/>
                  </a:lnTo>
                  <a:lnTo>
                    <a:pt x="810" y="8693"/>
                  </a:lnTo>
                  <a:lnTo>
                    <a:pt x="1929" y="7574"/>
                  </a:lnTo>
                  <a:close/>
                  <a:moveTo>
                    <a:pt x="6144" y="1"/>
                  </a:moveTo>
                  <a:cubicBezTo>
                    <a:pt x="4049" y="1"/>
                    <a:pt x="2358" y="1715"/>
                    <a:pt x="2358" y="3787"/>
                  </a:cubicBezTo>
                  <a:cubicBezTo>
                    <a:pt x="2358" y="4525"/>
                    <a:pt x="2572" y="5192"/>
                    <a:pt x="2929" y="5764"/>
                  </a:cubicBezTo>
                  <a:lnTo>
                    <a:pt x="0" y="8693"/>
                  </a:lnTo>
                  <a:lnTo>
                    <a:pt x="1238" y="9931"/>
                  </a:lnTo>
                  <a:lnTo>
                    <a:pt x="4144" y="7002"/>
                  </a:lnTo>
                  <a:cubicBezTo>
                    <a:pt x="4739" y="7359"/>
                    <a:pt x="5406" y="7574"/>
                    <a:pt x="6144" y="7574"/>
                  </a:cubicBezTo>
                  <a:cubicBezTo>
                    <a:pt x="8216" y="7574"/>
                    <a:pt x="9907" y="5883"/>
                    <a:pt x="9907" y="3787"/>
                  </a:cubicBezTo>
                  <a:cubicBezTo>
                    <a:pt x="9907" y="1715"/>
                    <a:pt x="8216" y="1"/>
                    <a:pt x="61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41"/>
          <p:cNvSpPr/>
          <p:nvPr/>
        </p:nvSpPr>
        <p:spPr>
          <a:xfrm>
            <a:off x="4138469" y="1639286"/>
            <a:ext cx="293038" cy="382730"/>
          </a:xfrm>
          <a:custGeom>
            <a:avLst/>
            <a:gdLst/>
            <a:ahLst/>
            <a:cxnLst/>
            <a:rect l="l" t="t" r="r" b="b"/>
            <a:pathLst>
              <a:path w="7574" h="9932" extrusionOk="0">
                <a:moveTo>
                  <a:pt x="5144" y="810"/>
                </a:moveTo>
                <a:lnTo>
                  <a:pt x="5644" y="1096"/>
                </a:lnTo>
                <a:lnTo>
                  <a:pt x="5358" y="1596"/>
                </a:lnTo>
                <a:lnTo>
                  <a:pt x="4858" y="1310"/>
                </a:lnTo>
                <a:lnTo>
                  <a:pt x="5144" y="810"/>
                </a:lnTo>
                <a:close/>
                <a:moveTo>
                  <a:pt x="4572" y="1810"/>
                </a:moveTo>
                <a:lnTo>
                  <a:pt x="5073" y="2096"/>
                </a:lnTo>
                <a:lnTo>
                  <a:pt x="3620" y="4621"/>
                </a:lnTo>
                <a:lnTo>
                  <a:pt x="3120" y="4335"/>
                </a:lnTo>
                <a:lnTo>
                  <a:pt x="4572" y="1810"/>
                </a:lnTo>
                <a:close/>
                <a:moveTo>
                  <a:pt x="1738" y="6669"/>
                </a:moveTo>
                <a:lnTo>
                  <a:pt x="2334" y="7026"/>
                </a:lnTo>
                <a:lnTo>
                  <a:pt x="2334" y="8193"/>
                </a:lnTo>
                <a:lnTo>
                  <a:pt x="1738" y="8193"/>
                </a:lnTo>
                <a:lnTo>
                  <a:pt x="1738" y="6669"/>
                </a:lnTo>
                <a:close/>
                <a:moveTo>
                  <a:pt x="4953" y="7574"/>
                </a:moveTo>
                <a:cubicBezTo>
                  <a:pt x="5096" y="7574"/>
                  <a:pt x="5239" y="7716"/>
                  <a:pt x="5239" y="7883"/>
                </a:cubicBezTo>
                <a:lnTo>
                  <a:pt x="5239" y="8764"/>
                </a:lnTo>
                <a:lnTo>
                  <a:pt x="6097" y="8764"/>
                </a:lnTo>
                <a:cubicBezTo>
                  <a:pt x="6263" y="8764"/>
                  <a:pt x="6406" y="8883"/>
                  <a:pt x="6406" y="9050"/>
                </a:cubicBezTo>
                <a:lnTo>
                  <a:pt x="6406" y="9336"/>
                </a:lnTo>
                <a:lnTo>
                  <a:pt x="1167" y="9336"/>
                </a:lnTo>
                <a:lnTo>
                  <a:pt x="1167" y="9050"/>
                </a:lnTo>
                <a:cubicBezTo>
                  <a:pt x="1167" y="8907"/>
                  <a:pt x="1286" y="8764"/>
                  <a:pt x="1453" y="8764"/>
                </a:cubicBezTo>
                <a:lnTo>
                  <a:pt x="4644" y="8764"/>
                </a:lnTo>
                <a:lnTo>
                  <a:pt x="4644" y="7883"/>
                </a:lnTo>
                <a:cubicBezTo>
                  <a:pt x="4644" y="7716"/>
                  <a:pt x="4787" y="7574"/>
                  <a:pt x="4953" y="7574"/>
                </a:cubicBezTo>
                <a:close/>
                <a:moveTo>
                  <a:pt x="4930" y="1"/>
                </a:moveTo>
                <a:lnTo>
                  <a:pt x="2620" y="4025"/>
                </a:lnTo>
                <a:lnTo>
                  <a:pt x="2096" y="3739"/>
                </a:lnTo>
                <a:lnTo>
                  <a:pt x="1810" y="4240"/>
                </a:lnTo>
                <a:lnTo>
                  <a:pt x="2834" y="4835"/>
                </a:lnTo>
                <a:lnTo>
                  <a:pt x="2524" y="5335"/>
                </a:lnTo>
                <a:lnTo>
                  <a:pt x="3024" y="5621"/>
                </a:lnTo>
                <a:lnTo>
                  <a:pt x="3334" y="5121"/>
                </a:lnTo>
                <a:lnTo>
                  <a:pt x="4334" y="5692"/>
                </a:lnTo>
                <a:lnTo>
                  <a:pt x="4620" y="5192"/>
                </a:lnTo>
                <a:lnTo>
                  <a:pt x="4120" y="4906"/>
                </a:lnTo>
                <a:lnTo>
                  <a:pt x="4930" y="3501"/>
                </a:lnTo>
                <a:cubicBezTo>
                  <a:pt x="4944" y="3501"/>
                  <a:pt x="4959" y="3501"/>
                  <a:pt x="4973" y="3501"/>
                </a:cubicBezTo>
                <a:cubicBezTo>
                  <a:pt x="5785" y="3501"/>
                  <a:pt x="6406" y="4158"/>
                  <a:pt x="6406" y="4954"/>
                </a:cubicBezTo>
                <a:lnTo>
                  <a:pt x="6406" y="5525"/>
                </a:lnTo>
                <a:cubicBezTo>
                  <a:pt x="6406" y="6335"/>
                  <a:pt x="5739" y="7002"/>
                  <a:pt x="4953" y="7002"/>
                </a:cubicBezTo>
                <a:cubicBezTo>
                  <a:pt x="4453" y="7002"/>
                  <a:pt x="4072" y="7383"/>
                  <a:pt x="4072" y="7883"/>
                </a:cubicBezTo>
                <a:lnTo>
                  <a:pt x="4072" y="8193"/>
                </a:lnTo>
                <a:lnTo>
                  <a:pt x="2905" y="8193"/>
                </a:lnTo>
                <a:lnTo>
                  <a:pt x="2905" y="7359"/>
                </a:lnTo>
                <a:lnTo>
                  <a:pt x="3310" y="7574"/>
                </a:lnTo>
                <a:lnTo>
                  <a:pt x="3596" y="7073"/>
                </a:lnTo>
                <a:lnTo>
                  <a:pt x="762" y="5454"/>
                </a:lnTo>
                <a:lnTo>
                  <a:pt x="476" y="5954"/>
                </a:lnTo>
                <a:lnTo>
                  <a:pt x="1167" y="6335"/>
                </a:lnTo>
                <a:lnTo>
                  <a:pt x="1167" y="8240"/>
                </a:lnTo>
                <a:cubicBezTo>
                  <a:pt x="834" y="8359"/>
                  <a:pt x="595" y="8669"/>
                  <a:pt x="595" y="9050"/>
                </a:cubicBezTo>
                <a:lnTo>
                  <a:pt x="595" y="9336"/>
                </a:lnTo>
                <a:lnTo>
                  <a:pt x="0" y="9336"/>
                </a:lnTo>
                <a:lnTo>
                  <a:pt x="0" y="9931"/>
                </a:lnTo>
                <a:lnTo>
                  <a:pt x="7573" y="9931"/>
                </a:lnTo>
                <a:lnTo>
                  <a:pt x="7573" y="9336"/>
                </a:lnTo>
                <a:lnTo>
                  <a:pt x="6978" y="9336"/>
                </a:lnTo>
                <a:lnTo>
                  <a:pt x="6978" y="9050"/>
                </a:lnTo>
                <a:cubicBezTo>
                  <a:pt x="6978" y="8574"/>
                  <a:pt x="6597" y="8193"/>
                  <a:pt x="6097" y="8193"/>
                </a:cubicBezTo>
                <a:lnTo>
                  <a:pt x="5811" y="8193"/>
                </a:lnTo>
                <a:lnTo>
                  <a:pt x="5811" y="7883"/>
                </a:lnTo>
                <a:cubicBezTo>
                  <a:pt x="5811" y="7716"/>
                  <a:pt x="5763" y="7574"/>
                  <a:pt x="5692" y="7431"/>
                </a:cubicBezTo>
                <a:cubicBezTo>
                  <a:pt x="6454" y="7121"/>
                  <a:pt x="6978" y="6383"/>
                  <a:pt x="6978" y="5525"/>
                </a:cubicBezTo>
                <a:lnTo>
                  <a:pt x="6978" y="4954"/>
                </a:lnTo>
                <a:cubicBezTo>
                  <a:pt x="6978" y="3954"/>
                  <a:pt x="6263" y="3096"/>
                  <a:pt x="5263" y="2930"/>
                </a:cubicBezTo>
                <a:lnTo>
                  <a:pt x="6454" y="882"/>
                </a:lnTo>
                <a:lnTo>
                  <a:pt x="493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4" name="Google Shape;364;p41"/>
          <p:cNvGrpSpPr/>
          <p:nvPr/>
        </p:nvGrpSpPr>
        <p:grpSpPr>
          <a:xfrm>
            <a:off x="4081660" y="2982381"/>
            <a:ext cx="406857" cy="402672"/>
            <a:chOff x="3246475" y="3588300"/>
            <a:chExt cx="243525" cy="242925"/>
          </a:xfrm>
        </p:grpSpPr>
        <p:sp>
          <p:nvSpPr>
            <p:cNvPr id="365" name="Google Shape;365;p41"/>
            <p:cNvSpPr/>
            <p:nvPr/>
          </p:nvSpPr>
          <p:spPr>
            <a:xfrm>
              <a:off x="3246475" y="3588300"/>
              <a:ext cx="243525" cy="242925"/>
            </a:xfrm>
            <a:custGeom>
              <a:avLst/>
              <a:gdLst/>
              <a:ahLst/>
              <a:cxnLst/>
              <a:rect l="l" t="t" r="r" b="b"/>
              <a:pathLst>
                <a:path w="9741" h="9717" extrusionOk="0">
                  <a:moveTo>
                    <a:pt x="7455" y="572"/>
                  </a:moveTo>
                  <a:lnTo>
                    <a:pt x="7455" y="6311"/>
                  </a:lnTo>
                  <a:lnTo>
                    <a:pt x="2287" y="6311"/>
                  </a:lnTo>
                  <a:lnTo>
                    <a:pt x="2287" y="572"/>
                  </a:lnTo>
                  <a:close/>
                  <a:moveTo>
                    <a:pt x="8598" y="2858"/>
                  </a:moveTo>
                  <a:lnTo>
                    <a:pt x="8598" y="7454"/>
                  </a:lnTo>
                  <a:lnTo>
                    <a:pt x="6478" y="7454"/>
                  </a:lnTo>
                  <a:lnTo>
                    <a:pt x="5907" y="8002"/>
                  </a:lnTo>
                  <a:lnTo>
                    <a:pt x="3859" y="8002"/>
                  </a:lnTo>
                  <a:lnTo>
                    <a:pt x="3287" y="7454"/>
                  </a:lnTo>
                  <a:lnTo>
                    <a:pt x="1144" y="7454"/>
                  </a:lnTo>
                  <a:lnTo>
                    <a:pt x="1144" y="2858"/>
                  </a:lnTo>
                  <a:lnTo>
                    <a:pt x="1715" y="2858"/>
                  </a:lnTo>
                  <a:lnTo>
                    <a:pt x="1715" y="6882"/>
                  </a:lnTo>
                  <a:lnTo>
                    <a:pt x="8026" y="6882"/>
                  </a:lnTo>
                  <a:lnTo>
                    <a:pt x="8026" y="2858"/>
                  </a:lnTo>
                  <a:close/>
                  <a:moveTo>
                    <a:pt x="9145" y="8002"/>
                  </a:moveTo>
                  <a:cubicBezTo>
                    <a:pt x="9002" y="8669"/>
                    <a:pt x="8431" y="9145"/>
                    <a:pt x="7740" y="9145"/>
                  </a:cubicBezTo>
                  <a:lnTo>
                    <a:pt x="2001" y="9145"/>
                  </a:lnTo>
                  <a:cubicBezTo>
                    <a:pt x="1310" y="9145"/>
                    <a:pt x="739" y="8669"/>
                    <a:pt x="596" y="8002"/>
                  </a:cubicBezTo>
                  <a:lnTo>
                    <a:pt x="3049" y="8002"/>
                  </a:lnTo>
                  <a:lnTo>
                    <a:pt x="3620" y="8573"/>
                  </a:lnTo>
                  <a:lnTo>
                    <a:pt x="6121" y="8573"/>
                  </a:lnTo>
                  <a:lnTo>
                    <a:pt x="6692" y="8002"/>
                  </a:lnTo>
                  <a:close/>
                  <a:moveTo>
                    <a:pt x="1715" y="0"/>
                  </a:moveTo>
                  <a:lnTo>
                    <a:pt x="1715" y="2286"/>
                  </a:lnTo>
                  <a:lnTo>
                    <a:pt x="572" y="2286"/>
                  </a:lnTo>
                  <a:lnTo>
                    <a:pt x="572" y="7454"/>
                  </a:lnTo>
                  <a:lnTo>
                    <a:pt x="1" y="7454"/>
                  </a:lnTo>
                  <a:lnTo>
                    <a:pt x="1" y="7740"/>
                  </a:lnTo>
                  <a:cubicBezTo>
                    <a:pt x="1" y="8835"/>
                    <a:pt x="906" y="9716"/>
                    <a:pt x="2001" y="9716"/>
                  </a:cubicBezTo>
                  <a:lnTo>
                    <a:pt x="7740" y="9716"/>
                  </a:lnTo>
                  <a:cubicBezTo>
                    <a:pt x="8836" y="9716"/>
                    <a:pt x="9741" y="8835"/>
                    <a:pt x="9741" y="7740"/>
                  </a:cubicBezTo>
                  <a:lnTo>
                    <a:pt x="9741" y="7454"/>
                  </a:lnTo>
                  <a:lnTo>
                    <a:pt x="9169" y="7454"/>
                  </a:lnTo>
                  <a:lnTo>
                    <a:pt x="9169" y="2286"/>
                  </a:lnTo>
                  <a:lnTo>
                    <a:pt x="8026" y="2286"/>
                  </a:lnTo>
                  <a:lnTo>
                    <a:pt x="80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1"/>
            <p:cNvSpPr/>
            <p:nvPr/>
          </p:nvSpPr>
          <p:spPr>
            <a:xfrm>
              <a:off x="3339950" y="3616875"/>
              <a:ext cx="57175" cy="114925"/>
            </a:xfrm>
            <a:custGeom>
              <a:avLst/>
              <a:gdLst/>
              <a:ahLst/>
              <a:cxnLst/>
              <a:rect l="l" t="t" r="r" b="b"/>
              <a:pathLst>
                <a:path w="2287" h="4597" extrusionOk="0">
                  <a:moveTo>
                    <a:pt x="1144" y="1501"/>
                  </a:moveTo>
                  <a:cubicBezTo>
                    <a:pt x="1334" y="1667"/>
                    <a:pt x="1501" y="1834"/>
                    <a:pt x="1620" y="2001"/>
                  </a:cubicBezTo>
                  <a:lnTo>
                    <a:pt x="667" y="2001"/>
                  </a:lnTo>
                  <a:cubicBezTo>
                    <a:pt x="763" y="1834"/>
                    <a:pt x="953" y="1667"/>
                    <a:pt x="1144" y="1501"/>
                  </a:cubicBezTo>
                  <a:close/>
                  <a:moveTo>
                    <a:pt x="1620" y="2572"/>
                  </a:moveTo>
                  <a:cubicBezTo>
                    <a:pt x="1501" y="2739"/>
                    <a:pt x="1334" y="2906"/>
                    <a:pt x="1144" y="3072"/>
                  </a:cubicBezTo>
                  <a:cubicBezTo>
                    <a:pt x="953" y="2906"/>
                    <a:pt x="763" y="2739"/>
                    <a:pt x="667" y="2572"/>
                  </a:cubicBezTo>
                  <a:close/>
                  <a:moveTo>
                    <a:pt x="0" y="0"/>
                  </a:moveTo>
                  <a:cubicBezTo>
                    <a:pt x="0" y="453"/>
                    <a:pt x="310" y="810"/>
                    <a:pt x="691" y="1143"/>
                  </a:cubicBezTo>
                  <a:cubicBezTo>
                    <a:pt x="310" y="1453"/>
                    <a:pt x="0" y="1810"/>
                    <a:pt x="0" y="2286"/>
                  </a:cubicBezTo>
                  <a:cubicBezTo>
                    <a:pt x="0" y="2763"/>
                    <a:pt x="310" y="3120"/>
                    <a:pt x="691" y="3429"/>
                  </a:cubicBezTo>
                  <a:cubicBezTo>
                    <a:pt x="310" y="3763"/>
                    <a:pt x="0" y="4120"/>
                    <a:pt x="0" y="4596"/>
                  </a:cubicBezTo>
                  <a:lnTo>
                    <a:pt x="572" y="4596"/>
                  </a:lnTo>
                  <a:cubicBezTo>
                    <a:pt x="572" y="4334"/>
                    <a:pt x="834" y="4072"/>
                    <a:pt x="1144" y="3811"/>
                  </a:cubicBezTo>
                  <a:cubicBezTo>
                    <a:pt x="1429" y="4072"/>
                    <a:pt x="1715" y="4334"/>
                    <a:pt x="1715" y="4596"/>
                  </a:cubicBezTo>
                  <a:lnTo>
                    <a:pt x="2287" y="4596"/>
                  </a:lnTo>
                  <a:cubicBezTo>
                    <a:pt x="2287" y="4120"/>
                    <a:pt x="1953" y="3763"/>
                    <a:pt x="1572" y="3429"/>
                  </a:cubicBezTo>
                  <a:cubicBezTo>
                    <a:pt x="1953" y="3120"/>
                    <a:pt x="2287" y="2763"/>
                    <a:pt x="2287" y="2286"/>
                  </a:cubicBezTo>
                  <a:cubicBezTo>
                    <a:pt x="2287" y="1810"/>
                    <a:pt x="1953" y="1477"/>
                    <a:pt x="1572" y="1143"/>
                  </a:cubicBezTo>
                  <a:cubicBezTo>
                    <a:pt x="1953" y="810"/>
                    <a:pt x="2287" y="453"/>
                    <a:pt x="2287" y="0"/>
                  </a:cubicBezTo>
                  <a:lnTo>
                    <a:pt x="1715" y="0"/>
                  </a:lnTo>
                  <a:cubicBezTo>
                    <a:pt x="1715" y="238"/>
                    <a:pt x="1429" y="524"/>
                    <a:pt x="1144" y="762"/>
                  </a:cubicBezTo>
                  <a:cubicBezTo>
                    <a:pt x="834" y="524"/>
                    <a:pt x="572" y="238"/>
                    <a:pt x="5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784" y="2207925"/>
            <a:ext cx="861600" cy="8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689" y="3636925"/>
            <a:ext cx="861600" cy="8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14" y="2251625"/>
            <a:ext cx="861600" cy="8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Obiettivo del </a:t>
            </a:r>
            <a:r>
              <a:rPr lang="en">
                <a:solidFill>
                  <a:srgbClr val="9A26E7"/>
                </a:solidFill>
              </a:rPr>
              <a:t>progetto</a:t>
            </a:r>
            <a:endParaRPr>
              <a:solidFill>
                <a:srgbClr val="9A26E7"/>
              </a:solidFill>
            </a:endParaRPr>
          </a:p>
        </p:txBody>
      </p:sp>
      <p:sp>
        <p:nvSpPr>
          <p:cNvPr id="299" name="Google Shape;299;p38"/>
          <p:cNvSpPr txBox="1">
            <a:spLocks noGrp="1"/>
          </p:cNvSpPr>
          <p:nvPr>
            <p:ph type="subTitle" idx="1"/>
          </p:nvPr>
        </p:nvSpPr>
        <p:spPr>
          <a:xfrm>
            <a:off x="1209612" y="2138200"/>
            <a:ext cx="2814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300" name="Google Shape;300;p38"/>
          <p:cNvSpPr txBox="1">
            <a:spLocks noGrp="1"/>
          </p:cNvSpPr>
          <p:nvPr>
            <p:ph type="subTitle" idx="2"/>
          </p:nvPr>
        </p:nvSpPr>
        <p:spPr>
          <a:xfrm>
            <a:off x="1209600" y="2477875"/>
            <a:ext cx="3111900" cy="82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/>
              <a:t>Dati RNA-Seq del progetto SRX3733298, contenenti campioni di ceppi resistenti e suscettibili di </a:t>
            </a:r>
            <a:r>
              <a:rPr lang="en" sz="1100" i="1"/>
              <a:t>Escherichia coli</a:t>
            </a:r>
            <a:r>
              <a:rPr lang="en" sz="1100"/>
              <a:t> esposti al peptide antimicrobico Magainin I.</a:t>
            </a:r>
            <a:endParaRPr sz="1100"/>
          </a:p>
        </p:txBody>
      </p:sp>
      <p:sp>
        <p:nvSpPr>
          <p:cNvPr id="301" name="Google Shape;301;p38"/>
          <p:cNvSpPr txBox="1">
            <a:spLocks noGrp="1"/>
          </p:cNvSpPr>
          <p:nvPr>
            <p:ph type="title" idx="3"/>
          </p:nvPr>
        </p:nvSpPr>
        <p:spPr>
          <a:xfrm>
            <a:off x="342563" y="2346125"/>
            <a:ext cx="741300" cy="675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2" name="Google Shape;302;p38"/>
          <p:cNvSpPr txBox="1">
            <a:spLocks noGrp="1"/>
          </p:cNvSpPr>
          <p:nvPr>
            <p:ph type="subTitle" idx="4"/>
          </p:nvPr>
        </p:nvSpPr>
        <p:spPr>
          <a:xfrm>
            <a:off x="3397437" y="3663075"/>
            <a:ext cx="2814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Obiettivo</a:t>
            </a:r>
            <a:endParaRPr/>
          </a:p>
        </p:txBody>
      </p:sp>
      <p:sp>
        <p:nvSpPr>
          <p:cNvPr id="303" name="Google Shape;303;p38"/>
          <p:cNvSpPr txBox="1">
            <a:spLocks noGrp="1"/>
          </p:cNvSpPr>
          <p:nvPr>
            <p:ph type="subTitle" idx="5"/>
          </p:nvPr>
        </p:nvSpPr>
        <p:spPr>
          <a:xfrm>
            <a:off x="3397422" y="4074125"/>
            <a:ext cx="3493500" cy="525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Identificare i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geni maggiormente espressi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e comprenderne il ruolo nei meccanismi di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tolleranza e adattamento alla resistenza batterica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04" name="Google Shape;304;p38"/>
          <p:cNvSpPr txBox="1">
            <a:spLocks noGrp="1"/>
          </p:cNvSpPr>
          <p:nvPr>
            <p:ph type="title" idx="6"/>
          </p:nvPr>
        </p:nvSpPr>
        <p:spPr>
          <a:xfrm>
            <a:off x="2569813" y="3731425"/>
            <a:ext cx="741300" cy="675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05" name="Google Shape;305;p38"/>
          <p:cNvSpPr txBox="1">
            <a:spLocks noGrp="1"/>
          </p:cNvSpPr>
          <p:nvPr>
            <p:ph type="subTitle" idx="7"/>
          </p:nvPr>
        </p:nvSpPr>
        <p:spPr>
          <a:xfrm>
            <a:off x="5341713" y="2209650"/>
            <a:ext cx="28140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Analisi bioinformatica</a:t>
            </a:r>
            <a:endParaRPr/>
          </a:p>
        </p:txBody>
      </p:sp>
      <p:sp>
        <p:nvSpPr>
          <p:cNvPr id="306" name="Google Shape;306;p38"/>
          <p:cNvSpPr txBox="1">
            <a:spLocks noGrp="1"/>
          </p:cNvSpPr>
          <p:nvPr>
            <p:ph type="subTitle" idx="8"/>
          </p:nvPr>
        </p:nvSpPr>
        <p:spPr>
          <a:xfrm>
            <a:off x="5341713" y="2620700"/>
            <a:ext cx="3179400" cy="525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Applicare tecniche di </a:t>
            </a:r>
            <a:r>
              <a:rPr lang="en" sz="1100" b="1"/>
              <a:t>trimming</a:t>
            </a:r>
            <a:r>
              <a:rPr lang="en" sz="1100"/>
              <a:t>, </a:t>
            </a:r>
            <a:r>
              <a:rPr lang="en" sz="1100" b="1"/>
              <a:t>allineamento</a:t>
            </a:r>
            <a:r>
              <a:rPr lang="en" sz="1100"/>
              <a:t> e </a:t>
            </a:r>
            <a:r>
              <a:rPr lang="en" sz="1100" b="1"/>
              <a:t>quantificazione dell’espressione genica</a:t>
            </a:r>
            <a:r>
              <a:rPr lang="en" sz="1100"/>
              <a:t> su dati RNA-Seq.</a:t>
            </a:r>
            <a:endParaRPr sz="1100"/>
          </a:p>
        </p:txBody>
      </p:sp>
      <p:sp>
        <p:nvSpPr>
          <p:cNvPr id="307" name="Google Shape;307;p38"/>
          <p:cNvSpPr txBox="1">
            <a:spLocks noGrp="1"/>
          </p:cNvSpPr>
          <p:nvPr>
            <p:ph type="title" idx="9"/>
          </p:nvPr>
        </p:nvSpPr>
        <p:spPr>
          <a:xfrm>
            <a:off x="4514088" y="2302425"/>
            <a:ext cx="741300" cy="675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8" name="Google Shape;308;p38"/>
          <p:cNvSpPr txBox="1"/>
          <p:nvPr/>
        </p:nvSpPr>
        <p:spPr>
          <a:xfrm>
            <a:off x="907725" y="1131700"/>
            <a:ext cx="76134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Utilizzare la piattaforma </a:t>
            </a:r>
            <a:r>
              <a:rPr lang="en" sz="1100" i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Galaxy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per analizzare dati RNA-Seq di </a:t>
            </a:r>
            <a:r>
              <a:rPr lang="en" sz="1100" i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Escherichia coli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e identificare i geni coinvolti nella risposta batterica all’esposizione a </a:t>
            </a:r>
            <a:r>
              <a:rPr lang="en" sz="11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Magainin I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un peptide antimicrobico.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Co</a:t>
            </a:r>
            <a:r>
              <a:rPr lang="en"/>
              <a:t>s’è </a:t>
            </a:r>
            <a:r>
              <a:rPr lang="en" sz="2800" b="1">
                <a:solidFill>
                  <a:schemeClr val="accent3"/>
                </a:solidFill>
              </a:rPr>
              <a:t>ga</a:t>
            </a:r>
            <a:r>
              <a:rPr lang="en">
                <a:solidFill>
                  <a:schemeClr val="accent3"/>
                </a:solidFill>
              </a:rPr>
              <a:t>laxy?</a:t>
            </a:r>
            <a:endParaRPr sz="2800" b="1">
              <a:solidFill>
                <a:schemeClr val="accent3"/>
              </a:solidFill>
            </a:endParaRPr>
          </a:p>
        </p:txBody>
      </p:sp>
      <p:sp>
        <p:nvSpPr>
          <p:cNvPr id="314" name="Google Shape;314;p39"/>
          <p:cNvSpPr txBox="1"/>
          <p:nvPr/>
        </p:nvSpPr>
        <p:spPr>
          <a:xfrm>
            <a:off x="918150" y="1231475"/>
            <a:ext cx="3575100" cy="9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Galaxy 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è un ambiente open-source progettato per consentire agli utenti, anche senza competenze avanzate di programmazione, di eseguire analisi bioinformatiche complesse attraverso un’interfaccia grafica intuitiva.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5" name="Google Shape;31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5800" y="1064563"/>
            <a:ext cx="381000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6256" y="2346000"/>
            <a:ext cx="5651482" cy="260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Perché usare </a:t>
            </a:r>
            <a:r>
              <a:rPr lang="en">
                <a:solidFill>
                  <a:schemeClr val="accent3"/>
                </a:solidFill>
              </a:rPr>
              <a:t>Galaxy?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22" name="Google Shape;322;p40"/>
          <p:cNvSpPr txBox="1">
            <a:spLocks noGrp="1"/>
          </p:cNvSpPr>
          <p:nvPr>
            <p:ph type="subTitle" idx="4294967295"/>
          </p:nvPr>
        </p:nvSpPr>
        <p:spPr>
          <a:xfrm>
            <a:off x="5236180" y="1351725"/>
            <a:ext cx="21402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Gestione dei dati</a:t>
            </a:r>
            <a:endParaRPr sz="1400" b="1"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323" name="Google Shape;323;p40"/>
          <p:cNvSpPr txBox="1">
            <a:spLocks noGrp="1"/>
          </p:cNvSpPr>
          <p:nvPr>
            <p:ph type="subTitle" idx="4294967295"/>
          </p:nvPr>
        </p:nvSpPr>
        <p:spPr>
          <a:xfrm>
            <a:off x="5265427" y="1721575"/>
            <a:ext cx="3271800" cy="572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Carica e organizza file FASTQ, BAM, VCF direttamente nel browser.</a:t>
            </a:r>
            <a:endParaRPr sz="1400"/>
          </a:p>
        </p:txBody>
      </p:sp>
      <p:sp>
        <p:nvSpPr>
          <p:cNvPr id="324" name="Google Shape;324;p40"/>
          <p:cNvSpPr txBox="1">
            <a:spLocks noGrp="1"/>
          </p:cNvSpPr>
          <p:nvPr>
            <p:ph type="subTitle" idx="4294967295"/>
          </p:nvPr>
        </p:nvSpPr>
        <p:spPr>
          <a:xfrm>
            <a:off x="5236175" y="3022425"/>
            <a:ext cx="15699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Scalabilità</a:t>
            </a:r>
            <a:endParaRPr sz="1400" b="1"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325" name="Google Shape;325;p40"/>
          <p:cNvSpPr txBox="1">
            <a:spLocks noGrp="1"/>
          </p:cNvSpPr>
          <p:nvPr>
            <p:ph type="subTitle" idx="4294967295"/>
          </p:nvPr>
        </p:nvSpPr>
        <p:spPr>
          <a:xfrm>
            <a:off x="5265425" y="3366875"/>
            <a:ext cx="3147300" cy="572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Galaxy funziona su computer locali, server o cloud.</a:t>
            </a:r>
            <a:endParaRPr sz="1400"/>
          </a:p>
        </p:txBody>
      </p:sp>
      <p:sp>
        <p:nvSpPr>
          <p:cNvPr id="326" name="Google Shape;326;p40"/>
          <p:cNvSpPr txBox="1">
            <a:spLocks noGrp="1"/>
          </p:cNvSpPr>
          <p:nvPr>
            <p:ph type="subTitle" idx="4294967295"/>
          </p:nvPr>
        </p:nvSpPr>
        <p:spPr>
          <a:xfrm>
            <a:off x="976500" y="1351725"/>
            <a:ext cx="28242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Interfaccia grafica intuitiva</a:t>
            </a:r>
            <a:endParaRPr sz="1700" b="1"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327" name="Google Shape;327;p40"/>
          <p:cNvSpPr txBox="1">
            <a:spLocks noGrp="1"/>
          </p:cNvSpPr>
          <p:nvPr>
            <p:ph type="subTitle" idx="4294967295"/>
          </p:nvPr>
        </p:nvSpPr>
        <p:spPr>
          <a:xfrm>
            <a:off x="976500" y="1742313"/>
            <a:ext cx="2584500" cy="572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Crea e modifica workflow bioinformatici senza scrivere codice.</a:t>
            </a:r>
            <a:endParaRPr sz="1400"/>
          </a:p>
        </p:txBody>
      </p:sp>
      <p:sp>
        <p:nvSpPr>
          <p:cNvPr id="328" name="Google Shape;328;p40"/>
          <p:cNvSpPr txBox="1">
            <a:spLocks noGrp="1"/>
          </p:cNvSpPr>
          <p:nvPr>
            <p:ph type="subTitle" idx="4294967295"/>
          </p:nvPr>
        </p:nvSpPr>
        <p:spPr>
          <a:xfrm>
            <a:off x="1097225" y="3063900"/>
            <a:ext cx="2824200" cy="379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Riproducibilità delle analisi</a:t>
            </a:r>
            <a:endParaRPr sz="1400" b="1"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329" name="Google Shape;329;p40"/>
          <p:cNvSpPr txBox="1">
            <a:spLocks noGrp="1"/>
          </p:cNvSpPr>
          <p:nvPr>
            <p:ph type="subTitle" idx="4294967295"/>
          </p:nvPr>
        </p:nvSpPr>
        <p:spPr>
          <a:xfrm>
            <a:off x="1127975" y="3443400"/>
            <a:ext cx="3048300" cy="572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Salva, riusa e condividi pipeline per garantire trasparenza scientifica.</a:t>
            </a:r>
            <a:endParaRPr sz="1400"/>
          </a:p>
        </p:txBody>
      </p:sp>
      <p:pic>
        <p:nvPicPr>
          <p:cNvPr id="330" name="Google Shape;3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50" y="1413025"/>
            <a:ext cx="611872" cy="606271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0"/>
          <p:cNvSpPr txBox="1">
            <a:spLocks noGrp="1"/>
          </p:cNvSpPr>
          <p:nvPr>
            <p:ph type="subTitle" idx="4294967295"/>
          </p:nvPr>
        </p:nvSpPr>
        <p:spPr>
          <a:xfrm>
            <a:off x="443743" y="1518441"/>
            <a:ext cx="453600" cy="4023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3"/>
                </a:solidFill>
                <a:latin typeface="Michroma"/>
                <a:ea typeface="Michroma"/>
                <a:cs typeface="Michroma"/>
                <a:sym typeface="Michroma"/>
              </a:rPr>
              <a:t>A</a:t>
            </a:r>
            <a:endParaRPr sz="1400" b="1">
              <a:solidFill>
                <a:schemeClr val="accent3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  <p:pic>
        <p:nvPicPr>
          <p:cNvPr id="332" name="Google Shape;3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3" y="1413025"/>
            <a:ext cx="611872" cy="60627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0"/>
          <p:cNvSpPr txBox="1">
            <a:spLocks noGrp="1"/>
          </p:cNvSpPr>
          <p:nvPr>
            <p:ph type="subTitle" idx="4294967295"/>
          </p:nvPr>
        </p:nvSpPr>
        <p:spPr>
          <a:xfrm>
            <a:off x="4651196" y="1518441"/>
            <a:ext cx="453600" cy="4023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3"/>
                </a:solidFill>
                <a:latin typeface="Michroma"/>
                <a:ea typeface="Michroma"/>
                <a:cs typeface="Michroma"/>
                <a:sym typeface="Michroma"/>
              </a:rPr>
              <a:t>B</a:t>
            </a:r>
            <a:endParaRPr sz="1400" b="1">
              <a:solidFill>
                <a:schemeClr val="accent3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  <p:pic>
        <p:nvPicPr>
          <p:cNvPr id="334" name="Google Shape;3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15" y="3197554"/>
            <a:ext cx="611872" cy="60627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0"/>
          <p:cNvSpPr txBox="1">
            <a:spLocks noGrp="1"/>
          </p:cNvSpPr>
          <p:nvPr>
            <p:ph type="subTitle" idx="4294967295"/>
          </p:nvPr>
        </p:nvSpPr>
        <p:spPr>
          <a:xfrm>
            <a:off x="443809" y="3302971"/>
            <a:ext cx="453600" cy="4023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3"/>
                </a:solidFill>
                <a:latin typeface="Michroma"/>
                <a:ea typeface="Michroma"/>
                <a:cs typeface="Michroma"/>
                <a:sym typeface="Michroma"/>
              </a:rPr>
              <a:t>C</a:t>
            </a:r>
            <a:endParaRPr sz="1400" b="1">
              <a:solidFill>
                <a:schemeClr val="accent3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  <p:pic>
        <p:nvPicPr>
          <p:cNvPr id="336" name="Google Shape;33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311" y="3092138"/>
            <a:ext cx="611872" cy="60627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0"/>
          <p:cNvSpPr txBox="1">
            <a:spLocks noGrp="1"/>
          </p:cNvSpPr>
          <p:nvPr>
            <p:ph type="subTitle" idx="4294967295"/>
          </p:nvPr>
        </p:nvSpPr>
        <p:spPr>
          <a:xfrm>
            <a:off x="4703504" y="3197554"/>
            <a:ext cx="453600" cy="4023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accent3"/>
                </a:solidFill>
                <a:latin typeface="Michroma"/>
                <a:ea typeface="Michroma"/>
                <a:cs typeface="Michroma"/>
                <a:sym typeface="Michroma"/>
              </a:rPr>
              <a:t>D</a:t>
            </a:r>
            <a:endParaRPr sz="1400" b="1">
              <a:solidFill>
                <a:schemeClr val="accent3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 txBox="1">
            <a:spLocks noGrp="1"/>
          </p:cNvSpPr>
          <p:nvPr>
            <p:ph type="title"/>
          </p:nvPr>
        </p:nvSpPr>
        <p:spPr>
          <a:xfrm>
            <a:off x="173775" y="126075"/>
            <a:ext cx="6768600" cy="698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Trimming con </a:t>
            </a:r>
            <a:r>
              <a:rPr lang="en" sz="2800">
                <a:solidFill>
                  <a:schemeClr val="accent3"/>
                </a:solidFill>
              </a:rPr>
              <a:t>cutadapt</a:t>
            </a:r>
            <a:endParaRPr sz="2800">
              <a:solidFill>
                <a:schemeClr val="accent3"/>
              </a:solidFill>
            </a:endParaRPr>
          </a:p>
        </p:txBody>
      </p:sp>
      <p:sp>
        <p:nvSpPr>
          <p:cNvPr id="372" name="Google Shape;372;p42"/>
          <p:cNvSpPr txBox="1">
            <a:spLocks noGrp="1"/>
          </p:cNvSpPr>
          <p:nvPr>
            <p:ph type="subTitle" idx="1"/>
          </p:nvPr>
        </p:nvSpPr>
        <p:spPr>
          <a:xfrm>
            <a:off x="354525" y="1022875"/>
            <a:ext cx="6693000" cy="647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Cos'è il trimming?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Il </a:t>
            </a:r>
            <a:r>
              <a:rPr lang="en" sz="1100" b="1"/>
              <a:t>trimming</a:t>
            </a:r>
            <a:r>
              <a:rPr lang="en" sz="1100"/>
              <a:t> è un processo che pulisce le sequenze di RNA-Seq rimuovendo </a:t>
            </a:r>
            <a:r>
              <a:rPr lang="en" sz="1100" b="1"/>
              <a:t>basi di bassa qualità</a:t>
            </a:r>
            <a:r>
              <a:rPr lang="en" sz="1100"/>
              <a:t> o </a:t>
            </a:r>
            <a:r>
              <a:rPr lang="en" sz="1100" b="1"/>
              <a:t>adattatori</a:t>
            </a:r>
            <a:r>
              <a:rPr lang="en" sz="1100"/>
              <a:t> residui, migliorando così l'</a:t>
            </a:r>
            <a:r>
              <a:rPr lang="en" sz="1100" b="1"/>
              <a:t>accuratezza dell'allineamento</a:t>
            </a:r>
            <a:r>
              <a:rPr lang="en" sz="1100"/>
              <a:t> e delle analisi successive.</a:t>
            </a:r>
            <a:endParaRPr sz="1400"/>
          </a:p>
        </p:txBody>
      </p:sp>
      <p:cxnSp>
        <p:nvCxnSpPr>
          <p:cNvPr id="373" name="Google Shape;373;p42"/>
          <p:cNvCxnSpPr/>
          <p:nvPr/>
        </p:nvCxnSpPr>
        <p:spPr>
          <a:xfrm>
            <a:off x="3081200" y="1652413"/>
            <a:ext cx="21516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4" name="Google Shape;37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99998">
            <a:off x="7115785" y="1043140"/>
            <a:ext cx="605100" cy="607207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2"/>
          <p:cNvSpPr txBox="1"/>
          <p:nvPr/>
        </p:nvSpPr>
        <p:spPr>
          <a:xfrm>
            <a:off x="173775" y="1718300"/>
            <a:ext cx="3000000" cy="23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PRIMA del trimming</a:t>
            </a:r>
            <a:endParaRPr sz="9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Le reads contengono </a:t>
            </a:r>
            <a:r>
              <a:rPr lang="en" sz="9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molte basi "N"</a:t>
            </a: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(es. </a:t>
            </a:r>
            <a:r>
              <a:rPr lang="en" sz="900">
                <a:solidFill>
                  <a:srgbClr val="188038"/>
                </a:solidFill>
                <a:latin typeface="Nunito"/>
                <a:ea typeface="Nunito"/>
                <a:cs typeface="Nunito"/>
                <a:sym typeface="Nunito"/>
              </a:rPr>
              <a:t>NNNNNNNNNNNNNNNNNNNNNNN...</a:t>
            </a: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), che indicano </a:t>
            </a:r>
            <a:r>
              <a:rPr lang="en" sz="9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sequenze non leggibili</a:t>
            </a: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o </a:t>
            </a:r>
            <a:r>
              <a:rPr lang="en" sz="9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di bassa qualità</a:t>
            </a: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b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Le quality scores (</a:t>
            </a:r>
            <a:r>
              <a:rPr lang="en" sz="900">
                <a:solidFill>
                  <a:srgbClr val="188038"/>
                </a:solidFill>
                <a:latin typeface="Nunito"/>
                <a:ea typeface="Nunito"/>
                <a:cs typeface="Nunito"/>
                <a:sym typeface="Nunito"/>
              </a:rPr>
              <a:t>+</a:t>
            </a: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line) mostrano </a:t>
            </a:r>
            <a:r>
              <a:rPr lang="en" sz="9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molti simboli </a:t>
            </a:r>
            <a:r>
              <a:rPr lang="en" sz="900" b="1">
                <a:solidFill>
                  <a:srgbClr val="188038"/>
                </a:solidFill>
                <a:latin typeface="Nunito"/>
                <a:ea typeface="Nunito"/>
                <a:cs typeface="Nunito"/>
                <a:sym typeface="Nunito"/>
              </a:rPr>
              <a:t>#</a:t>
            </a: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che rappresentano </a:t>
            </a:r>
            <a:r>
              <a:rPr lang="en" sz="9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basi con qualità molto bassa</a:t>
            </a: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b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Queste reads, se non rimosse o corrette, </a:t>
            </a:r>
            <a:r>
              <a:rPr lang="en" sz="9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possono compromettere l’allineamento e le analisi successive</a:t>
            </a:r>
            <a:r>
              <a:rPr lang="en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6" name="Google Shape;37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8341" y="2013813"/>
            <a:ext cx="5434634" cy="17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3"/>
          <p:cNvSpPr txBox="1">
            <a:spLocks noGrp="1"/>
          </p:cNvSpPr>
          <p:nvPr>
            <p:ph type="title"/>
          </p:nvPr>
        </p:nvSpPr>
        <p:spPr>
          <a:xfrm>
            <a:off x="173775" y="126075"/>
            <a:ext cx="6768600" cy="698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Trimming con </a:t>
            </a:r>
            <a:r>
              <a:rPr lang="en" sz="2800">
                <a:solidFill>
                  <a:schemeClr val="accent3"/>
                </a:solidFill>
              </a:rPr>
              <a:t>cutadapt</a:t>
            </a:r>
            <a:endParaRPr sz="2800">
              <a:solidFill>
                <a:schemeClr val="accent3"/>
              </a:solidFill>
            </a:endParaRPr>
          </a:p>
        </p:txBody>
      </p:sp>
      <p:cxnSp>
        <p:nvCxnSpPr>
          <p:cNvPr id="382" name="Google Shape;382;p43"/>
          <p:cNvCxnSpPr/>
          <p:nvPr/>
        </p:nvCxnSpPr>
        <p:spPr>
          <a:xfrm>
            <a:off x="3382000" y="824763"/>
            <a:ext cx="21516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83" name="Google Shape;38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99998">
            <a:off x="7115785" y="1043140"/>
            <a:ext cx="605100" cy="607207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3"/>
          <p:cNvSpPr txBox="1"/>
          <p:nvPr/>
        </p:nvSpPr>
        <p:spPr>
          <a:xfrm>
            <a:off x="173775" y="1033450"/>
            <a:ext cx="3000000" cy="29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DOPO il trimming</a:t>
            </a:r>
            <a:endParaRPr sz="10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Le reads iniziano direttamente con basi </a:t>
            </a:r>
            <a:r>
              <a:rPr lang="en" sz="1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identificabili e biologicamente significative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(</a:t>
            </a:r>
            <a:r>
              <a:rPr lang="en" sz="1000">
                <a:solidFill>
                  <a:srgbClr val="188038"/>
                </a:solidFill>
                <a:latin typeface="Nunito"/>
                <a:ea typeface="Nunito"/>
                <a:cs typeface="Nunito"/>
                <a:sym typeface="Nunito"/>
              </a:rPr>
              <a:t>NGTAAAAAGCCGCAA...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).</a:t>
            </a:r>
            <a:b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Nessuna sequenza di "N"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visibile nelle reads.</a:t>
            </a:r>
            <a:b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Le qualità (</a:t>
            </a:r>
            <a:r>
              <a:rPr lang="en" sz="1000">
                <a:solidFill>
                  <a:srgbClr val="188038"/>
                </a:solidFill>
                <a:latin typeface="Nunito"/>
                <a:ea typeface="Nunito"/>
                <a:cs typeface="Nunito"/>
                <a:sym typeface="Nunito"/>
              </a:rPr>
              <a:t>+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line) sono </a:t>
            </a:r>
            <a:r>
              <a:rPr lang="en" sz="1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molto più alte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con simboli </a:t>
            </a:r>
            <a:r>
              <a:rPr lang="en" sz="1000">
                <a:solidFill>
                  <a:srgbClr val="188038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" sz="1000">
                <a:solidFill>
                  <a:srgbClr val="188038"/>
                </a:solidFill>
                <a:latin typeface="Nunito"/>
                <a:ea typeface="Nunito"/>
                <a:cs typeface="Nunito"/>
                <a:sym typeface="Nunito"/>
              </a:rPr>
              <a:t>F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" sz="1000">
                <a:solidFill>
                  <a:srgbClr val="188038"/>
                </a:solidFill>
                <a:latin typeface="Nunito"/>
                <a:ea typeface="Nunito"/>
                <a:cs typeface="Nunito"/>
                <a:sym typeface="Nunito"/>
              </a:rPr>
              <a:t>G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" sz="1000">
                <a:solidFill>
                  <a:srgbClr val="188038"/>
                </a:solidFill>
                <a:latin typeface="Nunito"/>
                <a:ea typeface="Nunito"/>
                <a:cs typeface="Nunito"/>
                <a:sym typeface="Nunito"/>
              </a:rPr>
              <a:t>H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ecc., che indicano </a:t>
            </a:r>
            <a:r>
              <a:rPr lang="en" sz="1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elevata qualità di base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b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Le reads sono più </a:t>
            </a:r>
            <a:r>
              <a:rPr lang="en" sz="1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pulite e uniformi</a:t>
            </a:r>
            <a: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pronte per un allineamento più efficace.</a:t>
            </a:r>
            <a:br>
              <a:rPr lang="en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5" name="Google Shape;38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2000" y="1565125"/>
            <a:ext cx="4940074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3"/>
          <p:cNvSpPr txBox="1"/>
          <p:nvPr/>
        </p:nvSpPr>
        <p:spPr>
          <a:xfrm>
            <a:off x="285750" y="4045175"/>
            <a:ext cx="85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Il trimming ha </a:t>
            </a:r>
            <a:r>
              <a:rPr lang="en" dirty="0" err="1">
                <a:latin typeface="Nunito"/>
                <a:ea typeface="Nunito"/>
                <a:cs typeface="Nunito"/>
                <a:sym typeface="Nunito"/>
              </a:rPr>
              <a:t>migliorato</a:t>
            </a:r>
            <a:r>
              <a:rPr lang="en" dirty="0">
                <a:latin typeface="Nunito"/>
                <a:ea typeface="Nunito"/>
                <a:cs typeface="Nunito"/>
                <a:sym typeface="Nunito"/>
              </a:rPr>
              <a:t> la </a:t>
            </a:r>
            <a:r>
              <a:rPr lang="en" dirty="0" err="1">
                <a:latin typeface="Nunito"/>
                <a:ea typeface="Nunito"/>
                <a:cs typeface="Nunito"/>
                <a:sym typeface="Nunito"/>
              </a:rPr>
              <a:t>distribuzione</a:t>
            </a:r>
            <a:r>
              <a:rPr lang="en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 err="1">
                <a:latin typeface="Nunito"/>
                <a:ea typeface="Nunito"/>
                <a:cs typeface="Nunito"/>
                <a:sym typeface="Nunito"/>
              </a:rPr>
              <a:t>della</a:t>
            </a:r>
            <a:r>
              <a:rPr lang="en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 err="1">
                <a:latin typeface="Nunito"/>
                <a:ea typeface="Nunito"/>
                <a:cs typeface="Nunito"/>
                <a:sym typeface="Nunito"/>
              </a:rPr>
              <a:t>qualità</a:t>
            </a:r>
            <a:r>
              <a:rPr lang="en" dirty="0">
                <a:latin typeface="Nunito"/>
                <a:ea typeface="Nunito"/>
                <a:cs typeface="Nunito"/>
                <a:sym typeface="Nunito"/>
              </a:rPr>
              <a:t> per base, </a:t>
            </a:r>
            <a:r>
              <a:rPr lang="en" dirty="0" err="1">
                <a:latin typeface="Nunito"/>
                <a:ea typeface="Nunito"/>
                <a:cs typeface="Nunito"/>
                <a:sym typeface="Nunito"/>
              </a:rPr>
              <a:t>preparando</a:t>
            </a:r>
            <a:r>
              <a:rPr lang="en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 err="1"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 err="1">
                <a:latin typeface="Nunito"/>
                <a:ea typeface="Nunito"/>
                <a:cs typeface="Nunito"/>
                <a:sym typeface="Nunito"/>
              </a:rPr>
              <a:t>dati</a:t>
            </a:r>
            <a:r>
              <a:rPr lang="en" dirty="0">
                <a:latin typeface="Nunito"/>
                <a:ea typeface="Nunito"/>
                <a:cs typeface="Nunito"/>
                <a:sym typeface="Nunito"/>
              </a:rPr>
              <a:t> per </a:t>
            </a:r>
            <a:r>
              <a:rPr lang="en" dirty="0" err="1">
                <a:latin typeface="Nunito"/>
                <a:ea typeface="Nunito"/>
                <a:cs typeface="Nunito"/>
                <a:sym typeface="Nunito"/>
              </a:rPr>
              <a:t>l’allineamento</a:t>
            </a:r>
            <a:r>
              <a:rPr lang="en" dirty="0">
                <a:latin typeface="Nunito"/>
                <a:ea typeface="Nunito"/>
                <a:cs typeface="Nunito"/>
                <a:sym typeface="Nunito"/>
              </a:rPr>
              <a:t>.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4"/>
          <p:cNvSpPr txBox="1">
            <a:spLocks noGrp="1"/>
          </p:cNvSpPr>
          <p:nvPr>
            <p:ph type="title"/>
          </p:nvPr>
        </p:nvSpPr>
        <p:spPr>
          <a:xfrm>
            <a:off x="523800" y="303700"/>
            <a:ext cx="85209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Allineamento - </a:t>
            </a:r>
            <a:r>
              <a:rPr lang="en" b="1">
                <a:solidFill>
                  <a:srgbClr val="9A26E7"/>
                </a:solidFill>
              </a:rPr>
              <a:t>Bowtie2</a:t>
            </a:r>
            <a:endParaRPr b="1">
              <a:solidFill>
                <a:srgbClr val="9A26E7"/>
              </a:solidFill>
            </a:endParaRPr>
          </a:p>
        </p:txBody>
      </p:sp>
      <p:sp>
        <p:nvSpPr>
          <p:cNvPr id="392" name="Google Shape;392;p44"/>
          <p:cNvSpPr txBox="1"/>
          <p:nvPr/>
        </p:nvSpPr>
        <p:spPr>
          <a:xfrm>
            <a:off x="330875" y="826300"/>
            <a:ext cx="3682200" cy="13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🎯 </a:t>
            </a:r>
            <a:r>
              <a:rPr lang="en" sz="13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rPr>
              <a:t>Obiettivo dell’allineamento</a:t>
            </a:r>
            <a:endParaRPr sz="1300" b="1">
              <a:solidFill>
                <a:schemeClr val="dk1"/>
              </a:solidFill>
              <a:latin typeface="Michroma"/>
              <a:ea typeface="Michroma"/>
              <a:cs typeface="Michroma"/>
              <a:sym typeface="Michrom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Associare ogni read del nostro esperimento a una posizione specifica sul genoma di riferimento di </a:t>
            </a:r>
            <a:r>
              <a:rPr lang="en" sz="1100" i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E. coli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per poter poi quantificare e analizzare l'espressione genica.</a:t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3" name="Google Shape;393;p44"/>
          <p:cNvSpPr txBox="1"/>
          <p:nvPr/>
        </p:nvSpPr>
        <p:spPr>
          <a:xfrm>
            <a:off x="4481225" y="826300"/>
            <a:ext cx="4342200" cy="11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🛠️ </a:t>
            </a:r>
            <a:r>
              <a:rPr lang="en" sz="13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rPr>
              <a:t>Strumento utilizzato: Bowtie2</a:t>
            </a:r>
            <a:endParaRPr sz="1300" b="1">
              <a:solidFill>
                <a:schemeClr val="dk1"/>
              </a:solidFill>
              <a:latin typeface="Michroma"/>
              <a:ea typeface="Michroma"/>
              <a:cs typeface="Michroma"/>
              <a:sym typeface="Michrom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Allineatore veloce ed efficiente per dati RNA-Seq.</a:t>
            </a:r>
            <a:b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Utilizza un </a:t>
            </a:r>
            <a:r>
              <a:rPr lang="en" sz="11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genoma di riferimento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(</a:t>
            </a:r>
            <a:r>
              <a:rPr lang="en" sz="1100" i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E. coli K-12 substr. MG1655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 scaricato da </a:t>
            </a:r>
            <a:r>
              <a:rPr lang="en" sz="11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Ensembl Bacteria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4" name="Google Shape;394;p44"/>
          <p:cNvSpPr txBox="1"/>
          <p:nvPr/>
        </p:nvSpPr>
        <p:spPr>
          <a:xfrm>
            <a:off x="2856550" y="2571750"/>
            <a:ext cx="313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📊 </a:t>
            </a:r>
            <a:r>
              <a:rPr lang="en" sz="1200" b="1">
                <a:solidFill>
                  <a:schemeClr val="dk1"/>
                </a:solidFill>
              </a:rPr>
              <a:t>Confronto dei tempi di allineamento</a:t>
            </a:r>
            <a:endParaRPr sz="1500"/>
          </a:p>
        </p:txBody>
      </p:sp>
      <p:pic>
        <p:nvPicPr>
          <p:cNvPr id="395" name="Google Shape;39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50" y="3141775"/>
            <a:ext cx="4044875" cy="180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8550" y="3124088"/>
            <a:ext cx="4044875" cy="1843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5"/>
          <p:cNvSpPr txBox="1">
            <a:spLocks noGrp="1"/>
          </p:cNvSpPr>
          <p:nvPr>
            <p:ph type="body" idx="1"/>
          </p:nvPr>
        </p:nvSpPr>
        <p:spPr>
          <a:xfrm>
            <a:off x="875875" y="992825"/>
            <a:ext cx="6804000" cy="81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Dopo l’allineamento delle letture con Bowtie2, è stato utilizzato il tool </a:t>
            </a:r>
            <a:r>
              <a:rPr lang="en" sz="1200" b="1"/>
              <a:t>Samtools flagstat</a:t>
            </a:r>
            <a:r>
              <a:rPr lang="en" sz="1200"/>
              <a:t> per analizzare la qualità e l’efficacia dell’allineamento, fornendo statistiche dettagliate sulle letture mappate.</a:t>
            </a:r>
            <a:endParaRPr sz="1200"/>
          </a:p>
        </p:txBody>
      </p:sp>
      <p:sp>
        <p:nvSpPr>
          <p:cNvPr id="402" name="Google Shape;402;p4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471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Samtools flagstat</a:t>
            </a:r>
            <a:endParaRPr/>
          </a:p>
        </p:txBody>
      </p:sp>
      <p:graphicFrame>
        <p:nvGraphicFramePr>
          <p:cNvPr id="403" name="Google Shape;403;p45"/>
          <p:cNvGraphicFramePr/>
          <p:nvPr/>
        </p:nvGraphicFramePr>
        <p:xfrm>
          <a:off x="5096250" y="1602550"/>
          <a:ext cx="2729450" cy="2414175"/>
        </p:xfrm>
        <a:graphic>
          <a:graphicData uri="http://schemas.openxmlformats.org/drawingml/2006/table">
            <a:tbl>
              <a:tblPr>
                <a:noFill/>
                <a:tableStyleId>{5E4973A4-0052-4C20-96E6-70466CF012B3}</a:tableStyleId>
              </a:tblPr>
              <a:tblGrid>
                <a:gridCol w="181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Metrica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Valore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Letture totali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14.481.266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Percentuale letture mappate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96,16 %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Properly paired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91,65 %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Letture duplicate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0 %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Letture singleton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1,40 %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4" name="Google Shape;404;p45"/>
          <p:cNvSpPr txBox="1"/>
          <p:nvPr/>
        </p:nvSpPr>
        <p:spPr>
          <a:xfrm>
            <a:off x="808775" y="4271725"/>
            <a:ext cx="72927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Questi risultati indicano un </a:t>
            </a:r>
            <a:r>
              <a:rPr lang="en" sz="11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allineamento di alta qualità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con una grande maggioranza di letture mappate correttamente e in coppia.</a:t>
            </a: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L’assenza di duplicati o letture supplementari conferma la </a:t>
            </a:r>
            <a:r>
              <a:rPr lang="en" sz="11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pulizia del dataset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e l’efficacia del pre-processing.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5" name="Google Shape;405;p45" title="Screenshot 2025-05-02 alle 19.21.2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800" y="1670550"/>
            <a:ext cx="3745376" cy="234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otechnology Institute Training Center by Slidesgo">
  <a:themeElements>
    <a:clrScheme name="Simple Light">
      <a:dk1>
        <a:srgbClr val="000000"/>
      </a:dk1>
      <a:lt1>
        <a:srgbClr val="666666"/>
      </a:lt1>
      <a:dk2>
        <a:srgbClr val="999999"/>
      </a:dk2>
      <a:lt2>
        <a:srgbClr val="B7B7B7"/>
      </a:lt2>
      <a:accent1>
        <a:srgbClr val="D9D9D9"/>
      </a:accent1>
      <a:accent2>
        <a:srgbClr val="F3F3F3"/>
      </a:accent2>
      <a:accent3>
        <a:srgbClr val="9A26E7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1342</Words>
  <Application>Microsoft Macintosh PowerPoint</Application>
  <PresentationFormat>Presentazione su schermo (16:9)</PresentationFormat>
  <Paragraphs>154</Paragraphs>
  <Slides>19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Nunito Medium</vt:lpstr>
      <vt:lpstr>Nunito</vt:lpstr>
      <vt:lpstr>Arial</vt:lpstr>
      <vt:lpstr>Lora Medium</vt:lpstr>
      <vt:lpstr>Michroma</vt:lpstr>
      <vt:lpstr>Biotechnology Institute Training Center by Slidesgo</vt:lpstr>
      <vt:lpstr>Analisi dell’espressione genica in E. coli tramite Galaxy </vt:lpstr>
      <vt:lpstr>Dataset</vt:lpstr>
      <vt:lpstr>Obiettivo del progetto</vt:lpstr>
      <vt:lpstr>Cos’è galaxy?</vt:lpstr>
      <vt:lpstr>Perché usare Galaxy?</vt:lpstr>
      <vt:lpstr>Trimming con cutadapt</vt:lpstr>
      <vt:lpstr>Trimming con cutadapt</vt:lpstr>
      <vt:lpstr>Allineamento - Bowtie2</vt:lpstr>
      <vt:lpstr>Samtools flagstat</vt:lpstr>
      <vt:lpstr>FeatureCounts</vt:lpstr>
      <vt:lpstr>Geni maggiormente espressi</vt:lpstr>
      <vt:lpstr>Distribuzione</vt:lpstr>
      <vt:lpstr>Gene B2911 – RNA 6S</vt:lpstr>
      <vt:lpstr>Gene B3123 – RnpB</vt:lpstr>
      <vt:lpstr>Gene B4408 – csrB</vt:lpstr>
      <vt:lpstr>Gene B4441 – GlmY</vt:lpstr>
      <vt:lpstr>Gene B4457 – CsrC</vt:lpstr>
      <vt:lpstr>Conclusioni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ANTONIO LANDI</cp:lastModifiedBy>
  <cp:revision>3</cp:revision>
  <dcterms:modified xsi:type="dcterms:W3CDTF">2025-05-05T23:04:10Z</dcterms:modified>
</cp:coreProperties>
</file>