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9" r:id="rId3"/>
    <p:sldId id="387" r:id="rId4"/>
    <p:sldId id="388" r:id="rId5"/>
    <p:sldId id="386" r:id="rId6"/>
    <p:sldId id="365" r:id="rId7"/>
    <p:sldId id="390" r:id="rId8"/>
    <p:sldId id="348" r:id="rId9"/>
    <p:sldId id="349" r:id="rId10"/>
    <p:sldId id="391" r:id="rId11"/>
    <p:sldId id="392" r:id="rId12"/>
    <p:sldId id="285" r:id="rId1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 De Riggi" initials="MDR" lastIdx="1" clrIdx="0">
    <p:extLst>
      <p:ext uri="{19B8F6BF-5375-455C-9EA6-DF929625EA0E}">
        <p15:presenceInfo xmlns:p15="http://schemas.microsoft.com/office/powerpoint/2012/main" userId="6a79f74aeea02d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B1E1"/>
    <a:srgbClr val="262626"/>
    <a:srgbClr val="0000FE"/>
    <a:srgbClr val="BBE2FF"/>
    <a:srgbClr val="EDF7F9"/>
    <a:srgbClr val="85C5D6"/>
    <a:srgbClr val="0E9AB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6" autoAdjust="0"/>
    <p:restoredTop sz="96357" autoAdjust="0"/>
  </p:normalViewPr>
  <p:slideViewPr>
    <p:cSldViewPr snapToGrid="0" showGuides="1">
      <p:cViewPr varScale="1">
        <p:scale>
          <a:sx n="113" d="100"/>
          <a:sy n="113" d="100"/>
        </p:scale>
        <p:origin x="228" y="10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190EFE-CCCB-4DCD-B1CF-8C3CB119D6FE}" type="datetime1">
              <a:rPr lang="it-IT" smtClean="0"/>
              <a:t>28/09/2021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AC070-77AE-44FC-B0C8-108B581F9765}" type="datetime1">
              <a:rPr lang="it-IT" noProof="0" smtClean="0"/>
              <a:pPr/>
              <a:t>28/09/2021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1859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544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0159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7888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4000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7098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7063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9478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7075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987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953276-A596-464E-8131-16FDC4642D35}" type="datetime1">
              <a:rPr lang="it-IT" noProof="0" smtClean="0"/>
              <a:t>28/09/2021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F66E3F-D06F-47DA-A95C-C846DE23F8C0}" type="datetime1">
              <a:rPr lang="it-IT" noProof="0" smtClean="0"/>
              <a:t>28/09/2021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E6513-E3C7-4048-AC2F-41B0D1F6D895}" type="datetime1">
              <a:rPr lang="it-IT" noProof="0" smtClean="0"/>
              <a:t>28/09/2021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A1E7DF-6F8F-47CE-8C70-53A994FBF180}" type="datetime1">
              <a:rPr lang="it-IT" noProof="0" smtClean="0"/>
              <a:t>28/09/2021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FB8710-ABAB-4285-AF31-02779743E1F4}" type="datetime1">
              <a:rPr lang="it-IT" noProof="0" smtClean="0"/>
              <a:t>28/09/2021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1FD3F1-0F70-4F3C-841E-3B4B1A9982AD}" type="datetime1">
              <a:rPr lang="it-IT" noProof="0" smtClean="0"/>
              <a:t>28/09/2021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5CD94-E959-4436-A899-6BFB5CD81E9E}" type="datetime1">
              <a:rPr lang="it-IT" noProof="0" smtClean="0"/>
              <a:t>28/09/2021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7B0C7F-749B-466A-A38A-03B1C8A2F06C}" type="datetime1">
              <a:rPr lang="it-IT" noProof="0" smtClean="0"/>
              <a:t>28/09/2021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C309BE-2E90-45F2-A626-98CE1308C9C4}" type="datetime1">
              <a:rPr lang="it-IT" noProof="0" smtClean="0"/>
              <a:t>28/09/2021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D791A9-9A19-4C7D-9EDF-F6B9F670B73C}" type="datetime1">
              <a:rPr lang="it-IT" noProof="0" smtClean="0"/>
              <a:t>28/09/2021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87147A-BE07-4D89-850F-642EAF1AAEA9}" type="datetime1">
              <a:rPr lang="it-IT" noProof="0" smtClean="0"/>
              <a:t>28/09/2021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50AD8DE-E201-43F1-B9CB-48547493CA6A}" type="datetime1">
              <a:rPr lang="it-IT" noProof="0" smtClean="0"/>
              <a:t>28/09/2021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BDB37CDF-76C1-4F77-87D3-8A66D093C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74450">
            <a:off x="1087916" y="1545091"/>
            <a:ext cx="2562225" cy="2152650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B88FE00C-9DF5-4596-A41D-8F36E413B6C8}"/>
              </a:ext>
            </a:extLst>
          </p:cNvPr>
          <p:cNvSpPr/>
          <p:nvPr/>
        </p:nvSpPr>
        <p:spPr>
          <a:xfrm rot="680625">
            <a:off x="2051470" y="3150106"/>
            <a:ext cx="1498339" cy="8012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1565" y="2890509"/>
            <a:ext cx="7408869" cy="1661993"/>
          </a:xfr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it-IT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Implementazione NoSQL in FLY</a:t>
            </a:r>
            <a:endParaRPr lang="it-IT" b="1" dirty="0">
              <a:solidFill>
                <a:schemeClr val="accent5">
                  <a:lumMod val="60000"/>
                  <a:lumOff val="4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22561AED-200A-4D5E-AD5D-3A49BF33D182}"/>
              </a:ext>
            </a:extLst>
          </p:cNvPr>
          <p:cNvSpPr/>
          <p:nvPr/>
        </p:nvSpPr>
        <p:spPr>
          <a:xfrm>
            <a:off x="1342238" y="1217604"/>
            <a:ext cx="151002" cy="168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ombo 11">
            <a:extLst>
              <a:ext uri="{FF2B5EF4-FFF2-40B4-BE49-F238E27FC236}">
                <a16:creationId xmlns:a16="http://schemas.microsoft.com/office/drawing/2014/main" id="{3A12BB42-4536-414A-8155-D1F9DF466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rgbClr val="BBE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3" name="Rombo 12">
            <a:extLst>
              <a:ext uri="{FF2B5EF4-FFF2-40B4-BE49-F238E27FC236}">
                <a16:creationId xmlns:a16="http://schemas.microsoft.com/office/drawing/2014/main" id="{EF99D119-AF32-4E4D-A76C-ED8F6F3C7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E7029858-01F0-4F31-9D9B-6BBBF70010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20"/>
          <a:stretch/>
        </p:blipFill>
        <p:spPr>
          <a:xfrm>
            <a:off x="7623563" y="312539"/>
            <a:ext cx="4478783" cy="88941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D33CD596-7712-4BE9-8B94-D4010AE559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752"/>
          <a:stretch/>
        </p:blipFill>
        <p:spPr>
          <a:xfrm>
            <a:off x="9066708" y="2526862"/>
            <a:ext cx="2607364" cy="1023863"/>
          </a:xfrm>
          <a:prstGeom prst="rect">
            <a:avLst/>
          </a:prstGeom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61BB0099-28B5-4860-85FD-E454BF6A06D0}"/>
              </a:ext>
            </a:extLst>
          </p:cNvPr>
          <p:cNvSpPr txBox="1">
            <a:spLocks/>
          </p:cNvSpPr>
          <p:nvPr/>
        </p:nvSpPr>
        <p:spPr>
          <a:xfrm>
            <a:off x="8324461" y="5121293"/>
            <a:ext cx="377788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2000" b="1" dirty="0">
                <a:solidFill>
                  <a:srgbClr val="0000FE"/>
                </a:solidFill>
                <a:latin typeface="Montserrat" panose="00000500000000000000" pitchFamily="2" charset="0"/>
              </a:rPr>
              <a:t>Candidato </a:t>
            </a:r>
          </a:p>
          <a:p>
            <a:pPr algn="r"/>
            <a:r>
              <a:rPr lang="it-IT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Antonio Cirillo</a:t>
            </a:r>
            <a:endParaRPr lang="it-IT" sz="2000" b="1" dirty="0">
              <a:solidFill>
                <a:schemeClr val="accent5">
                  <a:lumMod val="60000"/>
                  <a:lumOff val="4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70824565-C0ED-4017-95C5-B703203187E4}"/>
              </a:ext>
            </a:extLst>
          </p:cNvPr>
          <p:cNvSpPr txBox="1">
            <a:spLocks/>
          </p:cNvSpPr>
          <p:nvPr/>
        </p:nvSpPr>
        <p:spPr>
          <a:xfrm>
            <a:off x="89654" y="5121293"/>
            <a:ext cx="4815803" cy="16619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000" b="1" dirty="0">
                <a:solidFill>
                  <a:srgbClr val="0000FE"/>
                </a:solidFill>
                <a:latin typeface="Montserrat" panose="00000500000000000000" pitchFamily="2" charset="0"/>
              </a:rPr>
              <a:t>Relatore </a:t>
            </a:r>
          </a:p>
          <a:p>
            <a:pPr algn="l"/>
            <a:r>
              <a:rPr lang="it-IT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Prof. Vittorio Scarano</a:t>
            </a:r>
          </a:p>
          <a:p>
            <a:pPr algn="l"/>
            <a:br>
              <a:rPr lang="it-IT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</a:br>
            <a:r>
              <a:rPr lang="it-IT" sz="2000" b="1" dirty="0">
                <a:solidFill>
                  <a:srgbClr val="0000FE"/>
                </a:solidFill>
                <a:latin typeface="Montserrat" panose="00000500000000000000" pitchFamily="2" charset="0"/>
              </a:rPr>
              <a:t>Correlatori</a:t>
            </a:r>
          </a:p>
          <a:p>
            <a:pPr algn="l"/>
            <a:r>
              <a:rPr lang="it-IT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Prof. Carmine Spagnuolo</a:t>
            </a:r>
          </a:p>
          <a:p>
            <a:pPr algn="l"/>
            <a:r>
              <a:rPr lang="it-IT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Dott. Giuseppe D’Ambrosio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17133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Manipolare i dati</a:t>
            </a:r>
          </a:p>
          <a:p>
            <a:pPr algn="ctr" rtl="0"/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all’interno del cluster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0B95089-CAF3-4B35-99BA-523EDE338C0F}"/>
              </a:ext>
            </a:extLst>
          </p:cNvPr>
          <p:cNvSpPr txBox="1"/>
          <p:nvPr/>
        </p:nvSpPr>
        <p:spPr>
          <a:xfrm>
            <a:off x="1247723" y="2818508"/>
            <a:ext cx="96965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var query = [</a:t>
            </a:r>
            <a:r>
              <a:rPr lang="it-IT" sz="2000" dirty="0">
                <a:solidFill>
                  <a:srgbClr val="50B1E1"/>
                </a:solidFill>
                <a:latin typeface="Montserrat" panose="00000500000000000000"/>
                <a:ea typeface="Times New Roman" panose="02020603050405020304" pitchFamily="18" charset="0"/>
              </a:rPr>
              <a:t>type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 = ‘</a:t>
            </a:r>
            <a:r>
              <a:rPr lang="it-IT" sz="2000" b="1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query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’, </a:t>
            </a:r>
            <a:r>
              <a:rPr lang="it-IT" sz="2000" dirty="0">
                <a:solidFill>
                  <a:srgbClr val="50B1E1"/>
                </a:solidFill>
                <a:latin typeface="Montserrat" panose="00000500000000000000"/>
                <a:ea typeface="Times New Roman" panose="02020603050405020304" pitchFamily="18" charset="0"/>
              </a:rPr>
              <a:t>query_type 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= ‘…’, </a:t>
            </a:r>
            <a:r>
              <a:rPr lang="it-IT" sz="2000" dirty="0">
                <a:solidFill>
                  <a:srgbClr val="50B1E1"/>
                </a:solidFill>
                <a:latin typeface="Montserrat" panose="00000500000000000000"/>
                <a:ea typeface="Times New Roman" panose="02020603050405020304" pitchFamily="18" charset="0"/>
              </a:rPr>
              <a:t>database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 = dbAWS, </a:t>
            </a:r>
            <a:r>
              <a:rPr lang="it-IT" sz="2000" dirty="0">
                <a:solidFill>
                  <a:srgbClr val="50B1E1"/>
                </a:solidFill>
                <a:latin typeface="Montserrat" panose="00000500000000000000"/>
                <a:ea typeface="Times New Roman" panose="02020603050405020304" pitchFamily="18" charset="0"/>
              </a:rPr>
              <a:t>query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 = ‘…’]</a:t>
            </a:r>
          </a:p>
          <a:p>
            <a:endParaRPr lang="it-IT" sz="2000" dirty="0">
              <a:solidFill>
                <a:srgbClr val="262626"/>
              </a:solidFill>
              <a:latin typeface="Montserrat" panose="00000500000000000000"/>
            </a:endParaRPr>
          </a:p>
          <a:p>
            <a:r>
              <a:rPr lang="it-IT" sz="2000" dirty="0">
                <a:solidFill>
                  <a:srgbClr val="262626"/>
                </a:solidFill>
                <a:latin typeface="Montserrat" panose="00000500000000000000"/>
              </a:rPr>
              <a:t>query.execute()</a:t>
            </a:r>
            <a:endParaRPr lang="it-IT" sz="200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83D20D6-3C25-4AB2-BA8B-3D509359CCB3}"/>
              </a:ext>
            </a:extLst>
          </p:cNvPr>
          <p:cNvSpPr/>
          <p:nvPr/>
        </p:nvSpPr>
        <p:spPr>
          <a:xfrm>
            <a:off x="1186023" y="2697637"/>
            <a:ext cx="9819954" cy="1257404"/>
          </a:xfrm>
          <a:prstGeom prst="rect">
            <a:avLst/>
          </a:prstGeom>
          <a:noFill/>
          <a:ln w="38100">
            <a:solidFill>
              <a:srgbClr val="50B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CA7301D-D149-49F4-AF9C-AC754D5A9084}"/>
              </a:ext>
            </a:extLst>
          </p:cNvPr>
          <p:cNvSpPr txBox="1"/>
          <p:nvPr/>
        </p:nvSpPr>
        <p:spPr>
          <a:xfrm>
            <a:off x="1319108" y="1606676"/>
            <a:ext cx="95537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Per poter effettuare interrogazioni sul database è stata implementato all’interno di FLY l’entità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query</a:t>
            </a:r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. </a:t>
            </a:r>
            <a:endParaRPr lang="it-IT" sz="20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5AA1044-9BC3-44A9-BEB1-2AE849684117}"/>
              </a:ext>
            </a:extLst>
          </p:cNvPr>
          <p:cNvSpPr txBox="1"/>
          <p:nvPr/>
        </p:nvSpPr>
        <p:spPr>
          <a:xfrm>
            <a:off x="1072595" y="4743492"/>
            <a:ext cx="100468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var query = [</a:t>
            </a:r>
            <a:r>
              <a:rPr lang="it-IT" sz="2000" dirty="0">
                <a:solidFill>
                  <a:srgbClr val="50B1E1"/>
                </a:solidFill>
                <a:latin typeface="Montserrat" panose="00000500000000000000"/>
                <a:ea typeface="Times New Roman" panose="02020603050405020304" pitchFamily="18" charset="0"/>
              </a:rPr>
              <a:t>type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 = ‘</a:t>
            </a:r>
            <a:r>
              <a:rPr lang="it-IT" sz="2000" b="1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query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’, </a:t>
            </a:r>
            <a:r>
              <a:rPr lang="it-IT" sz="2000" dirty="0">
                <a:solidFill>
                  <a:srgbClr val="50B1E1"/>
                </a:solidFill>
                <a:latin typeface="Montserrat" panose="00000500000000000000"/>
                <a:ea typeface="Times New Roman" panose="02020603050405020304" pitchFamily="18" charset="0"/>
              </a:rPr>
              <a:t>query_type 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= ‘…’, </a:t>
            </a:r>
            <a:r>
              <a:rPr lang="it-IT" sz="2000" dirty="0">
                <a:solidFill>
                  <a:srgbClr val="50B1E1"/>
                </a:solidFill>
                <a:latin typeface="Montserrat" panose="00000500000000000000"/>
                <a:ea typeface="Times New Roman" panose="02020603050405020304" pitchFamily="18" charset="0"/>
              </a:rPr>
              <a:t>database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 = dbAZURE, </a:t>
            </a:r>
            <a:r>
              <a:rPr lang="it-IT" sz="2000" dirty="0">
                <a:solidFill>
                  <a:srgbClr val="50B1E1"/>
                </a:solidFill>
                <a:latin typeface="Montserrat" panose="00000500000000000000"/>
                <a:ea typeface="Times New Roman" panose="02020603050405020304" pitchFamily="18" charset="0"/>
              </a:rPr>
              <a:t>query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 = ‘…’]</a:t>
            </a:r>
          </a:p>
          <a:p>
            <a:endParaRPr lang="it-IT" sz="2000" dirty="0">
              <a:solidFill>
                <a:srgbClr val="262626"/>
              </a:solidFill>
              <a:latin typeface="Montserrat" panose="00000500000000000000"/>
            </a:endParaRPr>
          </a:p>
          <a:p>
            <a:r>
              <a:rPr lang="it-IT" sz="2000" dirty="0">
                <a:solidFill>
                  <a:srgbClr val="262626"/>
                </a:solidFill>
                <a:latin typeface="Montserrat" panose="00000500000000000000"/>
              </a:rPr>
              <a:t>query.execute()</a:t>
            </a:r>
            <a:endParaRPr lang="it-IT" sz="200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47108D2-83BC-4E07-8272-2849FC7345E1}"/>
              </a:ext>
            </a:extLst>
          </p:cNvPr>
          <p:cNvSpPr/>
          <p:nvPr/>
        </p:nvSpPr>
        <p:spPr>
          <a:xfrm>
            <a:off x="974011" y="4622621"/>
            <a:ext cx="10243977" cy="1257404"/>
          </a:xfrm>
          <a:prstGeom prst="rect">
            <a:avLst/>
          </a:prstGeom>
          <a:noFill/>
          <a:ln w="38100">
            <a:solidFill>
              <a:srgbClr val="50B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3102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17133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Conclusioni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A3D02BF-0572-423F-A5AD-43C83296DAF7}"/>
              </a:ext>
            </a:extLst>
          </p:cNvPr>
          <p:cNvSpPr txBox="1"/>
          <p:nvPr/>
        </p:nvSpPr>
        <p:spPr>
          <a:xfrm>
            <a:off x="625615" y="1076163"/>
            <a:ext cx="5758252" cy="5218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L’obiettivo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di implementare all’interno di FLY un supporto per i database MongoDB è stato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raggiunto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con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successo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tramite l’implementazione dei costrutti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nosql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e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query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.</a:t>
            </a:r>
            <a:b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</a:br>
            <a:b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</a:b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Inoltre, l’implementazione ha seguito quelli che sono i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vincoli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implementativi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di FLY: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le nuove implementazioni devono comprendere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l’integrazione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con l’ambiente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Cloud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la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sintassi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necessaria per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interagire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con i diversi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servizi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deve essere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indipendente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dalla loro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distribuzione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1593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omb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3" name="Romb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15" name="Tito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it-IT" sz="7200" b="1" dirty="0">
                <a:solidFill>
                  <a:schemeClr val="bg1"/>
                </a:solidFill>
              </a:rPr>
              <a:t>Grazie</a:t>
            </a:r>
            <a:endParaRPr lang="it-IT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17133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Cloud Computing</a:t>
            </a:r>
            <a:endParaRPr lang="it-IT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A762262-C229-4416-B03D-105B254E1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E2735990-DC47-4E8F-83A0-5710FF664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3371" y="1142982"/>
            <a:ext cx="4572036" cy="4572036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751DC10-6254-4E99-B0C0-DEEC66FB868D}"/>
              </a:ext>
            </a:extLst>
          </p:cNvPr>
          <p:cNvSpPr txBox="1"/>
          <p:nvPr/>
        </p:nvSpPr>
        <p:spPr>
          <a:xfrm>
            <a:off x="781290" y="1478466"/>
            <a:ext cx="5314710" cy="3901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b="1" dirty="0">
                <a:solidFill>
                  <a:srgbClr val="262626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Il</a:t>
            </a:r>
            <a:r>
              <a:rPr lang="it-IT" sz="2000" b="1" dirty="0">
                <a:solidFill>
                  <a:srgbClr val="50B1E1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 Cloud </a:t>
            </a:r>
            <a:r>
              <a:rPr lang="it-IT" sz="2000" b="1" dirty="0">
                <a:solidFill>
                  <a:srgbClr val="262626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è un modello di calcolo distribuito che permette di allocare su richiesta un insieme di </a:t>
            </a:r>
            <a:r>
              <a:rPr lang="it-IT" sz="2000" b="1" dirty="0">
                <a:solidFill>
                  <a:srgbClr val="50B1E1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risorse</a:t>
            </a:r>
            <a:r>
              <a:rPr lang="it-IT" sz="2000" b="1" dirty="0">
                <a:solidFill>
                  <a:srgbClr val="262626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 di calcolo messe a disposizione da un fornitore, il</a:t>
            </a:r>
            <a:r>
              <a:rPr lang="it-IT" sz="2000" b="1" dirty="0">
                <a:solidFill>
                  <a:srgbClr val="50B1E1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 Cloud Provider</a:t>
            </a:r>
            <a:r>
              <a:rPr lang="it-IT" sz="2000" b="1" dirty="0">
                <a:solidFill>
                  <a:srgbClr val="262626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2000" b="1" dirty="0">
              <a:solidFill>
                <a:srgbClr val="262626"/>
              </a:solidFill>
              <a:latin typeface="Montserrat SemiBold" panose="00000700000000000000" pitchFamily="2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Il Cloud si base sul modello di costo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pay-as-you-go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. Questo modello permette alle aziende di pagare soltanto per i servizi utilizzati, in relazione al tempo di impiego.</a:t>
            </a:r>
          </a:p>
        </p:txBody>
      </p:sp>
    </p:spTree>
    <p:extLst>
      <p:ext uri="{BB962C8B-B14F-4D97-AF65-F5344CB8AC3E}">
        <p14:creationId xmlns:p14="http://schemas.microsoft.com/office/powerpoint/2010/main" val="213257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17133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Modelli di servizio</a:t>
            </a:r>
            <a:endParaRPr lang="it-IT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A762262-C229-4416-B03D-105B254E1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A3E5162-0904-4EEF-AF99-8D53FFC1D3CD}"/>
              </a:ext>
            </a:extLst>
          </p:cNvPr>
          <p:cNvSpPr txBox="1"/>
          <p:nvPr/>
        </p:nvSpPr>
        <p:spPr>
          <a:xfrm>
            <a:off x="781290" y="1597735"/>
            <a:ext cx="5314710" cy="3901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I vari servizi offerti dai Cloud Provider vengono divisi in diversi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modelli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, andando in questo modo a differenziarli in a base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al livello di astrazione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offerto all’utente.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2000" b="1" dirty="0">
              <a:solidFill>
                <a:srgbClr val="262626"/>
              </a:solidFill>
              <a:latin typeface="Montserrat SemiBold" panose="00000700000000000000" pitchFamily="2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Tra i diversi modelli di servizio vi è il modello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Function-as-a-Service (FaaS)</a:t>
            </a:r>
            <a:r>
              <a:rPr lang="it-IT" sz="2000" b="1" dirty="0">
                <a:latin typeface="Montserrat SemiBold" panose="00000700000000000000" pitchFamily="2" charset="0"/>
                <a:ea typeface="Times New Roman" panose="02020603050405020304" pitchFamily="18" charset="0"/>
              </a:rPr>
              <a:t>.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</a:t>
            </a:r>
            <a:b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</a:b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Esso permette di eseguire un blocco di codice indipendente su Cloud in risposta ad uno specifico evento.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E28D992-3684-4826-B0D8-B213E731D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696" y="1478466"/>
            <a:ext cx="3803069" cy="380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8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17133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Multi-Cloud</a:t>
            </a:r>
            <a:endParaRPr lang="it-IT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A762262-C229-4416-B03D-105B254E1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A3E5162-0904-4EEF-AF99-8D53FFC1D3CD}"/>
              </a:ext>
            </a:extLst>
          </p:cNvPr>
          <p:cNvSpPr txBox="1"/>
          <p:nvPr/>
        </p:nvSpPr>
        <p:spPr>
          <a:xfrm>
            <a:off x="781290" y="1478466"/>
            <a:ext cx="5314710" cy="4538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Il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multi-cloud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è un paradigma nato per trarre vantaggio dall’esistenza di diversi Cloud Provider. Nella pratica consiste nell’integrare all’interno della stessa architettura i servizi offerti da diversi Cloud Provider.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2000" b="1" dirty="0">
              <a:solidFill>
                <a:srgbClr val="262626"/>
              </a:solidFill>
              <a:latin typeface="Montserrat SemiBold" panose="00000700000000000000" pitchFamily="2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L’utilizzo del multi-cloud da luogo a diversi vantaggi: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costo-efficienza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riduzione della dipendenza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tolleranza agli errori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.</a:t>
            </a:r>
          </a:p>
        </p:txBody>
      </p:sp>
      <p:pic>
        <p:nvPicPr>
          <p:cNvPr id="3" name="Immagine 2" descr="Immagine che contiene testo, stanza, grafica vettoriale, clipart&#10;&#10;Descrizione generata automaticamente">
            <a:extLst>
              <a:ext uri="{FF2B5EF4-FFF2-40B4-BE49-F238E27FC236}">
                <a16:creationId xmlns:a16="http://schemas.microsoft.com/office/drawing/2014/main" id="{FFE04F1C-1517-4043-A773-75405AC92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226" y="1409294"/>
            <a:ext cx="3901068" cy="390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35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17133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Introduzione a FLY</a:t>
            </a:r>
            <a:endParaRPr lang="it-IT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4702C9-3125-4377-9BC4-5760A8A23A6A}"/>
              </a:ext>
            </a:extLst>
          </p:cNvPr>
          <p:cNvSpPr txBox="1"/>
          <p:nvPr/>
        </p:nvSpPr>
        <p:spPr>
          <a:xfrm>
            <a:off x="847288" y="1692242"/>
            <a:ext cx="5314710" cy="4354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b="1" dirty="0">
                <a:solidFill>
                  <a:srgbClr val="50B1E1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FLY</a:t>
            </a:r>
            <a:r>
              <a:rPr lang="it-IT" sz="2000" dirty="0">
                <a:solidFill>
                  <a:srgbClr val="262626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 nasce per il Calcolo Scientifico sul </a:t>
            </a:r>
            <a:r>
              <a:rPr lang="it-IT" sz="2000" b="1" dirty="0">
                <a:solidFill>
                  <a:srgbClr val="50B1E1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multi-cloud</a:t>
            </a:r>
            <a:r>
              <a:rPr lang="it-IT" sz="2000" b="1" dirty="0">
                <a:solidFill>
                  <a:srgbClr val="262626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 </a:t>
            </a:r>
            <a:r>
              <a:rPr lang="it-IT" sz="2000" dirty="0">
                <a:solidFill>
                  <a:srgbClr val="262626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con l’obiettivo di </a:t>
            </a:r>
            <a:r>
              <a:rPr lang="it-IT" sz="2000" b="1" dirty="0">
                <a:solidFill>
                  <a:srgbClr val="50B1E1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semplificare</a:t>
            </a:r>
            <a:r>
              <a:rPr lang="it-IT" sz="2000" dirty="0">
                <a:solidFill>
                  <a:srgbClr val="262626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 lo sviluppo di applicazioni che sfruttino la potenza computazionale offerta da molteplici Cloud Provider, mediante il </a:t>
            </a:r>
            <a:r>
              <a:rPr lang="it-IT" sz="2000" b="1" dirty="0">
                <a:solidFill>
                  <a:srgbClr val="50B1E1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paradigma</a:t>
            </a:r>
            <a:r>
              <a:rPr lang="it-IT" sz="2000" dirty="0">
                <a:solidFill>
                  <a:srgbClr val="262626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 </a:t>
            </a:r>
            <a:r>
              <a:rPr lang="it-IT" sz="2000" b="1" dirty="0">
                <a:solidFill>
                  <a:srgbClr val="50B1E1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FaaS</a:t>
            </a:r>
            <a:r>
              <a:rPr lang="it-IT" sz="2000" dirty="0">
                <a:solidFill>
                  <a:srgbClr val="262626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 per ottenere alta </a:t>
            </a:r>
            <a:r>
              <a:rPr lang="it-IT" sz="2000" b="1" dirty="0">
                <a:solidFill>
                  <a:srgbClr val="50B1E1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scalabilità</a:t>
            </a:r>
            <a:r>
              <a:rPr lang="it-IT" sz="2000" dirty="0">
                <a:solidFill>
                  <a:srgbClr val="262626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 e alte </a:t>
            </a:r>
            <a:r>
              <a:rPr lang="it-IT" sz="2000" b="1" dirty="0">
                <a:solidFill>
                  <a:srgbClr val="50B1E1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prestazioni</a:t>
            </a:r>
            <a:r>
              <a:rPr lang="it-IT" sz="2000" dirty="0">
                <a:solidFill>
                  <a:srgbClr val="262626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.</a:t>
            </a:r>
            <a:br>
              <a:rPr lang="it-IT" sz="2000" dirty="0">
                <a:solidFill>
                  <a:srgbClr val="0D0D0D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</a:br>
            <a:br>
              <a:rPr lang="it-IT" sz="2000" dirty="0">
                <a:solidFill>
                  <a:srgbClr val="0D0D0D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</a:br>
            <a:r>
              <a:rPr lang="it-IT" sz="2000" dirty="0">
                <a:solidFill>
                  <a:srgbClr val="0D0D0D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FLY aggiunge un livello di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astrazione</a:t>
            </a:r>
            <a:r>
              <a:rPr lang="it-IT" sz="2000" dirty="0">
                <a:solidFill>
                  <a:srgbClr val="0D0D0D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tale da rendere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omogenea</a:t>
            </a:r>
            <a:r>
              <a:rPr lang="it-IT" sz="2000" dirty="0">
                <a:solidFill>
                  <a:srgbClr val="0D0D0D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l’interazione con i servizi offerti dai diversi Cloud Provider.</a:t>
            </a:r>
            <a:endParaRPr lang="it-IT" sz="2000" dirty="0">
              <a:solidFill>
                <a:srgbClr val="262626"/>
              </a:solidFill>
              <a:effectLst/>
              <a:latin typeface="Montserrat SemiBold" panose="00000700000000000000" pitchFamily="2" charset="0"/>
              <a:ea typeface="Times New Roman" panose="02020603050405020304" pitchFamily="18" charset="0"/>
            </a:endParaRP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A762262-C229-4416-B03D-105B254E1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E2735990-DC47-4E8F-83A0-5710FF664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3371" y="1142982"/>
            <a:ext cx="4572036" cy="457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7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17133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Gestire i dati in FLY</a:t>
            </a:r>
            <a:endParaRPr lang="it-IT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4702C9-3125-4377-9BC4-5760A8A23A6A}"/>
              </a:ext>
            </a:extLst>
          </p:cNvPr>
          <p:cNvSpPr txBox="1"/>
          <p:nvPr/>
        </p:nvSpPr>
        <p:spPr>
          <a:xfrm>
            <a:off x="781290" y="1283350"/>
            <a:ext cx="5314710" cy="4991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L’ambito del Calcolo Scientifico richiede la necessità di interagire con dati provenienti da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sorgenti esterne</a:t>
            </a:r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</a:br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FLY mette a disposizione dello sviluppatore una serie di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costrutti</a:t>
            </a:r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con il quale è possibile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accedere</a:t>
            </a:r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e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utilizzare</a:t>
            </a:r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dati provenienti da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file</a:t>
            </a:r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e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database relazionali</a:t>
            </a:r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2000" dirty="0">
              <a:solidFill>
                <a:srgbClr val="262626"/>
              </a:solidFill>
              <a:latin typeface="Montserrat SemiBold" panose="00000700000000000000" pitchFamily="2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L’aumento della mole di dati e la velocità con cui essi vengono prodotti ha determinato la nascita dei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database non relazionali</a:t>
            </a:r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.</a:t>
            </a:r>
            <a:endParaRPr lang="it-IT" sz="2000" b="1" dirty="0">
              <a:solidFill>
                <a:srgbClr val="262626"/>
              </a:solidFill>
              <a:latin typeface="Montserrat SemiBold" panose="00000700000000000000" pitchFamily="2" charset="0"/>
              <a:ea typeface="Times New Roman" panose="02020603050405020304" pitchFamily="18" charset="0"/>
            </a:endParaRP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2A2B2832-264C-4A10-9F09-489C2F3E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0A4DD598-2B32-488E-A153-40015A43C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485" y="1385082"/>
            <a:ext cx="3726394" cy="372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17133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 NoSQL</a:t>
            </a:r>
            <a:endParaRPr lang="it-IT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A762262-C229-4416-B03D-105B254E1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A3E5162-0904-4EEF-AF99-8D53FFC1D3CD}"/>
              </a:ext>
            </a:extLst>
          </p:cNvPr>
          <p:cNvSpPr txBox="1"/>
          <p:nvPr/>
        </p:nvSpPr>
        <p:spPr>
          <a:xfrm>
            <a:off x="617149" y="1313805"/>
            <a:ext cx="5314710" cy="4230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I database non relazionali, anche chiamati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NoSQL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, non limitano il formato che i dati devono seguire ma permettono di rappresentarli in una varietà di modelli diversi.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2000" b="1" dirty="0">
              <a:solidFill>
                <a:srgbClr val="262626"/>
              </a:solidFill>
              <a:latin typeface="Montserrat SemiBold" panose="00000700000000000000" pitchFamily="2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La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soluzione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offerta dai database NoSQL risulta essere molto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vantaggiosa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per ambiti come il Calcolo Scientifico, per questo è risultato necessario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implementare un supporto ai database NoSQL 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all’interno di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FLY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.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E4BF9A54-971D-49DF-93C7-A8ADEB14A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47743" y="1010524"/>
            <a:ext cx="1955246" cy="1955246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A3546491-559F-4614-9F16-3AF2235D1A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20004" y="1728364"/>
            <a:ext cx="3543181" cy="3543181"/>
          </a:xfrm>
          <a:prstGeom prst="rect">
            <a:avLst/>
          </a:prstGeo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31F049EB-410B-4797-90DF-4486C256C5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17497" y="3590604"/>
            <a:ext cx="2894202" cy="289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6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17133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MongoDB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7A643D66-3FEE-4536-91C4-9DF772680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24755" y="4729209"/>
            <a:ext cx="6838645" cy="1843301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3A43121-9556-4384-BA85-904387C60604}"/>
              </a:ext>
            </a:extLst>
          </p:cNvPr>
          <p:cNvSpPr txBox="1"/>
          <p:nvPr/>
        </p:nvSpPr>
        <p:spPr>
          <a:xfrm>
            <a:off x="1204256" y="1422685"/>
            <a:ext cx="9783488" cy="2913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dirty="0">
                <a:solidFill>
                  <a:srgbClr val="0D0D0D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MongoDB è un database NoSQL di tipo documentale open source che fornisce supporto per sistemi di storage destinato agli sviluppatori di applicazioni moderne e al Cloud.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2000" dirty="0">
              <a:solidFill>
                <a:srgbClr val="0D0D0D"/>
              </a:solidFill>
              <a:latin typeface="Montserrat SemiBold" panose="00000700000000000000" pitchFamily="2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dirty="0">
                <a:solidFill>
                  <a:srgbClr val="0D0D0D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MongoDB è l’unico database documentale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supportato</a:t>
            </a:r>
            <a:r>
              <a:rPr lang="it-IT" sz="2000" dirty="0">
                <a:solidFill>
                  <a:srgbClr val="0D0D0D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dai diversi Cloud Provider. Inoltre, le librerie ufficiali MongoDB permettono di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interagire</a:t>
            </a:r>
            <a:r>
              <a:rPr lang="it-IT" sz="2000" dirty="0">
                <a:solidFill>
                  <a:srgbClr val="0D0D0D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con un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cluster</a:t>
            </a:r>
            <a:r>
              <a:rPr lang="it-IT" sz="2000" dirty="0">
                <a:solidFill>
                  <a:srgbClr val="0D0D0D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distribuito su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Cloud</a:t>
            </a:r>
            <a:r>
              <a:rPr lang="it-IT" sz="2000" dirty="0">
                <a:solidFill>
                  <a:srgbClr val="0D0D0D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utilizzando la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stessa sintassi </a:t>
            </a:r>
            <a:r>
              <a:rPr lang="it-IT" sz="2000" dirty="0">
                <a:solidFill>
                  <a:srgbClr val="0D0D0D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necessaria per interagire con un cluster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locale</a:t>
            </a:r>
            <a:r>
              <a:rPr lang="it-IT" sz="2000" dirty="0">
                <a:solidFill>
                  <a:srgbClr val="0D0D0D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.</a:t>
            </a:r>
            <a:endParaRPr lang="it-IT" sz="2000" dirty="0">
              <a:solidFill>
                <a:srgbClr val="0D0D0D"/>
              </a:solidFill>
              <a:effectLst/>
              <a:latin typeface="Montserrat SemiBold" panose="00000700000000000000" pitchFamily="2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56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17133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Stabilire una</a:t>
            </a:r>
          </a:p>
          <a:p>
            <a:pPr algn="ctr" rtl="0"/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connessione ad un cluster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39DA2845-8E30-453A-BB98-CA0C9E163767}"/>
              </a:ext>
            </a:extLst>
          </p:cNvPr>
          <p:cNvSpPr/>
          <p:nvPr/>
        </p:nvSpPr>
        <p:spPr>
          <a:xfrm>
            <a:off x="663851" y="2552920"/>
            <a:ext cx="11113282" cy="619021"/>
          </a:xfrm>
          <a:prstGeom prst="rect">
            <a:avLst/>
          </a:prstGeom>
          <a:noFill/>
          <a:ln w="38100">
            <a:solidFill>
              <a:srgbClr val="50B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28691A1-16C5-4EF1-838D-58089A85165C}"/>
              </a:ext>
            </a:extLst>
          </p:cNvPr>
          <p:cNvSpPr txBox="1"/>
          <p:nvPr/>
        </p:nvSpPr>
        <p:spPr>
          <a:xfrm>
            <a:off x="663851" y="2661093"/>
            <a:ext cx="11299549" cy="402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var dbAWS = [</a:t>
            </a:r>
            <a:r>
              <a:rPr lang="it-IT" sz="2000" dirty="0">
                <a:solidFill>
                  <a:srgbClr val="50B1E1"/>
                </a:solidFill>
                <a:latin typeface="Montserrat" panose="00000500000000000000"/>
                <a:ea typeface="Times New Roman" panose="02020603050405020304" pitchFamily="18" charset="0"/>
              </a:rPr>
              <a:t>type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 = ‘</a:t>
            </a:r>
            <a:r>
              <a:rPr lang="it-IT" sz="2000" b="1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nosql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’, </a:t>
            </a:r>
            <a:r>
              <a:rPr lang="it-IT" sz="2000" dirty="0">
                <a:solidFill>
                  <a:srgbClr val="50B1E1"/>
                </a:solidFill>
                <a:latin typeface="Montserrat" panose="00000500000000000000"/>
                <a:ea typeface="Times New Roman" panose="02020603050405020304" pitchFamily="18" charset="0"/>
              </a:rPr>
              <a:t>endpoint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 = ‘documentdb’, </a:t>
            </a:r>
            <a:r>
              <a:rPr lang="it-IT" sz="2000" dirty="0">
                <a:solidFill>
                  <a:srgbClr val="50B1E1"/>
                </a:solidFill>
                <a:latin typeface="Montserrat" panose="00000500000000000000"/>
                <a:ea typeface="Times New Roman" panose="02020603050405020304" pitchFamily="18" charset="0"/>
              </a:rPr>
              <a:t>db_name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 = ‘…’, </a:t>
            </a:r>
            <a:r>
              <a:rPr lang="it-IT" sz="2000" dirty="0">
                <a:solidFill>
                  <a:srgbClr val="50B1E1"/>
                </a:solidFill>
                <a:latin typeface="Montserrat" panose="00000500000000000000"/>
                <a:ea typeface="Times New Roman" panose="02020603050405020304" pitchFamily="18" charset="0"/>
              </a:rPr>
              <a:t>collection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 = ‘…’]</a:t>
            </a:r>
            <a:endParaRPr lang="it-IT" sz="2000" dirty="0">
              <a:solidFill>
                <a:srgbClr val="262626"/>
              </a:solidFill>
              <a:effectLst/>
              <a:latin typeface="Montserrat" panose="00000500000000000000"/>
              <a:ea typeface="Times New Roman" panose="02020603050405020304" pitchFamily="18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DA96783-D283-4203-9841-62E0F7F911DD}"/>
              </a:ext>
            </a:extLst>
          </p:cNvPr>
          <p:cNvSpPr txBox="1"/>
          <p:nvPr/>
        </p:nvSpPr>
        <p:spPr>
          <a:xfrm>
            <a:off x="1387852" y="1635653"/>
            <a:ext cx="95537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Per permettere all’utente di stabilire una connessione ad un database MongoDB è stata implementato all’interno di FLY l’entità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nosql</a:t>
            </a:r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.</a:t>
            </a:r>
            <a:endParaRPr lang="it-IT" sz="200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EA52CB0B-12EA-473F-8A06-C7E923E9C44B}"/>
              </a:ext>
            </a:extLst>
          </p:cNvPr>
          <p:cNvSpPr/>
          <p:nvPr/>
        </p:nvSpPr>
        <p:spPr>
          <a:xfrm>
            <a:off x="663851" y="4847387"/>
            <a:ext cx="11113282" cy="619021"/>
          </a:xfrm>
          <a:prstGeom prst="rect">
            <a:avLst/>
          </a:prstGeom>
          <a:noFill/>
          <a:ln w="38100">
            <a:solidFill>
              <a:srgbClr val="50B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7F99112-2795-4D39-983A-B4A294522BCF}"/>
              </a:ext>
            </a:extLst>
          </p:cNvPr>
          <p:cNvSpPr txBox="1"/>
          <p:nvPr/>
        </p:nvSpPr>
        <p:spPr>
          <a:xfrm>
            <a:off x="663851" y="4955560"/>
            <a:ext cx="11299549" cy="402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var dbAZURE = [</a:t>
            </a:r>
            <a:r>
              <a:rPr lang="it-IT" sz="2000" dirty="0">
                <a:solidFill>
                  <a:srgbClr val="50B1E1"/>
                </a:solidFill>
                <a:latin typeface="Montserrat" panose="00000500000000000000"/>
                <a:ea typeface="Times New Roman" panose="02020603050405020304" pitchFamily="18" charset="0"/>
              </a:rPr>
              <a:t>type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 = ‘</a:t>
            </a:r>
            <a:r>
              <a:rPr lang="it-IT" sz="2000" b="1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nosql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’, </a:t>
            </a:r>
            <a:r>
              <a:rPr lang="it-IT" sz="2000" dirty="0">
                <a:solidFill>
                  <a:srgbClr val="50B1E1"/>
                </a:solidFill>
                <a:latin typeface="Montserrat" panose="00000500000000000000"/>
                <a:ea typeface="Times New Roman" panose="02020603050405020304" pitchFamily="18" charset="0"/>
              </a:rPr>
              <a:t>endpoint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 = ‘cosmosdb’, </a:t>
            </a:r>
            <a:r>
              <a:rPr lang="it-IT" sz="2000" dirty="0">
                <a:solidFill>
                  <a:srgbClr val="50B1E1"/>
                </a:solidFill>
                <a:latin typeface="Montserrat" panose="00000500000000000000"/>
                <a:ea typeface="Times New Roman" panose="02020603050405020304" pitchFamily="18" charset="0"/>
              </a:rPr>
              <a:t>db_name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 = ‘…’, </a:t>
            </a:r>
            <a:r>
              <a:rPr lang="it-IT" sz="2000" dirty="0">
                <a:solidFill>
                  <a:srgbClr val="50B1E1"/>
                </a:solidFill>
                <a:latin typeface="Montserrat" panose="00000500000000000000"/>
                <a:ea typeface="Times New Roman" panose="02020603050405020304" pitchFamily="18" charset="0"/>
              </a:rPr>
              <a:t>collection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 = ‘…’]</a:t>
            </a:r>
            <a:endParaRPr lang="it-IT" sz="2000" dirty="0">
              <a:solidFill>
                <a:srgbClr val="262626"/>
              </a:solidFill>
              <a:effectLst/>
              <a:latin typeface="Montserrat" panose="00000500000000000000"/>
              <a:ea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AC97AC8-EEE2-4000-B9B0-1A0D433F60A7}"/>
              </a:ext>
            </a:extLst>
          </p:cNvPr>
          <p:cNvSpPr txBox="1"/>
          <p:nvPr/>
        </p:nvSpPr>
        <p:spPr>
          <a:xfrm>
            <a:off x="1443600" y="3913444"/>
            <a:ext cx="95537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</a:rPr>
              <a:t>La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</a:rPr>
              <a:t>sintassi</a:t>
            </a:r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</a:rPr>
              <a:t> per istanziare una variabile di tipo nosql è del tutto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</a:rPr>
              <a:t>indipendente</a:t>
            </a:r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</a:rPr>
              <a:t> dalla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</a:rPr>
              <a:t>distribuzione</a:t>
            </a:r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</a:rPr>
              <a:t> del cluster MongoDB.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42855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42_TF78455520.potx" id="{18B1944C-1E7D-43C4-975E-E50ACFFDB4A4}" vid="{83F0D432-2B92-4580-B168-71CC71A93FA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Analisi di progetto, da 24Slides</Template>
  <TotalTime>3099</TotalTime>
  <Words>745</Words>
  <Application>Microsoft Office PowerPoint</Application>
  <PresentationFormat>Widescreen</PresentationFormat>
  <Paragraphs>80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Montserrat</vt:lpstr>
      <vt:lpstr>Montserrat SemiBold</vt:lpstr>
      <vt:lpstr>Segoe UI Light</vt:lpstr>
      <vt:lpstr>Tema di Office</vt:lpstr>
      <vt:lpstr>Implementazione NoSQL in FLY</vt:lpstr>
      <vt:lpstr>Analisi progetto diapositiva 2</vt:lpstr>
      <vt:lpstr>Analisi progetto diapositiva 2</vt:lpstr>
      <vt:lpstr>Analisi progetto diapositiva 2</vt:lpstr>
      <vt:lpstr>Analisi progetto diapositiva 2</vt:lpstr>
      <vt:lpstr>Analisi progetto diapositiva 2</vt:lpstr>
      <vt:lpstr>Analisi progetto diapositiva 2</vt:lpstr>
      <vt:lpstr>Analisi progetto diapositiva 2</vt:lpstr>
      <vt:lpstr>Analisi progetto diapositiva 2</vt:lpstr>
      <vt:lpstr>Analisi progetto diapositiva 2</vt:lpstr>
      <vt:lpstr>Analisi progetto diapositiva 2</vt:lpstr>
      <vt:lpstr>Grazie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RESPIRO Agro Nolano</dc:title>
  <dc:creator>Mario De Riggi</dc:creator>
  <cp:lastModifiedBy>ANTONIO CIRILLO</cp:lastModifiedBy>
  <cp:revision>125</cp:revision>
  <dcterms:created xsi:type="dcterms:W3CDTF">2021-05-28T16:05:52Z</dcterms:created>
  <dcterms:modified xsi:type="dcterms:W3CDTF">2021-09-27T22:25:41Z</dcterms:modified>
</cp:coreProperties>
</file>