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9" r:id="rId3"/>
    <p:sldId id="388" r:id="rId4"/>
    <p:sldId id="386" r:id="rId5"/>
    <p:sldId id="365" r:id="rId6"/>
    <p:sldId id="390" r:id="rId7"/>
    <p:sldId id="348" r:id="rId8"/>
    <p:sldId id="349" r:id="rId9"/>
    <p:sldId id="391" r:id="rId10"/>
    <p:sldId id="392" r:id="rId11"/>
    <p:sldId id="285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De Riggi" initials="MDR" lastIdx="1" clrIdx="0">
    <p:extLst>
      <p:ext uri="{19B8F6BF-5375-455C-9EA6-DF929625EA0E}">
        <p15:presenceInfo xmlns:p15="http://schemas.microsoft.com/office/powerpoint/2012/main" userId="6a79f74aeea02d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1E1"/>
    <a:srgbClr val="262626"/>
    <a:srgbClr val="0000FE"/>
    <a:srgbClr val="BBE2FF"/>
    <a:srgbClr val="EDF7F9"/>
    <a:srgbClr val="85C5D6"/>
    <a:srgbClr val="0E9AB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6357" autoAdjust="0"/>
  </p:normalViewPr>
  <p:slideViewPr>
    <p:cSldViewPr snapToGrid="0" showGuides="1">
      <p:cViewPr varScale="1">
        <p:scale>
          <a:sx n="113" d="100"/>
          <a:sy n="113" d="100"/>
        </p:scale>
        <p:origin x="228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28/09/2021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28/09/2021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54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15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00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709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06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47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707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87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185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28/09/2021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DB37CDF-76C1-4F77-87D3-8A66D093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4450">
            <a:off x="1087916" y="1545091"/>
            <a:ext cx="2562225" cy="215265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88FE00C-9DF5-4596-A41D-8F36E413B6C8}"/>
              </a:ext>
            </a:extLst>
          </p:cNvPr>
          <p:cNvSpPr/>
          <p:nvPr/>
        </p:nvSpPr>
        <p:spPr>
          <a:xfrm rot="680625">
            <a:off x="2051470" y="3150106"/>
            <a:ext cx="1498339" cy="80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565" y="2890509"/>
            <a:ext cx="7408869" cy="1661993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Implementazione NoSQL in FLY</a:t>
            </a:r>
            <a:endParaRPr lang="it-IT" b="1" dirty="0">
              <a:solidFill>
                <a:schemeClr val="accent5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2561AED-200A-4D5E-AD5D-3A49BF33D182}"/>
              </a:ext>
            </a:extLst>
          </p:cNvPr>
          <p:cNvSpPr/>
          <p:nvPr/>
        </p:nvSpPr>
        <p:spPr>
          <a:xfrm>
            <a:off x="1342238" y="1217604"/>
            <a:ext cx="151002" cy="168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3A12BB42-4536-414A-8155-D1F9DF466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BBE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EF99D119-AF32-4E4D-A76C-ED8F6F3C7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7029858-01F0-4F31-9D9B-6BBBF7001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0"/>
          <a:stretch/>
        </p:blipFill>
        <p:spPr>
          <a:xfrm>
            <a:off x="7623563" y="312539"/>
            <a:ext cx="4478783" cy="8894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33CD596-7712-4BE9-8B94-D4010AE55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52"/>
          <a:stretch/>
        </p:blipFill>
        <p:spPr>
          <a:xfrm>
            <a:off x="9066708" y="2526862"/>
            <a:ext cx="2607364" cy="1023863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61BB0099-28B5-4860-85FD-E454BF6A06D0}"/>
              </a:ext>
            </a:extLst>
          </p:cNvPr>
          <p:cNvSpPr txBox="1">
            <a:spLocks/>
          </p:cNvSpPr>
          <p:nvPr/>
        </p:nvSpPr>
        <p:spPr>
          <a:xfrm>
            <a:off x="8324461" y="5121293"/>
            <a:ext cx="377788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Candidato </a:t>
            </a:r>
          </a:p>
          <a:p>
            <a:pPr algn="r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Antonio Cirillo</a:t>
            </a:r>
            <a:endParaRPr lang="it-IT" sz="2000" b="1" dirty="0">
              <a:solidFill>
                <a:schemeClr val="accent5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70824565-C0ED-4017-95C5-B703203187E4}"/>
              </a:ext>
            </a:extLst>
          </p:cNvPr>
          <p:cNvSpPr txBox="1">
            <a:spLocks/>
          </p:cNvSpPr>
          <p:nvPr/>
        </p:nvSpPr>
        <p:spPr>
          <a:xfrm>
            <a:off x="89654" y="5121293"/>
            <a:ext cx="4815803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Relatore 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Prof. Vittorio Scarano</a:t>
            </a:r>
          </a:p>
          <a:p>
            <a:pPr algn="l"/>
            <a:b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</a:br>
            <a:r>
              <a:rPr lang="it-IT" sz="2000" b="1" dirty="0">
                <a:solidFill>
                  <a:srgbClr val="0000FE"/>
                </a:solidFill>
                <a:latin typeface="Montserrat" panose="00000500000000000000" pitchFamily="2" charset="0"/>
              </a:rPr>
              <a:t>Correlatori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Prof. Carmine Spagnuolo</a:t>
            </a:r>
          </a:p>
          <a:p>
            <a:pPr algn="l"/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Dott. Giuseppe D’Ambrosio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Conclusioni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3D02BF-0572-423F-A5AD-43C83296DAF7}"/>
              </a:ext>
            </a:extLst>
          </p:cNvPr>
          <p:cNvSpPr txBox="1"/>
          <p:nvPr/>
        </p:nvSpPr>
        <p:spPr>
          <a:xfrm>
            <a:off x="625615" y="1076163"/>
            <a:ext cx="5758252" cy="521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L’obiettivo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 implementare all’interno di FLY un supporto per i database MongoDB è stato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raggiunto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successo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tramite l’implementazione dei costrutti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query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b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b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Inoltre, l’implementazione ha seguito quelli che sono 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vincoli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implementativi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 FLY: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le nuove implementazioni devono comprendere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l’integrazione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l’ambiente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Cloud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la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sintassi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necessaria per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interagire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i diversi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servizi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deve essere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indipendente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dalla loro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distribuzione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52CF71-2523-4DCE-8C3D-A1CF37C7B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12" y="1975269"/>
            <a:ext cx="3134059" cy="31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Computing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2735990-DC47-4E8F-83A0-5710FF66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3371" y="1142982"/>
            <a:ext cx="4572036" cy="457203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751DC10-6254-4E99-B0C0-DEEC66FB868D}"/>
              </a:ext>
            </a:extLst>
          </p:cNvPr>
          <p:cNvSpPr txBox="1"/>
          <p:nvPr/>
        </p:nvSpPr>
        <p:spPr>
          <a:xfrm>
            <a:off x="781290" y="1478466"/>
            <a:ext cx="5314710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Il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Cloud 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è un modello di calcolo distribuito che permette di allocare su richiesta un insieme di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risorse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di calcolo messe a disposizione da un fornitore, il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Cloud Provider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Il Cloud si base sul modello di costo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pay-as-you-go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 Questo modello permette alle aziende di pagare soltanto per i servizi utilizzati, in relazione al tempo di impiego.</a:t>
            </a:r>
          </a:p>
        </p:txBody>
      </p:sp>
    </p:spTree>
    <p:extLst>
      <p:ext uri="{BB962C8B-B14F-4D97-AF65-F5344CB8AC3E}">
        <p14:creationId xmlns:p14="http://schemas.microsoft.com/office/powerpoint/2010/main" val="21325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Multi-Cloud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E5162-0904-4EEF-AF99-8D53FFC1D3CD}"/>
              </a:ext>
            </a:extLst>
          </p:cNvPr>
          <p:cNvSpPr txBox="1"/>
          <p:nvPr/>
        </p:nvSpPr>
        <p:spPr>
          <a:xfrm>
            <a:off x="781290" y="1478466"/>
            <a:ext cx="5314710" cy="453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Il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multi-cloud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è un paradigma nato per trarre vantaggio dall’esistenza di diversi Cloud Provider. Nella pratica consiste nell’integrare all’interno della stessa architettura i servizi offerti da diversi Cloud Provider.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L’utilizzo del multi-cloud da luogo a diversi vantaggi: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costo-efficienza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riduzione della dipendenza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tolleranza agli errori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3" name="Immagine 2" descr="Immagine che contiene testo, stanza, grafica vettoriale, clipart&#10;&#10;Descrizione generata automaticamente">
            <a:extLst>
              <a:ext uri="{FF2B5EF4-FFF2-40B4-BE49-F238E27FC236}">
                <a16:creationId xmlns:a16="http://schemas.microsoft.com/office/drawing/2014/main" id="{FFE04F1C-1517-4043-A773-75405AC9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26" y="1409294"/>
            <a:ext cx="3901068" cy="39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3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 a FLY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4702C9-3125-4377-9BC4-5760A8A23A6A}"/>
              </a:ext>
            </a:extLst>
          </p:cNvPr>
          <p:cNvSpPr txBox="1"/>
          <p:nvPr/>
        </p:nvSpPr>
        <p:spPr>
          <a:xfrm>
            <a:off x="847288" y="1692242"/>
            <a:ext cx="5314710" cy="379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FLY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nasce per il Calcolo Scientifico sul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multi-cloud</a:t>
            </a:r>
            <a:r>
              <a:rPr lang="it-IT" sz="2000" b="1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con l’obiettivo di </a:t>
            </a:r>
            <a:r>
              <a:rPr lang="it-IT" sz="2000" b="1" dirty="0">
                <a:solidFill>
                  <a:srgbClr val="50B1E1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semplificare</a:t>
            </a:r>
            <a:r>
              <a:rPr lang="it-IT" sz="2000" dirty="0">
                <a:solidFill>
                  <a:srgbClr val="262626"/>
                </a:solidFill>
                <a:effectLst/>
                <a:latin typeface="Montserrat SemiBold" panose="00000700000000000000" pitchFamily="2" charset="0"/>
                <a:ea typeface="Times New Roman" panose="02020603050405020304" pitchFamily="18" charset="0"/>
              </a:rPr>
              <a:t> lo sviluppo di applicazioni che sfruttino la potenza computazionale offerta da molteplici Cloud Provider.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 aggiunge un livello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astrazione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tale da rendere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omogenea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l’interazione con i servizi offerti dai diversi Cloud Provider.</a:t>
            </a:r>
            <a:endParaRPr lang="it-IT" sz="2000" dirty="0">
              <a:solidFill>
                <a:srgbClr val="262626"/>
              </a:solidFill>
              <a:effectLst/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2735990-DC47-4E8F-83A0-5710FF66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3371" y="1142982"/>
            <a:ext cx="4572036" cy="45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7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Gestire i dati in FLY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4702C9-3125-4377-9BC4-5760A8A23A6A}"/>
              </a:ext>
            </a:extLst>
          </p:cNvPr>
          <p:cNvSpPr txBox="1"/>
          <p:nvPr/>
        </p:nvSpPr>
        <p:spPr>
          <a:xfrm>
            <a:off x="781290" y="1283350"/>
            <a:ext cx="5314710" cy="4991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L’ambito del Calcolo Scientifico richiede la necessità di interagire con dati provenienti da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sorgenti esterne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</a:b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 mette a disposizione dello sviluppatore una serie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costrutti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il quale è possibile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accedere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utilizzare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dati provenienti da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file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database relazionali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L’aumento della mole di dati e la velocità con cui essi vengono prodotti ha determinato la nascita dei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database non relazionali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A2B2832-264C-4A10-9F09-489C2F3E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A4DD598-2B32-488E-A153-40015A43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5" y="1385082"/>
            <a:ext cx="3726394" cy="37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NoSQL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A762262-C229-4416-B03D-105B254E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E5162-0904-4EEF-AF99-8D53FFC1D3CD}"/>
              </a:ext>
            </a:extLst>
          </p:cNvPr>
          <p:cNvSpPr txBox="1"/>
          <p:nvPr/>
        </p:nvSpPr>
        <p:spPr>
          <a:xfrm>
            <a:off x="617149" y="1313805"/>
            <a:ext cx="5314710" cy="423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 database non relazionali, anche chiamati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, non limitano il formato che i dati devono seguire ma permettono di rappresentarli in una varietà di modelli diversi.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b="1" dirty="0">
              <a:solidFill>
                <a:srgbClr val="262626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La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soluzione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offerta dai database NoSQL risulta essere molto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vantaggiosa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per ambiti come il Calcolo Scientifico, per questo è risultato necessario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implementare un supporto ai database NoSQL 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all’interno di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FLY</a:t>
            </a:r>
            <a:r>
              <a:rPr lang="it-IT" sz="2000" b="1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4BF9A54-971D-49DF-93C7-A8ADEB14A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7743" y="1010524"/>
            <a:ext cx="1955246" cy="1955246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3546491-559F-4614-9F16-3AF2235D1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0004" y="1728364"/>
            <a:ext cx="3543181" cy="3543181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31F049EB-410B-4797-90DF-4486C256C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7497" y="3590604"/>
            <a:ext cx="2894202" cy="28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6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A643D66-3FEE-4536-91C4-9DF772680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4755" y="4729209"/>
            <a:ext cx="6838645" cy="184330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A43121-9556-4384-BA85-904387C60604}"/>
              </a:ext>
            </a:extLst>
          </p:cNvPr>
          <p:cNvSpPr txBox="1"/>
          <p:nvPr/>
        </p:nvSpPr>
        <p:spPr>
          <a:xfrm>
            <a:off x="1204256" y="1422685"/>
            <a:ext cx="9783488" cy="291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MongoDB è un database NoSQL di tipo documentale open source che fornisce supporto per sistemi di storage destinato agli sviluppatori di applicazioni moderne e al Cloud.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dirty="0">
              <a:solidFill>
                <a:srgbClr val="0D0D0D"/>
              </a:solidFill>
              <a:latin typeface="Montserrat SemiBold" panose="000007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MongoDB è l’unico database documentale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supportato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dai diversi Cloud Provider. Inoltre, le librerie ufficiali MongoDB permettono di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interagire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con un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cluster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distribuito su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Cloud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 utilizzando 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stessa sintassi 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necessaria per interagire con un cluster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locale</a:t>
            </a:r>
            <a:r>
              <a:rPr lang="it-IT" sz="2000" dirty="0">
                <a:solidFill>
                  <a:srgbClr val="0D0D0D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dirty="0">
              <a:solidFill>
                <a:srgbClr val="0D0D0D"/>
              </a:solidFill>
              <a:effectLst/>
              <a:latin typeface="Montserrat SemiBold" panose="00000700000000000000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Stabilire una</a:t>
            </a:r>
          </a:p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connessione ad un cluster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39DA2845-8E30-453A-BB98-CA0C9E163767}"/>
              </a:ext>
            </a:extLst>
          </p:cNvPr>
          <p:cNvSpPr/>
          <p:nvPr/>
        </p:nvSpPr>
        <p:spPr>
          <a:xfrm>
            <a:off x="663851" y="2552920"/>
            <a:ext cx="11113282" cy="619021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8691A1-16C5-4EF1-838D-58089A85165C}"/>
              </a:ext>
            </a:extLst>
          </p:cNvPr>
          <p:cNvSpPr txBox="1"/>
          <p:nvPr/>
        </p:nvSpPr>
        <p:spPr>
          <a:xfrm>
            <a:off x="663851" y="2661093"/>
            <a:ext cx="11299549" cy="4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dbAWS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endpoint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‘documentdb’,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db_name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collection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  <a:endParaRPr lang="it-IT" sz="2000" dirty="0">
              <a:solidFill>
                <a:srgbClr val="262626"/>
              </a:solidFill>
              <a:effectLst/>
              <a:latin typeface="Montserrat" panose="00000500000000000000"/>
              <a:ea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A96783-D283-4203-9841-62E0F7F911DD}"/>
              </a:ext>
            </a:extLst>
          </p:cNvPr>
          <p:cNvSpPr txBox="1"/>
          <p:nvPr/>
        </p:nvSpPr>
        <p:spPr>
          <a:xfrm>
            <a:off x="1387852" y="1635653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Per permettere all’utente di stabilire una connessione ad un database MongoDB è stata implementato all’interno di FLY l’entità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</a:t>
            </a:r>
            <a:endParaRPr lang="it-IT" sz="20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A52CB0B-12EA-473F-8A06-C7E923E9C44B}"/>
              </a:ext>
            </a:extLst>
          </p:cNvPr>
          <p:cNvSpPr/>
          <p:nvPr/>
        </p:nvSpPr>
        <p:spPr>
          <a:xfrm>
            <a:off x="663851" y="4847387"/>
            <a:ext cx="11113282" cy="619021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7F99112-2795-4D39-983A-B4A294522BCF}"/>
              </a:ext>
            </a:extLst>
          </p:cNvPr>
          <p:cNvSpPr txBox="1"/>
          <p:nvPr/>
        </p:nvSpPr>
        <p:spPr>
          <a:xfrm>
            <a:off x="663851" y="4955560"/>
            <a:ext cx="11299549" cy="4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dbAZURE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nosql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endpoint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‘cosmosdb’,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db_name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collection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  <a:endParaRPr lang="it-IT" sz="2000" dirty="0">
              <a:solidFill>
                <a:srgbClr val="262626"/>
              </a:solidFill>
              <a:effectLst/>
              <a:latin typeface="Montserrat" panose="00000500000000000000"/>
              <a:ea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AC97AC8-EEE2-4000-B9B0-1A0D433F60A7}"/>
              </a:ext>
            </a:extLst>
          </p:cNvPr>
          <p:cNvSpPr txBox="1"/>
          <p:nvPr/>
        </p:nvSpPr>
        <p:spPr>
          <a:xfrm>
            <a:off x="1443600" y="3913444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sintassi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per istanziare una variabile di tipo nosql è del tutto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indipendente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dalla </a:t>
            </a:r>
            <a:r>
              <a:rPr lang="it-IT" sz="2000" dirty="0">
                <a:solidFill>
                  <a:srgbClr val="50B1E1"/>
                </a:solidFill>
                <a:latin typeface="Montserrat SemiBold" panose="00000700000000000000" pitchFamily="2" charset="0"/>
              </a:rPr>
              <a:t>distribuzione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</a:rPr>
              <a:t> del cluster MongoDB.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285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7133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Manipolare i dati</a:t>
            </a:r>
          </a:p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all’interno del cluster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B95089-CAF3-4B35-99BA-523EDE338C0F}"/>
              </a:ext>
            </a:extLst>
          </p:cNvPr>
          <p:cNvSpPr txBox="1"/>
          <p:nvPr/>
        </p:nvSpPr>
        <p:spPr>
          <a:xfrm>
            <a:off x="1247723" y="2818508"/>
            <a:ext cx="9696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query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query_type 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database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dbAWS,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</a:p>
          <a:p>
            <a:endParaRPr lang="it-IT" sz="2000" dirty="0">
              <a:solidFill>
                <a:srgbClr val="262626"/>
              </a:solidFill>
              <a:latin typeface="Montserrat" panose="00000500000000000000"/>
            </a:endParaRPr>
          </a:p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</a:rPr>
              <a:t>query.execute()</a:t>
            </a:r>
            <a:endParaRPr lang="it-IT" sz="20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83D20D6-3C25-4AB2-BA8B-3D509359CCB3}"/>
              </a:ext>
            </a:extLst>
          </p:cNvPr>
          <p:cNvSpPr/>
          <p:nvPr/>
        </p:nvSpPr>
        <p:spPr>
          <a:xfrm>
            <a:off x="1186023" y="2697637"/>
            <a:ext cx="9819954" cy="1257404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A7301D-D149-49F4-AF9C-AC754D5A9084}"/>
              </a:ext>
            </a:extLst>
          </p:cNvPr>
          <p:cNvSpPr txBox="1"/>
          <p:nvPr/>
        </p:nvSpPr>
        <p:spPr>
          <a:xfrm>
            <a:off x="1319108" y="1606676"/>
            <a:ext cx="9553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Per poter effettuare interrogazioni sul database è stata implementato all’interno di FLY l’entità </a:t>
            </a:r>
            <a:r>
              <a:rPr lang="it-IT" sz="2000" b="1" dirty="0">
                <a:solidFill>
                  <a:srgbClr val="50B1E1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 SemiBold" panose="00000700000000000000" pitchFamily="2" charset="0"/>
                <a:ea typeface="Times New Roman" panose="02020603050405020304" pitchFamily="18" charset="0"/>
              </a:rPr>
              <a:t>. 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5AA1044-9BC3-44A9-BEB1-2AE849684117}"/>
              </a:ext>
            </a:extLst>
          </p:cNvPr>
          <p:cNvSpPr txBox="1"/>
          <p:nvPr/>
        </p:nvSpPr>
        <p:spPr>
          <a:xfrm>
            <a:off x="1072595" y="4743492"/>
            <a:ext cx="10046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var query = [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type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</a:t>
            </a:r>
            <a:r>
              <a:rPr lang="it-IT" sz="2000" b="1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query_type 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= ‘…’,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database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dbAZURE, </a:t>
            </a:r>
            <a:r>
              <a:rPr lang="it-IT" sz="2000" dirty="0">
                <a:solidFill>
                  <a:srgbClr val="50B1E1"/>
                </a:solidFill>
                <a:latin typeface="Montserrat" panose="00000500000000000000"/>
                <a:ea typeface="Times New Roman" panose="02020603050405020304" pitchFamily="18" charset="0"/>
              </a:rPr>
              <a:t>query</a:t>
            </a:r>
            <a:r>
              <a:rPr lang="it-IT" sz="2000" dirty="0">
                <a:solidFill>
                  <a:srgbClr val="262626"/>
                </a:solidFill>
                <a:latin typeface="Montserrat" panose="00000500000000000000"/>
                <a:ea typeface="Times New Roman" panose="02020603050405020304" pitchFamily="18" charset="0"/>
              </a:rPr>
              <a:t> = ‘…’]</a:t>
            </a:r>
          </a:p>
          <a:p>
            <a:endParaRPr lang="it-IT" sz="2000" dirty="0">
              <a:solidFill>
                <a:srgbClr val="262626"/>
              </a:solidFill>
              <a:latin typeface="Montserrat" panose="00000500000000000000"/>
            </a:endParaRPr>
          </a:p>
          <a:p>
            <a:r>
              <a:rPr lang="it-IT" sz="2000" dirty="0">
                <a:solidFill>
                  <a:srgbClr val="262626"/>
                </a:solidFill>
                <a:latin typeface="Montserrat" panose="00000500000000000000"/>
              </a:rPr>
              <a:t>query.execute()</a:t>
            </a:r>
            <a:endParaRPr lang="it-IT" sz="20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47108D2-83BC-4E07-8272-2849FC7345E1}"/>
              </a:ext>
            </a:extLst>
          </p:cNvPr>
          <p:cNvSpPr/>
          <p:nvPr/>
        </p:nvSpPr>
        <p:spPr>
          <a:xfrm>
            <a:off x="974011" y="4622621"/>
            <a:ext cx="10243977" cy="1257404"/>
          </a:xfrm>
          <a:prstGeom prst="rect">
            <a:avLst/>
          </a:prstGeom>
          <a:noFill/>
          <a:ln w="38100">
            <a:solidFill>
              <a:srgbClr val="50B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102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3168</TotalTime>
  <Words>662</Words>
  <Application>Microsoft Office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Montserrat</vt:lpstr>
      <vt:lpstr>Montserrat SemiBold</vt:lpstr>
      <vt:lpstr>Segoe UI Light</vt:lpstr>
      <vt:lpstr>Tema di Office</vt:lpstr>
      <vt:lpstr>Implementazione NoSQL in FLY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Analisi progetto diapositiva 2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RESPIRO Agro Nolano</dc:title>
  <dc:creator>Mario De Riggi</dc:creator>
  <cp:lastModifiedBy>ANTONIO CIRILLO</cp:lastModifiedBy>
  <cp:revision>127</cp:revision>
  <dcterms:created xsi:type="dcterms:W3CDTF">2021-05-28T16:05:52Z</dcterms:created>
  <dcterms:modified xsi:type="dcterms:W3CDTF">2021-09-28T22:11:25Z</dcterms:modified>
</cp:coreProperties>
</file>