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3BF1F-7BEF-4A8E-48BD-49F94F92A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2A09FF-F030-DCFC-1DCB-19A667E7F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E58171-F823-DCC2-953C-787E9F4B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AC4-DBE6-4C00-8C48-7632038D237F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1211B-3A1F-902B-8000-DCCB13A4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A708E9-C09D-6416-7FB0-58AECC2F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34A6-6C66-47E8-8BDC-E3045F0662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99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039BD-045F-47C2-1276-EFDCB88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7CA1B1-D87D-B5E0-9BC6-3790D6FAC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71860E-E4D4-197C-A931-B924C0A4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AC4-DBE6-4C00-8C48-7632038D237F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D79224-AF03-F897-DAD3-F37DC8A0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1E0C03-BF7E-81B3-0912-7F3F0FF7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34A6-6C66-47E8-8BDC-E3045F0662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43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B8AEFC-DD79-930B-D3B1-00ABFA824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F9AF42-C494-DAA9-E318-3DEDE5FEF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833575-44FC-0195-F760-F910CE77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AC4-DBE6-4C00-8C48-7632038D237F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E47DFD-D36C-50CD-E0FF-40A36099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ECC7C6-66AF-EA39-1256-D3599079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34A6-6C66-47E8-8BDC-E3045F0662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060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3287E-3E48-CD2C-C476-EDC12B73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8857F8-20E3-0CCD-F206-99D4AEC4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280DBB-4D51-6C51-4943-5EB5D702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AC4-DBE6-4C00-8C48-7632038D237F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B9FD16-150F-417F-58F2-E61D2178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A12EB6-9B21-1FFB-8E80-867CC05B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34A6-6C66-47E8-8BDC-E3045F0662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876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C0F7E-90DB-7B6A-40EC-7CBF178C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7A2475-E8E9-2806-72A5-AC458F1F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833648-7403-C916-2C68-5DDE6F5E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AC4-DBE6-4C00-8C48-7632038D237F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84EF4-8187-183E-76B9-C290E648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D487E0-726D-CB7B-13B9-CC706265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34A6-6C66-47E8-8BDC-E3045F0662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28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9CCBE-26D6-211C-0E75-1DAA483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8A87DD-D684-13C9-CE67-D48AE0B3B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CD02AD-7EEB-D45E-48D0-21D1FBCEA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687F81-0772-ADBD-38F7-860F9737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AC4-DBE6-4C00-8C48-7632038D237F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B7E965-4AE7-D217-A714-1E9BD54D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BFE57E-9533-C82A-04A4-07039CB7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34A6-6C66-47E8-8BDC-E3045F0662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916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A33234-ED13-FB8A-163A-C7FFD285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22898A-8129-CBD5-A153-046AA7A7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17322F-19BA-F01E-C685-3C6822ACA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B9611F-0B37-5991-6B01-B4B0D9729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36D05C-642D-9859-0A69-70EE02C7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A34BAA5-4746-8A9A-DD90-2B2B5110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AC4-DBE6-4C00-8C48-7632038D237F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E9801F0-66B6-9CF8-4ADC-CD53D0B1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C299333-08C5-3B7C-B501-C78339F3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34A6-6C66-47E8-8BDC-E3045F0662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3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85215-6E36-44C2-700B-CCF2A0F0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8F8302-C7CE-54A0-F185-731ADFB4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AC4-DBE6-4C00-8C48-7632038D237F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F56718-0E12-7221-FADA-8CBAD5BE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145AF1-3F1C-338D-9347-FD2519D2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34A6-6C66-47E8-8BDC-E3045F0662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57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B800F7-9063-98DE-4090-75978DF5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AC4-DBE6-4C00-8C48-7632038D237F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FA30ACC-C09B-F380-5B27-56E9C5DC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8AEC88-E864-8D58-F0DC-FD70D5DA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34A6-6C66-47E8-8BDC-E3045F0662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04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92FA6E-D68C-5C70-CBDD-39E904FD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801376-5F91-4F5D-802B-83D4863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AB5FCD-A17E-9C52-AA54-41DEE12DE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F799D9-742C-3D2A-92A6-4F8DF417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AC4-DBE6-4C00-8C48-7632038D237F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581C2B-4FE1-5CEA-FE91-F10B6467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95408A-8B25-4A4A-47D4-DE80CB3E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34A6-6C66-47E8-8BDC-E3045F0662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61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795272-3F9F-D835-1561-EEE2B1DC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82D7EC5-FA4A-35F1-CB7E-81ABD5842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968207-792F-5104-A601-ED3ABBDC5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20CB88-B8A5-B76D-C396-BC95EE32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CAC4-DBE6-4C00-8C48-7632038D237F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00B4F0-525E-E616-EB58-3EFE66B6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5833BF-5AB5-AF6A-2C93-925E1DE7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34A6-6C66-47E8-8BDC-E3045F0662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0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E31F0D-FF57-1A1D-342B-9E733CAE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74181C-582D-730D-2159-DA54B8463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D5AD30-D562-7721-0DD1-BF8F8F98A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FCAC4-DBE6-4C00-8C48-7632038D237F}" type="datetimeFigureOut">
              <a:rPr lang="it-IT" smtClean="0"/>
              <a:t>20/09/2025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E69D7F-5686-15C2-C011-6E4342D0B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60273-3C0D-3E69-218F-9DC645D5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634A6-6C66-47E8-8BDC-E3045F0662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86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686FE673-08EA-8118-98F1-29F044CAFDED}"/>
              </a:ext>
            </a:extLst>
          </p:cNvPr>
          <p:cNvSpPr/>
          <p:nvPr/>
        </p:nvSpPr>
        <p:spPr>
          <a:xfrm>
            <a:off x="1942619" y="1448656"/>
            <a:ext cx="155448" cy="91440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64660793-4D93-E3E2-63C1-C7B50B4C4370}"/>
              </a:ext>
            </a:extLst>
          </p:cNvPr>
          <p:cNvSpPr/>
          <p:nvPr/>
        </p:nvSpPr>
        <p:spPr>
          <a:xfrm>
            <a:off x="1936813" y="2603501"/>
            <a:ext cx="155448" cy="162560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Parentesi graffa aperta 7">
            <a:extLst>
              <a:ext uri="{FF2B5EF4-FFF2-40B4-BE49-F238E27FC236}">
                <a16:creationId xmlns:a16="http://schemas.microsoft.com/office/drawing/2014/main" id="{77C68D83-B0CE-EB42-5C7F-93FE902CAE7B}"/>
              </a:ext>
            </a:extLst>
          </p:cNvPr>
          <p:cNvSpPr/>
          <p:nvPr/>
        </p:nvSpPr>
        <p:spPr>
          <a:xfrm>
            <a:off x="1936813" y="4414997"/>
            <a:ext cx="155448" cy="1450369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D022CF2-5960-B5A4-AEF9-3584ABB5EB03}"/>
              </a:ext>
            </a:extLst>
          </p:cNvPr>
          <p:cNvSpPr txBox="1"/>
          <p:nvPr/>
        </p:nvSpPr>
        <p:spPr>
          <a:xfrm>
            <a:off x="444498" y="1674852"/>
            <a:ext cx="124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C00000"/>
                </a:solidFill>
              </a:rPr>
              <a:t>1</a:t>
            </a:r>
            <a:r>
              <a:rPr lang="it-IT" sz="1400" b="1" baseline="30000" dirty="0">
                <a:solidFill>
                  <a:srgbClr val="C00000"/>
                </a:solidFill>
              </a:rPr>
              <a:t>a</a:t>
            </a:r>
            <a:r>
              <a:rPr lang="it-IT" sz="1400" b="1" dirty="0">
                <a:solidFill>
                  <a:srgbClr val="C00000"/>
                </a:solidFill>
              </a:rPr>
              <a:t> giornata</a:t>
            </a:r>
          </a:p>
          <a:p>
            <a:r>
              <a:rPr lang="it-IT" sz="1400" b="1" dirty="0">
                <a:solidFill>
                  <a:srgbClr val="C00000"/>
                </a:solidFill>
              </a:rPr>
              <a:t>(+ VM </a:t>
            </a:r>
            <a:r>
              <a:rPr lang="it-IT" sz="1400" b="1">
                <a:solidFill>
                  <a:srgbClr val="C00000"/>
                </a:solidFill>
              </a:rPr>
              <a:t>e IDE?)</a:t>
            </a:r>
            <a:endParaRPr lang="it-IT" sz="1400" b="1" dirty="0">
              <a:solidFill>
                <a:srgbClr val="C0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64B91F7-4018-D1EC-64FB-C0670FEBE463}"/>
              </a:ext>
            </a:extLst>
          </p:cNvPr>
          <p:cNvSpPr txBox="1"/>
          <p:nvPr/>
        </p:nvSpPr>
        <p:spPr>
          <a:xfrm>
            <a:off x="444498" y="3187067"/>
            <a:ext cx="124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C00000"/>
                </a:solidFill>
              </a:rPr>
              <a:t>2</a:t>
            </a:r>
            <a:r>
              <a:rPr lang="it-IT" sz="1400" b="1" baseline="30000" dirty="0">
                <a:solidFill>
                  <a:srgbClr val="C00000"/>
                </a:solidFill>
              </a:rPr>
              <a:t>a</a:t>
            </a:r>
            <a:r>
              <a:rPr lang="it-IT" sz="1400" b="1" dirty="0">
                <a:solidFill>
                  <a:srgbClr val="C00000"/>
                </a:solidFill>
              </a:rPr>
              <a:t> e 3</a:t>
            </a:r>
            <a:r>
              <a:rPr lang="it-IT" sz="1400" b="1" baseline="30000" dirty="0">
                <a:solidFill>
                  <a:srgbClr val="C00000"/>
                </a:solidFill>
              </a:rPr>
              <a:t>a </a:t>
            </a:r>
            <a:r>
              <a:rPr lang="it-IT" sz="1400" b="1" dirty="0">
                <a:solidFill>
                  <a:srgbClr val="C00000"/>
                </a:solidFill>
              </a:rPr>
              <a:t>giornata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4A48DD4-93D2-7280-B6A0-C3B66052C28C}"/>
              </a:ext>
            </a:extLst>
          </p:cNvPr>
          <p:cNvSpPr txBox="1"/>
          <p:nvPr/>
        </p:nvSpPr>
        <p:spPr>
          <a:xfrm>
            <a:off x="444498" y="4960892"/>
            <a:ext cx="124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C00000"/>
                </a:solidFill>
              </a:rPr>
              <a:t>4</a:t>
            </a:r>
            <a:r>
              <a:rPr lang="it-IT" sz="1400" b="1" baseline="30000" dirty="0">
                <a:solidFill>
                  <a:srgbClr val="C00000"/>
                </a:solidFill>
              </a:rPr>
              <a:t>a</a:t>
            </a:r>
            <a:r>
              <a:rPr lang="it-IT" sz="1400" b="1" dirty="0">
                <a:solidFill>
                  <a:srgbClr val="C00000"/>
                </a:solidFill>
              </a:rPr>
              <a:t> giornata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75C5A7E3-F3F5-1A7A-FD85-132ED998F7D8}"/>
              </a:ext>
            </a:extLst>
          </p:cNvPr>
          <p:cNvSpPr/>
          <p:nvPr/>
        </p:nvSpPr>
        <p:spPr>
          <a:xfrm>
            <a:off x="444497" y="291297"/>
            <a:ext cx="1241361" cy="7366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piano indicativo</a:t>
            </a: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93372C9C-40EB-6892-9B9B-EEFFBC1CA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37" y="473734"/>
            <a:ext cx="81629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5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35D00A-C47C-6D67-69AE-2D49B081E1CA}"/>
              </a:ext>
            </a:extLst>
          </p:cNvPr>
          <p:cNvSpPr txBox="1"/>
          <p:nvPr/>
        </p:nvSpPr>
        <p:spPr>
          <a:xfrm>
            <a:off x="832206" y="735381"/>
            <a:ext cx="102536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voglio questa struttura del diagramma. segui rigidamente quanto dico. </a:t>
            </a:r>
          </a:p>
          <a:p>
            <a:r>
              <a:rPr lang="it-IT" dirty="0"/>
              <a:t>Metti a fianco di ogni passo queste note. A fianco del primo passo "</a:t>
            </a:r>
            <a:r>
              <a:rPr lang="it-IT" dirty="0" err="1"/>
              <a:t>Pre</a:t>
            </a:r>
            <a:r>
              <a:rPr lang="it-IT" dirty="0"/>
              <a:t>-elaborazione" su varie righe: package </a:t>
            </a:r>
            <a:r>
              <a:rPr lang="it-IT" dirty="0" err="1"/>
              <a:t>python</a:t>
            </a:r>
            <a:r>
              <a:rPr lang="it-IT" dirty="0"/>
              <a:t> da utilizzare (</a:t>
            </a:r>
            <a:r>
              <a:rPr lang="it-IT" dirty="0" err="1"/>
              <a:t>pandas</a:t>
            </a:r>
            <a:r>
              <a:rPr lang="it-IT" dirty="0"/>
              <a:t>, </a:t>
            </a:r>
            <a:r>
              <a:rPr lang="it-IT" dirty="0" err="1"/>
              <a:t>numpy</a:t>
            </a:r>
            <a:r>
              <a:rPr lang="it-IT" dirty="0"/>
              <a:t>, </a:t>
            </a:r>
            <a:r>
              <a:rPr lang="it-IT" dirty="0" err="1"/>
              <a:t>scipy</a:t>
            </a:r>
            <a:r>
              <a:rPr lang="it-IT" dirty="0"/>
              <a:t>, </a:t>
            </a:r>
            <a:r>
              <a:rPr lang="it-IT" dirty="0" err="1"/>
              <a:t>cudf</a:t>
            </a:r>
            <a:r>
              <a:rPr lang="it-IT" dirty="0"/>
              <a:t>, </a:t>
            </a:r>
            <a:r>
              <a:rPr lang="it-IT" dirty="0" err="1"/>
              <a:t>matplotlib</a:t>
            </a:r>
            <a:r>
              <a:rPr lang="it-IT" dirty="0"/>
              <a:t>, time, </a:t>
            </a:r>
            <a:r>
              <a:rPr lang="it-IT" dirty="0" err="1"/>
              <a:t>scikit-learn</a:t>
            </a:r>
            <a:r>
              <a:rPr lang="it-IT" dirty="0"/>
              <a:t>), estrazione della serie, pulizia della serie, distribuzioni, normalizzazione, gestione dei MV, gestione degli </a:t>
            </a:r>
            <a:r>
              <a:rPr lang="it-IT" dirty="0" err="1"/>
              <a:t>outlier</a:t>
            </a:r>
            <a:r>
              <a:rPr lang="it-IT" dirty="0"/>
              <a:t>, esempi pratici in Python. </a:t>
            </a:r>
          </a:p>
          <a:p>
            <a:r>
              <a:rPr lang="it-IT" dirty="0"/>
              <a:t>A fianco del secondo passo "Regressione": time </a:t>
            </a:r>
            <a:r>
              <a:rPr lang="it-IT" dirty="0" err="1"/>
              <a:t>series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(TSA), time </a:t>
            </a:r>
            <a:r>
              <a:rPr lang="it-IT" dirty="0" err="1"/>
              <a:t>series</a:t>
            </a:r>
            <a:r>
              <a:rPr lang="it-IT" dirty="0"/>
              <a:t> forecasting (TSF), richiami teorici (modelli, </a:t>
            </a:r>
            <a:r>
              <a:rPr lang="it-IT" dirty="0" err="1"/>
              <a:t>fit</a:t>
            </a:r>
            <a:r>
              <a:rPr lang="it-IT" dirty="0"/>
              <a:t>, OLS, RMSE, cross-validazione), esempi in Python (col package </a:t>
            </a:r>
            <a:r>
              <a:rPr lang="it-IT" dirty="0" err="1"/>
              <a:t>statsmodels</a:t>
            </a:r>
            <a:r>
              <a:rPr lang="it-IT" dirty="0"/>
              <a:t>). A fianco del terzo: Auto Regressione, ARIMA, </a:t>
            </a:r>
            <a:r>
              <a:rPr lang="it-IT" dirty="0" err="1"/>
              <a:t>smoothing</a:t>
            </a:r>
            <a:r>
              <a:rPr lang="it-IT" dirty="0"/>
              <a:t>, </a:t>
            </a:r>
            <a:r>
              <a:rPr lang="it-IT" dirty="0" err="1"/>
              <a:t>naive</a:t>
            </a:r>
            <a:r>
              <a:rPr lang="it-IT" dirty="0"/>
              <a:t> forecast, reti neurali ricorrenti (cenni), esempi pratici in Python (con package </a:t>
            </a:r>
            <a:r>
              <a:rPr lang="it-IT" dirty="0" err="1"/>
              <a:t>scikit-learn</a:t>
            </a:r>
            <a:r>
              <a:rPr lang="it-IT" dirty="0"/>
              <a:t> e </a:t>
            </a:r>
            <a:r>
              <a:rPr lang="it-IT" dirty="0" err="1"/>
              <a:t>statsmodels</a:t>
            </a:r>
            <a:r>
              <a:rPr lang="it-IT" dirty="0"/>
              <a:t>). A fianco del quarto: algoritmo </a:t>
            </a:r>
            <a:r>
              <a:rPr lang="it-IT" dirty="0" err="1"/>
              <a:t>kmeans</a:t>
            </a:r>
            <a:r>
              <a:rPr lang="it-IT" dirty="0"/>
              <a:t> e silhouette plot, algoritmo gerarchico e </a:t>
            </a:r>
            <a:r>
              <a:rPr lang="it-IT" dirty="0" err="1"/>
              <a:t>dendogrammi</a:t>
            </a:r>
            <a:r>
              <a:rPr lang="it-IT" dirty="0"/>
              <a:t>, </a:t>
            </a:r>
            <a:r>
              <a:rPr lang="it-IT" dirty="0" err="1"/>
              <a:t>DBscan</a:t>
            </a:r>
            <a:r>
              <a:rPr lang="it-IT" dirty="0"/>
              <a:t>, package Python: </a:t>
            </a:r>
            <a:r>
              <a:rPr lang="it-IT" dirty="0" err="1"/>
              <a:t>scikit-learn</a:t>
            </a:r>
            <a:r>
              <a:rPr lang="it-IT" dirty="0"/>
              <a:t> e </a:t>
            </a:r>
            <a:r>
              <a:rPr lang="it-IT" dirty="0" err="1"/>
              <a:t>cuML</a:t>
            </a:r>
            <a:r>
              <a:rPr lang="it-IT" dirty="0"/>
              <a:t>, esempio con 1.000.000 di clienti. A fianco dell'ultimo passo "Data </a:t>
            </a:r>
            <a:r>
              <a:rPr lang="it-IT" dirty="0" err="1"/>
              <a:t>Visualization</a:t>
            </a:r>
            <a:r>
              <a:rPr lang="it-IT" dirty="0"/>
              <a:t>": principali plot tradizionali ed avanzati, plot statici e dinamici, plot per big data, esempi in </a:t>
            </a:r>
            <a:r>
              <a:rPr lang="it-IT" dirty="0" err="1"/>
              <a:t>python</a:t>
            </a:r>
            <a:r>
              <a:rPr lang="it-IT" dirty="0"/>
              <a:t> con vari package grafici (</a:t>
            </a:r>
            <a:r>
              <a:rPr lang="it-IT" dirty="0" err="1"/>
              <a:t>matplotlib</a:t>
            </a:r>
            <a:r>
              <a:rPr lang="it-IT" dirty="0"/>
              <a:t>, </a:t>
            </a:r>
            <a:r>
              <a:rPr lang="it-IT" dirty="0" err="1"/>
              <a:t>seaborn</a:t>
            </a:r>
            <a:r>
              <a:rPr lang="it-IT" dirty="0"/>
              <a:t>, </a:t>
            </a:r>
            <a:r>
              <a:rPr lang="it-IT" dirty="0" err="1"/>
              <a:t>plotly</a:t>
            </a:r>
            <a:r>
              <a:rPr lang="it-IT" dirty="0"/>
              <a:t> express, </a:t>
            </a:r>
            <a:r>
              <a:rPr lang="it-IT" dirty="0" err="1"/>
              <a:t>bokeh</a:t>
            </a:r>
            <a:r>
              <a:rPr lang="it-IT" dirty="0"/>
              <a:t>).</a:t>
            </a:r>
          </a:p>
          <a:p>
            <a:r>
              <a:rPr lang="it-IT" dirty="0"/>
              <a:t>Il primo passo si chiama: "</a:t>
            </a:r>
            <a:r>
              <a:rPr lang="it-IT" dirty="0" err="1"/>
              <a:t>Pre</a:t>
            </a:r>
            <a:r>
              <a:rPr lang="it-IT" dirty="0"/>
              <a:t>-elaborazione della serie". Il terzo passo si chiama: "Analisi e Previsione con altri modelli".</a:t>
            </a:r>
          </a:p>
          <a:p>
            <a:r>
              <a:rPr lang="it-IT" dirty="0"/>
              <a:t>L'elenco dei package del quarto passo deve essere sulla stessa riga, non su righe diverse.</a:t>
            </a:r>
          </a:p>
          <a:p>
            <a:r>
              <a:rPr lang="it-IT" dirty="0"/>
              <a:t>Modifica il titolo in questo modo: "Workflow di gestione di big time </a:t>
            </a:r>
            <a:r>
              <a:rPr lang="it-IT" dirty="0" err="1"/>
              <a:t>series</a:t>
            </a:r>
            <a:r>
              <a:rPr lang="it-IT" dirty="0"/>
              <a:t> in ambito finanziario (10^7 elementi)"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3D5322-C332-6A7D-8034-676A5348FA75}"/>
              </a:ext>
            </a:extLst>
          </p:cNvPr>
          <p:cNvSpPr txBox="1"/>
          <p:nvPr/>
        </p:nvSpPr>
        <p:spPr>
          <a:xfrm>
            <a:off x="133564" y="133564"/>
            <a:ext cx="174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Il prompt</a:t>
            </a:r>
          </a:p>
        </p:txBody>
      </p:sp>
    </p:spTree>
    <p:extLst>
      <p:ext uri="{BB962C8B-B14F-4D97-AF65-F5344CB8AC3E}">
        <p14:creationId xmlns:p14="http://schemas.microsoft.com/office/powerpoint/2010/main" val="477217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5</cp:revision>
  <dcterms:created xsi:type="dcterms:W3CDTF">2025-09-20T11:28:57Z</dcterms:created>
  <dcterms:modified xsi:type="dcterms:W3CDTF">2025-09-20T21:44:36Z</dcterms:modified>
</cp:coreProperties>
</file>