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13615-7722-26FD-407D-1D5B77FF9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A5EE53-CC84-B1E8-0061-32DAD09EA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F28CE-40E7-E26A-98D2-0E1C83AE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48B65C-F4F0-251F-B355-66B3B299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971AC0-BEAC-53D1-873B-5EB0EB60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093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31A44F-E688-D98C-1019-8C77D9E8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2FBACC1-F4BC-47D1-E857-155D3486B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F7E6EE-33C9-1FA8-0911-C80EF3C4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55D32D-CBAA-E55D-3CB7-6D831116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CC0AB9-BB92-771C-F550-7B27C626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230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321C1C-D8F3-AA09-E79C-C0BDCB7CF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B97D8F-3D22-CAF1-9BB3-0548A30DB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C1B2C1-4820-93C9-37F2-4CDEE322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BB609E-F8E1-A501-3923-2E150500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2DC42A-4779-04E1-9E22-9025518A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23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04FA9F-CEF2-D5D3-A7EF-5D83633F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C82270-009B-7D62-A55A-4EEA9BD9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667BF5-14BD-9A79-EF30-31CD8052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EEDD0D-B533-8268-7AC7-2FD5EEF8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B7A729-0A04-AF12-F796-26FBB942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7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83706-CD7D-C1FD-3314-EC79F923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20DB01-37BA-9AE2-35A0-C96755C6F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0C5AB2-4C1B-A7B7-A16C-6E644568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FF6A47-44F9-9F46-7885-BEB2E9DC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686FE9-F20C-6948-4CBC-A20A946F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300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CA1C7-FB1B-CA01-AF2D-EFAF7173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46EC66-08D5-30E3-E3D5-886ACAA60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4A1EFC-41FD-7AAA-F143-7B30D676F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D7DE3C-A314-5A37-F686-167668D9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0BB4CA-A1AA-0F22-16BD-E67F6C75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EC36D00-D0A2-D4AC-D99B-BD55C977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10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43664-65E9-90EC-16AA-DF471CAF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ADA026-B568-5E98-B5BD-6A409B0E2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1E974C-E8FD-98D3-A318-1BD87F378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D360C9D-8D06-FF85-907D-9B8008E89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EC1A5A-3DEF-70C1-5336-9B99A9D5D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A8E2DF9-10C8-A671-45F6-1660ECA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5130367-364F-C332-8080-411182AB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225EF74-92A1-764C-7F64-4BBD40D2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81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06449-7CA6-BCC0-775C-767D9AC0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F784332-F5C3-D9C2-C31A-F904F3CF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562CDE-2A1C-2B09-C027-C1C743B9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2F6FFE-3BC5-DD4B-D0B0-5E10152E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933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8C70E0B-C01D-F419-2336-B90A6C94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106EEB-1483-B97B-AC03-E87BEEDE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D8ED90-6D89-1F3B-BE22-E142D2CC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128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C139CA-911E-AE30-224F-1779094E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855ACE-D766-EB5D-B83A-6E01D6E5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A314A5A-5FDD-100E-1512-EF7298D0D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D4DA179-23E0-8689-127E-056E7389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9F94BA-0B21-D3F6-948F-16E56026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D67D8C-DFE8-78AE-0C6B-EA39AF39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417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E8D78-3F1C-7B4E-3F9A-0E3741AB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4BBBF01-660E-7C1E-249B-B5457B9C3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AEFC85-4E98-A277-7E1B-61319148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97746A-2B14-D205-10E3-C4E9E296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526108-C7F3-70E8-BB7C-0B55A857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5330374-7525-DA87-9478-7B820B9A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67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03E8CA1-50BF-462F-0BC6-D9D0ECB7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C00B2A7-7662-ED37-A4C5-42B300EDA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C7E20D-AA29-6EC4-6582-D096398C1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5E517-FE61-4D9B-9C2A-C6C320649F50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39D0B6-D041-D7E5-4877-B2C7C75F5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65748B-1622-5BFF-7A6B-0219080F8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01B22-EB51-4859-A776-B6BE444EC2A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02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3C6D31-E0C9-1227-8450-C89082698DF3}"/>
              </a:ext>
            </a:extLst>
          </p:cNvPr>
          <p:cNvSpPr txBox="1"/>
          <p:nvPr/>
        </p:nvSpPr>
        <p:spPr>
          <a:xfrm>
            <a:off x="2434976" y="297951"/>
            <a:ext cx="61644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Training on the Job (TOJ) per Mediolanum</a:t>
            </a:r>
          </a:p>
          <a:p>
            <a:pPr algn="ctr"/>
            <a:r>
              <a:rPr lang="it-IT" sz="2400" dirty="0"/>
              <a:t>di Antonio Piemontese</a:t>
            </a:r>
          </a:p>
          <a:p>
            <a:pPr algn="ctr"/>
            <a:r>
              <a:rPr lang="it-IT" i="1" dirty="0"/>
              <a:t>8 e 15 settembre 2025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138CC8-B104-AA4B-139C-33D7F8FB4595}"/>
              </a:ext>
            </a:extLst>
          </p:cNvPr>
          <p:cNvSpPr txBox="1"/>
          <p:nvPr/>
        </p:nvSpPr>
        <p:spPr>
          <a:xfrm>
            <a:off x="174665" y="1727957"/>
            <a:ext cx="91542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8 settembre 2025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Recap regressione su serie temporali (9 luglio) con aggiunte e approfondimenti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Modelli AR (</a:t>
            </a:r>
            <a:r>
              <a:rPr lang="it-IT" sz="2000" dirty="0" err="1"/>
              <a:t>autoregressione</a:t>
            </a:r>
            <a:r>
              <a:rPr lang="it-IT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Fitting con modelli 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MSE (Mean </a:t>
            </a:r>
            <a:r>
              <a:rPr lang="it-IT" sz="2000" dirty="0" err="1"/>
              <a:t>Square</a:t>
            </a:r>
            <a:r>
              <a:rPr lang="it-IT" sz="2000" dirty="0"/>
              <a:t> </a:t>
            </a:r>
            <a:r>
              <a:rPr lang="it-IT" sz="2000" dirty="0" err="1"/>
              <a:t>Error</a:t>
            </a:r>
            <a:r>
              <a:rPr lang="it-IT" sz="2000" dirty="0"/>
              <a:t>) per la valutazione del buon fitting dei modelli (AR)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ACF (auto-</a:t>
            </a:r>
            <a:r>
              <a:rPr lang="it-IT" sz="2000" dirty="0" err="1"/>
              <a:t>correlation</a:t>
            </a:r>
            <a:r>
              <a:rPr lang="it-IT" sz="2000" dirty="0"/>
              <a:t> </a:t>
            </a:r>
            <a:r>
              <a:rPr lang="it-IT" sz="2000" dirty="0" err="1"/>
              <a:t>function</a:t>
            </a:r>
            <a:r>
              <a:rPr lang="it-IT" sz="2000" dirty="0"/>
              <a:t>) e relativo plot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Per semplicità, TS non-finanziarie (generalizzabili) e medio-piccole</a:t>
            </a:r>
          </a:p>
          <a:p>
            <a:endParaRPr lang="it-IT" sz="2000" dirty="0"/>
          </a:p>
          <a:p>
            <a:r>
              <a:rPr lang="it-IT" sz="2000" dirty="0"/>
              <a:t>15 settembre 2025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Auto-regressione con big data finanziari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Test di stazionarietà di Dickey-Fuller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Test </a:t>
            </a:r>
            <a:r>
              <a:rPr lang="it-IT" sz="2000"/>
              <a:t>di non-casualità </a:t>
            </a:r>
            <a:r>
              <a:rPr lang="it-IT" sz="2000" dirty="0"/>
              <a:t>di Granger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Modelli ARIMA (partendo dal classico ARMA si aggiunge una variabile differenziale per ottenere la stazionarietà)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Modelli SARIMA (aggiunta della stagionalità)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Alternativa: modelli a 2 livelli (ensemble)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B9DF0D9-EA98-898B-5045-AA667DE8DDE7}"/>
              </a:ext>
            </a:extLst>
          </p:cNvPr>
          <p:cNvSpPr txBox="1"/>
          <p:nvPr/>
        </p:nvSpPr>
        <p:spPr>
          <a:xfrm>
            <a:off x="9719353" y="2432824"/>
            <a:ext cx="24349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C00000"/>
                </a:solidFill>
              </a:rPr>
              <a:t>notebook </a:t>
            </a:r>
            <a:r>
              <a:rPr lang="it-IT" sz="1400" i="1" dirty="0">
                <a:solidFill>
                  <a:srgbClr val="C00000"/>
                </a:solidFill>
              </a:rPr>
              <a:t>B. Gestione delle serie temporali</a:t>
            </a:r>
          </a:p>
          <a:p>
            <a:r>
              <a:rPr lang="it-IT" sz="1400" dirty="0">
                <a:solidFill>
                  <a:srgbClr val="C00000"/>
                </a:solidFill>
              </a:rPr>
              <a:t>notebook </a:t>
            </a:r>
            <a:r>
              <a:rPr lang="it-IT" sz="1400" i="1" dirty="0">
                <a:solidFill>
                  <a:srgbClr val="C00000"/>
                </a:solidFill>
              </a:rPr>
              <a:t>C. Forecasting delle TS con la Regressione</a:t>
            </a:r>
          </a:p>
          <a:p>
            <a:endParaRPr lang="it-IT" sz="1400" i="1" dirty="0">
              <a:solidFill>
                <a:srgbClr val="C00000"/>
              </a:solidFill>
            </a:endParaRPr>
          </a:p>
        </p:txBody>
      </p:sp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266AF79-8540-6B7E-000C-E7A471C2A438}"/>
              </a:ext>
            </a:extLst>
          </p:cNvPr>
          <p:cNvSpPr/>
          <p:nvPr/>
        </p:nvSpPr>
        <p:spPr>
          <a:xfrm>
            <a:off x="9231333" y="2162709"/>
            <a:ext cx="585627" cy="159249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4CF3485-E1AA-D2DA-7027-42BB64EDA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2" y="144882"/>
            <a:ext cx="1883878" cy="55236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4EBA213-00A9-6B5B-70E5-3BA375C16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16" y="164385"/>
            <a:ext cx="2334547" cy="780838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34308611-B1CA-187A-E9BB-EF2387D9D49F}"/>
              </a:ext>
            </a:extLst>
          </p:cNvPr>
          <p:cNvSpPr/>
          <p:nvPr/>
        </p:nvSpPr>
        <p:spPr>
          <a:xfrm>
            <a:off x="8969339" y="4695291"/>
            <a:ext cx="2958957" cy="174164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Repo </a:t>
            </a:r>
            <a:r>
              <a:rPr lang="it-IT" i="1" dirty="0" err="1"/>
              <a:t>github</a:t>
            </a:r>
            <a:r>
              <a:rPr lang="it-IT" dirty="0"/>
              <a:t> pubblico con il materiale didattico del TOJ: </a:t>
            </a:r>
            <a:r>
              <a:rPr lang="it-IT" b="1" dirty="0">
                <a:solidFill>
                  <a:srgbClr val="FFC000"/>
                </a:solidFill>
              </a:rPr>
              <a:t>https://github.com/antonio-corsi/TOJ-modelli-AR-per-Mediolanum</a:t>
            </a:r>
          </a:p>
        </p:txBody>
      </p:sp>
    </p:spTree>
    <p:extLst>
      <p:ext uri="{BB962C8B-B14F-4D97-AF65-F5344CB8AC3E}">
        <p14:creationId xmlns:p14="http://schemas.microsoft.com/office/powerpoint/2010/main" val="1551057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163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Piemontese</dc:creator>
  <cp:lastModifiedBy>Antonio Piemontese</cp:lastModifiedBy>
  <cp:revision>6</cp:revision>
  <dcterms:created xsi:type="dcterms:W3CDTF">2025-09-07T09:18:39Z</dcterms:created>
  <dcterms:modified xsi:type="dcterms:W3CDTF">2025-09-14T22:29:19Z</dcterms:modified>
</cp:coreProperties>
</file>