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342" r:id="rId6"/>
    <p:sldId id="343" r:id="rId7"/>
    <p:sldId id="261" r:id="rId8"/>
    <p:sldId id="263" r:id="rId9"/>
    <p:sldId id="262" r:id="rId10"/>
    <p:sldId id="334" r:id="rId11"/>
    <p:sldId id="339" r:id="rId12"/>
    <p:sldId id="344" r:id="rId13"/>
    <p:sldId id="345" r:id="rId14"/>
    <p:sldId id="350" r:id="rId15"/>
    <p:sldId id="346" r:id="rId16"/>
    <p:sldId id="347" r:id="rId17"/>
    <p:sldId id="348" r:id="rId18"/>
    <p:sldId id="349"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46FC4-4F30-4106-9FE5-98C419C12800}" type="datetimeFigureOut">
              <a:rPr lang="it-IT" smtClean="0"/>
              <a:t>29/06/2020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FDDC-F6D6-4093-844E-9176597BDF45}" type="slidenum">
              <a:rPr lang="it-IT" smtClean="0"/>
              <a:t>‹N›</a:t>
            </a:fld>
            <a:endParaRPr lang="it-IT"/>
          </a:p>
        </p:txBody>
      </p:sp>
    </p:spTree>
    <p:extLst>
      <p:ext uri="{BB962C8B-B14F-4D97-AF65-F5344CB8AC3E}">
        <p14:creationId xmlns:p14="http://schemas.microsoft.com/office/powerpoint/2010/main" val="231898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0e28bffb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70e28bffb8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EA2FDDC-F6D6-4093-844E-9176597BDF45}" type="slidenum">
              <a:rPr lang="it-IT" smtClean="0"/>
              <a:t>9</a:t>
            </a:fld>
            <a:endParaRPr lang="it-IT"/>
          </a:p>
        </p:txBody>
      </p:sp>
    </p:spTree>
    <p:extLst>
      <p:ext uri="{BB962C8B-B14F-4D97-AF65-F5344CB8AC3E}">
        <p14:creationId xmlns:p14="http://schemas.microsoft.com/office/powerpoint/2010/main" val="414078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EA2FDDC-F6D6-4093-844E-9176597BDF45}" type="slidenum">
              <a:rPr lang="it-IT" smtClean="0"/>
              <a:t>15</a:t>
            </a:fld>
            <a:endParaRPr lang="it-IT"/>
          </a:p>
        </p:txBody>
      </p:sp>
    </p:spTree>
    <p:extLst>
      <p:ext uri="{BB962C8B-B14F-4D97-AF65-F5344CB8AC3E}">
        <p14:creationId xmlns:p14="http://schemas.microsoft.com/office/powerpoint/2010/main" val="80717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8E69C2-F0E3-47B3-942D-66498A6B7A0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A410129-84D4-467F-B666-DD53B3728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59A52A-FED8-4AB8-90FA-F8578516DCC5}"/>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FC3C443D-1827-4E09-B5B2-4518E27716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8BC252-7DD3-487A-9ADB-0B1FD590925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51702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8E80EB-5C88-4A10-804D-38AD2ACC1B1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F72FEA-5C46-485F-8B94-BCC3F00ADDD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CDC7F0-9D74-4717-9CBB-4B9C505A2694}"/>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9C0DA5C7-AE32-4E4F-950E-0498890C62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517249-AB62-491C-9D77-848CA11A60D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428057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A21468A-96EB-48B8-A4D4-276F3F48D58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FF65C0-B32C-479D-9FE7-8DD6271D149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E48F87-986E-4D97-81A9-22386F7713B6}"/>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68C05E6C-2C4B-4C6B-827E-46FF8B0E85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DFD9044-BA69-486C-83F6-4B0AEE9116BF}"/>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53665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CED51C-0E91-4CAE-B84A-3DFFFA2965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EDA565-9871-4FC7-9795-724B8674AA9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CCA8CA-E93B-4688-BE4F-55CB8604311C}"/>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5A4D9DAE-536C-4474-8745-4DBCB4D996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92803F-4015-431B-B2A0-A68ADC87FD9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53380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6B60B5-65BB-4FB1-B159-855A4AF06B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5C867B5-85CB-4A5C-A681-78C487DF9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B312A3-0E6D-47AB-9B43-B4513E8EC768}"/>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78F269E4-BA96-49DF-A9F1-B04E4840BD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F117B9-140B-4A0B-8F97-FF9E42FA78C4}"/>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89900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A78822-79B5-4E54-9A1A-30A44E2B360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EC4D7B-CD4E-4FDE-A0EB-C3A26E5194F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002E088-5FA8-4F8D-BEC7-C7C93EC870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62538A-75A7-41A2-8E90-B212A39C6371}"/>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933EFBC3-7AC2-4801-BDA5-8F64AB770DF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9BBF69D-04C8-41B6-8F8E-DEB0E92E6306}"/>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216986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1E131A-17B3-49F2-903F-7C16A333CA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C609351-346A-461C-8449-3C02DF81E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E283368-5827-466B-80DF-00F9419C916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64CA0A-25BA-4ADA-8F0C-4299D5998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5C6475-2C81-469D-B164-A41D3604506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B537B6C-CE57-4D6C-AA5F-6F4B9963AB1A}"/>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8" name="Segnaposto piè di pagina 7">
            <a:extLst>
              <a:ext uri="{FF2B5EF4-FFF2-40B4-BE49-F238E27FC236}">
                <a16:creationId xmlns:a16="http://schemas.microsoft.com/office/drawing/2014/main" id="{7556D807-E668-4597-BB99-5A0EE078F45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862CCC9-ECB7-4FB6-ADBD-28A0F5BA080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61183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80E18-3610-42AF-B85E-21B8B54307C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8289818-E1CB-415A-B3B3-422B4AC54E70}"/>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4" name="Segnaposto piè di pagina 3">
            <a:extLst>
              <a:ext uri="{FF2B5EF4-FFF2-40B4-BE49-F238E27FC236}">
                <a16:creationId xmlns:a16="http://schemas.microsoft.com/office/drawing/2014/main" id="{BC9FB296-297F-4579-B57E-177F31D24D2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95BBE24-BE74-41AD-A712-A579F0ABD443}"/>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73818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AFFAA3-F683-47EE-8523-5C52A0878E91}"/>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3" name="Segnaposto piè di pagina 2">
            <a:extLst>
              <a:ext uri="{FF2B5EF4-FFF2-40B4-BE49-F238E27FC236}">
                <a16:creationId xmlns:a16="http://schemas.microsoft.com/office/drawing/2014/main" id="{85A31C56-AB06-4049-8E8E-37CE036E4E1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85F31E0-E57F-42E7-A752-A73F4CA4C4A6}"/>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2370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70EFE2-231A-4CDB-8A59-6E909ABB62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35D62F1-5F10-4055-BA72-969363C5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BE2FD08-3410-45C3-B80A-4ABEDA7BF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5D132AF-7256-46A2-9E1B-D03A4CE6DEC6}"/>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E9CEE877-D5FA-48F1-BDD1-E54C84FA240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F3E4118-3FDD-4978-92EF-EF762AAEAC35}"/>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188019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82A84-8D13-4F1E-A708-AC58717602E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12B7EE7-A443-4ACF-941F-B106DE91C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AAEE497-3BD3-4F06-8F1A-E949A4C87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A1D7577-4B93-4519-9E24-782417B2092F}"/>
              </a:ext>
            </a:extLst>
          </p:cNvPr>
          <p:cNvSpPr>
            <a:spLocks noGrp="1"/>
          </p:cNvSpPr>
          <p:nvPr>
            <p:ph type="dt" sz="half" idx="10"/>
          </p:nvPr>
        </p:nvSpPr>
        <p:spPr/>
        <p:txBody>
          <a:bodyPr/>
          <a:lstStyle/>
          <a:p>
            <a:fld id="{47D58BCF-5FDD-4D7C-AD4A-5CC99C8E37A3}" type="datetimeFigureOut">
              <a:rPr lang="it-IT" smtClean="0"/>
              <a:t>29/06/2020</a:t>
            </a:fld>
            <a:endParaRPr lang="it-IT"/>
          </a:p>
        </p:txBody>
      </p:sp>
      <p:sp>
        <p:nvSpPr>
          <p:cNvPr id="6" name="Segnaposto piè di pagina 5">
            <a:extLst>
              <a:ext uri="{FF2B5EF4-FFF2-40B4-BE49-F238E27FC236}">
                <a16:creationId xmlns:a16="http://schemas.microsoft.com/office/drawing/2014/main" id="{9C2D5F42-E3BD-48F9-953D-48AA5A21168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0E09D5-9D17-4A26-9341-48DC2015DB4F}"/>
              </a:ext>
            </a:extLst>
          </p:cNvPr>
          <p:cNvSpPr>
            <a:spLocks noGrp="1"/>
          </p:cNvSpPr>
          <p:nvPr>
            <p:ph type="sldNum" sz="quarter" idx="12"/>
          </p:nvPr>
        </p:nvSpPr>
        <p:spPr/>
        <p:txBody>
          <a:bodyPr/>
          <a:lstStyle/>
          <a:p>
            <a:fld id="{9ED167B0-D3F5-492C-A4A7-902DBB0D5A2C}" type="slidenum">
              <a:rPr lang="it-IT" smtClean="0"/>
              <a:t>‹N›</a:t>
            </a:fld>
            <a:endParaRPr lang="it-IT"/>
          </a:p>
        </p:txBody>
      </p:sp>
    </p:spTree>
    <p:extLst>
      <p:ext uri="{BB962C8B-B14F-4D97-AF65-F5344CB8AC3E}">
        <p14:creationId xmlns:p14="http://schemas.microsoft.com/office/powerpoint/2010/main" val="38525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34D8FF5-7B4C-4B8A-BFA0-07C15B60A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3389A7-1377-4F03-9CC2-70E05B325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3A90273-A5E2-443C-B4A2-915F8ECB1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58BCF-5FDD-4D7C-AD4A-5CC99C8E37A3}" type="datetimeFigureOut">
              <a:rPr lang="it-IT" smtClean="0"/>
              <a:t>29/06/2020</a:t>
            </a:fld>
            <a:endParaRPr lang="it-IT"/>
          </a:p>
        </p:txBody>
      </p:sp>
      <p:sp>
        <p:nvSpPr>
          <p:cNvPr id="5" name="Segnaposto piè di pagina 4">
            <a:extLst>
              <a:ext uri="{FF2B5EF4-FFF2-40B4-BE49-F238E27FC236}">
                <a16:creationId xmlns:a16="http://schemas.microsoft.com/office/drawing/2014/main" id="{9DEBC419-7B60-4ACC-83D2-4E0CB8E94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D8D66C7-2A76-4390-A52C-ACB89B85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167B0-D3F5-492C-A4A7-902DBB0D5A2C}" type="slidenum">
              <a:rPr lang="it-IT" smtClean="0"/>
              <a:t>‹N›</a:t>
            </a:fld>
            <a:endParaRPr lang="it-IT"/>
          </a:p>
        </p:txBody>
      </p:sp>
    </p:spTree>
    <p:extLst>
      <p:ext uri="{BB962C8B-B14F-4D97-AF65-F5344CB8AC3E}">
        <p14:creationId xmlns:p14="http://schemas.microsoft.com/office/powerpoint/2010/main" val="16692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40144-80BE-4678-AFFE-348A0A3182F0}"/>
              </a:ext>
            </a:extLst>
          </p:cNvPr>
          <p:cNvSpPr>
            <a:spLocks noGrp="1"/>
          </p:cNvSpPr>
          <p:nvPr>
            <p:ph type="ctrTitle"/>
          </p:nvPr>
        </p:nvSpPr>
        <p:spPr>
          <a:xfrm>
            <a:off x="1524000" y="80742"/>
            <a:ext cx="9144000" cy="2387600"/>
          </a:xfrm>
        </p:spPr>
        <p:txBody>
          <a:bodyPr/>
          <a:lstStyle/>
          <a:p>
            <a:r>
              <a:rPr lang="it-IT" dirty="0"/>
              <a:t>Progetto TIW</a:t>
            </a:r>
            <a:br>
              <a:rPr lang="it-IT" dirty="0"/>
            </a:br>
            <a:r>
              <a:rPr lang="it-IT" sz="4000" b="1" i="1" dirty="0"/>
              <a:t>HTML PURE</a:t>
            </a:r>
          </a:p>
        </p:txBody>
      </p:sp>
      <p:sp>
        <p:nvSpPr>
          <p:cNvPr id="3" name="Titolo 1">
            <a:extLst>
              <a:ext uri="{FF2B5EF4-FFF2-40B4-BE49-F238E27FC236}">
                <a16:creationId xmlns:a16="http://schemas.microsoft.com/office/drawing/2014/main" id="{732D0EEA-788F-4F85-8C01-57DA1D23108C}"/>
              </a:ext>
            </a:extLst>
          </p:cNvPr>
          <p:cNvSpPr txBox="1">
            <a:spLocks/>
          </p:cNvSpPr>
          <p:nvPr/>
        </p:nvSpPr>
        <p:spPr>
          <a:xfrm>
            <a:off x="1445813" y="3317682"/>
            <a:ext cx="9144000" cy="23876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dirty="0"/>
              <a:t>Antonio Ercolani 10627128</a:t>
            </a:r>
          </a:p>
          <a:p>
            <a:r>
              <a:rPr lang="it-IT" dirty="0"/>
              <a:t>Simone Gheller 10567673</a:t>
            </a:r>
          </a:p>
          <a:p>
            <a:r>
              <a:rPr lang="it-IT" dirty="0"/>
              <a:t>Riccardo Nannini 10626268</a:t>
            </a:r>
          </a:p>
        </p:txBody>
      </p:sp>
    </p:spTree>
    <p:extLst>
      <p:ext uri="{BB962C8B-B14F-4D97-AF65-F5344CB8AC3E}">
        <p14:creationId xmlns:p14="http://schemas.microsoft.com/office/powerpoint/2010/main" val="111227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13886" cy="1325563"/>
          </a:xfrm>
        </p:spPr>
        <p:txBody>
          <a:bodyPr/>
          <a:lstStyle/>
          <a:p>
            <a:r>
              <a:rPr lang="en-US" dirty="0"/>
              <a:t>Components</a:t>
            </a:r>
          </a:p>
        </p:txBody>
      </p:sp>
      <p:sp>
        <p:nvSpPr>
          <p:cNvPr id="3" name="Content Placeholder 2"/>
          <p:cNvSpPr>
            <a:spLocks noGrp="1"/>
          </p:cNvSpPr>
          <p:nvPr>
            <p:ph sz="half" idx="1"/>
          </p:nvPr>
        </p:nvSpPr>
        <p:spPr>
          <a:xfrm>
            <a:off x="683741" y="1690688"/>
            <a:ext cx="5198077" cy="4635971"/>
          </a:xfrm>
        </p:spPr>
        <p:txBody>
          <a:bodyPr>
            <a:normAutofit fontScale="92500" lnSpcReduction="20000"/>
          </a:bodyPr>
          <a:lstStyle/>
          <a:p>
            <a:r>
              <a:rPr lang="en-US" dirty="0"/>
              <a:t>Model objects (Beans)</a:t>
            </a:r>
          </a:p>
          <a:p>
            <a:pPr lvl="1"/>
            <a:r>
              <a:rPr lang="en-US" dirty="0"/>
              <a:t>User</a:t>
            </a:r>
          </a:p>
          <a:p>
            <a:pPr lvl="1"/>
            <a:r>
              <a:rPr lang="en-US" dirty="0"/>
              <a:t>Bank account</a:t>
            </a:r>
          </a:p>
          <a:p>
            <a:pPr lvl="1"/>
            <a:r>
              <a:rPr lang="en-US" dirty="0"/>
              <a:t>Transfer</a:t>
            </a:r>
          </a:p>
          <a:p>
            <a:r>
              <a:rPr lang="en-US" dirty="0"/>
              <a:t>Data Access Objects (Classes)</a:t>
            </a:r>
          </a:p>
          <a:p>
            <a:pPr lvl="1"/>
            <a:r>
              <a:rPr lang="en-US" dirty="0" err="1"/>
              <a:t>UserDAO</a:t>
            </a:r>
            <a:endParaRPr lang="en-US" dirty="0"/>
          </a:p>
          <a:p>
            <a:pPr lvl="2"/>
            <a:r>
              <a:rPr lang="en-US" dirty="0" err="1"/>
              <a:t>checkCredentials</a:t>
            </a:r>
            <a:endParaRPr lang="en-US" dirty="0"/>
          </a:p>
          <a:p>
            <a:pPr lvl="1"/>
            <a:r>
              <a:rPr lang="en-US" dirty="0" err="1"/>
              <a:t>BankAccountDAO</a:t>
            </a:r>
            <a:endParaRPr lang="en-US" dirty="0"/>
          </a:p>
          <a:p>
            <a:pPr lvl="2"/>
            <a:r>
              <a:rPr lang="en-US" dirty="0" err="1"/>
              <a:t>getBankAccountsByUser</a:t>
            </a:r>
            <a:endParaRPr lang="en-US" dirty="0"/>
          </a:p>
          <a:p>
            <a:pPr lvl="2"/>
            <a:r>
              <a:rPr lang="en-US" dirty="0" err="1"/>
              <a:t>getUserbyBankAccount</a:t>
            </a:r>
            <a:endParaRPr lang="en-US" dirty="0"/>
          </a:p>
          <a:p>
            <a:pPr lvl="2"/>
            <a:r>
              <a:rPr lang="en-US" dirty="0" err="1"/>
              <a:t>getBalance</a:t>
            </a:r>
            <a:endParaRPr lang="en-US" dirty="0"/>
          </a:p>
          <a:p>
            <a:pPr lvl="1"/>
            <a:r>
              <a:rPr lang="en-US" dirty="0" err="1"/>
              <a:t>TransferDAO</a:t>
            </a:r>
            <a:endParaRPr lang="en-US" dirty="0"/>
          </a:p>
          <a:p>
            <a:pPr lvl="2"/>
            <a:r>
              <a:rPr lang="en-US" dirty="0" err="1"/>
              <a:t>getAllbyBankAccount</a:t>
            </a:r>
            <a:endParaRPr lang="en-US" dirty="0"/>
          </a:p>
          <a:p>
            <a:pPr lvl="2"/>
            <a:r>
              <a:rPr lang="en-US" dirty="0" err="1"/>
              <a:t>createTransfer</a:t>
            </a:r>
            <a:endParaRPr lang="en-US" dirty="0"/>
          </a:p>
          <a:p>
            <a:pPr marL="457200" lvl="1" indent="0">
              <a:buNone/>
            </a:pPr>
            <a:endParaRPr lang="en-US" dirty="0"/>
          </a:p>
          <a:p>
            <a:pPr marL="914400" lvl="2" indent="0">
              <a:buNone/>
            </a:pPr>
            <a:endParaRPr lang="en-US" dirty="0"/>
          </a:p>
          <a:p>
            <a:pPr marL="914400" lvl="2" indent="0">
              <a:buNone/>
            </a:pPr>
            <a:endParaRPr lang="en-US" dirty="0"/>
          </a:p>
        </p:txBody>
      </p:sp>
      <p:sp>
        <p:nvSpPr>
          <p:cNvPr id="4" name="Content Placeholder 3"/>
          <p:cNvSpPr>
            <a:spLocks noGrp="1"/>
          </p:cNvSpPr>
          <p:nvPr>
            <p:ph sz="half" idx="2"/>
          </p:nvPr>
        </p:nvSpPr>
        <p:spPr>
          <a:xfrm>
            <a:off x="5972433" y="560173"/>
            <a:ext cx="5198076" cy="5972432"/>
          </a:xfrm>
        </p:spPr>
        <p:txBody>
          <a:bodyPr>
            <a:normAutofit fontScale="92500" lnSpcReduction="20000"/>
          </a:bodyPr>
          <a:lstStyle/>
          <a:p>
            <a:r>
              <a:rPr lang="en-US" dirty="0"/>
              <a:t>Controllers (servlets)</a:t>
            </a:r>
          </a:p>
          <a:p>
            <a:pPr lvl="1"/>
            <a:r>
              <a:rPr lang="en-US" dirty="0" err="1"/>
              <a:t>CheckLogin</a:t>
            </a:r>
            <a:endParaRPr lang="en-US" dirty="0"/>
          </a:p>
          <a:p>
            <a:pPr lvl="1"/>
            <a:r>
              <a:rPr lang="en-US" dirty="0" err="1"/>
              <a:t>GoToHomePage</a:t>
            </a:r>
            <a:endParaRPr lang="en-US" dirty="0"/>
          </a:p>
          <a:p>
            <a:pPr lvl="1"/>
            <a:r>
              <a:rPr lang="en-US" dirty="0" err="1"/>
              <a:t>CheckOwnership</a:t>
            </a:r>
            <a:endParaRPr lang="en-US" dirty="0"/>
          </a:p>
          <a:p>
            <a:pPr lvl="1"/>
            <a:r>
              <a:rPr lang="en-US" dirty="0" err="1"/>
              <a:t>GoToAccountInfo</a:t>
            </a:r>
            <a:endParaRPr lang="en-US" dirty="0"/>
          </a:p>
          <a:p>
            <a:pPr lvl="1"/>
            <a:r>
              <a:rPr lang="en-US" dirty="0" err="1"/>
              <a:t>CheckTransfer</a:t>
            </a:r>
            <a:endParaRPr lang="en-US" dirty="0"/>
          </a:p>
          <a:p>
            <a:pPr lvl="1"/>
            <a:r>
              <a:rPr lang="en-US" dirty="0" err="1"/>
              <a:t>GoToSummaryPage</a:t>
            </a:r>
            <a:endParaRPr lang="en-US" dirty="0"/>
          </a:p>
          <a:p>
            <a:pPr lvl="1"/>
            <a:r>
              <a:rPr lang="en-US" dirty="0" err="1"/>
              <a:t>GoToErrorPage</a:t>
            </a:r>
            <a:endParaRPr lang="en-US" dirty="0"/>
          </a:p>
          <a:p>
            <a:pPr lvl="1"/>
            <a:r>
              <a:rPr lang="en-US" dirty="0"/>
              <a:t>Logout</a:t>
            </a:r>
          </a:p>
          <a:p>
            <a:r>
              <a:rPr lang="en-US" dirty="0"/>
              <a:t>Views (Templates)</a:t>
            </a:r>
          </a:p>
          <a:p>
            <a:pPr lvl="1"/>
            <a:r>
              <a:rPr lang="en-US" dirty="0" err="1"/>
              <a:t>LoginPage</a:t>
            </a:r>
            <a:endParaRPr lang="en-US" dirty="0"/>
          </a:p>
          <a:p>
            <a:pPr lvl="1"/>
            <a:r>
              <a:rPr lang="en-US" dirty="0" err="1"/>
              <a:t>HomePage</a:t>
            </a:r>
            <a:endParaRPr lang="en-US" dirty="0"/>
          </a:p>
          <a:p>
            <a:pPr lvl="1"/>
            <a:r>
              <a:rPr lang="en-US" dirty="0" err="1"/>
              <a:t>AccountInfoPage</a:t>
            </a:r>
            <a:endParaRPr lang="en-US" dirty="0"/>
          </a:p>
          <a:p>
            <a:pPr lvl="1"/>
            <a:r>
              <a:rPr lang="en-US" dirty="0" err="1"/>
              <a:t>TransferErrorPage</a:t>
            </a:r>
            <a:endParaRPr lang="en-US" dirty="0"/>
          </a:p>
          <a:p>
            <a:pPr lvl="1"/>
            <a:r>
              <a:rPr lang="en-US" dirty="0" err="1"/>
              <a:t>TransferSummaryPage</a:t>
            </a:r>
            <a:endParaRPr lang="en-US" dirty="0"/>
          </a:p>
          <a:p>
            <a:r>
              <a:rPr lang="en-US" dirty="0"/>
              <a:t>Utils</a:t>
            </a:r>
          </a:p>
          <a:p>
            <a:pPr lvl="1"/>
            <a:r>
              <a:rPr lang="en-US" dirty="0" err="1"/>
              <a:t>ErrorType</a:t>
            </a:r>
            <a:r>
              <a:rPr lang="en-US" dirty="0"/>
              <a:t> (Enum)</a:t>
            </a:r>
          </a:p>
          <a:p>
            <a:pPr lvl="1"/>
            <a:r>
              <a:rPr lang="en-US" dirty="0" err="1"/>
              <a:t>ConnectionHandler</a:t>
            </a:r>
            <a:endParaRPr lang="en-US" dirty="0"/>
          </a:p>
        </p:txBody>
      </p:sp>
    </p:spTree>
    <p:extLst>
      <p:ext uri="{BB962C8B-B14F-4D97-AF65-F5344CB8AC3E}">
        <p14:creationId xmlns:p14="http://schemas.microsoft.com/office/powerpoint/2010/main" val="6438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67" y="118903"/>
            <a:ext cx="10515600" cy="1325563"/>
          </a:xfrm>
        </p:spPr>
        <p:txBody>
          <a:bodyPr/>
          <a:lstStyle/>
          <a:p>
            <a:r>
              <a:rPr lang="en-US" dirty="0"/>
              <a:t>Events: login</a:t>
            </a:r>
          </a:p>
        </p:txBody>
      </p:sp>
      <p:sp>
        <p:nvSpPr>
          <p:cNvPr id="6" name="Rectangle 5"/>
          <p:cNvSpPr/>
          <p:nvPr/>
        </p:nvSpPr>
        <p:spPr>
          <a:xfrm>
            <a:off x="333375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CheckLogin</a:t>
            </a:r>
            <a:endParaRPr lang="en-US" dirty="0"/>
          </a:p>
        </p:txBody>
      </p:sp>
      <p:cxnSp>
        <p:nvCxnSpPr>
          <p:cNvPr id="8" name="Straight Connector 7"/>
          <p:cNvCxnSpPr>
            <a:stCxn id="6" idx="2"/>
          </p:cNvCxnSpPr>
          <p:nvPr/>
        </p:nvCxnSpPr>
        <p:spPr>
          <a:xfrm flipH="1">
            <a:off x="396066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895600"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19400" y="2602468"/>
            <a:ext cx="828304" cy="369332"/>
          </a:xfrm>
          <a:prstGeom prst="rect">
            <a:avLst/>
          </a:prstGeom>
          <a:noFill/>
        </p:spPr>
        <p:txBody>
          <a:bodyPr wrap="none" rtlCol="0">
            <a:spAutoFit/>
          </a:bodyPr>
          <a:lstStyle/>
          <a:p>
            <a:r>
              <a:rPr lang="en-US" dirty="0" err="1"/>
              <a:t>doPost</a:t>
            </a:r>
            <a:endParaRPr lang="en-US" dirty="0"/>
          </a:p>
        </p:txBody>
      </p:sp>
      <p:sp>
        <p:nvSpPr>
          <p:cNvPr id="13" name="Rectangle 12"/>
          <p:cNvSpPr/>
          <p:nvPr/>
        </p:nvSpPr>
        <p:spPr>
          <a:xfrm>
            <a:off x="3808259" y="2044699"/>
            <a:ext cx="306541" cy="36723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493395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UserDAO</a:t>
            </a:r>
            <a:endParaRPr lang="en-US" dirty="0"/>
          </a:p>
        </p:txBody>
      </p:sp>
      <p:cxnSp>
        <p:nvCxnSpPr>
          <p:cNvPr id="19" name="Straight Connector 18"/>
          <p:cNvCxnSpPr>
            <a:stCxn id="18" idx="2"/>
          </p:cNvCxnSpPr>
          <p:nvPr/>
        </p:nvCxnSpPr>
        <p:spPr>
          <a:xfrm flipH="1">
            <a:off x="556086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4113060" y="2514600"/>
            <a:ext cx="12590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78577" y="2236241"/>
            <a:ext cx="1059970" cy="276999"/>
          </a:xfrm>
          <a:prstGeom prst="rect">
            <a:avLst/>
          </a:prstGeom>
          <a:noFill/>
        </p:spPr>
        <p:txBody>
          <a:bodyPr wrap="none" rtlCol="0">
            <a:spAutoFit/>
          </a:bodyPr>
          <a:lstStyle/>
          <a:p>
            <a:r>
              <a:rPr lang="en-US" sz="1200" dirty="0"/>
              <a:t>new </a:t>
            </a:r>
            <a:r>
              <a:rPr lang="en-US" sz="1200" dirty="0" err="1"/>
              <a:t>UserDAO</a:t>
            </a:r>
            <a:endParaRPr lang="en-US" sz="1200" dirty="0"/>
          </a:p>
        </p:txBody>
      </p:sp>
      <p:sp>
        <p:nvSpPr>
          <p:cNvPr id="22" name="Rectangle 21"/>
          <p:cNvSpPr/>
          <p:nvPr/>
        </p:nvSpPr>
        <p:spPr>
          <a:xfrm>
            <a:off x="5408459" y="2044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p:nvPr/>
        </p:nvCxnSpPr>
        <p:spPr>
          <a:xfrm flipH="1">
            <a:off x="4114801" y="3124200"/>
            <a:ext cx="12590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92359" y="2819401"/>
            <a:ext cx="2311093" cy="276999"/>
          </a:xfrm>
          <a:prstGeom prst="rect">
            <a:avLst/>
          </a:prstGeom>
          <a:noFill/>
        </p:spPr>
        <p:txBody>
          <a:bodyPr wrap="square" rtlCol="0">
            <a:spAutoFit/>
          </a:bodyPr>
          <a:lstStyle/>
          <a:p>
            <a:r>
              <a:rPr lang="en-US" sz="1200" dirty="0" err="1"/>
              <a:t>checkCredentials</a:t>
            </a:r>
            <a:r>
              <a:rPr lang="en-US" sz="1200" dirty="0"/>
              <a:t>()</a:t>
            </a:r>
          </a:p>
        </p:txBody>
      </p:sp>
      <p:sp>
        <p:nvSpPr>
          <p:cNvPr id="27" name="Rectangle 26"/>
          <p:cNvSpPr/>
          <p:nvPr/>
        </p:nvSpPr>
        <p:spPr>
          <a:xfrm>
            <a:off x="668655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Index.html</a:t>
            </a:r>
          </a:p>
        </p:txBody>
      </p:sp>
      <p:cxnSp>
        <p:nvCxnSpPr>
          <p:cNvPr id="28" name="Straight Connector 27"/>
          <p:cNvCxnSpPr>
            <a:cxnSpLocks/>
            <a:stCxn id="27" idx="2"/>
          </p:cNvCxnSpPr>
          <p:nvPr/>
        </p:nvCxnSpPr>
        <p:spPr>
          <a:xfrm flipH="1">
            <a:off x="731346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161059" y="30099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p:nvPr/>
        </p:nvCxnSpPr>
        <p:spPr>
          <a:xfrm>
            <a:off x="4114799" y="3689350"/>
            <a:ext cx="3046260" cy="2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194724" y="3423047"/>
            <a:ext cx="2669536" cy="338554"/>
          </a:xfrm>
          <a:prstGeom prst="rect">
            <a:avLst/>
          </a:prstGeom>
          <a:noFill/>
        </p:spPr>
        <p:txBody>
          <a:bodyPr wrap="square" rtlCol="0">
            <a:spAutoFit/>
          </a:bodyPr>
          <a:lstStyle/>
          <a:p>
            <a:pPr algn="ctr"/>
            <a:r>
              <a:rPr lang="en-US" sz="1600" dirty="0"/>
              <a:t>User == null </a:t>
            </a:r>
            <a:r>
              <a:rPr lang="en-US" sz="1600" dirty="0">
                <a:sym typeface="Wingdings" panose="05000000000000000000" pitchFamily="2" charset="2"/>
              </a:rPr>
              <a:t> redirect</a:t>
            </a:r>
            <a:endParaRPr lang="en-US" sz="1600" dirty="0"/>
          </a:p>
        </p:txBody>
      </p:sp>
      <p:sp>
        <p:nvSpPr>
          <p:cNvPr id="35" name="Rectangle 34"/>
          <p:cNvSpPr/>
          <p:nvPr/>
        </p:nvSpPr>
        <p:spPr>
          <a:xfrm>
            <a:off x="851535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36" name="Straight Connector 35"/>
          <p:cNvCxnSpPr>
            <a:stCxn id="35" idx="2"/>
          </p:cNvCxnSpPr>
          <p:nvPr/>
        </p:nvCxnSpPr>
        <p:spPr>
          <a:xfrm flipH="1">
            <a:off x="914226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8989859" y="3695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p:nvPr/>
        </p:nvCxnSpPr>
        <p:spPr>
          <a:xfrm>
            <a:off x="4113059" y="46482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416769" y="4354551"/>
            <a:ext cx="3546548" cy="338554"/>
          </a:xfrm>
          <a:prstGeom prst="rect">
            <a:avLst/>
          </a:prstGeom>
          <a:noFill/>
        </p:spPr>
        <p:txBody>
          <a:bodyPr wrap="none" rtlCol="0">
            <a:spAutoFit/>
          </a:bodyPr>
          <a:lstStyle/>
          <a:p>
            <a:pPr algn="ctr"/>
            <a:r>
              <a:rPr lang="en-US" sz="1600" dirty="0"/>
              <a:t>User != null </a:t>
            </a:r>
            <a:r>
              <a:rPr lang="en-US" sz="1600" dirty="0">
                <a:sym typeface="Wingdings" panose="05000000000000000000" pitchFamily="2" charset="2"/>
              </a:rPr>
              <a:t> </a:t>
            </a:r>
            <a:r>
              <a:rPr lang="en-US" sz="1600" dirty="0" err="1">
                <a:sym typeface="Wingdings" panose="05000000000000000000" pitchFamily="2" charset="2"/>
              </a:rPr>
              <a:t>setAttribute</a:t>
            </a:r>
            <a:r>
              <a:rPr lang="en-US" sz="1600" dirty="0">
                <a:sym typeface="Wingdings" panose="05000000000000000000" pitchFamily="2" charset="2"/>
              </a:rPr>
              <a:t>(“user”, user)</a:t>
            </a:r>
            <a:endParaRPr lang="en-US" sz="1600" dirty="0"/>
          </a:p>
        </p:txBody>
      </p:sp>
      <p:sp>
        <p:nvSpPr>
          <p:cNvPr id="42" name="TextBox 41"/>
          <p:cNvSpPr txBox="1"/>
          <p:nvPr/>
        </p:nvSpPr>
        <p:spPr>
          <a:xfrm>
            <a:off x="211547" y="1676401"/>
            <a:ext cx="2990523"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CheckLogin</a:t>
            </a:r>
            <a:r>
              <a:rPr lang="en-US" sz="1600" dirty="0"/>
              <a:t>")</a:t>
            </a:r>
          </a:p>
        </p:txBody>
      </p:sp>
      <p:sp>
        <p:nvSpPr>
          <p:cNvPr id="40" name="Rectangle 34">
            <a:extLst>
              <a:ext uri="{FF2B5EF4-FFF2-40B4-BE49-F238E27FC236}">
                <a16:creationId xmlns:a16="http://schemas.microsoft.com/office/drawing/2014/main" id="{D494CD3E-14E4-4881-A823-8ADBD167CA80}"/>
              </a:ext>
            </a:extLst>
          </p:cNvPr>
          <p:cNvSpPr/>
          <p:nvPr/>
        </p:nvSpPr>
        <p:spPr>
          <a:xfrm>
            <a:off x="10100133" y="1198485"/>
            <a:ext cx="1314451" cy="626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GoToHomepage</a:t>
            </a:r>
            <a:endParaRPr lang="en-US" dirty="0"/>
          </a:p>
        </p:txBody>
      </p:sp>
      <p:cxnSp>
        <p:nvCxnSpPr>
          <p:cNvPr id="41" name="Straight Connector 35">
            <a:extLst>
              <a:ext uri="{FF2B5EF4-FFF2-40B4-BE49-F238E27FC236}">
                <a16:creationId xmlns:a16="http://schemas.microsoft.com/office/drawing/2014/main" id="{FD7A74C5-D7FA-479F-BD39-C31CEB5CEA36}"/>
              </a:ext>
            </a:extLst>
          </p:cNvPr>
          <p:cNvCxnSpPr>
            <a:cxnSpLocks/>
            <a:stCxn id="40" idx="2"/>
          </p:cNvCxnSpPr>
          <p:nvPr/>
        </p:nvCxnSpPr>
        <p:spPr>
          <a:xfrm flipH="1">
            <a:off x="10727045" y="1825466"/>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3" name="Rectangle 36">
            <a:extLst>
              <a:ext uri="{FF2B5EF4-FFF2-40B4-BE49-F238E27FC236}">
                <a16:creationId xmlns:a16="http://schemas.microsoft.com/office/drawing/2014/main" id="{290481B7-3EDE-432F-9618-DBDCCB3C2EA1}"/>
              </a:ext>
            </a:extLst>
          </p:cNvPr>
          <p:cNvSpPr/>
          <p:nvPr/>
        </p:nvSpPr>
        <p:spPr>
          <a:xfrm>
            <a:off x="10589801" y="4784884"/>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4" name="Straight Arrow Connector 37">
            <a:extLst>
              <a:ext uri="{FF2B5EF4-FFF2-40B4-BE49-F238E27FC236}">
                <a16:creationId xmlns:a16="http://schemas.microsoft.com/office/drawing/2014/main" id="{B70C8F29-CEA6-45B8-BECA-B7B79AE0AF24}"/>
              </a:ext>
            </a:extLst>
          </p:cNvPr>
          <p:cNvCxnSpPr>
            <a:cxnSpLocks/>
            <a:endCxn id="43" idx="1"/>
          </p:cNvCxnSpPr>
          <p:nvPr/>
        </p:nvCxnSpPr>
        <p:spPr>
          <a:xfrm flipV="1">
            <a:off x="4143373" y="5413534"/>
            <a:ext cx="6446428" cy="347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38">
            <a:extLst>
              <a:ext uri="{FF2B5EF4-FFF2-40B4-BE49-F238E27FC236}">
                <a16:creationId xmlns:a16="http://schemas.microsoft.com/office/drawing/2014/main" id="{30D2F717-3F8B-4CCD-AFF9-45D987B6948C}"/>
              </a:ext>
            </a:extLst>
          </p:cNvPr>
          <p:cNvSpPr txBox="1"/>
          <p:nvPr/>
        </p:nvSpPr>
        <p:spPr>
          <a:xfrm>
            <a:off x="5497278" y="5109746"/>
            <a:ext cx="2088457" cy="338554"/>
          </a:xfrm>
          <a:prstGeom prst="rect">
            <a:avLst/>
          </a:prstGeom>
          <a:noFill/>
        </p:spPr>
        <p:txBody>
          <a:bodyPr wrap="none" rtlCol="0">
            <a:spAutoFit/>
          </a:bodyPr>
          <a:lstStyle/>
          <a:p>
            <a:pPr algn="ctr"/>
            <a:r>
              <a:rPr lang="en-US" sz="1600" dirty="0"/>
              <a:t>User != null </a:t>
            </a:r>
            <a:r>
              <a:rPr lang="en-US" sz="1600" dirty="0">
                <a:sym typeface="Wingdings" panose="05000000000000000000" pitchFamily="2" charset="2"/>
              </a:rPr>
              <a:t> redirect</a:t>
            </a:r>
            <a:endParaRPr lang="en-US" sz="1600" dirty="0"/>
          </a:p>
        </p:txBody>
      </p:sp>
      <p:sp>
        <p:nvSpPr>
          <p:cNvPr id="32" name="TextBox 10">
            <a:extLst>
              <a:ext uri="{FF2B5EF4-FFF2-40B4-BE49-F238E27FC236}">
                <a16:creationId xmlns:a16="http://schemas.microsoft.com/office/drawing/2014/main" id="{03B86E9B-D362-4E1E-B5C5-3B8CF120743C}"/>
              </a:ext>
            </a:extLst>
          </p:cNvPr>
          <p:cNvSpPr txBox="1"/>
          <p:nvPr/>
        </p:nvSpPr>
        <p:spPr>
          <a:xfrm>
            <a:off x="122470" y="4112911"/>
            <a:ext cx="1333287" cy="461665"/>
          </a:xfrm>
          <a:prstGeom prst="rect">
            <a:avLst/>
          </a:prstGeom>
          <a:noFill/>
        </p:spPr>
        <p:txBody>
          <a:bodyPr wrap="square" rtlCol="0">
            <a:spAutoFit/>
          </a:bodyPr>
          <a:lstStyle/>
          <a:p>
            <a:r>
              <a:rPr lang="en-US" sz="1200" dirty="0"/>
              <a:t>FROM:</a:t>
            </a:r>
          </a:p>
          <a:p>
            <a:r>
              <a:rPr lang="en-US" sz="1200" dirty="0"/>
              <a:t>index.html</a:t>
            </a:r>
          </a:p>
        </p:txBody>
      </p:sp>
      <p:sp>
        <p:nvSpPr>
          <p:cNvPr id="3" name="Rettangolo 2">
            <a:extLst>
              <a:ext uri="{FF2B5EF4-FFF2-40B4-BE49-F238E27FC236}">
                <a16:creationId xmlns:a16="http://schemas.microsoft.com/office/drawing/2014/main" id="{3E65BEEA-A987-45C7-A685-ED7F8EE1AE50}"/>
              </a:ext>
            </a:extLst>
          </p:cNvPr>
          <p:cNvSpPr/>
          <p:nvPr/>
        </p:nvSpPr>
        <p:spPr>
          <a:xfrm>
            <a:off x="2310160" y="3084991"/>
            <a:ext cx="1018227" cy="584775"/>
          </a:xfrm>
          <a:prstGeom prst="rect">
            <a:avLst/>
          </a:prstGeom>
        </p:spPr>
        <p:txBody>
          <a:bodyPr wrap="none">
            <a:spAutoFit/>
          </a:bodyPr>
          <a:lstStyle/>
          <a:p>
            <a:r>
              <a:rPr lang="en-US" sz="1600" dirty="0"/>
              <a:t>username</a:t>
            </a:r>
          </a:p>
          <a:p>
            <a:r>
              <a:rPr lang="en-US" sz="1600" dirty="0"/>
              <a:t>password</a:t>
            </a:r>
          </a:p>
        </p:txBody>
      </p:sp>
    </p:spTree>
    <p:extLst>
      <p:ext uri="{BB962C8B-B14F-4D97-AF65-F5344CB8AC3E}">
        <p14:creationId xmlns:p14="http://schemas.microsoft.com/office/powerpoint/2010/main" val="308251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5753235" cy="1325563"/>
          </a:xfrm>
        </p:spPr>
        <p:txBody>
          <a:bodyPr>
            <a:normAutofit/>
          </a:bodyPr>
          <a:lstStyle/>
          <a:p>
            <a:r>
              <a:rPr lang="en-US" dirty="0"/>
              <a:t>Events: go to homepage</a:t>
            </a:r>
          </a:p>
        </p:txBody>
      </p:sp>
      <p:sp>
        <p:nvSpPr>
          <p:cNvPr id="6" name="Rectangle 5"/>
          <p:cNvSpPr/>
          <p:nvPr/>
        </p:nvSpPr>
        <p:spPr>
          <a:xfrm>
            <a:off x="3324035" y="1386801"/>
            <a:ext cx="170683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GoToHomePage</a:t>
            </a:r>
            <a:endParaRPr lang="en-US" dirty="0"/>
          </a:p>
        </p:txBody>
      </p:sp>
      <p:cxnSp>
        <p:nvCxnSpPr>
          <p:cNvPr id="8" name="Straight Connector 7"/>
          <p:cNvCxnSpPr>
            <a:cxnSpLocks/>
            <a:stCxn id="6" idx="2"/>
          </p:cNvCxnSpPr>
          <p:nvPr/>
        </p:nvCxnSpPr>
        <p:spPr>
          <a:xfrm flipH="1">
            <a:off x="4154569" y="1767801"/>
            <a:ext cx="22884" cy="425405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3147882" y="2866351"/>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66903" y="2497019"/>
            <a:ext cx="919226" cy="369332"/>
          </a:xfrm>
          <a:prstGeom prst="rect">
            <a:avLst/>
          </a:prstGeom>
          <a:noFill/>
        </p:spPr>
        <p:txBody>
          <a:bodyPr wrap="none" rtlCol="0">
            <a:spAutoFit/>
          </a:bodyPr>
          <a:lstStyle/>
          <a:p>
            <a:r>
              <a:rPr lang="en-US" dirty="0"/>
              <a:t>redirect</a:t>
            </a:r>
          </a:p>
        </p:txBody>
      </p:sp>
      <p:sp>
        <p:nvSpPr>
          <p:cNvPr id="13" name="Rectangle 12"/>
          <p:cNvSpPr/>
          <p:nvPr/>
        </p:nvSpPr>
        <p:spPr>
          <a:xfrm>
            <a:off x="4024182" y="2063768"/>
            <a:ext cx="306541" cy="29087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5497347" y="1380634"/>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BankAccountDAO</a:t>
            </a:r>
            <a:endParaRPr lang="en-US" sz="1400" dirty="0"/>
          </a:p>
        </p:txBody>
      </p:sp>
      <p:cxnSp>
        <p:nvCxnSpPr>
          <p:cNvPr id="19" name="Straight Connector 18"/>
          <p:cNvCxnSpPr>
            <a:cxnSpLocks/>
            <a:stCxn id="18" idx="2"/>
          </p:cNvCxnSpPr>
          <p:nvPr/>
        </p:nvCxnSpPr>
        <p:spPr>
          <a:xfrm>
            <a:off x="6312605" y="1761634"/>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4330723" y="2417899"/>
            <a:ext cx="18311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492999" y="2172116"/>
            <a:ext cx="1589474" cy="276999"/>
          </a:xfrm>
          <a:prstGeom prst="rect">
            <a:avLst/>
          </a:prstGeom>
          <a:noFill/>
        </p:spPr>
        <p:txBody>
          <a:bodyPr wrap="none" rtlCol="0">
            <a:spAutoFit/>
          </a:bodyPr>
          <a:lstStyle/>
          <a:p>
            <a:r>
              <a:rPr lang="en-US" sz="1200" dirty="0"/>
              <a:t>new </a:t>
            </a:r>
            <a:r>
              <a:rPr lang="en-US" sz="1200" dirty="0" err="1"/>
              <a:t>BankAccountDAO</a:t>
            </a:r>
            <a:endParaRPr lang="en-US" sz="1200" dirty="0"/>
          </a:p>
        </p:txBody>
      </p:sp>
      <p:sp>
        <p:nvSpPr>
          <p:cNvPr id="22" name="Rectangle 21"/>
          <p:cNvSpPr/>
          <p:nvPr/>
        </p:nvSpPr>
        <p:spPr>
          <a:xfrm>
            <a:off x="6161901" y="2027937"/>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4330723" y="3004851"/>
            <a:ext cx="1850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429309" y="2727852"/>
            <a:ext cx="1707142" cy="276999"/>
          </a:xfrm>
          <a:prstGeom prst="rect">
            <a:avLst/>
          </a:prstGeom>
          <a:noFill/>
        </p:spPr>
        <p:txBody>
          <a:bodyPr wrap="square" rtlCol="0">
            <a:spAutoFit/>
          </a:bodyPr>
          <a:lstStyle/>
          <a:p>
            <a:r>
              <a:rPr lang="en-US" sz="1200" dirty="0" err="1"/>
              <a:t>getBankAccountsByUser</a:t>
            </a:r>
            <a:endParaRPr lang="en-US" sz="1200" dirty="0"/>
          </a:p>
        </p:txBody>
      </p:sp>
      <p:sp>
        <p:nvSpPr>
          <p:cNvPr id="27" name="Rectangle 26"/>
          <p:cNvSpPr/>
          <p:nvPr/>
        </p:nvSpPr>
        <p:spPr>
          <a:xfrm>
            <a:off x="7472376" y="1390135"/>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Webctx</a:t>
            </a:r>
            <a:endParaRPr lang="en-US" dirty="0"/>
          </a:p>
        </p:txBody>
      </p:sp>
      <p:cxnSp>
        <p:nvCxnSpPr>
          <p:cNvPr id="28" name="Straight Connector 27"/>
          <p:cNvCxnSpPr>
            <a:cxnSpLocks/>
            <a:stCxn id="27" idx="2"/>
          </p:cNvCxnSpPr>
          <p:nvPr/>
        </p:nvCxnSpPr>
        <p:spPr>
          <a:xfrm flipH="1">
            <a:off x="8099287" y="1771135"/>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946885" y="2952235"/>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4329855" y="3638035"/>
            <a:ext cx="3617030" cy="19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9301176" y="1390134"/>
            <a:ext cx="1314451" cy="5935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engine</a:t>
            </a:r>
          </a:p>
        </p:txBody>
      </p:sp>
      <p:cxnSp>
        <p:nvCxnSpPr>
          <p:cNvPr id="36" name="Straight Connector 35"/>
          <p:cNvCxnSpPr>
            <a:cxnSpLocks/>
            <a:stCxn id="35" idx="2"/>
          </p:cNvCxnSpPr>
          <p:nvPr/>
        </p:nvCxnSpPr>
        <p:spPr>
          <a:xfrm flipH="1">
            <a:off x="9928088" y="1983699"/>
            <a:ext cx="30314" cy="413083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775685" y="3638035"/>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4329855" y="4588072"/>
            <a:ext cx="54804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72758" y="4296886"/>
            <a:ext cx="2606226" cy="338554"/>
          </a:xfrm>
          <a:prstGeom prst="rect">
            <a:avLst/>
          </a:prstGeom>
          <a:noFill/>
        </p:spPr>
        <p:txBody>
          <a:bodyPr wrap="none" rtlCol="0">
            <a:spAutoFit/>
          </a:bodyPr>
          <a:lstStyle/>
          <a:p>
            <a:pPr algn="ctr"/>
            <a:r>
              <a:rPr lang="en-US" sz="1600" dirty="0"/>
              <a:t>process(</a:t>
            </a:r>
            <a:r>
              <a:rPr lang="en-US" sz="1600" dirty="0" err="1"/>
              <a:t>ctx</a:t>
            </a:r>
            <a:r>
              <a:rPr lang="en-US" sz="1600" dirty="0"/>
              <a:t>, </a:t>
            </a:r>
            <a:r>
              <a:rPr lang="it-IT" sz="1600" dirty="0"/>
              <a:t>homepage.html)</a:t>
            </a:r>
            <a:endParaRPr lang="en-US" sz="1600" dirty="0"/>
          </a:p>
        </p:txBody>
      </p:sp>
      <p:sp>
        <p:nvSpPr>
          <p:cNvPr id="42" name="TextBox 41"/>
          <p:cNvSpPr txBox="1"/>
          <p:nvPr/>
        </p:nvSpPr>
        <p:spPr>
          <a:xfrm>
            <a:off x="191529" y="1204352"/>
            <a:ext cx="3086740"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GoToHomePage</a:t>
            </a:r>
            <a:r>
              <a:rPr lang="en-US" sz="1600" dirty="0"/>
              <a:t>”)</a:t>
            </a:r>
          </a:p>
        </p:txBody>
      </p:sp>
      <p:sp>
        <p:nvSpPr>
          <p:cNvPr id="46" name="TextBox 38">
            <a:extLst>
              <a:ext uri="{FF2B5EF4-FFF2-40B4-BE49-F238E27FC236}">
                <a16:creationId xmlns:a16="http://schemas.microsoft.com/office/drawing/2014/main" id="{A244313D-9D62-4601-ADC5-269A5AFFF0CD}"/>
              </a:ext>
            </a:extLst>
          </p:cNvPr>
          <p:cNvSpPr txBox="1"/>
          <p:nvPr/>
        </p:nvSpPr>
        <p:spPr>
          <a:xfrm>
            <a:off x="5375890" y="3348887"/>
            <a:ext cx="2023183" cy="338554"/>
          </a:xfrm>
          <a:prstGeom prst="rect">
            <a:avLst/>
          </a:prstGeom>
          <a:noFill/>
        </p:spPr>
        <p:txBody>
          <a:bodyPr wrap="none" rtlCol="0">
            <a:spAutoFit/>
          </a:bodyPr>
          <a:lstStyle/>
          <a:p>
            <a:pPr algn="ctr"/>
            <a:r>
              <a:rPr lang="en-US" sz="1600" dirty="0" err="1"/>
              <a:t>setVariabile</a:t>
            </a:r>
            <a:r>
              <a:rPr lang="en-US" sz="1600" dirty="0"/>
              <a:t>(accounts)</a:t>
            </a:r>
          </a:p>
        </p:txBody>
      </p:sp>
    </p:spTree>
    <p:extLst>
      <p:ext uri="{BB962C8B-B14F-4D97-AF65-F5344CB8AC3E}">
        <p14:creationId xmlns:p14="http://schemas.microsoft.com/office/powerpoint/2010/main" val="427762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go to account info</a:t>
            </a:r>
          </a:p>
        </p:txBody>
      </p:sp>
      <p:sp>
        <p:nvSpPr>
          <p:cNvPr id="6" name="Rectangle 5"/>
          <p:cNvSpPr/>
          <p:nvPr/>
        </p:nvSpPr>
        <p:spPr>
          <a:xfrm>
            <a:off x="730718" y="1427990"/>
            <a:ext cx="182880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CheckOwnership</a:t>
            </a:r>
            <a:endParaRPr lang="en-US" dirty="0"/>
          </a:p>
        </p:txBody>
      </p:sp>
      <p:cxnSp>
        <p:nvCxnSpPr>
          <p:cNvPr id="8" name="Straight Connector 7"/>
          <p:cNvCxnSpPr>
            <a:cxnSpLocks/>
            <a:stCxn id="6" idx="2"/>
          </p:cNvCxnSpPr>
          <p:nvPr/>
        </p:nvCxnSpPr>
        <p:spPr>
          <a:xfrm>
            <a:off x="1645119" y="1808990"/>
            <a:ext cx="4496" cy="4333899"/>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806918" y="295199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0718" y="2582658"/>
            <a:ext cx="765338" cy="369332"/>
          </a:xfrm>
          <a:prstGeom prst="rect">
            <a:avLst/>
          </a:prstGeom>
          <a:noFill/>
        </p:spPr>
        <p:txBody>
          <a:bodyPr wrap="none" rtlCol="0">
            <a:spAutoFit/>
          </a:bodyPr>
          <a:lstStyle/>
          <a:p>
            <a:r>
              <a:rPr lang="en-US" dirty="0" err="1"/>
              <a:t>doGet</a:t>
            </a:r>
            <a:endParaRPr lang="en-US" dirty="0"/>
          </a:p>
        </p:txBody>
      </p:sp>
      <p:sp>
        <p:nvSpPr>
          <p:cNvPr id="13" name="Rectangle 12"/>
          <p:cNvSpPr/>
          <p:nvPr/>
        </p:nvSpPr>
        <p:spPr>
          <a:xfrm>
            <a:off x="1489361" y="2104956"/>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3025996" y="14218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BankAccountDAO</a:t>
            </a:r>
            <a:endParaRPr lang="en-US" sz="1400" dirty="0"/>
          </a:p>
        </p:txBody>
      </p:sp>
      <p:cxnSp>
        <p:nvCxnSpPr>
          <p:cNvPr id="19" name="Straight Connector 18"/>
          <p:cNvCxnSpPr>
            <a:cxnSpLocks/>
            <a:stCxn id="18" idx="2"/>
          </p:cNvCxnSpPr>
          <p:nvPr/>
        </p:nvCxnSpPr>
        <p:spPr>
          <a:xfrm>
            <a:off x="3841254" y="1802823"/>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1795902" y="2459088"/>
            <a:ext cx="18946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873137" y="2164274"/>
            <a:ext cx="1589474" cy="276999"/>
          </a:xfrm>
          <a:prstGeom prst="rect">
            <a:avLst/>
          </a:prstGeom>
          <a:noFill/>
        </p:spPr>
        <p:txBody>
          <a:bodyPr wrap="none" rtlCol="0">
            <a:spAutoFit/>
          </a:bodyPr>
          <a:lstStyle/>
          <a:p>
            <a:r>
              <a:rPr lang="en-US" sz="1200" dirty="0"/>
              <a:t>new </a:t>
            </a:r>
            <a:r>
              <a:rPr lang="en-US" sz="1200" dirty="0" err="1"/>
              <a:t>BankAccountDAO</a:t>
            </a:r>
            <a:endParaRPr lang="en-US" sz="1200" dirty="0"/>
          </a:p>
        </p:txBody>
      </p:sp>
      <p:sp>
        <p:nvSpPr>
          <p:cNvPr id="22" name="Rectangle 21"/>
          <p:cNvSpPr/>
          <p:nvPr/>
        </p:nvSpPr>
        <p:spPr>
          <a:xfrm>
            <a:off x="3690550" y="2069126"/>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1795902" y="3046040"/>
            <a:ext cx="1914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023841" y="2751225"/>
            <a:ext cx="1707142" cy="276999"/>
          </a:xfrm>
          <a:prstGeom prst="rect">
            <a:avLst/>
          </a:prstGeom>
          <a:noFill/>
        </p:spPr>
        <p:txBody>
          <a:bodyPr wrap="square" rtlCol="0">
            <a:spAutoFit/>
          </a:bodyPr>
          <a:lstStyle/>
          <a:p>
            <a:r>
              <a:rPr lang="en-US" sz="1200" dirty="0" err="1"/>
              <a:t>getUserByBankAccount</a:t>
            </a:r>
            <a:endParaRPr lang="en-US" sz="1200" dirty="0"/>
          </a:p>
        </p:txBody>
      </p:sp>
      <p:sp>
        <p:nvSpPr>
          <p:cNvPr id="27" name="Rectangle 26"/>
          <p:cNvSpPr/>
          <p:nvPr/>
        </p:nvSpPr>
        <p:spPr>
          <a:xfrm>
            <a:off x="7035114" y="1421823"/>
            <a:ext cx="1433383"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GoToAccountInfo</a:t>
            </a:r>
            <a:endParaRPr lang="en-US" sz="1400" dirty="0"/>
          </a:p>
        </p:txBody>
      </p:sp>
      <p:cxnSp>
        <p:nvCxnSpPr>
          <p:cNvPr id="28" name="Straight Connector 27"/>
          <p:cNvCxnSpPr>
            <a:cxnSpLocks/>
            <a:stCxn id="27" idx="2"/>
          </p:cNvCxnSpPr>
          <p:nvPr/>
        </p:nvCxnSpPr>
        <p:spPr>
          <a:xfrm>
            <a:off x="7751806" y="1802823"/>
            <a:ext cx="4948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624851" y="407186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1805373" y="3687877"/>
            <a:ext cx="39505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777654" y="1421823"/>
            <a:ext cx="1658908"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t>GoToHomepage</a:t>
            </a:r>
            <a:endParaRPr lang="en-US" sz="1600" dirty="0"/>
          </a:p>
        </p:txBody>
      </p:sp>
      <p:cxnSp>
        <p:nvCxnSpPr>
          <p:cNvPr id="36" name="Straight Connector 35"/>
          <p:cNvCxnSpPr>
            <a:cxnSpLocks/>
            <a:stCxn id="35" idx="2"/>
          </p:cNvCxnSpPr>
          <p:nvPr/>
        </p:nvCxnSpPr>
        <p:spPr>
          <a:xfrm>
            <a:off x="9607108" y="1802823"/>
            <a:ext cx="22982"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492847" y="5329162"/>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1795902" y="4769305"/>
            <a:ext cx="582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677643" y="4430751"/>
            <a:ext cx="2790764" cy="338554"/>
          </a:xfrm>
          <a:prstGeom prst="rect">
            <a:avLst/>
          </a:prstGeom>
          <a:noFill/>
        </p:spPr>
        <p:txBody>
          <a:bodyPr wrap="none" rtlCol="0">
            <a:spAutoFit/>
          </a:bodyPr>
          <a:lstStyle/>
          <a:p>
            <a:pPr algn="ctr"/>
            <a:r>
              <a:rPr lang="en-US" sz="1600" dirty="0" err="1"/>
              <a:t>currentUser</a:t>
            </a:r>
            <a:r>
              <a:rPr lang="en-US" sz="1600" dirty="0"/>
              <a:t> == user </a:t>
            </a:r>
            <a:r>
              <a:rPr lang="en-US" sz="1600" dirty="0">
                <a:sym typeface="Wingdings" panose="05000000000000000000" pitchFamily="2" charset="2"/>
              </a:rPr>
              <a:t> </a:t>
            </a:r>
            <a:r>
              <a:rPr lang="en-US" sz="1600" dirty="0"/>
              <a:t>redirect</a:t>
            </a:r>
          </a:p>
        </p:txBody>
      </p:sp>
      <p:sp>
        <p:nvSpPr>
          <p:cNvPr id="42" name="TextBox 41"/>
          <p:cNvSpPr txBox="1"/>
          <p:nvPr/>
        </p:nvSpPr>
        <p:spPr>
          <a:xfrm>
            <a:off x="189471" y="784704"/>
            <a:ext cx="3220604" cy="338554"/>
          </a:xfrm>
          <a:prstGeom prst="rect">
            <a:avLst/>
          </a:prstGeom>
          <a:noFill/>
        </p:spPr>
        <p:txBody>
          <a:bodyPr wrap="square" rtlCol="0">
            <a:spAutoFit/>
          </a:bodyPr>
          <a:lstStyle/>
          <a:p>
            <a:r>
              <a:rPr lang="en-US" sz="1600" dirty="0"/>
              <a:t>@WebServlet("/CheckOwnership”)</a:t>
            </a:r>
          </a:p>
        </p:txBody>
      </p:sp>
      <p:sp>
        <p:nvSpPr>
          <p:cNvPr id="46" name="TextBox 38">
            <a:extLst>
              <a:ext uri="{FF2B5EF4-FFF2-40B4-BE49-F238E27FC236}">
                <a16:creationId xmlns:a16="http://schemas.microsoft.com/office/drawing/2014/main" id="{A244313D-9D62-4601-ADC5-269A5AFFF0CD}"/>
              </a:ext>
            </a:extLst>
          </p:cNvPr>
          <p:cNvSpPr txBox="1"/>
          <p:nvPr/>
        </p:nvSpPr>
        <p:spPr>
          <a:xfrm>
            <a:off x="1881425" y="3371678"/>
            <a:ext cx="3939926" cy="323165"/>
          </a:xfrm>
          <a:prstGeom prst="rect">
            <a:avLst/>
          </a:prstGeom>
          <a:noFill/>
        </p:spPr>
        <p:txBody>
          <a:bodyPr wrap="none" rtlCol="0">
            <a:spAutoFit/>
          </a:bodyPr>
          <a:lstStyle/>
          <a:p>
            <a:pPr algn="ctr"/>
            <a:r>
              <a:rPr lang="en-US" sz="1500" dirty="0" err="1"/>
              <a:t>currentUser</a:t>
            </a:r>
            <a:r>
              <a:rPr lang="en-US" sz="1500" dirty="0"/>
              <a:t> == user </a:t>
            </a:r>
            <a:r>
              <a:rPr lang="en-US" sz="1500" dirty="0">
                <a:sym typeface="Wingdings" panose="05000000000000000000" pitchFamily="2" charset="2"/>
              </a:rPr>
              <a:t>   </a:t>
            </a:r>
            <a:r>
              <a:rPr lang="en-US" sz="1500" dirty="0" err="1"/>
              <a:t>setAttribute</a:t>
            </a:r>
            <a:r>
              <a:rPr lang="en-US" sz="1500" dirty="0"/>
              <a:t>(“</a:t>
            </a:r>
            <a:r>
              <a:rPr lang="en-US" sz="1500" dirty="0" err="1"/>
              <a:t>bank_id</a:t>
            </a:r>
            <a:r>
              <a:rPr lang="en-US" sz="1500" dirty="0"/>
              <a:t>”)</a:t>
            </a:r>
          </a:p>
        </p:txBody>
      </p:sp>
      <p:sp>
        <p:nvSpPr>
          <p:cNvPr id="41" name="Rectangle 17">
            <a:extLst>
              <a:ext uri="{FF2B5EF4-FFF2-40B4-BE49-F238E27FC236}">
                <a16:creationId xmlns:a16="http://schemas.microsoft.com/office/drawing/2014/main" id="{96B2889D-CD91-4071-8840-EE3A36C8379A}"/>
              </a:ext>
            </a:extLst>
          </p:cNvPr>
          <p:cNvSpPr/>
          <p:nvPr/>
        </p:nvSpPr>
        <p:spPr>
          <a:xfrm>
            <a:off x="5086567" y="14218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Session</a:t>
            </a:r>
          </a:p>
        </p:txBody>
      </p:sp>
      <p:cxnSp>
        <p:nvCxnSpPr>
          <p:cNvPr id="43" name="Straight Connector 18">
            <a:extLst>
              <a:ext uri="{FF2B5EF4-FFF2-40B4-BE49-F238E27FC236}">
                <a16:creationId xmlns:a16="http://schemas.microsoft.com/office/drawing/2014/main" id="{3707FEDB-FB52-4B46-87F9-ECD1477AA87E}"/>
              </a:ext>
            </a:extLst>
          </p:cNvPr>
          <p:cNvCxnSpPr>
            <a:cxnSpLocks/>
            <a:stCxn id="41" idx="2"/>
          </p:cNvCxnSpPr>
          <p:nvPr/>
        </p:nvCxnSpPr>
        <p:spPr>
          <a:xfrm>
            <a:off x="5901825" y="1802823"/>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4" name="Rectangle 21">
            <a:extLst>
              <a:ext uri="{FF2B5EF4-FFF2-40B4-BE49-F238E27FC236}">
                <a16:creationId xmlns:a16="http://schemas.microsoft.com/office/drawing/2014/main" id="{73754960-DC5A-418F-91D9-2CF399E7F1E2}"/>
              </a:ext>
            </a:extLst>
          </p:cNvPr>
          <p:cNvSpPr/>
          <p:nvPr/>
        </p:nvSpPr>
        <p:spPr>
          <a:xfrm>
            <a:off x="5742413" y="3324594"/>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52" name="Straight Arrow Connector 37">
            <a:extLst>
              <a:ext uri="{FF2B5EF4-FFF2-40B4-BE49-F238E27FC236}">
                <a16:creationId xmlns:a16="http://schemas.microsoft.com/office/drawing/2014/main" id="{568AFFB5-1C64-4482-B14E-44F4E8C46E42}"/>
              </a:ext>
            </a:extLst>
          </p:cNvPr>
          <p:cNvCxnSpPr>
            <a:cxnSpLocks/>
            <a:endCxn id="37" idx="1"/>
          </p:cNvCxnSpPr>
          <p:nvPr/>
        </p:nvCxnSpPr>
        <p:spPr>
          <a:xfrm>
            <a:off x="1805373" y="5633975"/>
            <a:ext cx="7687474" cy="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38">
            <a:extLst>
              <a:ext uri="{FF2B5EF4-FFF2-40B4-BE49-F238E27FC236}">
                <a16:creationId xmlns:a16="http://schemas.microsoft.com/office/drawing/2014/main" id="{09D7B9BB-239C-483E-BC70-132E106F93DC}"/>
              </a:ext>
            </a:extLst>
          </p:cNvPr>
          <p:cNvSpPr txBox="1"/>
          <p:nvPr/>
        </p:nvSpPr>
        <p:spPr>
          <a:xfrm>
            <a:off x="3352503" y="5318337"/>
            <a:ext cx="2755498" cy="338554"/>
          </a:xfrm>
          <a:prstGeom prst="rect">
            <a:avLst/>
          </a:prstGeom>
          <a:noFill/>
        </p:spPr>
        <p:txBody>
          <a:bodyPr wrap="none" rtlCol="0">
            <a:spAutoFit/>
          </a:bodyPr>
          <a:lstStyle/>
          <a:p>
            <a:pPr algn="ctr"/>
            <a:r>
              <a:rPr lang="en-US" sz="1600" dirty="0" err="1"/>
              <a:t>currentUser</a:t>
            </a:r>
            <a:r>
              <a:rPr lang="en-US" sz="1600" dirty="0"/>
              <a:t> != user </a:t>
            </a:r>
            <a:r>
              <a:rPr lang="en-US" sz="1600" dirty="0">
                <a:sym typeface="Wingdings" panose="05000000000000000000" pitchFamily="2" charset="2"/>
              </a:rPr>
              <a:t> redirect</a:t>
            </a:r>
            <a:endParaRPr lang="en-US" sz="1600" dirty="0"/>
          </a:p>
        </p:txBody>
      </p:sp>
      <p:sp>
        <p:nvSpPr>
          <p:cNvPr id="54" name="TextBox 10">
            <a:extLst>
              <a:ext uri="{FF2B5EF4-FFF2-40B4-BE49-F238E27FC236}">
                <a16:creationId xmlns:a16="http://schemas.microsoft.com/office/drawing/2014/main" id="{36310E21-5771-4073-B812-1CED501510DE}"/>
              </a:ext>
            </a:extLst>
          </p:cNvPr>
          <p:cNvSpPr txBox="1"/>
          <p:nvPr/>
        </p:nvSpPr>
        <p:spPr>
          <a:xfrm>
            <a:off x="122470" y="4112911"/>
            <a:ext cx="1333287" cy="461665"/>
          </a:xfrm>
          <a:prstGeom prst="rect">
            <a:avLst/>
          </a:prstGeom>
          <a:noFill/>
        </p:spPr>
        <p:txBody>
          <a:bodyPr wrap="square" rtlCol="0">
            <a:spAutoFit/>
          </a:bodyPr>
          <a:lstStyle/>
          <a:p>
            <a:r>
              <a:rPr lang="en-US" sz="1200" dirty="0"/>
              <a:t>FROM:</a:t>
            </a:r>
          </a:p>
          <a:p>
            <a:r>
              <a:rPr lang="en-US" sz="1200" dirty="0"/>
              <a:t>Homepage.html</a:t>
            </a:r>
          </a:p>
        </p:txBody>
      </p:sp>
      <p:sp>
        <p:nvSpPr>
          <p:cNvPr id="32" name="TextBox 10">
            <a:extLst>
              <a:ext uri="{FF2B5EF4-FFF2-40B4-BE49-F238E27FC236}">
                <a16:creationId xmlns:a16="http://schemas.microsoft.com/office/drawing/2014/main" id="{164962B4-FEE2-49D0-88B6-CBD26A161E9F}"/>
              </a:ext>
            </a:extLst>
          </p:cNvPr>
          <p:cNvSpPr txBox="1"/>
          <p:nvPr/>
        </p:nvSpPr>
        <p:spPr>
          <a:xfrm>
            <a:off x="53347" y="3163118"/>
            <a:ext cx="933269" cy="369332"/>
          </a:xfrm>
          <a:prstGeom prst="rect">
            <a:avLst/>
          </a:prstGeom>
          <a:noFill/>
        </p:spPr>
        <p:txBody>
          <a:bodyPr wrap="none" rtlCol="0">
            <a:spAutoFit/>
          </a:bodyPr>
          <a:lstStyle/>
          <a:p>
            <a:r>
              <a:rPr lang="en-US" dirty="0" err="1"/>
              <a:t>bank_id</a:t>
            </a:r>
            <a:endParaRPr lang="en-US" dirty="0"/>
          </a:p>
        </p:txBody>
      </p:sp>
    </p:spTree>
    <p:extLst>
      <p:ext uri="{BB962C8B-B14F-4D97-AF65-F5344CB8AC3E}">
        <p14:creationId xmlns:p14="http://schemas.microsoft.com/office/powerpoint/2010/main" val="382485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go to account info</a:t>
            </a:r>
          </a:p>
        </p:txBody>
      </p:sp>
      <p:sp>
        <p:nvSpPr>
          <p:cNvPr id="6" name="Rectangle 5"/>
          <p:cNvSpPr/>
          <p:nvPr/>
        </p:nvSpPr>
        <p:spPr>
          <a:xfrm>
            <a:off x="730718" y="1427990"/>
            <a:ext cx="182880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GoToAccountInfo</a:t>
            </a:r>
            <a:endParaRPr lang="en-US" dirty="0"/>
          </a:p>
        </p:txBody>
      </p:sp>
      <p:cxnSp>
        <p:nvCxnSpPr>
          <p:cNvPr id="8" name="Straight Connector 7"/>
          <p:cNvCxnSpPr>
            <a:cxnSpLocks/>
            <a:stCxn id="6" idx="2"/>
          </p:cNvCxnSpPr>
          <p:nvPr/>
        </p:nvCxnSpPr>
        <p:spPr>
          <a:xfrm>
            <a:off x="1645119" y="1808990"/>
            <a:ext cx="4496" cy="4333899"/>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806918" y="295199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0718" y="2582658"/>
            <a:ext cx="765338" cy="369332"/>
          </a:xfrm>
          <a:prstGeom prst="rect">
            <a:avLst/>
          </a:prstGeom>
          <a:noFill/>
        </p:spPr>
        <p:txBody>
          <a:bodyPr wrap="none" rtlCol="0">
            <a:spAutoFit/>
          </a:bodyPr>
          <a:lstStyle/>
          <a:p>
            <a:r>
              <a:rPr lang="en-US" dirty="0" err="1"/>
              <a:t>doGet</a:t>
            </a:r>
            <a:endParaRPr lang="en-US" dirty="0"/>
          </a:p>
        </p:txBody>
      </p:sp>
      <p:sp>
        <p:nvSpPr>
          <p:cNvPr id="13" name="Rectangle 12"/>
          <p:cNvSpPr/>
          <p:nvPr/>
        </p:nvSpPr>
        <p:spPr>
          <a:xfrm>
            <a:off x="1489361" y="2104956"/>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3025996" y="14218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BankAccountDAO</a:t>
            </a:r>
            <a:endParaRPr lang="en-US" sz="1400" dirty="0"/>
          </a:p>
        </p:txBody>
      </p:sp>
      <p:cxnSp>
        <p:nvCxnSpPr>
          <p:cNvPr id="19" name="Straight Connector 18"/>
          <p:cNvCxnSpPr>
            <a:cxnSpLocks/>
            <a:stCxn id="18" idx="2"/>
          </p:cNvCxnSpPr>
          <p:nvPr/>
        </p:nvCxnSpPr>
        <p:spPr>
          <a:xfrm>
            <a:off x="3841254" y="1802823"/>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1795902" y="2459088"/>
            <a:ext cx="18946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873137" y="2164274"/>
            <a:ext cx="1589474" cy="276999"/>
          </a:xfrm>
          <a:prstGeom prst="rect">
            <a:avLst/>
          </a:prstGeom>
          <a:noFill/>
        </p:spPr>
        <p:txBody>
          <a:bodyPr wrap="none" rtlCol="0">
            <a:spAutoFit/>
          </a:bodyPr>
          <a:lstStyle/>
          <a:p>
            <a:r>
              <a:rPr lang="en-US" sz="1200" dirty="0"/>
              <a:t>new </a:t>
            </a:r>
            <a:r>
              <a:rPr lang="en-US" sz="1200" dirty="0" err="1"/>
              <a:t>BankAccountDAO</a:t>
            </a:r>
            <a:endParaRPr lang="en-US" sz="1200" dirty="0"/>
          </a:p>
        </p:txBody>
      </p:sp>
      <p:sp>
        <p:nvSpPr>
          <p:cNvPr id="22" name="Rectangle 21"/>
          <p:cNvSpPr/>
          <p:nvPr/>
        </p:nvSpPr>
        <p:spPr>
          <a:xfrm>
            <a:off x="3690550" y="2069126"/>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1795902" y="3046040"/>
            <a:ext cx="1914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076620" y="2769041"/>
            <a:ext cx="1707142" cy="276999"/>
          </a:xfrm>
          <a:prstGeom prst="rect">
            <a:avLst/>
          </a:prstGeom>
          <a:noFill/>
        </p:spPr>
        <p:txBody>
          <a:bodyPr wrap="square" rtlCol="0">
            <a:spAutoFit/>
          </a:bodyPr>
          <a:lstStyle/>
          <a:p>
            <a:r>
              <a:rPr lang="en-US" sz="1200" dirty="0" err="1"/>
              <a:t>getBalance</a:t>
            </a:r>
            <a:endParaRPr lang="en-US" sz="1200" dirty="0"/>
          </a:p>
        </p:txBody>
      </p:sp>
      <p:sp>
        <p:nvSpPr>
          <p:cNvPr id="27" name="Rectangle 26"/>
          <p:cNvSpPr/>
          <p:nvPr/>
        </p:nvSpPr>
        <p:spPr>
          <a:xfrm>
            <a:off x="7035114" y="1421823"/>
            <a:ext cx="1433383"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Webctx</a:t>
            </a:r>
            <a:endParaRPr lang="en-US" sz="1400" dirty="0"/>
          </a:p>
        </p:txBody>
      </p:sp>
      <p:cxnSp>
        <p:nvCxnSpPr>
          <p:cNvPr id="28" name="Straight Connector 27"/>
          <p:cNvCxnSpPr>
            <a:cxnSpLocks/>
            <a:stCxn id="27" idx="2"/>
          </p:cNvCxnSpPr>
          <p:nvPr/>
        </p:nvCxnSpPr>
        <p:spPr>
          <a:xfrm>
            <a:off x="7751806" y="1802823"/>
            <a:ext cx="4948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624851" y="407186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1805373" y="3687877"/>
            <a:ext cx="39505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777654" y="1421823"/>
            <a:ext cx="1658908"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Template engine</a:t>
            </a:r>
          </a:p>
        </p:txBody>
      </p:sp>
      <p:cxnSp>
        <p:nvCxnSpPr>
          <p:cNvPr id="36" name="Straight Connector 35"/>
          <p:cNvCxnSpPr>
            <a:cxnSpLocks/>
            <a:stCxn id="35" idx="2"/>
          </p:cNvCxnSpPr>
          <p:nvPr/>
        </p:nvCxnSpPr>
        <p:spPr>
          <a:xfrm>
            <a:off x="9607108" y="1802823"/>
            <a:ext cx="22982"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492847" y="5329162"/>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1795902" y="4769305"/>
            <a:ext cx="582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049184" y="4477047"/>
            <a:ext cx="3469156" cy="338554"/>
          </a:xfrm>
          <a:prstGeom prst="rect">
            <a:avLst/>
          </a:prstGeom>
          <a:noFill/>
        </p:spPr>
        <p:txBody>
          <a:bodyPr wrap="none" rtlCol="0">
            <a:spAutoFit/>
          </a:bodyPr>
          <a:lstStyle/>
          <a:p>
            <a:pPr algn="ctr"/>
            <a:r>
              <a:rPr lang="en-US" sz="1600" dirty="0" err="1"/>
              <a:t>setVariable</a:t>
            </a:r>
            <a:r>
              <a:rPr lang="en-US" sz="1600" dirty="0"/>
              <a:t>(</a:t>
            </a:r>
            <a:r>
              <a:rPr lang="en-US" sz="1600" dirty="0" err="1"/>
              <a:t>bank_id</a:t>
            </a:r>
            <a:r>
              <a:rPr lang="en-US" sz="1600" dirty="0"/>
              <a:t>, balance, transfers)</a:t>
            </a:r>
          </a:p>
        </p:txBody>
      </p:sp>
      <p:sp>
        <p:nvSpPr>
          <p:cNvPr id="42" name="TextBox 41"/>
          <p:cNvSpPr txBox="1"/>
          <p:nvPr/>
        </p:nvSpPr>
        <p:spPr>
          <a:xfrm>
            <a:off x="189471" y="784704"/>
            <a:ext cx="3220604" cy="338554"/>
          </a:xfrm>
          <a:prstGeom prst="rect">
            <a:avLst/>
          </a:prstGeom>
          <a:noFill/>
        </p:spPr>
        <p:txBody>
          <a:bodyPr wrap="square" rtlCol="0">
            <a:spAutoFit/>
          </a:bodyPr>
          <a:lstStyle/>
          <a:p>
            <a:r>
              <a:rPr lang="en-US" sz="1600" dirty="0"/>
              <a:t>@WebServlet("/GoToAccountInfo”)</a:t>
            </a:r>
          </a:p>
        </p:txBody>
      </p:sp>
      <p:sp>
        <p:nvSpPr>
          <p:cNvPr id="46" name="TextBox 38">
            <a:extLst>
              <a:ext uri="{FF2B5EF4-FFF2-40B4-BE49-F238E27FC236}">
                <a16:creationId xmlns:a16="http://schemas.microsoft.com/office/drawing/2014/main" id="{A244313D-9D62-4601-ADC5-269A5AFFF0CD}"/>
              </a:ext>
            </a:extLst>
          </p:cNvPr>
          <p:cNvSpPr txBox="1"/>
          <p:nvPr/>
        </p:nvSpPr>
        <p:spPr>
          <a:xfrm>
            <a:off x="2188917" y="3391249"/>
            <a:ext cx="1541192" cy="323165"/>
          </a:xfrm>
          <a:prstGeom prst="rect">
            <a:avLst/>
          </a:prstGeom>
          <a:noFill/>
        </p:spPr>
        <p:txBody>
          <a:bodyPr wrap="none" rtlCol="0">
            <a:spAutoFit/>
          </a:bodyPr>
          <a:lstStyle/>
          <a:p>
            <a:pPr algn="ctr"/>
            <a:r>
              <a:rPr lang="en-US" sz="1500" dirty="0"/>
              <a:t>new </a:t>
            </a:r>
            <a:r>
              <a:rPr lang="en-US" sz="1500" dirty="0" err="1"/>
              <a:t>TransferDAO</a:t>
            </a:r>
            <a:endParaRPr lang="en-US" sz="1500" dirty="0"/>
          </a:p>
        </p:txBody>
      </p:sp>
      <p:sp>
        <p:nvSpPr>
          <p:cNvPr id="41" name="Rectangle 17">
            <a:extLst>
              <a:ext uri="{FF2B5EF4-FFF2-40B4-BE49-F238E27FC236}">
                <a16:creationId xmlns:a16="http://schemas.microsoft.com/office/drawing/2014/main" id="{96B2889D-CD91-4071-8840-EE3A36C8379A}"/>
              </a:ext>
            </a:extLst>
          </p:cNvPr>
          <p:cNvSpPr/>
          <p:nvPr/>
        </p:nvSpPr>
        <p:spPr>
          <a:xfrm>
            <a:off x="5086567" y="14218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TransferDAO</a:t>
            </a:r>
            <a:endParaRPr lang="en-US" dirty="0"/>
          </a:p>
        </p:txBody>
      </p:sp>
      <p:cxnSp>
        <p:nvCxnSpPr>
          <p:cNvPr id="43" name="Straight Connector 18">
            <a:extLst>
              <a:ext uri="{FF2B5EF4-FFF2-40B4-BE49-F238E27FC236}">
                <a16:creationId xmlns:a16="http://schemas.microsoft.com/office/drawing/2014/main" id="{3707FEDB-FB52-4B46-87F9-ECD1477AA87E}"/>
              </a:ext>
            </a:extLst>
          </p:cNvPr>
          <p:cNvCxnSpPr>
            <a:cxnSpLocks/>
            <a:stCxn id="41" idx="2"/>
          </p:cNvCxnSpPr>
          <p:nvPr/>
        </p:nvCxnSpPr>
        <p:spPr>
          <a:xfrm>
            <a:off x="5901825" y="1802823"/>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4" name="Rectangle 21">
            <a:extLst>
              <a:ext uri="{FF2B5EF4-FFF2-40B4-BE49-F238E27FC236}">
                <a16:creationId xmlns:a16="http://schemas.microsoft.com/office/drawing/2014/main" id="{73754960-DC5A-418F-91D9-2CF399E7F1E2}"/>
              </a:ext>
            </a:extLst>
          </p:cNvPr>
          <p:cNvSpPr/>
          <p:nvPr/>
        </p:nvSpPr>
        <p:spPr>
          <a:xfrm>
            <a:off x="5742413" y="3324594"/>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TextBox 10">
            <a:extLst>
              <a:ext uri="{FF2B5EF4-FFF2-40B4-BE49-F238E27FC236}">
                <a16:creationId xmlns:a16="http://schemas.microsoft.com/office/drawing/2014/main" id="{D8A2AD63-1091-4AE1-AFAA-9229C2706DF2}"/>
              </a:ext>
            </a:extLst>
          </p:cNvPr>
          <p:cNvSpPr txBox="1"/>
          <p:nvPr/>
        </p:nvSpPr>
        <p:spPr>
          <a:xfrm>
            <a:off x="84166" y="3536703"/>
            <a:ext cx="1641501" cy="584775"/>
          </a:xfrm>
          <a:prstGeom prst="rect">
            <a:avLst/>
          </a:prstGeom>
          <a:noFill/>
        </p:spPr>
        <p:txBody>
          <a:bodyPr wrap="square" rtlCol="0">
            <a:spAutoFit/>
          </a:bodyPr>
          <a:lstStyle/>
          <a:p>
            <a:r>
              <a:rPr lang="en-US" sz="1600" dirty="0"/>
              <a:t>Parameters:</a:t>
            </a:r>
          </a:p>
          <a:p>
            <a:r>
              <a:rPr lang="en-US" sz="1600" dirty="0" err="1"/>
              <a:t>bank_id</a:t>
            </a:r>
            <a:endParaRPr lang="en-US" sz="1600" dirty="0"/>
          </a:p>
        </p:txBody>
      </p:sp>
      <p:cxnSp>
        <p:nvCxnSpPr>
          <p:cNvPr id="52" name="Straight Arrow Connector 37">
            <a:extLst>
              <a:ext uri="{FF2B5EF4-FFF2-40B4-BE49-F238E27FC236}">
                <a16:creationId xmlns:a16="http://schemas.microsoft.com/office/drawing/2014/main" id="{568AFFB5-1C64-4482-B14E-44F4E8C46E42}"/>
              </a:ext>
            </a:extLst>
          </p:cNvPr>
          <p:cNvCxnSpPr>
            <a:cxnSpLocks/>
            <a:endCxn id="37" idx="1"/>
          </p:cNvCxnSpPr>
          <p:nvPr/>
        </p:nvCxnSpPr>
        <p:spPr>
          <a:xfrm>
            <a:off x="1805373" y="5633975"/>
            <a:ext cx="7687474" cy="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38">
            <a:extLst>
              <a:ext uri="{FF2B5EF4-FFF2-40B4-BE49-F238E27FC236}">
                <a16:creationId xmlns:a16="http://schemas.microsoft.com/office/drawing/2014/main" id="{09D7B9BB-239C-483E-BC70-132E106F93DC}"/>
              </a:ext>
            </a:extLst>
          </p:cNvPr>
          <p:cNvSpPr txBox="1"/>
          <p:nvPr/>
        </p:nvSpPr>
        <p:spPr>
          <a:xfrm>
            <a:off x="3168642" y="5318337"/>
            <a:ext cx="3123226" cy="338554"/>
          </a:xfrm>
          <a:prstGeom prst="rect">
            <a:avLst/>
          </a:prstGeom>
          <a:noFill/>
        </p:spPr>
        <p:txBody>
          <a:bodyPr wrap="none" rtlCol="0">
            <a:spAutoFit/>
          </a:bodyPr>
          <a:lstStyle/>
          <a:p>
            <a:pPr algn="ctr"/>
            <a:r>
              <a:rPr lang="en-US" sz="1600" dirty="0"/>
              <a:t>process(</a:t>
            </a:r>
            <a:r>
              <a:rPr lang="en-US" sz="1600" dirty="0" err="1"/>
              <a:t>ctx</a:t>
            </a:r>
            <a:r>
              <a:rPr lang="en-US" sz="1600" dirty="0"/>
              <a:t>, </a:t>
            </a:r>
            <a:r>
              <a:rPr lang="it-IT" sz="1600" dirty="0"/>
              <a:t>AccountInfoPage.html)</a:t>
            </a:r>
            <a:endParaRPr lang="en-US" sz="1600" dirty="0"/>
          </a:p>
        </p:txBody>
      </p:sp>
      <p:sp>
        <p:nvSpPr>
          <p:cNvPr id="54" name="TextBox 10">
            <a:extLst>
              <a:ext uri="{FF2B5EF4-FFF2-40B4-BE49-F238E27FC236}">
                <a16:creationId xmlns:a16="http://schemas.microsoft.com/office/drawing/2014/main" id="{36310E21-5771-4073-B812-1CED501510DE}"/>
              </a:ext>
            </a:extLst>
          </p:cNvPr>
          <p:cNvSpPr txBox="1"/>
          <p:nvPr/>
        </p:nvSpPr>
        <p:spPr>
          <a:xfrm>
            <a:off x="122470" y="4112911"/>
            <a:ext cx="1333287" cy="461665"/>
          </a:xfrm>
          <a:prstGeom prst="rect">
            <a:avLst/>
          </a:prstGeom>
          <a:noFill/>
        </p:spPr>
        <p:txBody>
          <a:bodyPr wrap="square" rtlCol="0">
            <a:spAutoFit/>
          </a:bodyPr>
          <a:lstStyle/>
          <a:p>
            <a:r>
              <a:rPr lang="en-US" sz="1200" dirty="0"/>
              <a:t>FROM:</a:t>
            </a:r>
          </a:p>
          <a:p>
            <a:r>
              <a:rPr lang="en-US" sz="1200" dirty="0"/>
              <a:t>Homepage.html</a:t>
            </a:r>
          </a:p>
        </p:txBody>
      </p:sp>
      <p:cxnSp>
        <p:nvCxnSpPr>
          <p:cNvPr id="33" name="Straight Arrow Connector 29">
            <a:extLst>
              <a:ext uri="{FF2B5EF4-FFF2-40B4-BE49-F238E27FC236}">
                <a16:creationId xmlns:a16="http://schemas.microsoft.com/office/drawing/2014/main" id="{56531A29-4FFB-4114-8E77-AC3D814DD94D}"/>
              </a:ext>
            </a:extLst>
          </p:cNvPr>
          <p:cNvCxnSpPr>
            <a:cxnSpLocks/>
          </p:cNvCxnSpPr>
          <p:nvPr/>
        </p:nvCxnSpPr>
        <p:spPr>
          <a:xfrm flipH="1">
            <a:off x="1798070" y="4112911"/>
            <a:ext cx="3957866" cy="16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8">
            <a:extLst>
              <a:ext uri="{FF2B5EF4-FFF2-40B4-BE49-F238E27FC236}">
                <a16:creationId xmlns:a16="http://schemas.microsoft.com/office/drawing/2014/main" id="{B127E4FE-66CC-42B4-BD44-A36705478C6D}"/>
              </a:ext>
            </a:extLst>
          </p:cNvPr>
          <p:cNvSpPr txBox="1"/>
          <p:nvPr/>
        </p:nvSpPr>
        <p:spPr>
          <a:xfrm>
            <a:off x="2214400" y="3795274"/>
            <a:ext cx="2582888" cy="323165"/>
          </a:xfrm>
          <a:prstGeom prst="rect">
            <a:avLst/>
          </a:prstGeom>
          <a:noFill/>
        </p:spPr>
        <p:txBody>
          <a:bodyPr wrap="none" rtlCol="0">
            <a:spAutoFit/>
          </a:bodyPr>
          <a:lstStyle/>
          <a:p>
            <a:pPr algn="ctr"/>
            <a:r>
              <a:rPr lang="en-US" sz="1500" dirty="0" err="1"/>
              <a:t>getAllByBankAccount</a:t>
            </a:r>
            <a:r>
              <a:rPr lang="en-US" sz="1500" dirty="0"/>
              <a:t>(</a:t>
            </a:r>
            <a:r>
              <a:rPr lang="en-US" sz="1500" dirty="0" err="1"/>
              <a:t>bank_id</a:t>
            </a:r>
            <a:r>
              <a:rPr lang="en-US" sz="1500" dirty="0"/>
              <a:t>)</a:t>
            </a:r>
          </a:p>
        </p:txBody>
      </p:sp>
    </p:spTree>
    <p:extLst>
      <p:ext uri="{BB962C8B-B14F-4D97-AF65-F5344CB8AC3E}">
        <p14:creationId xmlns:p14="http://schemas.microsoft.com/office/powerpoint/2010/main" val="312733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check transfer</a:t>
            </a:r>
          </a:p>
        </p:txBody>
      </p:sp>
      <p:sp>
        <p:nvSpPr>
          <p:cNvPr id="6" name="Rectangle 5"/>
          <p:cNvSpPr/>
          <p:nvPr/>
        </p:nvSpPr>
        <p:spPr>
          <a:xfrm>
            <a:off x="522714" y="1432513"/>
            <a:ext cx="182880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CheckTransfer</a:t>
            </a:r>
            <a:endParaRPr lang="en-US" dirty="0"/>
          </a:p>
        </p:txBody>
      </p:sp>
      <p:cxnSp>
        <p:nvCxnSpPr>
          <p:cNvPr id="8" name="Straight Connector 7"/>
          <p:cNvCxnSpPr>
            <a:cxnSpLocks/>
            <a:stCxn id="6" idx="2"/>
          </p:cNvCxnSpPr>
          <p:nvPr/>
        </p:nvCxnSpPr>
        <p:spPr>
          <a:xfrm>
            <a:off x="1437115" y="1813513"/>
            <a:ext cx="4496" cy="4333899"/>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98914" y="2956513"/>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22714" y="2587181"/>
            <a:ext cx="828304" cy="369332"/>
          </a:xfrm>
          <a:prstGeom prst="rect">
            <a:avLst/>
          </a:prstGeom>
          <a:noFill/>
        </p:spPr>
        <p:txBody>
          <a:bodyPr wrap="none" rtlCol="0">
            <a:spAutoFit/>
          </a:bodyPr>
          <a:lstStyle/>
          <a:p>
            <a:r>
              <a:rPr lang="en-US" dirty="0" err="1"/>
              <a:t>doPost</a:t>
            </a:r>
            <a:endParaRPr lang="en-US" dirty="0"/>
          </a:p>
        </p:txBody>
      </p:sp>
      <p:sp>
        <p:nvSpPr>
          <p:cNvPr id="13" name="Rectangle 12"/>
          <p:cNvSpPr/>
          <p:nvPr/>
        </p:nvSpPr>
        <p:spPr>
          <a:xfrm>
            <a:off x="1281357" y="2109479"/>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2681415" y="1426847"/>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BankAccountDAO</a:t>
            </a:r>
            <a:endParaRPr lang="en-US" sz="1400" dirty="0"/>
          </a:p>
        </p:txBody>
      </p:sp>
      <p:cxnSp>
        <p:nvCxnSpPr>
          <p:cNvPr id="19" name="Straight Connector 18"/>
          <p:cNvCxnSpPr>
            <a:cxnSpLocks/>
            <a:stCxn id="18" idx="2"/>
          </p:cNvCxnSpPr>
          <p:nvPr/>
        </p:nvCxnSpPr>
        <p:spPr>
          <a:xfrm>
            <a:off x="3496673" y="1807847"/>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flipV="1">
            <a:off x="1587898" y="2445796"/>
            <a:ext cx="1758071" cy="1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665133" y="2168797"/>
            <a:ext cx="1589474" cy="276999"/>
          </a:xfrm>
          <a:prstGeom prst="rect">
            <a:avLst/>
          </a:prstGeom>
          <a:noFill/>
        </p:spPr>
        <p:txBody>
          <a:bodyPr wrap="none" rtlCol="0">
            <a:spAutoFit/>
          </a:bodyPr>
          <a:lstStyle/>
          <a:p>
            <a:r>
              <a:rPr lang="en-US" sz="1200" dirty="0"/>
              <a:t>new </a:t>
            </a:r>
            <a:r>
              <a:rPr lang="en-US" sz="1200" dirty="0" err="1"/>
              <a:t>BankAccountDAO</a:t>
            </a:r>
            <a:endParaRPr lang="en-US" sz="1200" dirty="0"/>
          </a:p>
        </p:txBody>
      </p:sp>
      <p:sp>
        <p:nvSpPr>
          <p:cNvPr id="22" name="Rectangle 21"/>
          <p:cNvSpPr/>
          <p:nvPr/>
        </p:nvSpPr>
        <p:spPr>
          <a:xfrm>
            <a:off x="3345969" y="207415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1578080" y="2910206"/>
            <a:ext cx="176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722983" y="2633207"/>
            <a:ext cx="1707142" cy="276999"/>
          </a:xfrm>
          <a:prstGeom prst="rect">
            <a:avLst/>
          </a:prstGeom>
          <a:noFill/>
        </p:spPr>
        <p:txBody>
          <a:bodyPr wrap="square" rtlCol="0">
            <a:spAutoFit/>
          </a:bodyPr>
          <a:lstStyle/>
          <a:p>
            <a:r>
              <a:rPr lang="en-US" sz="1200" dirty="0" err="1"/>
              <a:t>getUserbyBankAccount</a:t>
            </a:r>
            <a:endParaRPr lang="en-US" sz="1200" dirty="0"/>
          </a:p>
        </p:txBody>
      </p:sp>
      <p:sp>
        <p:nvSpPr>
          <p:cNvPr id="27" name="Rectangle 26"/>
          <p:cNvSpPr/>
          <p:nvPr/>
        </p:nvSpPr>
        <p:spPr>
          <a:xfrm>
            <a:off x="6512906" y="14230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28" name="Straight Connector 27"/>
          <p:cNvCxnSpPr>
            <a:cxnSpLocks/>
            <a:stCxn id="27" idx="2"/>
          </p:cNvCxnSpPr>
          <p:nvPr/>
        </p:nvCxnSpPr>
        <p:spPr>
          <a:xfrm>
            <a:off x="7328164" y="1804023"/>
            <a:ext cx="0" cy="426022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171877" y="3501360"/>
            <a:ext cx="304800" cy="16537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a:cxnSpLocks/>
          </p:cNvCxnSpPr>
          <p:nvPr/>
        </p:nvCxnSpPr>
        <p:spPr>
          <a:xfrm>
            <a:off x="1597369" y="3692400"/>
            <a:ext cx="55745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604471" y="4854866"/>
            <a:ext cx="3534879" cy="253916"/>
          </a:xfrm>
          <a:prstGeom prst="rect">
            <a:avLst/>
          </a:prstGeom>
          <a:noFill/>
        </p:spPr>
        <p:txBody>
          <a:bodyPr wrap="square" rtlCol="0">
            <a:spAutoFit/>
          </a:bodyPr>
          <a:lstStyle/>
          <a:p>
            <a:pPr algn="ctr"/>
            <a:r>
              <a:rPr lang="en-US" sz="1050" dirty="0" err="1"/>
              <a:t>checkValidity</a:t>
            </a:r>
            <a:r>
              <a:rPr lang="en-US" sz="1050" dirty="0"/>
              <a:t> == false </a:t>
            </a:r>
            <a:r>
              <a:rPr lang="en-US" sz="1050" dirty="0">
                <a:sym typeface="Wingdings" panose="05000000000000000000" pitchFamily="2" charset="2"/>
              </a:rPr>
              <a:t> </a:t>
            </a:r>
            <a:r>
              <a:rPr lang="en-US" sz="1050" dirty="0" err="1">
                <a:sym typeface="Wingdings" panose="05000000000000000000" pitchFamily="2" charset="2"/>
              </a:rPr>
              <a:t>setAttribute</a:t>
            </a:r>
            <a:r>
              <a:rPr lang="en-US" sz="1050" dirty="0">
                <a:sym typeface="Wingdings" panose="05000000000000000000" pitchFamily="2" charset="2"/>
              </a:rPr>
              <a:t>(“</a:t>
            </a:r>
            <a:r>
              <a:rPr lang="en-US" sz="1050" dirty="0" err="1">
                <a:sym typeface="Wingdings" panose="05000000000000000000" pitchFamily="2" charset="2"/>
              </a:rPr>
              <a:t>errorType</a:t>
            </a:r>
            <a:r>
              <a:rPr lang="en-US" sz="1050" dirty="0">
                <a:sym typeface="Wingdings" panose="05000000000000000000" pitchFamily="2" charset="2"/>
              </a:rPr>
              <a:t>”, </a:t>
            </a:r>
            <a:r>
              <a:rPr lang="en-US" sz="1050" dirty="0" err="1">
                <a:sym typeface="Wingdings" panose="05000000000000000000" pitchFamily="2" charset="2"/>
              </a:rPr>
              <a:t>errorType</a:t>
            </a:r>
            <a:r>
              <a:rPr lang="en-US" sz="1050" dirty="0">
                <a:sym typeface="Wingdings" panose="05000000000000000000" pitchFamily="2" charset="2"/>
              </a:rPr>
              <a:t>)</a:t>
            </a:r>
            <a:endParaRPr lang="en-US" sz="1050" dirty="0"/>
          </a:p>
        </p:txBody>
      </p:sp>
      <p:sp>
        <p:nvSpPr>
          <p:cNvPr id="42" name="TextBox 41"/>
          <p:cNvSpPr txBox="1"/>
          <p:nvPr/>
        </p:nvSpPr>
        <p:spPr>
          <a:xfrm>
            <a:off x="0" y="677402"/>
            <a:ext cx="3220604"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CheckTransfer</a:t>
            </a:r>
            <a:r>
              <a:rPr lang="en-US" sz="1600" dirty="0"/>
              <a:t>”)</a:t>
            </a:r>
          </a:p>
        </p:txBody>
      </p:sp>
      <p:sp>
        <p:nvSpPr>
          <p:cNvPr id="46" name="TextBox 38">
            <a:extLst>
              <a:ext uri="{FF2B5EF4-FFF2-40B4-BE49-F238E27FC236}">
                <a16:creationId xmlns:a16="http://schemas.microsoft.com/office/drawing/2014/main" id="{A244313D-9D62-4601-ADC5-269A5AFFF0CD}"/>
              </a:ext>
            </a:extLst>
          </p:cNvPr>
          <p:cNvSpPr txBox="1"/>
          <p:nvPr/>
        </p:nvSpPr>
        <p:spPr>
          <a:xfrm>
            <a:off x="1354412" y="3430186"/>
            <a:ext cx="6058328" cy="276999"/>
          </a:xfrm>
          <a:prstGeom prst="rect">
            <a:avLst/>
          </a:prstGeom>
          <a:noFill/>
        </p:spPr>
        <p:txBody>
          <a:bodyPr wrap="square" rtlCol="0">
            <a:spAutoFit/>
          </a:bodyPr>
          <a:lstStyle/>
          <a:p>
            <a:pPr algn="ctr"/>
            <a:r>
              <a:rPr lang="en-US" sz="1200" dirty="0" err="1"/>
              <a:t>checkValidity</a:t>
            </a:r>
            <a:r>
              <a:rPr lang="en-US" sz="1200" dirty="0"/>
              <a:t> == true </a:t>
            </a:r>
            <a:r>
              <a:rPr lang="en-US" sz="1200" dirty="0">
                <a:sym typeface="Wingdings" panose="05000000000000000000" pitchFamily="2" charset="2"/>
              </a:rPr>
              <a:t> </a:t>
            </a:r>
            <a:r>
              <a:rPr lang="en-US" sz="1200" dirty="0" err="1">
                <a:sym typeface="Wingdings" panose="05000000000000000000" pitchFamily="2" charset="2"/>
              </a:rPr>
              <a:t>setAttribute</a:t>
            </a:r>
            <a:r>
              <a:rPr lang="en-US" sz="1200" dirty="0">
                <a:sym typeface="Wingdings" panose="05000000000000000000" pitchFamily="2" charset="2"/>
              </a:rPr>
              <a:t>(“source”, source), </a:t>
            </a:r>
            <a:r>
              <a:rPr lang="en-US" sz="1200" dirty="0" err="1">
                <a:sym typeface="Wingdings" panose="05000000000000000000" pitchFamily="2" charset="2"/>
              </a:rPr>
              <a:t>setAttribute</a:t>
            </a:r>
            <a:r>
              <a:rPr lang="en-US" sz="1200" dirty="0">
                <a:sym typeface="Wingdings" panose="05000000000000000000" pitchFamily="2" charset="2"/>
              </a:rPr>
              <a:t>(“</a:t>
            </a:r>
            <a:r>
              <a:rPr lang="en-US" sz="1200" dirty="0" err="1">
                <a:sym typeface="Wingdings" panose="05000000000000000000" pitchFamily="2" charset="2"/>
              </a:rPr>
              <a:t>userDest</a:t>
            </a:r>
            <a:r>
              <a:rPr lang="en-US" sz="1200" dirty="0">
                <a:sym typeface="Wingdings" panose="05000000000000000000" pitchFamily="2" charset="2"/>
              </a:rPr>
              <a:t>”, </a:t>
            </a:r>
            <a:r>
              <a:rPr lang="en-US" sz="1200" dirty="0" err="1">
                <a:sym typeface="Wingdings" panose="05000000000000000000" pitchFamily="2" charset="2"/>
              </a:rPr>
              <a:t>userDest</a:t>
            </a:r>
            <a:r>
              <a:rPr lang="en-US" sz="1200" dirty="0">
                <a:sym typeface="Wingdings" panose="05000000000000000000" pitchFamily="2" charset="2"/>
              </a:rPr>
              <a:t>)</a:t>
            </a:r>
            <a:endParaRPr lang="en-US" sz="1200" dirty="0"/>
          </a:p>
        </p:txBody>
      </p:sp>
      <p:sp>
        <p:nvSpPr>
          <p:cNvPr id="41" name="Rectangle 17">
            <a:extLst>
              <a:ext uri="{FF2B5EF4-FFF2-40B4-BE49-F238E27FC236}">
                <a16:creationId xmlns:a16="http://schemas.microsoft.com/office/drawing/2014/main" id="{96B2889D-CD91-4071-8840-EE3A36C8379A}"/>
              </a:ext>
            </a:extLst>
          </p:cNvPr>
          <p:cNvSpPr/>
          <p:nvPr/>
        </p:nvSpPr>
        <p:spPr>
          <a:xfrm>
            <a:off x="8433085" y="1409447"/>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GoToSummaryPage</a:t>
            </a:r>
            <a:endParaRPr lang="en-US" sz="1400" dirty="0"/>
          </a:p>
        </p:txBody>
      </p:sp>
      <p:cxnSp>
        <p:nvCxnSpPr>
          <p:cNvPr id="43" name="Straight Connector 18">
            <a:extLst>
              <a:ext uri="{FF2B5EF4-FFF2-40B4-BE49-F238E27FC236}">
                <a16:creationId xmlns:a16="http://schemas.microsoft.com/office/drawing/2014/main" id="{3707FEDB-FB52-4B46-87F9-ECD1477AA87E}"/>
              </a:ext>
            </a:extLst>
          </p:cNvPr>
          <p:cNvCxnSpPr>
            <a:cxnSpLocks/>
            <a:stCxn id="41" idx="2"/>
          </p:cNvCxnSpPr>
          <p:nvPr/>
        </p:nvCxnSpPr>
        <p:spPr>
          <a:xfrm>
            <a:off x="9248343" y="1790447"/>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44" name="Rectangle 21">
            <a:extLst>
              <a:ext uri="{FF2B5EF4-FFF2-40B4-BE49-F238E27FC236}">
                <a16:creationId xmlns:a16="http://schemas.microsoft.com/office/drawing/2014/main" id="{73754960-DC5A-418F-91D9-2CF399E7F1E2}"/>
              </a:ext>
            </a:extLst>
          </p:cNvPr>
          <p:cNvSpPr/>
          <p:nvPr/>
        </p:nvSpPr>
        <p:spPr>
          <a:xfrm>
            <a:off x="9095943" y="5155121"/>
            <a:ext cx="304800" cy="4254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50" name="Straight Arrow Connector 37">
            <a:extLst>
              <a:ext uri="{FF2B5EF4-FFF2-40B4-BE49-F238E27FC236}">
                <a16:creationId xmlns:a16="http://schemas.microsoft.com/office/drawing/2014/main" id="{046090FA-3FF5-49E8-BF6A-B54DD8759609}"/>
              </a:ext>
            </a:extLst>
          </p:cNvPr>
          <p:cNvCxnSpPr>
            <a:cxnSpLocks/>
          </p:cNvCxnSpPr>
          <p:nvPr/>
        </p:nvCxnSpPr>
        <p:spPr>
          <a:xfrm flipV="1">
            <a:off x="1587500" y="5100196"/>
            <a:ext cx="5592152" cy="6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Google Shape;354;p39">
            <a:extLst>
              <a:ext uri="{FF2B5EF4-FFF2-40B4-BE49-F238E27FC236}">
                <a16:creationId xmlns:a16="http://schemas.microsoft.com/office/drawing/2014/main" id="{7B6C8BCC-6DAB-4AAD-BB33-6342B228F1F1}"/>
              </a:ext>
            </a:extLst>
          </p:cNvPr>
          <p:cNvSpPr txBox="1"/>
          <p:nvPr/>
        </p:nvSpPr>
        <p:spPr>
          <a:xfrm>
            <a:off x="0" y="3403504"/>
            <a:ext cx="1446300" cy="2280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419" sz="1600" dirty="0">
                <a:solidFill>
                  <a:schemeClr val="dk1"/>
                </a:solidFill>
                <a:latin typeface="Calibri"/>
                <a:ea typeface="Calibri"/>
                <a:cs typeface="Calibri"/>
                <a:sym typeface="Calibri"/>
              </a:rPr>
              <a:t>POST</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it-IT" dirty="0" err="1">
                <a:solidFill>
                  <a:schemeClr val="dk1"/>
                </a:solidFill>
                <a:latin typeface="Calibri"/>
                <a:ea typeface="Calibri"/>
                <a:cs typeface="Calibri"/>
                <a:sym typeface="Calibri"/>
              </a:rPr>
              <a:t>CheckTransfer</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err="1">
                <a:solidFill>
                  <a:schemeClr val="dk1"/>
                </a:solidFill>
                <a:latin typeface="Calibri"/>
                <a:ea typeface="Calibri"/>
                <a:cs typeface="Calibri"/>
                <a:sym typeface="Calibri"/>
              </a:rPr>
              <a:t>userDest</a:t>
            </a: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err="1">
                <a:solidFill>
                  <a:schemeClr val="dk1"/>
                </a:solidFill>
                <a:latin typeface="Calibri"/>
                <a:ea typeface="Calibri"/>
                <a:cs typeface="Calibri"/>
                <a:sym typeface="Calibri"/>
              </a:rPr>
              <a:t>destination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err="1">
                <a:solidFill>
                  <a:schemeClr val="dk1"/>
                </a:solidFill>
                <a:latin typeface="Calibri"/>
                <a:ea typeface="Calibri"/>
                <a:cs typeface="Calibri"/>
                <a:sym typeface="Calibri"/>
              </a:rPr>
              <a:t>amount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it-IT" dirty="0" err="1">
                <a:solidFill>
                  <a:schemeClr val="dk1"/>
                </a:solidFill>
                <a:latin typeface="Calibri"/>
                <a:ea typeface="Calibri"/>
                <a:cs typeface="Calibri"/>
                <a:sym typeface="Calibri"/>
              </a:rPr>
              <a:t>Description</a:t>
            </a:r>
            <a:endParaRPr lang="it-IT"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419"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From</a:t>
            </a:r>
            <a:r>
              <a:rPr lang="es-419"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r>
              <a:rPr lang="en-US" sz="1000" dirty="0"/>
              <a:t>AccountInfoPage.html</a:t>
            </a:r>
          </a:p>
        </p:txBody>
      </p:sp>
      <p:cxnSp>
        <p:nvCxnSpPr>
          <p:cNvPr id="45" name="Straight Arrow Connector 23">
            <a:extLst>
              <a:ext uri="{FF2B5EF4-FFF2-40B4-BE49-F238E27FC236}">
                <a16:creationId xmlns:a16="http://schemas.microsoft.com/office/drawing/2014/main" id="{9C409F33-7D5F-47C1-8822-69DF984D5C8F}"/>
              </a:ext>
            </a:extLst>
          </p:cNvPr>
          <p:cNvCxnSpPr>
            <a:cxnSpLocks/>
          </p:cNvCxnSpPr>
          <p:nvPr/>
        </p:nvCxnSpPr>
        <p:spPr>
          <a:xfrm flipH="1">
            <a:off x="1568264" y="3178249"/>
            <a:ext cx="17777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24">
            <a:extLst>
              <a:ext uri="{FF2B5EF4-FFF2-40B4-BE49-F238E27FC236}">
                <a16:creationId xmlns:a16="http://schemas.microsoft.com/office/drawing/2014/main" id="{4B35E918-81DA-47FA-AF88-9D9CB242B34D}"/>
              </a:ext>
            </a:extLst>
          </p:cNvPr>
          <p:cNvSpPr txBox="1"/>
          <p:nvPr/>
        </p:nvSpPr>
        <p:spPr>
          <a:xfrm>
            <a:off x="1891204" y="2934820"/>
            <a:ext cx="1524363" cy="276999"/>
          </a:xfrm>
          <a:prstGeom prst="rect">
            <a:avLst/>
          </a:prstGeom>
          <a:noFill/>
        </p:spPr>
        <p:txBody>
          <a:bodyPr wrap="square" rtlCol="0">
            <a:spAutoFit/>
          </a:bodyPr>
          <a:lstStyle/>
          <a:p>
            <a:r>
              <a:rPr lang="en-US" sz="1200" dirty="0" err="1"/>
              <a:t>getBalance</a:t>
            </a:r>
            <a:endParaRPr lang="en-US" sz="1200" dirty="0"/>
          </a:p>
        </p:txBody>
      </p:sp>
      <p:sp>
        <p:nvSpPr>
          <p:cNvPr id="56" name="Rectangle 26">
            <a:extLst>
              <a:ext uri="{FF2B5EF4-FFF2-40B4-BE49-F238E27FC236}">
                <a16:creationId xmlns:a16="http://schemas.microsoft.com/office/drawing/2014/main" id="{7961E8C2-36E1-4C16-B5A2-0C867CFF3232}"/>
              </a:ext>
            </a:extLst>
          </p:cNvPr>
          <p:cNvSpPr/>
          <p:nvPr/>
        </p:nvSpPr>
        <p:spPr>
          <a:xfrm>
            <a:off x="10282759" y="1408576"/>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GoToErrorPage</a:t>
            </a:r>
            <a:endParaRPr lang="en-US" dirty="0"/>
          </a:p>
        </p:txBody>
      </p:sp>
      <p:cxnSp>
        <p:nvCxnSpPr>
          <p:cNvPr id="57" name="Straight Connector 27">
            <a:extLst>
              <a:ext uri="{FF2B5EF4-FFF2-40B4-BE49-F238E27FC236}">
                <a16:creationId xmlns:a16="http://schemas.microsoft.com/office/drawing/2014/main" id="{90760DF4-2E9E-4D51-B78B-AD06335E05AC}"/>
              </a:ext>
            </a:extLst>
          </p:cNvPr>
          <p:cNvCxnSpPr>
            <a:cxnSpLocks/>
            <a:stCxn id="56" idx="2"/>
          </p:cNvCxnSpPr>
          <p:nvPr/>
        </p:nvCxnSpPr>
        <p:spPr>
          <a:xfrm>
            <a:off x="11098017" y="1789576"/>
            <a:ext cx="0" cy="426022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58" name="Rectangle 28">
            <a:extLst>
              <a:ext uri="{FF2B5EF4-FFF2-40B4-BE49-F238E27FC236}">
                <a16:creationId xmlns:a16="http://schemas.microsoft.com/office/drawing/2014/main" id="{9E2B51C3-A490-4C02-B18E-481A959022CB}"/>
              </a:ext>
            </a:extLst>
          </p:cNvPr>
          <p:cNvSpPr/>
          <p:nvPr/>
        </p:nvSpPr>
        <p:spPr>
          <a:xfrm>
            <a:off x="10918377" y="5157823"/>
            <a:ext cx="304800" cy="7067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TextBox 38">
            <a:extLst>
              <a:ext uri="{FF2B5EF4-FFF2-40B4-BE49-F238E27FC236}">
                <a16:creationId xmlns:a16="http://schemas.microsoft.com/office/drawing/2014/main" id="{3BF79DCB-8C33-486E-AF24-CD96CBD4E1B7}"/>
              </a:ext>
            </a:extLst>
          </p:cNvPr>
          <p:cNvSpPr txBox="1"/>
          <p:nvPr/>
        </p:nvSpPr>
        <p:spPr>
          <a:xfrm>
            <a:off x="2376850" y="5560271"/>
            <a:ext cx="4298164" cy="338554"/>
          </a:xfrm>
          <a:prstGeom prst="rect">
            <a:avLst/>
          </a:prstGeom>
          <a:noFill/>
        </p:spPr>
        <p:txBody>
          <a:bodyPr wrap="none" rtlCol="0">
            <a:spAutoFit/>
          </a:bodyPr>
          <a:lstStyle/>
          <a:p>
            <a:pPr algn="ctr"/>
            <a:r>
              <a:rPr lang="en-US" sz="1600" dirty="0" err="1"/>
              <a:t>checkValidity</a:t>
            </a:r>
            <a:r>
              <a:rPr lang="en-US" sz="1600" dirty="0"/>
              <a:t> == false </a:t>
            </a:r>
            <a:r>
              <a:rPr lang="en-US" sz="1600" dirty="0">
                <a:sym typeface="Wingdings" panose="05000000000000000000" pitchFamily="2" charset="2"/>
              </a:rPr>
              <a:t></a:t>
            </a:r>
            <a:r>
              <a:rPr lang="en-US" sz="1600" dirty="0" err="1"/>
              <a:t>redirect?bank_id</a:t>
            </a:r>
            <a:r>
              <a:rPr lang="en-US" sz="1600" dirty="0"/>
              <a:t>=source</a:t>
            </a:r>
          </a:p>
        </p:txBody>
      </p:sp>
      <p:cxnSp>
        <p:nvCxnSpPr>
          <p:cNvPr id="60" name="Straight Arrow Connector 37">
            <a:extLst>
              <a:ext uri="{FF2B5EF4-FFF2-40B4-BE49-F238E27FC236}">
                <a16:creationId xmlns:a16="http://schemas.microsoft.com/office/drawing/2014/main" id="{02F00948-7067-43DF-AFA2-BAAA02F4C180}"/>
              </a:ext>
            </a:extLst>
          </p:cNvPr>
          <p:cNvCxnSpPr>
            <a:cxnSpLocks/>
          </p:cNvCxnSpPr>
          <p:nvPr/>
        </p:nvCxnSpPr>
        <p:spPr>
          <a:xfrm>
            <a:off x="1560225" y="5838406"/>
            <a:ext cx="935041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38">
            <a:extLst>
              <a:ext uri="{FF2B5EF4-FFF2-40B4-BE49-F238E27FC236}">
                <a16:creationId xmlns:a16="http://schemas.microsoft.com/office/drawing/2014/main" id="{8DFF9E2F-468B-45FB-8F47-E4D54A7C9C8F}"/>
              </a:ext>
            </a:extLst>
          </p:cNvPr>
          <p:cNvSpPr txBox="1"/>
          <p:nvPr/>
        </p:nvSpPr>
        <p:spPr>
          <a:xfrm>
            <a:off x="1733787" y="3770552"/>
            <a:ext cx="3722302" cy="253916"/>
          </a:xfrm>
          <a:prstGeom prst="rect">
            <a:avLst/>
          </a:prstGeom>
          <a:noFill/>
        </p:spPr>
        <p:txBody>
          <a:bodyPr wrap="square" rtlCol="0">
            <a:spAutoFit/>
          </a:bodyPr>
          <a:lstStyle/>
          <a:p>
            <a:pPr algn="ctr"/>
            <a:r>
              <a:rPr lang="en-US" sz="1050" dirty="0" err="1"/>
              <a:t>checkValidity</a:t>
            </a:r>
            <a:r>
              <a:rPr lang="en-US" sz="1050" dirty="0"/>
              <a:t> == true </a:t>
            </a:r>
            <a:r>
              <a:rPr lang="en-US" sz="1050" dirty="0">
                <a:sym typeface="Wingdings" panose="05000000000000000000" pitchFamily="2" charset="2"/>
              </a:rPr>
              <a:t> </a:t>
            </a:r>
            <a:r>
              <a:rPr lang="en-US" sz="1050" dirty="0" err="1">
                <a:sym typeface="Wingdings" panose="05000000000000000000" pitchFamily="2" charset="2"/>
              </a:rPr>
              <a:t>setAttribute</a:t>
            </a:r>
            <a:r>
              <a:rPr lang="en-US" sz="1050" dirty="0">
                <a:sym typeface="Wingdings" panose="05000000000000000000" pitchFamily="2" charset="2"/>
              </a:rPr>
              <a:t>(“destination”, destination)</a:t>
            </a:r>
            <a:endParaRPr lang="en-US" sz="1050" dirty="0"/>
          </a:p>
        </p:txBody>
      </p:sp>
      <p:cxnSp>
        <p:nvCxnSpPr>
          <p:cNvPr id="63" name="Straight Arrow Connector 29">
            <a:extLst>
              <a:ext uri="{FF2B5EF4-FFF2-40B4-BE49-F238E27FC236}">
                <a16:creationId xmlns:a16="http://schemas.microsoft.com/office/drawing/2014/main" id="{CB2C05A1-0F23-4553-B2BB-77AE81A9A50F}"/>
              </a:ext>
            </a:extLst>
          </p:cNvPr>
          <p:cNvCxnSpPr>
            <a:cxnSpLocks/>
          </p:cNvCxnSpPr>
          <p:nvPr/>
        </p:nvCxnSpPr>
        <p:spPr>
          <a:xfrm>
            <a:off x="1568263" y="4024468"/>
            <a:ext cx="56036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29">
            <a:extLst>
              <a:ext uri="{FF2B5EF4-FFF2-40B4-BE49-F238E27FC236}">
                <a16:creationId xmlns:a16="http://schemas.microsoft.com/office/drawing/2014/main" id="{65AA723F-8DD7-41CB-8914-BB2D973D84CD}"/>
              </a:ext>
            </a:extLst>
          </p:cNvPr>
          <p:cNvCxnSpPr>
            <a:cxnSpLocks/>
          </p:cNvCxnSpPr>
          <p:nvPr/>
        </p:nvCxnSpPr>
        <p:spPr>
          <a:xfrm flipV="1">
            <a:off x="1560225" y="4437841"/>
            <a:ext cx="3579125" cy="7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37">
            <a:extLst>
              <a:ext uri="{FF2B5EF4-FFF2-40B4-BE49-F238E27FC236}">
                <a16:creationId xmlns:a16="http://schemas.microsoft.com/office/drawing/2014/main" id="{49299245-F85F-4C5D-B103-08B46075370D}"/>
              </a:ext>
            </a:extLst>
          </p:cNvPr>
          <p:cNvCxnSpPr>
            <a:cxnSpLocks/>
            <a:endCxn id="44" idx="1"/>
          </p:cNvCxnSpPr>
          <p:nvPr/>
        </p:nvCxnSpPr>
        <p:spPr>
          <a:xfrm flipV="1">
            <a:off x="1580488" y="5367852"/>
            <a:ext cx="7515455" cy="311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38">
            <a:extLst>
              <a:ext uri="{FF2B5EF4-FFF2-40B4-BE49-F238E27FC236}">
                <a16:creationId xmlns:a16="http://schemas.microsoft.com/office/drawing/2014/main" id="{FE0BAB00-F57C-4DDB-A469-E2DA14A8474C}"/>
              </a:ext>
            </a:extLst>
          </p:cNvPr>
          <p:cNvSpPr txBox="1"/>
          <p:nvPr/>
        </p:nvSpPr>
        <p:spPr>
          <a:xfrm>
            <a:off x="1915116" y="5118852"/>
            <a:ext cx="2868927" cy="338554"/>
          </a:xfrm>
          <a:prstGeom prst="rect">
            <a:avLst/>
          </a:prstGeom>
          <a:noFill/>
        </p:spPr>
        <p:txBody>
          <a:bodyPr wrap="none" rtlCol="0">
            <a:spAutoFit/>
          </a:bodyPr>
          <a:lstStyle/>
          <a:p>
            <a:pPr algn="ctr"/>
            <a:r>
              <a:rPr lang="en-US" sz="1600" dirty="0" err="1"/>
              <a:t>checkValidity</a:t>
            </a:r>
            <a:r>
              <a:rPr lang="en-US" sz="1600" dirty="0"/>
              <a:t> == true </a:t>
            </a:r>
            <a:r>
              <a:rPr lang="en-US" sz="1600" dirty="0">
                <a:sym typeface="Wingdings" panose="05000000000000000000" pitchFamily="2" charset="2"/>
              </a:rPr>
              <a:t></a:t>
            </a:r>
            <a:r>
              <a:rPr lang="en-US" sz="1600" dirty="0"/>
              <a:t> redirect</a:t>
            </a:r>
          </a:p>
        </p:txBody>
      </p:sp>
      <p:sp>
        <p:nvSpPr>
          <p:cNvPr id="48" name="Rectangle 26">
            <a:extLst>
              <a:ext uri="{FF2B5EF4-FFF2-40B4-BE49-F238E27FC236}">
                <a16:creationId xmlns:a16="http://schemas.microsoft.com/office/drawing/2014/main" id="{7488A889-69BD-4AAE-B012-FBB1D13DB4A1}"/>
              </a:ext>
            </a:extLst>
          </p:cNvPr>
          <p:cNvSpPr/>
          <p:nvPr/>
        </p:nvSpPr>
        <p:spPr>
          <a:xfrm>
            <a:off x="4514925" y="1409447"/>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TransferDAO</a:t>
            </a:r>
            <a:endParaRPr lang="en-US" dirty="0"/>
          </a:p>
        </p:txBody>
      </p:sp>
      <p:cxnSp>
        <p:nvCxnSpPr>
          <p:cNvPr id="49" name="Straight Connector 27">
            <a:extLst>
              <a:ext uri="{FF2B5EF4-FFF2-40B4-BE49-F238E27FC236}">
                <a16:creationId xmlns:a16="http://schemas.microsoft.com/office/drawing/2014/main" id="{038364F4-D209-42E6-9B53-6080AB14E1EB}"/>
              </a:ext>
            </a:extLst>
          </p:cNvPr>
          <p:cNvCxnSpPr>
            <a:cxnSpLocks/>
            <a:stCxn id="48" idx="2"/>
          </p:cNvCxnSpPr>
          <p:nvPr/>
        </p:nvCxnSpPr>
        <p:spPr>
          <a:xfrm>
            <a:off x="5330183" y="1790447"/>
            <a:ext cx="0" cy="426022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51" name="Rectangle 28">
            <a:extLst>
              <a:ext uri="{FF2B5EF4-FFF2-40B4-BE49-F238E27FC236}">
                <a16:creationId xmlns:a16="http://schemas.microsoft.com/office/drawing/2014/main" id="{8C6FC67A-1D94-413E-B8F5-EADEB0E43B66}"/>
              </a:ext>
            </a:extLst>
          </p:cNvPr>
          <p:cNvSpPr/>
          <p:nvPr/>
        </p:nvSpPr>
        <p:spPr>
          <a:xfrm>
            <a:off x="5157205" y="4371362"/>
            <a:ext cx="304800" cy="6727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TextBox 38">
            <a:extLst>
              <a:ext uri="{FF2B5EF4-FFF2-40B4-BE49-F238E27FC236}">
                <a16:creationId xmlns:a16="http://schemas.microsoft.com/office/drawing/2014/main" id="{96257201-BC01-4A2F-BD7C-E45D073AABDA}"/>
              </a:ext>
            </a:extLst>
          </p:cNvPr>
          <p:cNvSpPr txBox="1"/>
          <p:nvPr/>
        </p:nvSpPr>
        <p:spPr>
          <a:xfrm>
            <a:off x="1548854" y="4202371"/>
            <a:ext cx="3722302" cy="253916"/>
          </a:xfrm>
          <a:prstGeom prst="rect">
            <a:avLst/>
          </a:prstGeom>
          <a:noFill/>
        </p:spPr>
        <p:txBody>
          <a:bodyPr wrap="square" rtlCol="0">
            <a:spAutoFit/>
          </a:bodyPr>
          <a:lstStyle/>
          <a:p>
            <a:pPr algn="ctr"/>
            <a:r>
              <a:rPr lang="en-US" sz="1050" dirty="0" err="1"/>
              <a:t>checkValidity</a:t>
            </a:r>
            <a:r>
              <a:rPr lang="en-US" sz="1050" dirty="0"/>
              <a:t> == true </a:t>
            </a:r>
            <a:r>
              <a:rPr lang="en-US" sz="1050" dirty="0">
                <a:sym typeface="Wingdings" panose="05000000000000000000" pitchFamily="2" charset="2"/>
              </a:rPr>
              <a:t> new </a:t>
            </a:r>
            <a:r>
              <a:rPr lang="en-US" sz="1050" dirty="0" err="1">
                <a:sym typeface="Wingdings" panose="05000000000000000000" pitchFamily="2" charset="2"/>
              </a:rPr>
              <a:t>TransferDAO</a:t>
            </a:r>
            <a:endParaRPr lang="en-US" sz="1050" dirty="0"/>
          </a:p>
        </p:txBody>
      </p:sp>
      <p:cxnSp>
        <p:nvCxnSpPr>
          <p:cNvPr id="54" name="Straight Arrow Connector 23">
            <a:extLst>
              <a:ext uri="{FF2B5EF4-FFF2-40B4-BE49-F238E27FC236}">
                <a16:creationId xmlns:a16="http://schemas.microsoft.com/office/drawing/2014/main" id="{A0BECB0C-4062-4AA4-921D-7375B381CE82}"/>
              </a:ext>
            </a:extLst>
          </p:cNvPr>
          <p:cNvCxnSpPr>
            <a:cxnSpLocks/>
            <a:stCxn id="51" idx="1"/>
          </p:cNvCxnSpPr>
          <p:nvPr/>
        </p:nvCxnSpPr>
        <p:spPr>
          <a:xfrm flipH="1">
            <a:off x="1597371" y="4707731"/>
            <a:ext cx="35598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24">
            <a:extLst>
              <a:ext uri="{FF2B5EF4-FFF2-40B4-BE49-F238E27FC236}">
                <a16:creationId xmlns:a16="http://schemas.microsoft.com/office/drawing/2014/main" id="{A5E47420-E313-4E41-AAA6-2AE5DC6340F8}"/>
              </a:ext>
            </a:extLst>
          </p:cNvPr>
          <p:cNvSpPr txBox="1"/>
          <p:nvPr/>
        </p:nvSpPr>
        <p:spPr>
          <a:xfrm>
            <a:off x="2636010" y="4448077"/>
            <a:ext cx="1524363" cy="276999"/>
          </a:xfrm>
          <a:prstGeom prst="rect">
            <a:avLst/>
          </a:prstGeom>
          <a:noFill/>
        </p:spPr>
        <p:txBody>
          <a:bodyPr wrap="square" rtlCol="0">
            <a:spAutoFit/>
          </a:bodyPr>
          <a:lstStyle/>
          <a:p>
            <a:r>
              <a:rPr lang="en-US" sz="1200" dirty="0" err="1"/>
              <a:t>createTransfer</a:t>
            </a:r>
            <a:endParaRPr lang="en-US" sz="1200" dirty="0"/>
          </a:p>
        </p:txBody>
      </p:sp>
    </p:spTree>
    <p:extLst>
      <p:ext uri="{BB962C8B-B14F-4D97-AF65-F5344CB8AC3E}">
        <p14:creationId xmlns:p14="http://schemas.microsoft.com/office/powerpoint/2010/main" val="248064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go to summary page</a:t>
            </a:r>
          </a:p>
        </p:txBody>
      </p:sp>
      <p:sp>
        <p:nvSpPr>
          <p:cNvPr id="6" name="Rectangle 5"/>
          <p:cNvSpPr/>
          <p:nvPr/>
        </p:nvSpPr>
        <p:spPr>
          <a:xfrm>
            <a:off x="508130" y="1427990"/>
            <a:ext cx="2051389"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GoToSummaryPage</a:t>
            </a:r>
            <a:endParaRPr lang="en-US" dirty="0"/>
          </a:p>
        </p:txBody>
      </p:sp>
      <p:cxnSp>
        <p:nvCxnSpPr>
          <p:cNvPr id="8" name="Straight Connector 7"/>
          <p:cNvCxnSpPr>
            <a:cxnSpLocks/>
          </p:cNvCxnSpPr>
          <p:nvPr/>
        </p:nvCxnSpPr>
        <p:spPr>
          <a:xfrm flipH="1">
            <a:off x="1594079" y="1864434"/>
            <a:ext cx="64182" cy="433389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613061" y="290754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22449" y="2567114"/>
            <a:ext cx="919226" cy="369332"/>
          </a:xfrm>
          <a:prstGeom prst="rect">
            <a:avLst/>
          </a:prstGeom>
          <a:noFill/>
        </p:spPr>
        <p:txBody>
          <a:bodyPr wrap="none" rtlCol="0">
            <a:spAutoFit/>
          </a:bodyPr>
          <a:lstStyle/>
          <a:p>
            <a:r>
              <a:rPr lang="en-US" dirty="0"/>
              <a:t>redirect</a:t>
            </a:r>
          </a:p>
        </p:txBody>
      </p:sp>
      <p:sp>
        <p:nvSpPr>
          <p:cNvPr id="13" name="Rectangle 12"/>
          <p:cNvSpPr/>
          <p:nvPr/>
        </p:nvSpPr>
        <p:spPr>
          <a:xfrm>
            <a:off x="1489361" y="2104956"/>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3025996" y="1421823"/>
            <a:ext cx="1630516"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BankAccountDAO</a:t>
            </a:r>
            <a:endParaRPr lang="en-US" sz="1400" dirty="0"/>
          </a:p>
        </p:txBody>
      </p:sp>
      <p:cxnSp>
        <p:nvCxnSpPr>
          <p:cNvPr id="19" name="Straight Connector 18"/>
          <p:cNvCxnSpPr>
            <a:cxnSpLocks/>
            <a:stCxn id="18" idx="2"/>
          </p:cNvCxnSpPr>
          <p:nvPr/>
        </p:nvCxnSpPr>
        <p:spPr>
          <a:xfrm>
            <a:off x="3841254" y="1802823"/>
            <a:ext cx="0" cy="434006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cxnSpLocks/>
          </p:cNvCxnSpPr>
          <p:nvPr/>
        </p:nvCxnSpPr>
        <p:spPr>
          <a:xfrm>
            <a:off x="1795902" y="2459088"/>
            <a:ext cx="18946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873137" y="2164274"/>
            <a:ext cx="1589474" cy="276999"/>
          </a:xfrm>
          <a:prstGeom prst="rect">
            <a:avLst/>
          </a:prstGeom>
          <a:noFill/>
        </p:spPr>
        <p:txBody>
          <a:bodyPr wrap="none" rtlCol="0">
            <a:spAutoFit/>
          </a:bodyPr>
          <a:lstStyle/>
          <a:p>
            <a:r>
              <a:rPr lang="en-US" sz="1200" dirty="0"/>
              <a:t>new </a:t>
            </a:r>
            <a:r>
              <a:rPr lang="en-US" sz="1200" dirty="0" err="1"/>
              <a:t>BankAccountDAO</a:t>
            </a:r>
            <a:endParaRPr lang="en-US" sz="1200" dirty="0"/>
          </a:p>
        </p:txBody>
      </p:sp>
      <p:sp>
        <p:nvSpPr>
          <p:cNvPr id="22" name="Rectangle 21"/>
          <p:cNvSpPr/>
          <p:nvPr/>
        </p:nvSpPr>
        <p:spPr>
          <a:xfrm>
            <a:off x="3690550" y="2069126"/>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4" name="Straight Arrow Connector 23"/>
          <p:cNvCxnSpPr>
            <a:cxnSpLocks/>
          </p:cNvCxnSpPr>
          <p:nvPr/>
        </p:nvCxnSpPr>
        <p:spPr>
          <a:xfrm flipH="1">
            <a:off x="1795902" y="3046040"/>
            <a:ext cx="1914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076620" y="2769041"/>
            <a:ext cx="1707142" cy="276999"/>
          </a:xfrm>
          <a:prstGeom prst="rect">
            <a:avLst/>
          </a:prstGeom>
          <a:noFill/>
        </p:spPr>
        <p:txBody>
          <a:bodyPr wrap="square" rtlCol="0">
            <a:spAutoFit/>
          </a:bodyPr>
          <a:lstStyle/>
          <a:p>
            <a:r>
              <a:rPr lang="en-US" sz="1200" dirty="0" err="1"/>
              <a:t>getBalace</a:t>
            </a:r>
            <a:r>
              <a:rPr lang="en-US" sz="1200" dirty="0"/>
              <a:t> x 2</a:t>
            </a:r>
          </a:p>
        </p:txBody>
      </p:sp>
      <p:sp>
        <p:nvSpPr>
          <p:cNvPr id="27" name="Rectangle 26"/>
          <p:cNvSpPr/>
          <p:nvPr/>
        </p:nvSpPr>
        <p:spPr>
          <a:xfrm>
            <a:off x="7174378" y="1421823"/>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Webctx</a:t>
            </a:r>
            <a:endParaRPr lang="en-US" dirty="0"/>
          </a:p>
        </p:txBody>
      </p:sp>
      <p:cxnSp>
        <p:nvCxnSpPr>
          <p:cNvPr id="28" name="Straight Connector 27"/>
          <p:cNvCxnSpPr>
            <a:cxnSpLocks/>
            <a:stCxn id="27" idx="2"/>
          </p:cNvCxnSpPr>
          <p:nvPr/>
        </p:nvCxnSpPr>
        <p:spPr>
          <a:xfrm flipH="1">
            <a:off x="7801289" y="1802823"/>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624851" y="407186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9003178" y="1421822"/>
            <a:ext cx="1314451" cy="5935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engine</a:t>
            </a:r>
          </a:p>
        </p:txBody>
      </p:sp>
      <p:cxnSp>
        <p:nvCxnSpPr>
          <p:cNvPr id="36" name="Straight Connector 35"/>
          <p:cNvCxnSpPr>
            <a:cxnSpLocks/>
            <a:stCxn id="35" idx="2"/>
          </p:cNvCxnSpPr>
          <p:nvPr/>
        </p:nvCxnSpPr>
        <p:spPr>
          <a:xfrm flipH="1">
            <a:off x="9630090" y="2015387"/>
            <a:ext cx="30314" cy="413083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492847" y="5329162"/>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1795902" y="4769305"/>
            <a:ext cx="582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56112" y="4443667"/>
            <a:ext cx="5227521" cy="338554"/>
          </a:xfrm>
          <a:prstGeom prst="rect">
            <a:avLst/>
          </a:prstGeom>
          <a:noFill/>
        </p:spPr>
        <p:txBody>
          <a:bodyPr wrap="none" rtlCol="0">
            <a:spAutoFit/>
          </a:bodyPr>
          <a:lstStyle/>
          <a:p>
            <a:pPr algn="ctr"/>
            <a:r>
              <a:rPr lang="en-US" sz="1600" dirty="0" err="1"/>
              <a:t>setVariable</a:t>
            </a:r>
            <a:r>
              <a:rPr lang="en-US" sz="1600" dirty="0"/>
              <a:t>(</a:t>
            </a:r>
            <a:r>
              <a:rPr lang="en-US" sz="1600" dirty="0" err="1"/>
              <a:t>source_balance</a:t>
            </a:r>
            <a:r>
              <a:rPr lang="en-US" sz="1600" dirty="0"/>
              <a:t>) </a:t>
            </a:r>
            <a:r>
              <a:rPr lang="en-US" sz="1600" dirty="0" err="1"/>
              <a:t>setVariable</a:t>
            </a:r>
            <a:r>
              <a:rPr lang="en-US" sz="1600" dirty="0"/>
              <a:t>(</a:t>
            </a:r>
            <a:r>
              <a:rPr lang="en-US" sz="1600" dirty="0" err="1"/>
              <a:t>destintion_balance</a:t>
            </a:r>
            <a:r>
              <a:rPr lang="en-US" sz="1600" dirty="0"/>
              <a:t>)</a:t>
            </a:r>
          </a:p>
        </p:txBody>
      </p:sp>
      <p:sp>
        <p:nvSpPr>
          <p:cNvPr id="42" name="TextBox 41"/>
          <p:cNvSpPr txBox="1"/>
          <p:nvPr/>
        </p:nvSpPr>
        <p:spPr>
          <a:xfrm>
            <a:off x="-1" y="728334"/>
            <a:ext cx="3462611"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GoToSummaryPage</a:t>
            </a:r>
            <a:r>
              <a:rPr lang="en-US" sz="1600" dirty="0"/>
              <a:t>”)</a:t>
            </a:r>
          </a:p>
        </p:txBody>
      </p:sp>
      <p:sp>
        <p:nvSpPr>
          <p:cNvPr id="49" name="TextBox 10">
            <a:extLst>
              <a:ext uri="{FF2B5EF4-FFF2-40B4-BE49-F238E27FC236}">
                <a16:creationId xmlns:a16="http://schemas.microsoft.com/office/drawing/2014/main" id="{D8A2AD63-1091-4AE1-AFAA-9229C2706DF2}"/>
              </a:ext>
            </a:extLst>
          </p:cNvPr>
          <p:cNvSpPr txBox="1"/>
          <p:nvPr/>
        </p:nvSpPr>
        <p:spPr>
          <a:xfrm>
            <a:off x="19263" y="3488738"/>
            <a:ext cx="1699606" cy="1077218"/>
          </a:xfrm>
          <a:prstGeom prst="rect">
            <a:avLst/>
          </a:prstGeom>
          <a:noFill/>
        </p:spPr>
        <p:txBody>
          <a:bodyPr wrap="square" rtlCol="0">
            <a:spAutoFit/>
          </a:bodyPr>
          <a:lstStyle/>
          <a:p>
            <a:r>
              <a:rPr lang="en-US" sz="1600" dirty="0"/>
              <a:t>source</a:t>
            </a:r>
          </a:p>
          <a:p>
            <a:r>
              <a:rPr lang="en-US" sz="1600" dirty="0"/>
              <a:t>destination</a:t>
            </a:r>
          </a:p>
          <a:p>
            <a:r>
              <a:rPr lang="en-US" sz="1600" dirty="0" err="1"/>
              <a:t>userDest</a:t>
            </a:r>
            <a:endParaRPr lang="en-US" sz="1600" dirty="0"/>
          </a:p>
          <a:p>
            <a:r>
              <a:rPr lang="en-US" sz="1600" dirty="0"/>
              <a:t>(FROM SESSION)</a:t>
            </a:r>
          </a:p>
        </p:txBody>
      </p:sp>
      <p:cxnSp>
        <p:nvCxnSpPr>
          <p:cNvPr id="50" name="Straight Arrow Connector 37">
            <a:extLst>
              <a:ext uri="{FF2B5EF4-FFF2-40B4-BE49-F238E27FC236}">
                <a16:creationId xmlns:a16="http://schemas.microsoft.com/office/drawing/2014/main" id="{046090FA-3FF5-49E8-BF6A-B54DD8759609}"/>
              </a:ext>
            </a:extLst>
          </p:cNvPr>
          <p:cNvCxnSpPr>
            <a:cxnSpLocks/>
          </p:cNvCxnSpPr>
          <p:nvPr/>
        </p:nvCxnSpPr>
        <p:spPr>
          <a:xfrm>
            <a:off x="1795504" y="5174195"/>
            <a:ext cx="582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38">
            <a:extLst>
              <a:ext uri="{FF2B5EF4-FFF2-40B4-BE49-F238E27FC236}">
                <a16:creationId xmlns:a16="http://schemas.microsoft.com/office/drawing/2014/main" id="{42625195-3B46-4DBC-8F6E-0ABFE346BD95}"/>
              </a:ext>
            </a:extLst>
          </p:cNvPr>
          <p:cNvSpPr txBox="1"/>
          <p:nvPr/>
        </p:nvSpPr>
        <p:spPr>
          <a:xfrm>
            <a:off x="2726078" y="4848557"/>
            <a:ext cx="3486788" cy="338554"/>
          </a:xfrm>
          <a:prstGeom prst="rect">
            <a:avLst/>
          </a:prstGeom>
          <a:noFill/>
        </p:spPr>
        <p:txBody>
          <a:bodyPr wrap="none" rtlCol="0">
            <a:spAutoFit/>
          </a:bodyPr>
          <a:lstStyle/>
          <a:p>
            <a:pPr algn="ctr"/>
            <a:r>
              <a:rPr lang="en-US" sz="1600" dirty="0" err="1"/>
              <a:t>setVariable</a:t>
            </a:r>
            <a:r>
              <a:rPr lang="en-US" sz="1600" dirty="0"/>
              <a:t>(</a:t>
            </a:r>
            <a:r>
              <a:rPr lang="en-US" sz="1600" dirty="0" err="1"/>
              <a:t>userDest</a:t>
            </a:r>
            <a:r>
              <a:rPr lang="en-US" sz="1600" dirty="0"/>
              <a:t>), </a:t>
            </a:r>
            <a:r>
              <a:rPr lang="en-US" sz="1600" dirty="0" err="1"/>
              <a:t>setVariable</a:t>
            </a:r>
            <a:r>
              <a:rPr lang="en-US" sz="1600" dirty="0"/>
              <a:t>(user)</a:t>
            </a:r>
          </a:p>
        </p:txBody>
      </p:sp>
      <p:cxnSp>
        <p:nvCxnSpPr>
          <p:cNvPr id="52" name="Straight Arrow Connector 37">
            <a:extLst>
              <a:ext uri="{FF2B5EF4-FFF2-40B4-BE49-F238E27FC236}">
                <a16:creationId xmlns:a16="http://schemas.microsoft.com/office/drawing/2014/main" id="{568AFFB5-1C64-4482-B14E-44F4E8C46E42}"/>
              </a:ext>
            </a:extLst>
          </p:cNvPr>
          <p:cNvCxnSpPr>
            <a:cxnSpLocks/>
            <a:endCxn id="37" idx="1"/>
          </p:cNvCxnSpPr>
          <p:nvPr/>
        </p:nvCxnSpPr>
        <p:spPr>
          <a:xfrm>
            <a:off x="1805373" y="5633975"/>
            <a:ext cx="7687474" cy="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38">
            <a:extLst>
              <a:ext uri="{FF2B5EF4-FFF2-40B4-BE49-F238E27FC236}">
                <a16:creationId xmlns:a16="http://schemas.microsoft.com/office/drawing/2014/main" id="{09D7B9BB-239C-483E-BC70-132E106F93DC}"/>
              </a:ext>
            </a:extLst>
          </p:cNvPr>
          <p:cNvSpPr txBox="1"/>
          <p:nvPr/>
        </p:nvSpPr>
        <p:spPr>
          <a:xfrm>
            <a:off x="2939888" y="5318337"/>
            <a:ext cx="3580724" cy="338554"/>
          </a:xfrm>
          <a:prstGeom prst="rect">
            <a:avLst/>
          </a:prstGeom>
          <a:noFill/>
        </p:spPr>
        <p:txBody>
          <a:bodyPr wrap="none" rtlCol="0">
            <a:spAutoFit/>
          </a:bodyPr>
          <a:lstStyle/>
          <a:p>
            <a:pPr algn="ctr"/>
            <a:r>
              <a:rPr lang="en-US" sz="1600" dirty="0"/>
              <a:t>process(</a:t>
            </a:r>
            <a:r>
              <a:rPr lang="en-US" sz="1600" dirty="0" err="1"/>
              <a:t>ctx</a:t>
            </a:r>
            <a:r>
              <a:rPr lang="en-US" sz="1600" dirty="0"/>
              <a:t>, </a:t>
            </a:r>
            <a:r>
              <a:rPr lang="it-IT" sz="1600" dirty="0"/>
              <a:t>TransferSummaryPage.html)</a:t>
            </a:r>
            <a:endParaRPr lang="en-US" sz="1600" dirty="0"/>
          </a:p>
        </p:txBody>
      </p:sp>
      <p:sp>
        <p:nvSpPr>
          <p:cNvPr id="54" name="TextBox 10">
            <a:extLst>
              <a:ext uri="{FF2B5EF4-FFF2-40B4-BE49-F238E27FC236}">
                <a16:creationId xmlns:a16="http://schemas.microsoft.com/office/drawing/2014/main" id="{36310E21-5771-4073-B812-1CED501510DE}"/>
              </a:ext>
            </a:extLst>
          </p:cNvPr>
          <p:cNvSpPr txBox="1"/>
          <p:nvPr/>
        </p:nvSpPr>
        <p:spPr>
          <a:xfrm>
            <a:off x="39384" y="4700512"/>
            <a:ext cx="1333287" cy="646331"/>
          </a:xfrm>
          <a:prstGeom prst="rect">
            <a:avLst/>
          </a:prstGeom>
          <a:noFill/>
        </p:spPr>
        <p:txBody>
          <a:bodyPr wrap="square" rtlCol="0">
            <a:spAutoFit/>
          </a:bodyPr>
          <a:lstStyle/>
          <a:p>
            <a:r>
              <a:rPr lang="en-US" sz="1200" dirty="0"/>
              <a:t>FROM:</a:t>
            </a:r>
          </a:p>
          <a:p>
            <a:r>
              <a:rPr lang="en-US" sz="1200" dirty="0"/>
              <a:t>AccountInfoPage.html</a:t>
            </a:r>
          </a:p>
        </p:txBody>
      </p:sp>
    </p:spTree>
    <p:extLst>
      <p:ext uri="{BB962C8B-B14F-4D97-AF65-F5344CB8AC3E}">
        <p14:creationId xmlns:p14="http://schemas.microsoft.com/office/powerpoint/2010/main" val="254442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go to error page</a:t>
            </a:r>
          </a:p>
        </p:txBody>
      </p:sp>
      <p:sp>
        <p:nvSpPr>
          <p:cNvPr id="6" name="Rectangle 5"/>
          <p:cNvSpPr/>
          <p:nvPr/>
        </p:nvSpPr>
        <p:spPr>
          <a:xfrm>
            <a:off x="730718" y="1427990"/>
            <a:ext cx="182880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GotoErrorPage</a:t>
            </a:r>
            <a:endParaRPr lang="en-US" dirty="0"/>
          </a:p>
        </p:txBody>
      </p:sp>
      <p:cxnSp>
        <p:nvCxnSpPr>
          <p:cNvPr id="8" name="Straight Connector 7"/>
          <p:cNvCxnSpPr>
            <a:cxnSpLocks/>
            <a:stCxn id="6" idx="2"/>
          </p:cNvCxnSpPr>
          <p:nvPr/>
        </p:nvCxnSpPr>
        <p:spPr>
          <a:xfrm>
            <a:off x="1645119" y="1808990"/>
            <a:ext cx="4496" cy="4333899"/>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806918" y="295199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0718" y="2582658"/>
            <a:ext cx="765338" cy="369332"/>
          </a:xfrm>
          <a:prstGeom prst="rect">
            <a:avLst/>
          </a:prstGeom>
          <a:noFill/>
        </p:spPr>
        <p:txBody>
          <a:bodyPr wrap="none" rtlCol="0">
            <a:spAutoFit/>
          </a:bodyPr>
          <a:lstStyle/>
          <a:p>
            <a:r>
              <a:rPr lang="en-US" dirty="0" err="1"/>
              <a:t>doGet</a:t>
            </a:r>
            <a:endParaRPr lang="en-US" dirty="0"/>
          </a:p>
        </p:txBody>
      </p:sp>
      <p:sp>
        <p:nvSpPr>
          <p:cNvPr id="13" name="Rectangle 12"/>
          <p:cNvSpPr/>
          <p:nvPr/>
        </p:nvSpPr>
        <p:spPr>
          <a:xfrm>
            <a:off x="1489361" y="2104956"/>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TextBox 24"/>
          <p:cNvSpPr txBox="1"/>
          <p:nvPr/>
        </p:nvSpPr>
        <p:spPr>
          <a:xfrm>
            <a:off x="3195024" y="4431291"/>
            <a:ext cx="3569760" cy="307777"/>
          </a:xfrm>
          <a:prstGeom prst="rect">
            <a:avLst/>
          </a:prstGeom>
          <a:noFill/>
        </p:spPr>
        <p:txBody>
          <a:bodyPr wrap="square" rtlCol="0">
            <a:spAutoFit/>
          </a:bodyPr>
          <a:lstStyle/>
          <a:p>
            <a:r>
              <a:rPr lang="en-US" sz="1400" dirty="0" err="1"/>
              <a:t>setVariable</a:t>
            </a:r>
            <a:r>
              <a:rPr lang="en-US" sz="1400" dirty="0"/>
              <a:t>(“</a:t>
            </a:r>
            <a:r>
              <a:rPr lang="en-US" sz="1400" dirty="0" err="1"/>
              <a:t>errorMessage</a:t>
            </a:r>
            <a:r>
              <a:rPr lang="en-US" sz="1400" dirty="0"/>
              <a:t>”, </a:t>
            </a:r>
            <a:r>
              <a:rPr lang="en-US" sz="1400" dirty="0" err="1"/>
              <a:t>errorMessage</a:t>
            </a:r>
            <a:r>
              <a:rPr lang="en-US" sz="1400" dirty="0"/>
              <a:t>)</a:t>
            </a:r>
          </a:p>
        </p:txBody>
      </p:sp>
      <p:sp>
        <p:nvSpPr>
          <p:cNvPr id="27" name="Rectangle 26"/>
          <p:cNvSpPr/>
          <p:nvPr/>
        </p:nvSpPr>
        <p:spPr>
          <a:xfrm>
            <a:off x="7174378" y="1421823"/>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Webctx</a:t>
            </a:r>
            <a:endParaRPr lang="en-US" dirty="0"/>
          </a:p>
        </p:txBody>
      </p:sp>
      <p:cxnSp>
        <p:nvCxnSpPr>
          <p:cNvPr id="28" name="Straight Connector 27"/>
          <p:cNvCxnSpPr>
            <a:cxnSpLocks/>
            <a:stCxn id="27" idx="2"/>
          </p:cNvCxnSpPr>
          <p:nvPr/>
        </p:nvCxnSpPr>
        <p:spPr>
          <a:xfrm flipH="1">
            <a:off x="7801289" y="1802823"/>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7624851" y="407186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9003178" y="1421822"/>
            <a:ext cx="1314451" cy="5935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engine</a:t>
            </a:r>
          </a:p>
        </p:txBody>
      </p:sp>
      <p:cxnSp>
        <p:nvCxnSpPr>
          <p:cNvPr id="36" name="Straight Connector 35"/>
          <p:cNvCxnSpPr>
            <a:cxnSpLocks/>
            <a:stCxn id="35" idx="2"/>
          </p:cNvCxnSpPr>
          <p:nvPr/>
        </p:nvCxnSpPr>
        <p:spPr>
          <a:xfrm flipH="1">
            <a:off x="9630090" y="2015387"/>
            <a:ext cx="30314" cy="413083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492847" y="5329162"/>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a:off x="1795902" y="4769305"/>
            <a:ext cx="58289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89471" y="784704"/>
            <a:ext cx="3220604"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GoToErrorPage</a:t>
            </a:r>
            <a:r>
              <a:rPr lang="en-US" sz="1600" dirty="0"/>
              <a:t>”)</a:t>
            </a:r>
          </a:p>
        </p:txBody>
      </p:sp>
      <p:sp>
        <p:nvSpPr>
          <p:cNvPr id="49" name="TextBox 10">
            <a:extLst>
              <a:ext uri="{FF2B5EF4-FFF2-40B4-BE49-F238E27FC236}">
                <a16:creationId xmlns:a16="http://schemas.microsoft.com/office/drawing/2014/main" id="{D8A2AD63-1091-4AE1-AFAA-9229C2706DF2}"/>
              </a:ext>
            </a:extLst>
          </p:cNvPr>
          <p:cNvSpPr txBox="1"/>
          <p:nvPr/>
        </p:nvSpPr>
        <p:spPr>
          <a:xfrm>
            <a:off x="-13833" y="3304040"/>
            <a:ext cx="1641501" cy="1077218"/>
          </a:xfrm>
          <a:prstGeom prst="rect">
            <a:avLst/>
          </a:prstGeom>
          <a:noFill/>
        </p:spPr>
        <p:txBody>
          <a:bodyPr wrap="square" rtlCol="0">
            <a:spAutoFit/>
          </a:bodyPr>
          <a:lstStyle/>
          <a:p>
            <a:r>
              <a:rPr lang="en-US" sz="1600" dirty="0" err="1"/>
              <a:t>bank_id</a:t>
            </a:r>
            <a:endParaRPr lang="en-US" sz="1600" dirty="0"/>
          </a:p>
          <a:p>
            <a:r>
              <a:rPr lang="en-US" sz="1600" dirty="0" err="1"/>
              <a:t>error_type</a:t>
            </a:r>
            <a:endParaRPr lang="en-US" sz="1600" dirty="0"/>
          </a:p>
          <a:p>
            <a:r>
              <a:rPr lang="en-US" sz="1600" dirty="0"/>
              <a:t>(FROM SESSION)</a:t>
            </a:r>
          </a:p>
          <a:p>
            <a:endParaRPr lang="en-US" sz="1600" dirty="0"/>
          </a:p>
        </p:txBody>
      </p:sp>
      <p:cxnSp>
        <p:nvCxnSpPr>
          <p:cNvPr id="52" name="Straight Arrow Connector 37">
            <a:extLst>
              <a:ext uri="{FF2B5EF4-FFF2-40B4-BE49-F238E27FC236}">
                <a16:creationId xmlns:a16="http://schemas.microsoft.com/office/drawing/2014/main" id="{568AFFB5-1C64-4482-B14E-44F4E8C46E42}"/>
              </a:ext>
            </a:extLst>
          </p:cNvPr>
          <p:cNvCxnSpPr>
            <a:cxnSpLocks/>
            <a:endCxn id="37" idx="1"/>
          </p:cNvCxnSpPr>
          <p:nvPr/>
        </p:nvCxnSpPr>
        <p:spPr>
          <a:xfrm>
            <a:off x="1805373" y="5633975"/>
            <a:ext cx="7687474" cy="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10">
            <a:extLst>
              <a:ext uri="{FF2B5EF4-FFF2-40B4-BE49-F238E27FC236}">
                <a16:creationId xmlns:a16="http://schemas.microsoft.com/office/drawing/2014/main" id="{36310E21-5771-4073-B812-1CED501510DE}"/>
              </a:ext>
            </a:extLst>
          </p:cNvPr>
          <p:cNvSpPr txBox="1"/>
          <p:nvPr/>
        </p:nvSpPr>
        <p:spPr>
          <a:xfrm>
            <a:off x="-4789" y="4150426"/>
            <a:ext cx="1666835" cy="461665"/>
          </a:xfrm>
          <a:prstGeom prst="rect">
            <a:avLst/>
          </a:prstGeom>
          <a:noFill/>
        </p:spPr>
        <p:txBody>
          <a:bodyPr wrap="square" rtlCol="0">
            <a:spAutoFit/>
          </a:bodyPr>
          <a:lstStyle/>
          <a:p>
            <a:r>
              <a:rPr lang="en-US" sz="1200" dirty="0"/>
              <a:t>FROM:</a:t>
            </a:r>
          </a:p>
          <a:p>
            <a:r>
              <a:rPr lang="en-US" sz="1200" dirty="0"/>
              <a:t>AccountInfoPage.html</a:t>
            </a:r>
          </a:p>
        </p:txBody>
      </p:sp>
      <p:sp>
        <p:nvSpPr>
          <p:cNvPr id="40" name="TextBox 24">
            <a:extLst>
              <a:ext uri="{FF2B5EF4-FFF2-40B4-BE49-F238E27FC236}">
                <a16:creationId xmlns:a16="http://schemas.microsoft.com/office/drawing/2014/main" id="{D3552C4E-4C68-4468-B543-6D21B3704D3C}"/>
              </a:ext>
            </a:extLst>
          </p:cNvPr>
          <p:cNvSpPr txBox="1"/>
          <p:nvPr/>
        </p:nvSpPr>
        <p:spPr>
          <a:xfrm>
            <a:off x="3242613" y="5329162"/>
            <a:ext cx="3258251" cy="338554"/>
          </a:xfrm>
          <a:prstGeom prst="rect">
            <a:avLst/>
          </a:prstGeom>
          <a:noFill/>
        </p:spPr>
        <p:txBody>
          <a:bodyPr wrap="square" rtlCol="0">
            <a:spAutoFit/>
          </a:bodyPr>
          <a:lstStyle/>
          <a:p>
            <a:r>
              <a:rPr lang="en-US" sz="1600" dirty="0"/>
              <a:t>process(</a:t>
            </a:r>
            <a:r>
              <a:rPr lang="en-US" sz="1600" dirty="0" err="1"/>
              <a:t>ctx</a:t>
            </a:r>
            <a:r>
              <a:rPr lang="en-US" sz="1600" dirty="0"/>
              <a:t>, </a:t>
            </a:r>
            <a:r>
              <a:rPr lang="it-IT" sz="1600" dirty="0"/>
              <a:t>TransferErrorPage.html)</a:t>
            </a:r>
            <a:endParaRPr lang="en-US" sz="1600" dirty="0"/>
          </a:p>
        </p:txBody>
      </p:sp>
    </p:spTree>
    <p:extLst>
      <p:ext uri="{BB962C8B-B14F-4D97-AF65-F5344CB8AC3E}">
        <p14:creationId xmlns:p14="http://schemas.microsoft.com/office/powerpoint/2010/main" val="349577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69" y="-151989"/>
            <a:ext cx="10364003" cy="1325563"/>
          </a:xfrm>
        </p:spPr>
        <p:txBody>
          <a:bodyPr>
            <a:normAutofit/>
          </a:bodyPr>
          <a:lstStyle/>
          <a:p>
            <a:r>
              <a:rPr lang="en-US" dirty="0"/>
              <a:t>Events: Logout</a:t>
            </a:r>
          </a:p>
        </p:txBody>
      </p:sp>
      <p:sp>
        <p:nvSpPr>
          <p:cNvPr id="6" name="Rectangle 5"/>
          <p:cNvSpPr/>
          <p:nvPr/>
        </p:nvSpPr>
        <p:spPr>
          <a:xfrm>
            <a:off x="730718" y="1427990"/>
            <a:ext cx="182880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Logout</a:t>
            </a:r>
          </a:p>
        </p:txBody>
      </p:sp>
      <p:cxnSp>
        <p:nvCxnSpPr>
          <p:cNvPr id="8" name="Straight Connector 7"/>
          <p:cNvCxnSpPr>
            <a:cxnSpLocks/>
            <a:stCxn id="6" idx="2"/>
          </p:cNvCxnSpPr>
          <p:nvPr/>
        </p:nvCxnSpPr>
        <p:spPr>
          <a:xfrm>
            <a:off x="1645119" y="1808990"/>
            <a:ext cx="4496" cy="4333899"/>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79457" y="2976704"/>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5224" y="2542322"/>
            <a:ext cx="765338" cy="369332"/>
          </a:xfrm>
          <a:prstGeom prst="rect">
            <a:avLst/>
          </a:prstGeom>
          <a:noFill/>
        </p:spPr>
        <p:txBody>
          <a:bodyPr wrap="none" rtlCol="0">
            <a:spAutoFit/>
          </a:bodyPr>
          <a:lstStyle/>
          <a:p>
            <a:r>
              <a:rPr lang="en-US" dirty="0" err="1"/>
              <a:t>doGet</a:t>
            </a:r>
            <a:endParaRPr lang="en-US" dirty="0"/>
          </a:p>
        </p:txBody>
      </p:sp>
      <p:sp>
        <p:nvSpPr>
          <p:cNvPr id="13" name="Rectangle 12"/>
          <p:cNvSpPr/>
          <p:nvPr/>
        </p:nvSpPr>
        <p:spPr>
          <a:xfrm>
            <a:off x="1489361" y="2104956"/>
            <a:ext cx="306541" cy="38528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TextBox 24"/>
          <p:cNvSpPr txBox="1"/>
          <p:nvPr/>
        </p:nvSpPr>
        <p:spPr>
          <a:xfrm>
            <a:off x="3141564" y="4489672"/>
            <a:ext cx="3258251" cy="276999"/>
          </a:xfrm>
          <a:prstGeom prst="rect">
            <a:avLst/>
          </a:prstGeom>
          <a:noFill/>
        </p:spPr>
        <p:txBody>
          <a:bodyPr wrap="square" rtlCol="0">
            <a:spAutoFit/>
          </a:bodyPr>
          <a:lstStyle/>
          <a:p>
            <a:r>
              <a:rPr lang="en-US" sz="1200" dirty="0"/>
              <a:t>invalidate</a:t>
            </a:r>
          </a:p>
        </p:txBody>
      </p:sp>
      <p:sp>
        <p:nvSpPr>
          <p:cNvPr id="27" name="Rectangle 26"/>
          <p:cNvSpPr/>
          <p:nvPr/>
        </p:nvSpPr>
        <p:spPr>
          <a:xfrm>
            <a:off x="5079108" y="1421822"/>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28" name="Straight Connector 27"/>
          <p:cNvCxnSpPr>
            <a:cxnSpLocks/>
            <a:stCxn id="27" idx="2"/>
          </p:cNvCxnSpPr>
          <p:nvPr/>
        </p:nvCxnSpPr>
        <p:spPr>
          <a:xfrm flipH="1">
            <a:off x="5706019" y="1802822"/>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5529581" y="4071861"/>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9003178" y="1421822"/>
            <a:ext cx="1314451" cy="5935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Index.html</a:t>
            </a:r>
          </a:p>
        </p:txBody>
      </p:sp>
      <p:cxnSp>
        <p:nvCxnSpPr>
          <p:cNvPr id="36" name="Straight Connector 35"/>
          <p:cNvCxnSpPr>
            <a:cxnSpLocks/>
            <a:stCxn id="35" idx="2"/>
          </p:cNvCxnSpPr>
          <p:nvPr/>
        </p:nvCxnSpPr>
        <p:spPr>
          <a:xfrm flipH="1">
            <a:off x="9630090" y="2015387"/>
            <a:ext cx="30314" cy="413083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9492847" y="5329162"/>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p:cNvCxnSpPr>
            <a:cxnSpLocks/>
          </p:cNvCxnSpPr>
          <p:nvPr/>
        </p:nvCxnSpPr>
        <p:spPr>
          <a:xfrm flipV="1">
            <a:off x="1795902" y="4766671"/>
            <a:ext cx="3733679" cy="2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89471" y="784704"/>
            <a:ext cx="3220604" cy="338554"/>
          </a:xfrm>
          <a:prstGeom prst="rect">
            <a:avLst/>
          </a:prstGeom>
          <a:noFill/>
        </p:spPr>
        <p:txBody>
          <a:bodyPr wrap="square" rtlCol="0">
            <a:spAutoFit/>
          </a:bodyPr>
          <a:lstStyle/>
          <a:p>
            <a:r>
              <a:rPr lang="en-US" sz="1600" dirty="0"/>
              <a:t>@</a:t>
            </a:r>
            <a:r>
              <a:rPr lang="en-US" sz="1600" dirty="0" err="1"/>
              <a:t>WebServlet</a:t>
            </a:r>
            <a:r>
              <a:rPr lang="en-US" sz="1600" dirty="0"/>
              <a:t>("/</a:t>
            </a:r>
            <a:r>
              <a:rPr lang="en-US" sz="1600" dirty="0" err="1"/>
              <a:t>GoToErrorPage</a:t>
            </a:r>
            <a:r>
              <a:rPr lang="en-US" sz="1600" dirty="0"/>
              <a:t>”)</a:t>
            </a:r>
          </a:p>
        </p:txBody>
      </p:sp>
      <p:cxnSp>
        <p:nvCxnSpPr>
          <p:cNvPr id="52" name="Straight Arrow Connector 37">
            <a:extLst>
              <a:ext uri="{FF2B5EF4-FFF2-40B4-BE49-F238E27FC236}">
                <a16:creationId xmlns:a16="http://schemas.microsoft.com/office/drawing/2014/main" id="{568AFFB5-1C64-4482-B14E-44F4E8C46E42}"/>
              </a:ext>
            </a:extLst>
          </p:cNvPr>
          <p:cNvCxnSpPr>
            <a:cxnSpLocks/>
            <a:endCxn id="37" idx="1"/>
          </p:cNvCxnSpPr>
          <p:nvPr/>
        </p:nvCxnSpPr>
        <p:spPr>
          <a:xfrm>
            <a:off x="1805373" y="5633975"/>
            <a:ext cx="7687474" cy="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24">
            <a:extLst>
              <a:ext uri="{FF2B5EF4-FFF2-40B4-BE49-F238E27FC236}">
                <a16:creationId xmlns:a16="http://schemas.microsoft.com/office/drawing/2014/main" id="{D3552C4E-4C68-4468-B543-6D21B3704D3C}"/>
              </a:ext>
            </a:extLst>
          </p:cNvPr>
          <p:cNvSpPr txBox="1"/>
          <p:nvPr/>
        </p:nvSpPr>
        <p:spPr>
          <a:xfrm>
            <a:off x="6974354" y="5343069"/>
            <a:ext cx="3258251" cy="276999"/>
          </a:xfrm>
          <a:prstGeom prst="rect">
            <a:avLst/>
          </a:prstGeom>
          <a:noFill/>
        </p:spPr>
        <p:txBody>
          <a:bodyPr wrap="square" rtlCol="0">
            <a:spAutoFit/>
          </a:bodyPr>
          <a:lstStyle/>
          <a:p>
            <a:r>
              <a:rPr lang="en-US" sz="1200" dirty="0"/>
              <a:t>redirect</a:t>
            </a:r>
          </a:p>
        </p:txBody>
      </p:sp>
    </p:spTree>
    <p:extLst>
      <p:ext uri="{BB962C8B-B14F-4D97-AF65-F5344CB8AC3E}">
        <p14:creationId xmlns:p14="http://schemas.microsoft.com/office/powerpoint/2010/main" val="249562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37751" y="271848"/>
            <a:ext cx="11425881" cy="6367849"/>
          </a:xfrm>
        </p:spPr>
        <p:txBody>
          <a:bodyPr>
            <a:normAutofit fontScale="62500" lnSpcReduction="20000"/>
          </a:bodyPr>
          <a:lstStyle/>
          <a:p>
            <a:r>
              <a:rPr lang="it-IT" b="1" dirty="0"/>
              <a:t>Esercizio 4: trasferimento denaro </a:t>
            </a:r>
            <a:endParaRPr lang="it-IT" dirty="0"/>
          </a:p>
          <a:p>
            <a:r>
              <a:rPr lang="it-IT" b="1" dirty="0"/>
              <a:t>Versione pure HTML </a:t>
            </a:r>
            <a:endParaRPr lang="it-IT" dirty="0"/>
          </a:p>
          <a:p>
            <a:pPr marL="0" indent="0" algn="just">
              <a:lnSpc>
                <a:spcPct val="120000"/>
              </a:lnSpc>
              <a:buNone/>
            </a:pPr>
            <a:r>
              <a:rPr lang="it-IT" sz="3400" dirty="0"/>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3400" dirty="0" err="1"/>
              <a:t>form</a:t>
            </a:r>
            <a:r>
              <a:rPr lang="it-IT" sz="3400" dirty="0"/>
              <a:t> per ordinare un trasferimento. La </a:t>
            </a:r>
            <a:r>
              <a:rPr lang="it-IT" sz="3400" dirty="0" err="1"/>
              <a:t>form</a:t>
            </a:r>
            <a:r>
              <a:rPr lang="it-IT" sz="3400" dirty="0"/>
              <a:t> contiene i campi: codice utente destinatario, codice conto destinatario, causale e importo. All’invio della </a:t>
            </a:r>
            <a:r>
              <a:rPr lang="it-IT" sz="3400" dirty="0" err="1"/>
              <a:t>form</a:t>
            </a:r>
            <a:r>
              <a:rPr lang="it-IT" sz="34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 </a:t>
            </a:r>
          </a:p>
        </p:txBody>
      </p:sp>
    </p:spTree>
    <p:extLst>
      <p:ext uri="{BB962C8B-B14F-4D97-AF65-F5344CB8AC3E}">
        <p14:creationId xmlns:p14="http://schemas.microsoft.com/office/powerpoint/2010/main" val="132727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13038" y="271848"/>
            <a:ext cx="11491784" cy="6845644"/>
          </a:xfrm>
        </p:spPr>
        <p:txBody>
          <a:bodyPr>
            <a:normAutofit fontScale="62500" lnSpcReduction="20000"/>
          </a:bodyPr>
          <a:lstStyle/>
          <a:p>
            <a:r>
              <a:rPr lang="it-IT" b="1" dirty="0">
                <a:solidFill>
                  <a:srgbClr val="FF0000"/>
                </a:solidFill>
              </a:rPr>
              <a:t>Entità</a:t>
            </a:r>
            <a:r>
              <a:rPr lang="it-IT" b="1" dirty="0"/>
              <a:t>, </a:t>
            </a:r>
            <a:r>
              <a:rPr lang="it-IT" b="1" dirty="0">
                <a:solidFill>
                  <a:srgbClr val="00B050"/>
                </a:solidFill>
              </a:rPr>
              <a:t>attributi</a:t>
            </a:r>
            <a:r>
              <a:rPr lang="it-IT" b="1" dirty="0"/>
              <a:t>, </a:t>
            </a:r>
            <a:r>
              <a:rPr lang="it-IT" b="1" dirty="0">
                <a:solidFill>
                  <a:srgbClr val="00B0F0"/>
                </a:solidFill>
              </a:rPr>
              <a:t>relazioni</a:t>
            </a:r>
            <a:endParaRPr lang="it-IT" dirty="0">
              <a:solidFill>
                <a:srgbClr val="00B0F0"/>
              </a:solidFill>
            </a:endParaRPr>
          </a:p>
          <a:p>
            <a:pPr marL="0" indent="0" algn="just">
              <a:lnSpc>
                <a:spcPct val="120000"/>
              </a:lnSpc>
              <a:buNone/>
            </a:pPr>
            <a:r>
              <a:rPr lang="it-IT" sz="3500" dirty="0"/>
              <a:t>Un’applicazione web consente la gestione di trasferimenti di denaro online da un conto a un altro. Un </a:t>
            </a:r>
            <a:r>
              <a:rPr lang="it-IT" sz="3500" dirty="0">
                <a:solidFill>
                  <a:srgbClr val="FF0000"/>
                </a:solidFill>
              </a:rPr>
              <a:t>utente</a:t>
            </a:r>
            <a:r>
              <a:rPr lang="it-IT" sz="3500" dirty="0"/>
              <a:t> ha un </a:t>
            </a:r>
            <a:r>
              <a:rPr lang="it-IT" sz="3500" dirty="0">
                <a:solidFill>
                  <a:srgbClr val="00B050"/>
                </a:solidFill>
              </a:rPr>
              <a:t>nome</a:t>
            </a:r>
            <a:r>
              <a:rPr lang="it-IT" sz="3500" dirty="0"/>
              <a:t>, un </a:t>
            </a:r>
            <a:r>
              <a:rPr lang="it-IT" sz="3500" dirty="0">
                <a:solidFill>
                  <a:srgbClr val="00B050"/>
                </a:solidFill>
              </a:rPr>
              <a:t>codice</a:t>
            </a:r>
            <a:r>
              <a:rPr lang="it-IT" sz="3500" dirty="0"/>
              <a:t> e </a:t>
            </a:r>
            <a:r>
              <a:rPr lang="it-IT" sz="3500" dirty="0">
                <a:solidFill>
                  <a:srgbClr val="00B0F0"/>
                </a:solidFill>
              </a:rPr>
              <a:t>uno o più conti correnti</a:t>
            </a:r>
            <a:r>
              <a:rPr lang="it-IT" sz="3500" dirty="0"/>
              <a:t>. Un </a:t>
            </a:r>
            <a:r>
              <a:rPr lang="it-IT" sz="3500" dirty="0">
                <a:solidFill>
                  <a:srgbClr val="FF0000"/>
                </a:solidFill>
              </a:rPr>
              <a:t>conto</a:t>
            </a:r>
            <a:r>
              <a:rPr lang="it-IT" sz="3500" dirty="0"/>
              <a:t> ha un </a:t>
            </a:r>
            <a:r>
              <a:rPr lang="it-IT" sz="3500" dirty="0">
                <a:solidFill>
                  <a:srgbClr val="00B050"/>
                </a:solidFill>
              </a:rPr>
              <a:t>codice</a:t>
            </a:r>
            <a:r>
              <a:rPr lang="it-IT" sz="3500" dirty="0"/>
              <a:t>, un </a:t>
            </a:r>
            <a:r>
              <a:rPr lang="it-IT" sz="3500" dirty="0">
                <a:solidFill>
                  <a:srgbClr val="00B050"/>
                </a:solidFill>
              </a:rPr>
              <a:t>saldo</a:t>
            </a:r>
            <a:r>
              <a:rPr lang="it-IT" sz="3500" dirty="0"/>
              <a:t>, e i </a:t>
            </a:r>
            <a:r>
              <a:rPr lang="it-IT" sz="3500" dirty="0">
                <a:solidFill>
                  <a:srgbClr val="00B0F0"/>
                </a:solidFill>
              </a:rPr>
              <a:t>trasferimenti fatti (in uscita) e ricevuti (in ingresso) </a:t>
            </a:r>
            <a:r>
              <a:rPr lang="it-IT" sz="3500" dirty="0"/>
              <a:t>dal conto. Un </a:t>
            </a:r>
            <a:r>
              <a:rPr lang="it-IT" sz="3500" dirty="0">
                <a:solidFill>
                  <a:srgbClr val="FF0000"/>
                </a:solidFill>
              </a:rPr>
              <a:t>trasferimento</a:t>
            </a:r>
            <a:r>
              <a:rPr lang="it-IT" sz="3500" dirty="0"/>
              <a:t> ha una </a:t>
            </a:r>
            <a:r>
              <a:rPr lang="it-IT" sz="3500" dirty="0">
                <a:solidFill>
                  <a:srgbClr val="00B050"/>
                </a:solidFill>
              </a:rPr>
              <a:t>data</a:t>
            </a:r>
            <a:r>
              <a:rPr lang="it-IT" sz="3500" dirty="0"/>
              <a:t>, un </a:t>
            </a:r>
            <a:r>
              <a:rPr lang="it-IT" sz="3500" dirty="0">
                <a:solidFill>
                  <a:srgbClr val="00B050"/>
                </a:solidFill>
              </a:rPr>
              <a:t>importo</a:t>
            </a:r>
            <a:r>
              <a:rPr lang="it-IT" sz="3500" dirty="0"/>
              <a:t>, </a:t>
            </a:r>
            <a:r>
              <a:rPr lang="it-IT" sz="3500" dirty="0">
                <a:solidFill>
                  <a:srgbClr val="00B0F0"/>
                </a:solidFill>
              </a:rPr>
              <a:t>un conto di origine e un conto di destinazione</a:t>
            </a:r>
            <a:r>
              <a:rPr lang="it-IT" sz="3500" dirty="0"/>
              <a:t>.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3500" dirty="0" err="1"/>
              <a:t>form</a:t>
            </a:r>
            <a:r>
              <a:rPr lang="it-IT" sz="3500" dirty="0"/>
              <a:t> per ordinare un trasferimento. La </a:t>
            </a:r>
            <a:r>
              <a:rPr lang="it-IT" sz="3500" dirty="0" err="1"/>
              <a:t>form</a:t>
            </a:r>
            <a:r>
              <a:rPr lang="it-IT" sz="3500" dirty="0"/>
              <a:t> contiene i campi: codice utente destinatario, codice conto destinatario, causale e importo. All’invio della </a:t>
            </a:r>
            <a:r>
              <a:rPr lang="it-IT" sz="3500" dirty="0" err="1"/>
              <a:t>form</a:t>
            </a:r>
            <a:r>
              <a:rPr lang="it-IT" sz="35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 </a:t>
            </a:r>
          </a:p>
        </p:txBody>
      </p:sp>
    </p:spTree>
    <p:extLst>
      <p:ext uri="{BB962C8B-B14F-4D97-AF65-F5344CB8AC3E}">
        <p14:creationId xmlns:p14="http://schemas.microsoft.com/office/powerpoint/2010/main" val="54909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5" name="Google Shape;148;p28">
            <a:extLst>
              <a:ext uri="{FF2B5EF4-FFF2-40B4-BE49-F238E27FC236}">
                <a16:creationId xmlns:a16="http://schemas.microsoft.com/office/drawing/2014/main" id="{B48C4189-9607-4B15-8689-B16470ADCD3A}"/>
              </a:ext>
            </a:extLst>
          </p:cNvPr>
          <p:cNvSpPr/>
          <p:nvPr/>
        </p:nvSpPr>
        <p:spPr>
          <a:xfrm>
            <a:off x="2291331" y="4320855"/>
            <a:ext cx="156720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Transfer</a:t>
            </a:r>
            <a:endParaRPr sz="2400"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DD2AF80C-6A48-4F70-8FAC-4F4ED8160C52}"/>
              </a:ext>
            </a:extLst>
          </p:cNvPr>
          <p:cNvSpPr txBox="1"/>
          <p:nvPr/>
        </p:nvSpPr>
        <p:spPr>
          <a:xfrm>
            <a:off x="121170" y="1417125"/>
            <a:ext cx="1791600" cy="173520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endParaRPr sz="2400" b="1" dirty="0"/>
          </a:p>
          <a:p>
            <a:pPr algn="r"/>
            <a:r>
              <a:rPr lang="es-419" sz="2133" dirty="0" err="1">
                <a:solidFill>
                  <a:schemeClr val="dk1"/>
                </a:solidFill>
                <a:latin typeface="Calibri"/>
                <a:ea typeface="Calibri"/>
                <a:cs typeface="Calibri"/>
                <a:sym typeface="Calibri"/>
              </a:rPr>
              <a:t>username</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password</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name</a:t>
            </a:r>
            <a:endParaRPr sz="2133" dirty="0">
              <a:solidFill>
                <a:schemeClr val="dk1"/>
              </a:solidFill>
              <a:latin typeface="Calibri"/>
              <a:ea typeface="Calibri"/>
              <a:cs typeface="Calibri"/>
              <a:sym typeface="Calibri"/>
            </a:endParaRPr>
          </a:p>
          <a:p>
            <a:pPr algn="r"/>
            <a:r>
              <a:rPr lang="es-419" sz="2133" dirty="0" err="1">
                <a:solidFill>
                  <a:schemeClr val="dk1"/>
                </a:solidFill>
                <a:latin typeface="Calibri"/>
                <a:ea typeface="Calibri"/>
                <a:cs typeface="Calibri"/>
                <a:sym typeface="Calibri"/>
              </a:rPr>
              <a:t>surname</a:t>
            </a:r>
            <a:endParaRPr sz="2133"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5E5BC6A4-2926-4C26-8E64-933812204C2D}"/>
              </a:ext>
            </a:extLst>
          </p:cNvPr>
          <p:cNvSpPr/>
          <p:nvPr/>
        </p:nvSpPr>
        <p:spPr>
          <a:xfrm>
            <a:off x="2159721" y="1772792"/>
            <a:ext cx="1424400"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err="1">
                <a:solidFill>
                  <a:schemeClr val="dk1"/>
                </a:solidFill>
                <a:latin typeface="Calibri"/>
                <a:ea typeface="Calibri"/>
                <a:cs typeface="Calibri"/>
                <a:sym typeface="Calibri"/>
              </a:rPr>
              <a:t>User</a:t>
            </a:r>
            <a:endParaRPr sz="2400" dirty="0">
              <a:solidFill>
                <a:schemeClr val="dk1"/>
              </a:solidFill>
              <a:latin typeface="Calibri"/>
              <a:ea typeface="Calibri"/>
              <a:cs typeface="Calibri"/>
              <a:sym typeface="Calibri"/>
            </a:endParaRPr>
          </a:p>
        </p:txBody>
      </p:sp>
      <p:sp>
        <p:nvSpPr>
          <p:cNvPr id="8" name="Google Shape;151;p28">
            <a:extLst>
              <a:ext uri="{FF2B5EF4-FFF2-40B4-BE49-F238E27FC236}">
                <a16:creationId xmlns:a16="http://schemas.microsoft.com/office/drawing/2014/main" id="{F650F479-904B-4C62-9074-BDD699D6D41A}"/>
              </a:ext>
            </a:extLst>
          </p:cNvPr>
          <p:cNvSpPr txBox="1"/>
          <p:nvPr/>
        </p:nvSpPr>
        <p:spPr>
          <a:xfrm>
            <a:off x="97321" y="4219295"/>
            <a:ext cx="2062400" cy="152520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p>
          <a:p>
            <a:pPr algn="r"/>
            <a:r>
              <a:rPr lang="es-419" sz="2400" dirty="0">
                <a:solidFill>
                  <a:schemeClr val="dk1"/>
                </a:solidFill>
                <a:latin typeface="Calibri"/>
                <a:ea typeface="Calibri"/>
                <a:cs typeface="Calibri"/>
                <a:sym typeface="Calibri"/>
              </a:rPr>
              <a:t>date</a:t>
            </a:r>
          </a:p>
          <a:p>
            <a:pPr algn="r"/>
            <a:r>
              <a:rPr lang="es-419" sz="2400" dirty="0" err="1">
                <a:solidFill>
                  <a:schemeClr val="dk1"/>
                </a:solidFill>
                <a:latin typeface="Calibri"/>
                <a:ea typeface="Calibri"/>
                <a:cs typeface="Calibri"/>
                <a:sym typeface="Calibri"/>
              </a:rPr>
              <a:t>amount</a:t>
            </a:r>
            <a:endParaRPr lang="es-419" sz="2400" dirty="0">
              <a:solidFill>
                <a:schemeClr val="dk1"/>
              </a:solidFill>
              <a:latin typeface="Calibri"/>
              <a:ea typeface="Calibri"/>
              <a:cs typeface="Calibri"/>
              <a:sym typeface="Calibri"/>
            </a:endParaRPr>
          </a:p>
          <a:p>
            <a:pPr algn="r"/>
            <a:endParaRPr lang="it-IT" sz="2400" b="1" dirty="0"/>
          </a:p>
        </p:txBody>
      </p:sp>
      <p:sp>
        <p:nvSpPr>
          <p:cNvPr id="9" name="Google Shape;152;p28">
            <a:extLst>
              <a:ext uri="{FF2B5EF4-FFF2-40B4-BE49-F238E27FC236}">
                <a16:creationId xmlns:a16="http://schemas.microsoft.com/office/drawing/2014/main" id="{6DE11B96-0F3D-4301-891E-629DCEFA5101}"/>
              </a:ext>
            </a:extLst>
          </p:cNvPr>
          <p:cNvSpPr txBox="1"/>
          <p:nvPr/>
        </p:nvSpPr>
        <p:spPr>
          <a:xfrm>
            <a:off x="9035433" y="3387533"/>
            <a:ext cx="1980800" cy="2275600"/>
          </a:xfrm>
          <a:prstGeom prst="rect">
            <a:avLst/>
          </a:prstGeom>
          <a:noFill/>
          <a:ln>
            <a:noFill/>
          </a:ln>
        </p:spPr>
        <p:txBody>
          <a:bodyPr spcFirstLastPara="1" wrap="square" lIns="121900" tIns="60933" rIns="121900" bIns="60933" anchor="t" anchorCtr="0">
            <a:noAutofit/>
          </a:bodyPr>
          <a:lstStyle/>
          <a:p>
            <a:r>
              <a:rPr lang="es-419" sz="2400" b="1" dirty="0">
                <a:solidFill>
                  <a:schemeClr val="dk1"/>
                </a:solidFill>
                <a:latin typeface="Calibri"/>
                <a:ea typeface="Calibri"/>
                <a:cs typeface="Calibri"/>
                <a:sym typeface="Calibri"/>
              </a:rPr>
              <a:t>ID</a:t>
            </a:r>
            <a:endParaRPr sz="2400" b="1"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balance</a:t>
            </a:r>
            <a:endParaRPr sz="2133" dirty="0">
              <a:solidFill>
                <a:schemeClr val="dk1"/>
              </a:solidFill>
              <a:latin typeface="Calibri"/>
              <a:ea typeface="Calibri"/>
              <a:cs typeface="Calibri"/>
              <a:sym typeface="Calibri"/>
            </a:endParaRPr>
          </a:p>
        </p:txBody>
      </p:sp>
      <p:sp>
        <p:nvSpPr>
          <p:cNvPr id="10" name="Google Shape;153;p28">
            <a:extLst>
              <a:ext uri="{FF2B5EF4-FFF2-40B4-BE49-F238E27FC236}">
                <a16:creationId xmlns:a16="http://schemas.microsoft.com/office/drawing/2014/main" id="{681223A8-E380-4CD9-B576-B21A9B349493}"/>
              </a:ext>
            </a:extLst>
          </p:cNvPr>
          <p:cNvSpPr/>
          <p:nvPr/>
        </p:nvSpPr>
        <p:spPr>
          <a:xfrm>
            <a:off x="6944273" y="3387524"/>
            <a:ext cx="1904400"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Bank </a:t>
            </a:r>
            <a:r>
              <a:rPr lang="es-419" sz="2400" dirty="0" err="1">
                <a:solidFill>
                  <a:schemeClr val="dk1"/>
                </a:solidFill>
                <a:latin typeface="Calibri"/>
                <a:ea typeface="Calibri"/>
                <a:cs typeface="Calibri"/>
                <a:sym typeface="Calibri"/>
              </a:rPr>
              <a:t>account</a:t>
            </a:r>
            <a:endParaRPr sz="2400" dirty="0">
              <a:solidFill>
                <a:schemeClr val="dk1"/>
              </a:solidFill>
              <a:latin typeface="Calibri"/>
              <a:ea typeface="Calibri"/>
              <a:cs typeface="Calibri"/>
              <a:sym typeface="Calibri"/>
            </a:endParaRPr>
          </a:p>
        </p:txBody>
      </p:sp>
      <p:sp>
        <p:nvSpPr>
          <p:cNvPr id="11" name="Google Shape;154;p28">
            <a:extLst>
              <a:ext uri="{FF2B5EF4-FFF2-40B4-BE49-F238E27FC236}">
                <a16:creationId xmlns:a16="http://schemas.microsoft.com/office/drawing/2014/main" id="{93524ECD-F65A-4586-9E11-1A367180CF81}"/>
              </a:ext>
            </a:extLst>
          </p:cNvPr>
          <p:cNvSpPr txBox="1"/>
          <p:nvPr/>
        </p:nvSpPr>
        <p:spPr>
          <a:xfrm>
            <a:off x="3668005" y="1572817"/>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1:N</a:t>
            </a:r>
            <a:endParaRPr sz="1867" dirty="0">
              <a:solidFill>
                <a:schemeClr val="dk1"/>
              </a:solidFill>
              <a:latin typeface="Calibri"/>
              <a:ea typeface="Calibri"/>
              <a:cs typeface="Calibri"/>
              <a:sym typeface="Calibri"/>
            </a:endParaRPr>
          </a:p>
        </p:txBody>
      </p:sp>
      <p:sp>
        <p:nvSpPr>
          <p:cNvPr id="12" name="Google Shape;155;p28">
            <a:extLst>
              <a:ext uri="{FF2B5EF4-FFF2-40B4-BE49-F238E27FC236}">
                <a16:creationId xmlns:a16="http://schemas.microsoft.com/office/drawing/2014/main" id="{F5CF199E-7593-4226-8F7D-B708A232624D}"/>
              </a:ext>
            </a:extLst>
          </p:cNvPr>
          <p:cNvSpPr txBox="1"/>
          <p:nvPr/>
        </p:nvSpPr>
        <p:spPr>
          <a:xfrm>
            <a:off x="7843895" y="1946325"/>
            <a:ext cx="1285600" cy="338400"/>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cs typeface="Calibri"/>
                <a:sym typeface="Calibri"/>
              </a:rPr>
              <a:t>owns</a:t>
            </a:r>
            <a:endParaRPr sz="2400" dirty="0"/>
          </a:p>
        </p:txBody>
      </p:sp>
      <p:sp>
        <p:nvSpPr>
          <p:cNvPr id="13" name="Google Shape;156;p28">
            <a:extLst>
              <a:ext uri="{FF2B5EF4-FFF2-40B4-BE49-F238E27FC236}">
                <a16:creationId xmlns:a16="http://schemas.microsoft.com/office/drawing/2014/main" id="{522BBA0D-01FC-47B9-B937-FC9BB7712FF8}"/>
              </a:ext>
            </a:extLst>
          </p:cNvPr>
          <p:cNvSpPr/>
          <p:nvPr/>
        </p:nvSpPr>
        <p:spPr>
          <a:xfrm>
            <a:off x="7498543" y="1772816"/>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4" name="Google Shape;157;p28">
            <a:extLst>
              <a:ext uri="{FF2B5EF4-FFF2-40B4-BE49-F238E27FC236}">
                <a16:creationId xmlns:a16="http://schemas.microsoft.com/office/drawing/2014/main" id="{6AE99E75-0CD0-41F1-8193-FE9BB8A48F95}"/>
              </a:ext>
            </a:extLst>
          </p:cNvPr>
          <p:cNvCxnSpPr/>
          <p:nvPr/>
        </p:nvCxnSpPr>
        <p:spPr>
          <a:xfrm>
            <a:off x="3584127" y="2035987"/>
            <a:ext cx="3914400" cy="0"/>
          </a:xfrm>
          <a:prstGeom prst="straightConnector1">
            <a:avLst/>
          </a:prstGeom>
          <a:noFill/>
          <a:ln w="9525" cap="flat" cmpd="sng">
            <a:solidFill>
              <a:srgbClr val="4A7DBA"/>
            </a:solidFill>
            <a:prstDash val="solid"/>
            <a:round/>
            <a:headEnd type="none" w="sm" len="sm"/>
            <a:tailEnd type="none" w="sm" len="sm"/>
          </a:ln>
        </p:spPr>
      </p:cxnSp>
      <p:cxnSp>
        <p:nvCxnSpPr>
          <p:cNvPr id="15" name="Google Shape;158;p28">
            <a:extLst>
              <a:ext uri="{FF2B5EF4-FFF2-40B4-BE49-F238E27FC236}">
                <a16:creationId xmlns:a16="http://schemas.microsoft.com/office/drawing/2014/main" id="{42833136-0FF0-4C8B-AA1F-C63A7F230814}"/>
              </a:ext>
            </a:extLst>
          </p:cNvPr>
          <p:cNvCxnSpPr>
            <a:stCxn id="13" idx="2"/>
            <a:endCxn id="10" idx="0"/>
          </p:cNvCxnSpPr>
          <p:nvPr/>
        </p:nvCxnSpPr>
        <p:spPr>
          <a:xfrm>
            <a:off x="7896543"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6" name="Google Shape;159;p28">
            <a:extLst>
              <a:ext uri="{FF2B5EF4-FFF2-40B4-BE49-F238E27FC236}">
                <a16:creationId xmlns:a16="http://schemas.microsoft.com/office/drawing/2014/main" id="{FDB61479-B832-4E63-82D5-54100897E229}"/>
              </a:ext>
            </a:extLst>
          </p:cNvPr>
          <p:cNvSpPr txBox="1"/>
          <p:nvPr/>
        </p:nvSpPr>
        <p:spPr>
          <a:xfrm>
            <a:off x="10032438" y="3984740"/>
            <a:ext cx="246308" cy="923329"/>
          </a:xfrm>
          <a:prstGeom prst="rect">
            <a:avLst/>
          </a:prstGeom>
          <a:noFill/>
          <a:ln>
            <a:noFill/>
          </a:ln>
        </p:spPr>
        <p:txBody>
          <a:bodyPr spcFirstLastPara="1" wrap="square" lIns="121900" tIns="60933" rIns="121900" bIns="60933" anchor="t" anchorCtr="0">
            <a:noAutofit/>
          </a:bodyPr>
          <a:lstStyle/>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sp>
        <p:nvSpPr>
          <p:cNvPr id="17" name="Google Shape;160;p28">
            <a:extLst>
              <a:ext uri="{FF2B5EF4-FFF2-40B4-BE49-F238E27FC236}">
                <a16:creationId xmlns:a16="http://schemas.microsoft.com/office/drawing/2014/main" id="{1D6E71DF-C0E0-4552-A7BA-35EA2C899B78}"/>
              </a:ext>
            </a:extLst>
          </p:cNvPr>
          <p:cNvSpPr/>
          <p:nvPr/>
        </p:nvSpPr>
        <p:spPr>
          <a:xfrm>
            <a:off x="7498472" y="5123935"/>
            <a:ext cx="796000" cy="51512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8" name="Google Shape;161;p28">
            <a:extLst>
              <a:ext uri="{FF2B5EF4-FFF2-40B4-BE49-F238E27FC236}">
                <a16:creationId xmlns:a16="http://schemas.microsoft.com/office/drawing/2014/main" id="{8FF4F6D5-DA94-47DF-946A-BAEAFDE501BE}"/>
              </a:ext>
            </a:extLst>
          </p:cNvPr>
          <p:cNvCxnSpPr>
            <a:cxnSpLocks/>
            <a:stCxn id="17" idx="0"/>
            <a:endCxn id="10" idx="2"/>
          </p:cNvCxnSpPr>
          <p:nvPr/>
        </p:nvCxnSpPr>
        <p:spPr>
          <a:xfrm flipV="1">
            <a:off x="7896472" y="4024324"/>
            <a:ext cx="1" cy="1099611"/>
          </a:xfrm>
          <a:prstGeom prst="straightConnector1">
            <a:avLst/>
          </a:prstGeom>
          <a:noFill/>
          <a:ln w="9525" cap="flat" cmpd="sng">
            <a:solidFill>
              <a:srgbClr val="4A7DBA"/>
            </a:solidFill>
            <a:prstDash val="solid"/>
            <a:round/>
            <a:headEnd type="none" w="sm" len="sm"/>
            <a:tailEnd type="none" w="sm" len="sm"/>
          </a:ln>
        </p:spPr>
      </p:cxnSp>
      <p:sp>
        <p:nvSpPr>
          <p:cNvPr id="20" name="Google Shape;163;p28">
            <a:extLst>
              <a:ext uri="{FF2B5EF4-FFF2-40B4-BE49-F238E27FC236}">
                <a16:creationId xmlns:a16="http://schemas.microsoft.com/office/drawing/2014/main" id="{AE042148-0AD6-454C-B6C6-674368EE7AFB}"/>
              </a:ext>
            </a:extLst>
          </p:cNvPr>
          <p:cNvSpPr txBox="1"/>
          <p:nvPr/>
        </p:nvSpPr>
        <p:spPr>
          <a:xfrm>
            <a:off x="3099969" y="4908079"/>
            <a:ext cx="684400" cy="369200"/>
          </a:xfrm>
          <a:prstGeom prst="rect">
            <a:avLst/>
          </a:prstGeom>
          <a:noFill/>
          <a:ln>
            <a:noFill/>
          </a:ln>
        </p:spPr>
        <p:txBody>
          <a:bodyPr spcFirstLastPara="1" wrap="square" lIns="121900" tIns="60933" rIns="121900" bIns="60933" anchor="t" anchorCtr="0">
            <a:noAutofit/>
          </a:bodyPr>
          <a:lstStyle/>
          <a:p>
            <a:r>
              <a:rPr lang="es-419" sz="2400" dirty="0">
                <a:solidFill>
                  <a:schemeClr val="dk1"/>
                </a:solidFill>
                <a:latin typeface="Calibri"/>
                <a:ea typeface="Calibri"/>
                <a:cs typeface="Calibri"/>
                <a:sym typeface="Calibri"/>
              </a:rPr>
              <a:t>1:1</a:t>
            </a:r>
            <a:endParaRPr sz="2400" dirty="0">
              <a:solidFill>
                <a:schemeClr val="dk1"/>
              </a:solidFill>
              <a:latin typeface="Calibri"/>
              <a:ea typeface="Calibri"/>
              <a:cs typeface="Calibri"/>
              <a:sym typeface="Calibri"/>
            </a:endParaRPr>
          </a:p>
        </p:txBody>
      </p:sp>
      <p:sp>
        <p:nvSpPr>
          <p:cNvPr id="21" name="Google Shape;164;p28">
            <a:extLst>
              <a:ext uri="{FF2B5EF4-FFF2-40B4-BE49-F238E27FC236}">
                <a16:creationId xmlns:a16="http://schemas.microsoft.com/office/drawing/2014/main" id="{4CC9C18C-60AF-4538-A802-6B06EF920792}"/>
              </a:ext>
            </a:extLst>
          </p:cNvPr>
          <p:cNvSpPr txBox="1"/>
          <p:nvPr/>
        </p:nvSpPr>
        <p:spPr>
          <a:xfrm>
            <a:off x="6684896" y="5597450"/>
            <a:ext cx="1857319" cy="338400"/>
          </a:xfrm>
          <a:prstGeom prst="rect">
            <a:avLst/>
          </a:prstGeom>
          <a:noFill/>
          <a:ln>
            <a:noFill/>
          </a:ln>
        </p:spPr>
        <p:txBody>
          <a:bodyPr spcFirstLastPara="1" wrap="square" lIns="121900" tIns="60933" rIns="121900" bIns="60933" anchor="t" anchorCtr="0">
            <a:noAutofit/>
          </a:bodyPr>
          <a:lstStyle/>
          <a:p>
            <a:pPr algn="r"/>
            <a:r>
              <a:rPr lang="es-419" sz="2133" dirty="0">
                <a:solidFill>
                  <a:schemeClr val="dk1"/>
                </a:solidFill>
                <a:latin typeface="Calibri"/>
                <a:ea typeface="Calibri"/>
                <a:cs typeface="Calibri"/>
                <a:sym typeface="Calibri"/>
              </a:rPr>
              <a:t>In </a:t>
            </a:r>
            <a:r>
              <a:rPr lang="es-419" sz="2133" dirty="0" err="1">
                <a:solidFill>
                  <a:schemeClr val="dk1"/>
                </a:solidFill>
                <a:latin typeface="Calibri"/>
                <a:ea typeface="Calibri"/>
                <a:cs typeface="Calibri"/>
                <a:sym typeface="Calibri"/>
              </a:rPr>
              <a:t>Going</a:t>
            </a:r>
            <a:endParaRPr sz="2133" dirty="0">
              <a:solidFill>
                <a:schemeClr val="dk1"/>
              </a:solidFill>
              <a:latin typeface="Calibri"/>
              <a:ea typeface="Calibri"/>
              <a:cs typeface="Calibri"/>
              <a:sym typeface="Calibri"/>
            </a:endParaRPr>
          </a:p>
        </p:txBody>
      </p:sp>
      <p:sp>
        <p:nvSpPr>
          <p:cNvPr id="22" name="Google Shape;165;p28">
            <a:extLst>
              <a:ext uri="{FF2B5EF4-FFF2-40B4-BE49-F238E27FC236}">
                <a16:creationId xmlns:a16="http://schemas.microsoft.com/office/drawing/2014/main" id="{BBCCC3AC-962B-4708-9307-3EE84096E9C4}"/>
              </a:ext>
            </a:extLst>
          </p:cNvPr>
          <p:cNvSpPr txBox="1"/>
          <p:nvPr/>
        </p:nvSpPr>
        <p:spPr>
          <a:xfrm>
            <a:off x="8067875" y="2911451"/>
            <a:ext cx="554000"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cxnSp>
        <p:nvCxnSpPr>
          <p:cNvPr id="23" name="Google Shape;166;p28">
            <a:extLst>
              <a:ext uri="{FF2B5EF4-FFF2-40B4-BE49-F238E27FC236}">
                <a16:creationId xmlns:a16="http://schemas.microsoft.com/office/drawing/2014/main" id="{8FD5DA21-3212-44A9-A359-0CA379856962}"/>
              </a:ext>
            </a:extLst>
          </p:cNvPr>
          <p:cNvCxnSpPr>
            <a:cxnSpLocks/>
            <a:stCxn id="5" idx="2"/>
            <a:endCxn id="17" idx="1"/>
          </p:cNvCxnSpPr>
          <p:nvPr/>
        </p:nvCxnSpPr>
        <p:spPr>
          <a:xfrm rot="16200000" flipH="1">
            <a:off x="5003981" y="2887004"/>
            <a:ext cx="565440" cy="4423541"/>
          </a:xfrm>
          <a:prstGeom prst="bentConnector2">
            <a:avLst/>
          </a:prstGeom>
          <a:noFill/>
          <a:ln w="9525" cap="flat" cmpd="sng">
            <a:solidFill>
              <a:srgbClr val="3D85C6"/>
            </a:solidFill>
            <a:prstDash val="solid"/>
            <a:round/>
            <a:headEnd type="none" w="med" len="med"/>
            <a:tailEnd type="none" w="med" len="med"/>
          </a:ln>
        </p:spPr>
      </p:cxnSp>
      <p:sp>
        <p:nvSpPr>
          <p:cNvPr id="24" name="Google Shape;165;p28">
            <a:extLst>
              <a:ext uri="{FF2B5EF4-FFF2-40B4-BE49-F238E27FC236}">
                <a16:creationId xmlns:a16="http://schemas.microsoft.com/office/drawing/2014/main" id="{62E4BF9C-3DAA-4D0D-8C56-65FAD5762938}"/>
              </a:ext>
            </a:extLst>
          </p:cNvPr>
          <p:cNvSpPr txBox="1"/>
          <p:nvPr/>
        </p:nvSpPr>
        <p:spPr>
          <a:xfrm>
            <a:off x="7988214" y="4091017"/>
            <a:ext cx="633653"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34" name="Google Shape;160;p28">
            <a:extLst>
              <a:ext uri="{FF2B5EF4-FFF2-40B4-BE49-F238E27FC236}">
                <a16:creationId xmlns:a16="http://schemas.microsoft.com/office/drawing/2014/main" id="{3DAE560B-C512-424A-B467-6EB365CB0243}"/>
              </a:ext>
            </a:extLst>
          </p:cNvPr>
          <p:cNvSpPr/>
          <p:nvPr/>
        </p:nvSpPr>
        <p:spPr>
          <a:xfrm>
            <a:off x="4973005" y="3417300"/>
            <a:ext cx="796000" cy="51512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35" name="Google Shape;164;p28">
            <a:extLst>
              <a:ext uri="{FF2B5EF4-FFF2-40B4-BE49-F238E27FC236}">
                <a16:creationId xmlns:a16="http://schemas.microsoft.com/office/drawing/2014/main" id="{DB626487-8653-4A83-B2B5-46110DD70D35}"/>
              </a:ext>
            </a:extLst>
          </p:cNvPr>
          <p:cNvSpPr txBox="1"/>
          <p:nvPr/>
        </p:nvSpPr>
        <p:spPr>
          <a:xfrm>
            <a:off x="4159429" y="3890815"/>
            <a:ext cx="1857319" cy="338400"/>
          </a:xfrm>
          <a:prstGeom prst="rect">
            <a:avLst/>
          </a:prstGeom>
          <a:noFill/>
          <a:ln>
            <a:noFill/>
          </a:ln>
        </p:spPr>
        <p:txBody>
          <a:bodyPr spcFirstLastPara="1" wrap="square" lIns="121900" tIns="60933" rIns="121900" bIns="60933" anchor="t" anchorCtr="0">
            <a:noAutofit/>
          </a:bodyPr>
          <a:lstStyle/>
          <a:p>
            <a:pPr algn="r"/>
            <a:r>
              <a:rPr lang="es-419" sz="2133" dirty="0" err="1">
                <a:solidFill>
                  <a:schemeClr val="dk1"/>
                </a:solidFill>
                <a:latin typeface="Calibri"/>
                <a:ea typeface="Calibri"/>
                <a:cs typeface="Calibri"/>
                <a:sym typeface="Calibri"/>
              </a:rPr>
              <a:t>Out</a:t>
            </a:r>
            <a:r>
              <a:rPr lang="es-419" sz="2133" dirty="0">
                <a:solidFill>
                  <a:schemeClr val="dk1"/>
                </a:solidFill>
                <a:latin typeface="Calibri"/>
                <a:ea typeface="Calibri"/>
                <a:cs typeface="Calibri"/>
                <a:sym typeface="Calibri"/>
              </a:rPr>
              <a:t> </a:t>
            </a:r>
            <a:r>
              <a:rPr lang="es-419" sz="2133" dirty="0" err="1">
                <a:solidFill>
                  <a:schemeClr val="dk1"/>
                </a:solidFill>
                <a:latin typeface="Calibri"/>
                <a:ea typeface="Calibri"/>
                <a:cs typeface="Calibri"/>
                <a:sym typeface="Calibri"/>
              </a:rPr>
              <a:t>Going</a:t>
            </a:r>
            <a:endParaRPr sz="2133" dirty="0">
              <a:solidFill>
                <a:schemeClr val="dk1"/>
              </a:solidFill>
              <a:latin typeface="Calibri"/>
              <a:ea typeface="Calibri"/>
              <a:cs typeface="Calibri"/>
              <a:sym typeface="Calibri"/>
            </a:endParaRPr>
          </a:p>
        </p:txBody>
      </p:sp>
      <p:cxnSp>
        <p:nvCxnSpPr>
          <p:cNvPr id="36" name="Google Shape;166;p28">
            <a:extLst>
              <a:ext uri="{FF2B5EF4-FFF2-40B4-BE49-F238E27FC236}">
                <a16:creationId xmlns:a16="http://schemas.microsoft.com/office/drawing/2014/main" id="{F58D26CD-57E7-4429-A63A-65BD26A7CE04}"/>
              </a:ext>
            </a:extLst>
          </p:cNvPr>
          <p:cNvCxnSpPr>
            <a:cxnSpLocks/>
            <a:stCxn id="5" idx="0"/>
            <a:endCxn id="34" idx="1"/>
          </p:cNvCxnSpPr>
          <p:nvPr/>
        </p:nvCxnSpPr>
        <p:spPr>
          <a:xfrm rot="5400000" flipH="1" flipV="1">
            <a:off x="3700971" y="3048821"/>
            <a:ext cx="645995" cy="1898074"/>
          </a:xfrm>
          <a:prstGeom prst="bentConnector2">
            <a:avLst/>
          </a:prstGeom>
          <a:noFill/>
          <a:ln w="9525" cap="flat" cmpd="sng">
            <a:solidFill>
              <a:srgbClr val="3D85C6"/>
            </a:solidFill>
            <a:prstDash val="solid"/>
            <a:round/>
            <a:headEnd type="none" w="med" len="med"/>
            <a:tailEnd type="none" w="med" len="med"/>
          </a:ln>
        </p:spPr>
      </p:cxnSp>
      <p:sp>
        <p:nvSpPr>
          <p:cNvPr id="43" name="Google Shape;163;p28">
            <a:extLst>
              <a:ext uri="{FF2B5EF4-FFF2-40B4-BE49-F238E27FC236}">
                <a16:creationId xmlns:a16="http://schemas.microsoft.com/office/drawing/2014/main" id="{A5270DCE-6AD4-4E66-BFEB-1E64ED447B01}"/>
              </a:ext>
            </a:extLst>
          </p:cNvPr>
          <p:cNvSpPr txBox="1"/>
          <p:nvPr/>
        </p:nvSpPr>
        <p:spPr>
          <a:xfrm>
            <a:off x="3058412" y="3793116"/>
            <a:ext cx="684400" cy="369200"/>
          </a:xfrm>
          <a:prstGeom prst="rect">
            <a:avLst/>
          </a:prstGeom>
          <a:noFill/>
          <a:ln>
            <a:noFill/>
          </a:ln>
        </p:spPr>
        <p:txBody>
          <a:bodyPr spcFirstLastPara="1" wrap="square" lIns="121900" tIns="60933" rIns="121900" bIns="60933" anchor="t" anchorCtr="0">
            <a:noAutofit/>
          </a:bodyPr>
          <a:lstStyle/>
          <a:p>
            <a:r>
              <a:rPr lang="es-419" sz="2400" dirty="0">
                <a:solidFill>
                  <a:schemeClr val="dk1"/>
                </a:solidFill>
                <a:latin typeface="Calibri"/>
                <a:ea typeface="Calibri"/>
                <a:cs typeface="Calibri"/>
                <a:sym typeface="Calibri"/>
              </a:rPr>
              <a:t>1:1</a:t>
            </a:r>
            <a:endParaRPr sz="2400" dirty="0">
              <a:solidFill>
                <a:schemeClr val="dk1"/>
              </a:solidFill>
              <a:latin typeface="Calibri"/>
              <a:ea typeface="Calibri"/>
              <a:cs typeface="Calibri"/>
              <a:sym typeface="Calibri"/>
            </a:endParaRPr>
          </a:p>
        </p:txBody>
      </p:sp>
      <p:cxnSp>
        <p:nvCxnSpPr>
          <p:cNvPr id="44" name="Google Shape;157;p28">
            <a:extLst>
              <a:ext uri="{FF2B5EF4-FFF2-40B4-BE49-F238E27FC236}">
                <a16:creationId xmlns:a16="http://schemas.microsoft.com/office/drawing/2014/main" id="{273ADE25-355F-449B-BDF1-8AB278E88985}"/>
              </a:ext>
            </a:extLst>
          </p:cNvPr>
          <p:cNvCxnSpPr>
            <a:cxnSpLocks/>
            <a:stCxn id="34" idx="3"/>
            <a:endCxn id="10" idx="1"/>
          </p:cNvCxnSpPr>
          <p:nvPr/>
        </p:nvCxnSpPr>
        <p:spPr>
          <a:xfrm>
            <a:off x="5769005" y="3674860"/>
            <a:ext cx="1175268" cy="31064"/>
          </a:xfrm>
          <a:prstGeom prst="straightConnector1">
            <a:avLst/>
          </a:prstGeom>
          <a:noFill/>
          <a:ln w="9525" cap="flat" cmpd="sng">
            <a:solidFill>
              <a:srgbClr val="4A7DBA"/>
            </a:solidFill>
            <a:prstDash val="solid"/>
            <a:round/>
            <a:headEnd type="none" w="sm" len="sm"/>
            <a:tailEnd type="none" w="sm" len="sm"/>
          </a:ln>
        </p:spPr>
      </p:cxnSp>
      <p:sp>
        <p:nvSpPr>
          <p:cNvPr id="47" name="Google Shape;165;p28">
            <a:extLst>
              <a:ext uri="{FF2B5EF4-FFF2-40B4-BE49-F238E27FC236}">
                <a16:creationId xmlns:a16="http://schemas.microsoft.com/office/drawing/2014/main" id="{0D9A14E5-E11E-4E1E-82D1-01A749697458}"/>
              </a:ext>
            </a:extLst>
          </p:cNvPr>
          <p:cNvSpPr txBox="1"/>
          <p:nvPr/>
        </p:nvSpPr>
        <p:spPr>
          <a:xfrm>
            <a:off x="6359616" y="3320831"/>
            <a:ext cx="592245" cy="3076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636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29" name="TextBox 6">
            <a:extLst>
              <a:ext uri="{FF2B5EF4-FFF2-40B4-BE49-F238E27FC236}">
                <a16:creationId xmlns:a16="http://schemas.microsoft.com/office/drawing/2014/main" id="{E6CB9263-AB9D-4296-BEEA-AFD2ACBA6F29}"/>
              </a:ext>
            </a:extLst>
          </p:cNvPr>
          <p:cNvSpPr txBox="1"/>
          <p:nvPr/>
        </p:nvSpPr>
        <p:spPr>
          <a:xfrm>
            <a:off x="4975652" y="2003726"/>
            <a:ext cx="7076303"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`id` INT NOT NULL AUTO_INCREMENT,</a:t>
            </a:r>
          </a:p>
          <a:p>
            <a:r>
              <a:rPr lang="en-US" sz="1600" dirty="0">
                <a:latin typeface="Courier New" panose="02070309020205020404" pitchFamily="49" charset="0"/>
                <a:cs typeface="Courier New" panose="02070309020205020404" pitchFamily="49" charset="0"/>
              </a:rPr>
              <a:t>`user` INT NOT NULL,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`balance` FLOAT NOT NULL, </a:t>
            </a:r>
          </a:p>
          <a:p>
            <a:r>
              <a:rPr lang="en-US" sz="1600" dirty="0">
                <a:latin typeface="Courier New" panose="02070309020205020404" pitchFamily="49" charset="0"/>
                <a:cs typeface="Courier New" panose="02070309020205020404" pitchFamily="49" charset="0"/>
              </a:rPr>
              <a:t>PRIMARY KEY (`id`), </a:t>
            </a:r>
          </a:p>
          <a:p>
            <a:r>
              <a:rPr lang="en-US" sz="1600" dirty="0">
                <a:latin typeface="Courier New" panose="02070309020205020404" pitchFamily="49" charset="0"/>
                <a:cs typeface="Courier New" panose="02070309020205020404" pitchFamily="49" charset="0"/>
              </a:rPr>
              <a:t>CONSTRAINT `owner` FOREIGN KEY (`user`)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p:txBody>
      </p:sp>
      <p:sp>
        <p:nvSpPr>
          <p:cNvPr id="30" name="TextBox 6">
            <a:extLst>
              <a:ext uri="{FF2B5EF4-FFF2-40B4-BE49-F238E27FC236}">
                <a16:creationId xmlns:a16="http://schemas.microsoft.com/office/drawing/2014/main" id="{6ABCCF7E-4B06-46C3-B713-19F765DB22E7}"/>
              </a:ext>
            </a:extLst>
          </p:cNvPr>
          <p:cNvSpPr txBox="1"/>
          <p:nvPr/>
        </p:nvSpPr>
        <p:spPr>
          <a:xfrm>
            <a:off x="326425" y="2326832"/>
            <a:ext cx="4904601"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`.`user` ( </a:t>
            </a:r>
          </a:p>
          <a:p>
            <a:r>
              <a:rPr lang="en-US" sz="1600" dirty="0">
                <a:latin typeface="Courier New" panose="02070309020205020404" pitchFamily="49" charset="0"/>
                <a:cs typeface="Courier New" panose="02070309020205020404" pitchFamily="49" charset="0"/>
              </a:rPr>
              <a:t>`id` INT NOT NULL AUTO_INCREMENT,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`username` VARCHAR(16) NOT NULL, </a:t>
            </a:r>
          </a:p>
          <a:p>
            <a:r>
              <a:rPr lang="en-US" sz="1600" dirty="0">
                <a:latin typeface="Courier New" panose="02070309020205020404" pitchFamily="49" charset="0"/>
                <a:cs typeface="Courier New" panose="02070309020205020404" pitchFamily="49" charset="0"/>
              </a:rPr>
              <a:t>`password` VARCHAR(32)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 VARCHAR(64)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`surname` VARCHAR(64) NOT NULL, </a:t>
            </a:r>
          </a:p>
          <a:p>
            <a:r>
              <a:rPr lang="en-US" sz="1600" dirty="0">
                <a:latin typeface="Courier New" panose="02070309020205020404" pitchFamily="49" charset="0"/>
                <a:cs typeface="Courier New" panose="02070309020205020404" pitchFamily="49" charset="0"/>
              </a:rPr>
              <a:t> PRIMARY KEY (`id`));</a:t>
            </a:r>
          </a:p>
        </p:txBody>
      </p:sp>
    </p:spTree>
    <p:extLst>
      <p:ext uri="{BB962C8B-B14F-4D97-AF65-F5344CB8AC3E}">
        <p14:creationId xmlns:p14="http://schemas.microsoft.com/office/powerpoint/2010/main" val="167293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EE5D0-58A2-44ED-93C4-868783EB08DC}"/>
              </a:ext>
            </a:extLst>
          </p:cNvPr>
          <p:cNvSpPr>
            <a:spLocks noGrp="1"/>
          </p:cNvSpPr>
          <p:nvPr>
            <p:ph type="title"/>
          </p:nvPr>
        </p:nvSpPr>
        <p:spPr>
          <a:xfrm>
            <a:off x="838200" y="-63243"/>
            <a:ext cx="10515600" cy="1325563"/>
          </a:xfrm>
        </p:spPr>
        <p:txBody>
          <a:bodyPr/>
          <a:lstStyle/>
          <a:p>
            <a:pPr algn="ctr"/>
            <a:r>
              <a:rPr lang="it-IT" b="1" dirty="0"/>
              <a:t>Database design</a:t>
            </a:r>
          </a:p>
        </p:txBody>
      </p:sp>
      <p:sp>
        <p:nvSpPr>
          <p:cNvPr id="31" name="TextBox 6">
            <a:extLst>
              <a:ext uri="{FF2B5EF4-FFF2-40B4-BE49-F238E27FC236}">
                <a16:creationId xmlns:a16="http://schemas.microsoft.com/office/drawing/2014/main" id="{DDCC352A-8969-43BE-8A3A-74A32000D4CC}"/>
              </a:ext>
            </a:extLst>
          </p:cNvPr>
          <p:cNvSpPr txBox="1"/>
          <p:nvPr/>
        </p:nvSpPr>
        <p:spPr>
          <a:xfrm>
            <a:off x="838200" y="1414624"/>
            <a:ext cx="9716015" cy="42780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`.`transfer` ( </a:t>
            </a:r>
          </a:p>
          <a:p>
            <a:r>
              <a:rPr lang="en-US" sz="1600" dirty="0">
                <a:latin typeface="Courier New" panose="02070309020205020404" pitchFamily="49" charset="0"/>
                <a:cs typeface="Courier New" panose="02070309020205020404" pitchFamily="49" charset="0"/>
              </a:rPr>
              <a:t>`id` INT NOT NULL AUTO_INCREMENT,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`date` DATE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`amount` FLOAT NOT NULL,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`source` INT NOT NULL,</a:t>
            </a:r>
          </a:p>
          <a:p>
            <a:r>
              <a:rPr lang="en-US" sz="1600" dirty="0">
                <a:latin typeface="Courier New" panose="02070309020205020404" pitchFamily="49" charset="0"/>
                <a:cs typeface="Courier New" panose="02070309020205020404" pitchFamily="49" charset="0"/>
              </a:rPr>
              <a:t>`destination` INT NOT NULL,</a:t>
            </a:r>
          </a:p>
          <a:p>
            <a:r>
              <a:rPr lang="en-US" sz="1600" dirty="0">
                <a:latin typeface="Courier New" panose="02070309020205020404" pitchFamily="49" charset="0"/>
                <a:cs typeface="Courier New" panose="02070309020205020404" pitchFamily="49" charset="0"/>
              </a:rPr>
              <a:t>PRIMARY KEY (`id`),  </a:t>
            </a:r>
          </a:p>
          <a:p>
            <a:r>
              <a:rPr lang="en-US" sz="1600" dirty="0">
                <a:latin typeface="Courier New" panose="02070309020205020404" pitchFamily="49" charset="0"/>
                <a:cs typeface="Courier New" panose="02070309020205020404" pitchFamily="49" charset="0"/>
              </a:rPr>
              <a:t>CONSTRAINT `ingoing` FOREIGN KEY (`source`)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r>
              <a:rPr lang="en-US" sz="1600" dirty="0">
                <a:latin typeface="Courier New" panose="02070309020205020404" pitchFamily="49" charset="0"/>
                <a:cs typeface="Courier New" panose="02070309020205020404" pitchFamily="49" charset="0"/>
              </a:rPr>
              <a:t>CONSTRAINT `outgoing` FOREIGN KEY (`destination`) REFERENCES `</a:t>
            </a:r>
            <a:r>
              <a:rPr lang="en-US" sz="1600" dirty="0" err="1">
                <a:latin typeface="Courier New" panose="02070309020205020404" pitchFamily="49" charset="0"/>
                <a:cs typeface="Courier New" panose="02070309020205020404" pitchFamily="49" charset="0"/>
              </a:rPr>
              <a:t>bankdb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(`id`)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DELETE NO ACTION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ON UPDATE CASCADE);</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272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62199AB-B23F-407F-83D4-E5268D574CDD}"/>
              </a:ext>
            </a:extLst>
          </p:cNvPr>
          <p:cNvSpPr>
            <a:spLocks noGrp="1"/>
          </p:cNvSpPr>
          <p:nvPr>
            <p:ph idx="1"/>
          </p:nvPr>
        </p:nvSpPr>
        <p:spPr>
          <a:xfrm>
            <a:off x="313038" y="271848"/>
            <a:ext cx="11491784" cy="6845644"/>
          </a:xfrm>
        </p:spPr>
        <p:txBody>
          <a:bodyPr>
            <a:normAutofit fontScale="62500" lnSpcReduction="20000"/>
          </a:bodyPr>
          <a:lstStyle/>
          <a:p>
            <a:r>
              <a:rPr lang="it-IT" b="1" dirty="0">
                <a:solidFill>
                  <a:srgbClr val="FF0000"/>
                </a:solidFill>
              </a:rPr>
              <a:t>Page (</a:t>
            </a:r>
            <a:r>
              <a:rPr lang="it-IT" b="1" dirty="0" err="1">
                <a:solidFill>
                  <a:srgbClr val="FF0000"/>
                </a:solidFill>
              </a:rPr>
              <a:t>views</a:t>
            </a:r>
            <a:r>
              <a:rPr lang="it-IT" b="1" dirty="0">
                <a:solidFill>
                  <a:srgbClr val="FF0000"/>
                </a:solidFill>
              </a:rPr>
              <a:t>)</a:t>
            </a:r>
            <a:r>
              <a:rPr lang="it-IT" b="1" dirty="0"/>
              <a:t>, </a:t>
            </a:r>
            <a:r>
              <a:rPr lang="it-IT" b="1" dirty="0" err="1">
                <a:solidFill>
                  <a:srgbClr val="00B050"/>
                </a:solidFill>
              </a:rPr>
              <a:t>view</a:t>
            </a:r>
            <a:r>
              <a:rPr lang="it-IT" b="1" dirty="0">
                <a:solidFill>
                  <a:srgbClr val="00B050"/>
                </a:solidFill>
              </a:rPr>
              <a:t> </a:t>
            </a:r>
            <a:r>
              <a:rPr lang="it-IT" b="1" dirty="0" err="1">
                <a:solidFill>
                  <a:srgbClr val="00B050"/>
                </a:solidFill>
              </a:rPr>
              <a:t>components</a:t>
            </a:r>
            <a:r>
              <a:rPr lang="it-IT" b="1" dirty="0"/>
              <a:t>, </a:t>
            </a:r>
            <a:r>
              <a:rPr lang="it-IT" b="1" dirty="0">
                <a:solidFill>
                  <a:srgbClr val="00B0F0"/>
                </a:solidFill>
              </a:rPr>
              <a:t>events</a:t>
            </a:r>
            <a:r>
              <a:rPr lang="it-IT" b="1" dirty="0"/>
              <a:t>, </a:t>
            </a:r>
            <a:r>
              <a:rPr lang="it-IT" b="1" dirty="0">
                <a:solidFill>
                  <a:schemeClr val="accent4"/>
                </a:solidFill>
              </a:rPr>
              <a:t>actions</a:t>
            </a:r>
            <a:endParaRPr lang="it-IT" dirty="0">
              <a:solidFill>
                <a:schemeClr val="accent4"/>
              </a:solidFill>
            </a:endParaRPr>
          </a:p>
          <a:p>
            <a:pPr marL="0" indent="0" algn="just">
              <a:lnSpc>
                <a:spcPct val="120000"/>
              </a:lnSpc>
              <a:buNone/>
            </a:pPr>
            <a:r>
              <a:rPr lang="it-IT" sz="3500" dirty="0"/>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t>
            </a:r>
            <a:r>
              <a:rPr lang="it-IT" sz="3500" dirty="0">
                <a:solidFill>
                  <a:srgbClr val="00B0F0"/>
                </a:solidFill>
              </a:rPr>
              <a:t>accede</a:t>
            </a:r>
            <a:r>
              <a:rPr lang="it-IT" sz="3500" dirty="0"/>
              <a:t> all’applicazione appare una pagina </a:t>
            </a:r>
            <a:r>
              <a:rPr lang="it-IT" sz="3500" dirty="0">
                <a:solidFill>
                  <a:srgbClr val="FF0000"/>
                </a:solidFill>
              </a:rPr>
              <a:t>LOGIN</a:t>
            </a:r>
            <a:r>
              <a:rPr lang="it-IT" sz="3500" dirty="0"/>
              <a:t> per la </a:t>
            </a:r>
            <a:r>
              <a:rPr lang="it-IT" sz="3500" dirty="0">
                <a:solidFill>
                  <a:schemeClr val="accent4"/>
                </a:solidFill>
              </a:rPr>
              <a:t>verifica delle credenziali</a:t>
            </a:r>
            <a:r>
              <a:rPr lang="it-IT" sz="3500" dirty="0"/>
              <a:t>. In seguito all’autenticazione dell’utente appare </a:t>
            </a:r>
            <a:r>
              <a:rPr lang="it-IT" sz="3500" dirty="0">
                <a:solidFill>
                  <a:srgbClr val="FF0000"/>
                </a:solidFill>
              </a:rPr>
              <a:t>l’HOME page</a:t>
            </a:r>
            <a:r>
              <a:rPr lang="it-IT" sz="3500" dirty="0"/>
              <a:t> che mostra</a:t>
            </a:r>
            <a:r>
              <a:rPr lang="it-IT" sz="3500" dirty="0">
                <a:solidFill>
                  <a:srgbClr val="00B050"/>
                </a:solidFill>
              </a:rPr>
              <a:t> l’elenco dei suoi conti</a:t>
            </a:r>
            <a:r>
              <a:rPr lang="it-IT" sz="3500" dirty="0"/>
              <a:t>. Quando l’utente </a:t>
            </a:r>
            <a:r>
              <a:rPr lang="it-IT" sz="3500" dirty="0">
                <a:solidFill>
                  <a:srgbClr val="00B0F0"/>
                </a:solidFill>
              </a:rPr>
              <a:t>seleziona un conto</a:t>
            </a:r>
            <a:r>
              <a:rPr lang="it-IT" sz="3500" dirty="0"/>
              <a:t>, </a:t>
            </a:r>
            <a:r>
              <a:rPr lang="it-IT" sz="3500" dirty="0">
                <a:solidFill>
                  <a:srgbClr val="FFC000"/>
                </a:solidFill>
              </a:rPr>
              <a:t>appare</a:t>
            </a:r>
            <a:r>
              <a:rPr lang="it-IT" sz="3500" dirty="0"/>
              <a:t> una pagina </a:t>
            </a:r>
            <a:r>
              <a:rPr lang="it-IT" sz="3500" dirty="0">
                <a:solidFill>
                  <a:srgbClr val="FF0000"/>
                </a:solidFill>
              </a:rPr>
              <a:t>STATO DEL CONTO </a:t>
            </a:r>
            <a:r>
              <a:rPr lang="it-IT" sz="3500" dirty="0"/>
              <a:t>che mostra i </a:t>
            </a:r>
            <a:r>
              <a:rPr lang="it-IT" sz="3500" dirty="0">
                <a:solidFill>
                  <a:srgbClr val="00B050"/>
                </a:solidFill>
              </a:rPr>
              <a:t>dettagli del conto </a:t>
            </a:r>
            <a:r>
              <a:rPr lang="it-IT" sz="3500" dirty="0"/>
              <a:t>e </a:t>
            </a:r>
            <a:r>
              <a:rPr lang="it-IT" sz="3500" dirty="0">
                <a:solidFill>
                  <a:srgbClr val="00B050"/>
                </a:solidFill>
              </a:rPr>
              <a:t>la lista dei movimenti </a:t>
            </a:r>
            <a:r>
              <a:rPr lang="it-IT" sz="3500" dirty="0"/>
              <a:t>in entrata e in uscita, ordinati per data discendente. La pagina contiene anche una </a:t>
            </a:r>
            <a:r>
              <a:rPr lang="it-IT" sz="3500" dirty="0" err="1">
                <a:solidFill>
                  <a:srgbClr val="00B050"/>
                </a:solidFill>
              </a:rPr>
              <a:t>form</a:t>
            </a:r>
            <a:r>
              <a:rPr lang="it-IT" sz="3500" dirty="0"/>
              <a:t> per ordinare un trasferimento. La </a:t>
            </a:r>
            <a:r>
              <a:rPr lang="it-IT" sz="3500" dirty="0" err="1"/>
              <a:t>form</a:t>
            </a:r>
            <a:r>
              <a:rPr lang="it-IT" sz="3500" dirty="0"/>
              <a:t> contiene i campi: codice utente destinatario, codice conto destinatario, causale e importo. </a:t>
            </a:r>
            <a:r>
              <a:rPr lang="it-IT" sz="3500" dirty="0">
                <a:solidFill>
                  <a:srgbClr val="00B0F0"/>
                </a:solidFill>
              </a:rPr>
              <a:t>All’invio della </a:t>
            </a:r>
            <a:r>
              <a:rPr lang="it-IT" sz="3500" dirty="0" err="1">
                <a:solidFill>
                  <a:srgbClr val="00B0F0"/>
                </a:solidFill>
              </a:rPr>
              <a:t>form</a:t>
            </a:r>
            <a:r>
              <a:rPr lang="it-IT" sz="3500" dirty="0">
                <a:solidFill>
                  <a:srgbClr val="00B0F0"/>
                </a:solidFill>
              </a:rPr>
              <a:t> </a:t>
            </a:r>
            <a:r>
              <a:rPr lang="it-IT" sz="3500" dirty="0"/>
              <a:t>con il bottone INVIA, </a:t>
            </a:r>
            <a:r>
              <a:rPr lang="it-IT" sz="3500" dirty="0">
                <a:solidFill>
                  <a:srgbClr val="FFC000"/>
                </a:solidFill>
              </a:rPr>
              <a:t>l’applicazione controlla </a:t>
            </a:r>
            <a:r>
              <a:rPr lang="it-IT" sz="3500" dirty="0"/>
              <a:t>che il conto di destinazione appartenga all’utente specificato e che il conto origine abbia un saldo superiore o uguale all’importo del trasferimento. In caso di mancanza di anche solo una condizione, </a:t>
            </a:r>
            <a:r>
              <a:rPr lang="it-IT" sz="3500" dirty="0">
                <a:solidFill>
                  <a:srgbClr val="FFC000"/>
                </a:solidFill>
              </a:rPr>
              <a:t>l’applicazione mostra </a:t>
            </a:r>
            <a:r>
              <a:rPr lang="it-IT" sz="3500" dirty="0"/>
              <a:t>una </a:t>
            </a:r>
            <a:r>
              <a:rPr lang="it-IT" sz="3500" dirty="0">
                <a:solidFill>
                  <a:srgbClr val="FF0000"/>
                </a:solidFill>
              </a:rPr>
              <a:t>pagina</a:t>
            </a:r>
            <a:r>
              <a:rPr lang="it-IT" sz="3500" dirty="0"/>
              <a:t> con un </a:t>
            </a:r>
            <a:r>
              <a:rPr lang="it-IT" sz="3500" dirty="0">
                <a:solidFill>
                  <a:srgbClr val="00B050"/>
                </a:solidFill>
              </a:rPr>
              <a:t>avviso di fallimento</a:t>
            </a:r>
            <a:r>
              <a:rPr lang="it-IT" sz="3500" dirty="0"/>
              <a:t> che spiega il motivo del mancato trasferimento. In caso di verifica di entrambe le condizioni</a:t>
            </a:r>
            <a:r>
              <a:rPr lang="it-IT" sz="3500" dirty="0">
                <a:solidFill>
                  <a:srgbClr val="FFC000"/>
                </a:solidFill>
              </a:rPr>
              <a:t>, l’applicazione deduce </a:t>
            </a:r>
            <a:r>
              <a:rPr lang="it-IT" sz="3500" dirty="0"/>
              <a:t>l’importo dal conto origine, </a:t>
            </a:r>
            <a:r>
              <a:rPr lang="it-IT" sz="3500" dirty="0">
                <a:solidFill>
                  <a:srgbClr val="FFC000"/>
                </a:solidFill>
              </a:rPr>
              <a:t>aggiunge l’importo </a:t>
            </a:r>
            <a:r>
              <a:rPr lang="it-IT" sz="3500" dirty="0"/>
              <a:t>al conto destinazione e </a:t>
            </a:r>
            <a:r>
              <a:rPr lang="it-IT" sz="3500" dirty="0">
                <a:solidFill>
                  <a:srgbClr val="FFC000"/>
                </a:solidFill>
              </a:rPr>
              <a:t>mostra</a:t>
            </a:r>
            <a:r>
              <a:rPr lang="it-IT" sz="3500" dirty="0"/>
              <a:t> una pagina </a:t>
            </a:r>
            <a:r>
              <a:rPr lang="it-IT" sz="3500" dirty="0">
                <a:solidFill>
                  <a:srgbClr val="FF0000"/>
                </a:solidFill>
              </a:rPr>
              <a:t>CONFERMA TRASFERIMENTO</a:t>
            </a:r>
            <a:r>
              <a:rPr lang="it-IT" sz="3500" dirty="0"/>
              <a:t> che presenta i </a:t>
            </a:r>
            <a:r>
              <a:rPr lang="it-IT" sz="3500" dirty="0">
                <a:solidFill>
                  <a:srgbClr val="00B050"/>
                </a:solidFill>
              </a:rPr>
              <a:t>dati del conto di origine e destinazione</a:t>
            </a:r>
            <a:r>
              <a:rPr lang="it-IT" sz="3500" dirty="0"/>
              <a:t>, con i rispettivi saldi aggiornati. L’applicazione deve garantire l’atomicità del trasferimento: ogni volta che il conto di destinazione viene addebitato il conto di origine deve essere accreditato e viceversa. </a:t>
            </a:r>
          </a:p>
        </p:txBody>
      </p:sp>
    </p:spTree>
    <p:extLst>
      <p:ext uri="{BB962C8B-B14F-4D97-AF65-F5344CB8AC3E}">
        <p14:creationId xmlns:p14="http://schemas.microsoft.com/office/powerpoint/2010/main" val="414284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675860" y="332656"/>
            <a:ext cx="11322658" cy="1143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err="1"/>
              <a:t>Completamento</a:t>
            </a:r>
            <a:r>
              <a:rPr lang="es-419" dirty="0"/>
              <a:t>/</a:t>
            </a:r>
            <a:r>
              <a:rPr lang="es-419" dirty="0" err="1"/>
              <a:t>ampliamento</a:t>
            </a:r>
            <a:r>
              <a:rPr lang="es-419" dirty="0"/>
              <a:t> </a:t>
            </a:r>
            <a:r>
              <a:rPr lang="es-419" dirty="0" err="1"/>
              <a:t>delle</a:t>
            </a:r>
            <a:r>
              <a:rPr lang="es-419" dirty="0"/>
              <a:t> </a:t>
            </a:r>
            <a:r>
              <a:rPr lang="es-419" dirty="0" err="1"/>
              <a:t>specifiche</a:t>
            </a:r>
            <a:endParaRPr dirty="0"/>
          </a:p>
        </p:txBody>
      </p:sp>
      <p:sp>
        <p:nvSpPr>
          <p:cNvPr id="191" name="Google Shape;191;p32"/>
          <p:cNvSpPr txBox="1">
            <a:spLocks noGrp="1"/>
          </p:cNvSpPr>
          <p:nvPr>
            <p:ph type="body" idx="1"/>
          </p:nvPr>
        </p:nvSpPr>
        <p:spPr>
          <a:xfrm>
            <a:off x="193482" y="1262614"/>
            <a:ext cx="9138220" cy="3673502"/>
          </a:xfrm>
          <a:prstGeom prst="rect">
            <a:avLst/>
          </a:prstGeom>
          <a:noFill/>
          <a:ln>
            <a:noFill/>
          </a:ln>
        </p:spPr>
        <p:txBody>
          <a:bodyPr spcFirstLastPara="1" vert="horz" wrap="square" lIns="107269" tIns="53620" rIns="107269" bIns="53620" rtlCol="0" anchor="t" anchorCtr="0">
            <a:noAutofit/>
          </a:bodyPr>
          <a:lstStyle/>
          <a:p>
            <a:pPr marL="402325">
              <a:lnSpc>
                <a:spcPct val="80000"/>
              </a:lnSpc>
              <a:spcBef>
                <a:spcPts val="469"/>
              </a:spcBef>
              <a:buClr>
                <a:srgbClr val="000000"/>
              </a:buClr>
              <a:buSzPts val="2000"/>
            </a:pPr>
            <a:r>
              <a:rPr lang="es-419" sz="2300" dirty="0" err="1">
                <a:solidFill>
                  <a:srgbClr val="000000"/>
                </a:solidFill>
              </a:rPr>
              <a:t>Password</a:t>
            </a:r>
            <a:r>
              <a:rPr lang="es-419" sz="2300" dirty="0">
                <a:solidFill>
                  <a:srgbClr val="000000"/>
                </a:solidFill>
              </a:rPr>
              <a:t> </a:t>
            </a:r>
            <a:r>
              <a:rPr lang="es-419" sz="2300" dirty="0" err="1">
                <a:solidFill>
                  <a:srgbClr val="000000"/>
                </a:solidFill>
              </a:rPr>
              <a:t>hashing</a:t>
            </a:r>
            <a:r>
              <a:rPr lang="es-419" sz="2300" dirty="0">
                <a:solidFill>
                  <a:srgbClr val="000000"/>
                </a:solidFill>
              </a:rPr>
              <a:t> per evitare salvare in </a:t>
            </a:r>
            <a:r>
              <a:rPr lang="es-419" sz="2300" dirty="0" err="1">
                <a:solidFill>
                  <a:srgbClr val="000000"/>
                </a:solidFill>
              </a:rPr>
              <a:t>chiaro</a:t>
            </a:r>
            <a:r>
              <a:rPr lang="es-419" sz="2300" dirty="0">
                <a:solidFill>
                  <a:srgbClr val="000000"/>
                </a:solidFill>
              </a:rPr>
              <a:t> </a:t>
            </a:r>
            <a:r>
              <a:rPr lang="es-419" sz="2300" dirty="0" err="1">
                <a:solidFill>
                  <a:srgbClr val="000000"/>
                </a:solidFill>
              </a:rPr>
              <a:t>password</a:t>
            </a:r>
            <a:r>
              <a:rPr lang="es-419" sz="2300" dirty="0">
                <a:solidFill>
                  <a:srgbClr val="000000"/>
                </a:solidFill>
              </a:rPr>
              <a:t> </a:t>
            </a:r>
            <a:r>
              <a:rPr lang="es-419" sz="2300" dirty="0" err="1">
                <a:solidFill>
                  <a:srgbClr val="000000"/>
                </a:solidFill>
              </a:rPr>
              <a:t>utenti</a:t>
            </a:r>
            <a:r>
              <a:rPr lang="es-419" sz="2300" dirty="0">
                <a:solidFill>
                  <a:srgbClr val="000000"/>
                </a:solidFill>
              </a:rPr>
              <a:t> con i </a:t>
            </a:r>
            <a:r>
              <a:rPr lang="es-419" sz="2300" dirty="0" err="1">
                <a:solidFill>
                  <a:srgbClr val="000000"/>
                </a:solidFill>
              </a:rPr>
              <a:t>relativi</a:t>
            </a:r>
            <a:r>
              <a:rPr lang="es-419" sz="2300" dirty="0">
                <a:solidFill>
                  <a:srgbClr val="000000"/>
                </a:solidFill>
              </a:rPr>
              <a:t> </a:t>
            </a:r>
            <a:r>
              <a:rPr lang="es-419" sz="2300" dirty="0" err="1">
                <a:solidFill>
                  <a:srgbClr val="000000"/>
                </a:solidFill>
              </a:rPr>
              <a:t>rischi</a:t>
            </a:r>
            <a:r>
              <a:rPr lang="es-419" sz="2300" dirty="0">
                <a:solidFill>
                  <a:srgbClr val="000000"/>
                </a:solidFill>
              </a:rPr>
              <a:t> </a:t>
            </a:r>
            <a:r>
              <a:rPr lang="es-419" sz="2300" dirty="0" err="1">
                <a:solidFill>
                  <a:srgbClr val="000000"/>
                </a:solidFill>
              </a:rPr>
              <a:t>associati</a:t>
            </a:r>
            <a:endParaRPr lang="es-419" sz="2300" dirty="0">
              <a:solidFill>
                <a:srgbClr val="000000"/>
              </a:solidFill>
            </a:endParaRPr>
          </a:p>
          <a:p>
            <a:pPr marL="402325">
              <a:lnSpc>
                <a:spcPct val="80000"/>
              </a:lnSpc>
              <a:spcBef>
                <a:spcPts val="469"/>
              </a:spcBef>
              <a:buClr>
                <a:srgbClr val="000000"/>
              </a:buClr>
              <a:buSzPts val="2000"/>
            </a:pPr>
            <a:r>
              <a:rPr lang="es-419" sz="2300" dirty="0">
                <a:solidFill>
                  <a:srgbClr val="000000"/>
                </a:solidFill>
              </a:rPr>
              <a:t>Salt </a:t>
            </a:r>
            <a:r>
              <a:rPr lang="es-419" sz="2300" dirty="0" err="1">
                <a:solidFill>
                  <a:srgbClr val="000000"/>
                </a:solidFill>
              </a:rPr>
              <a:t>dell’hash</a:t>
            </a:r>
            <a:r>
              <a:rPr lang="es-419" sz="2300" dirty="0">
                <a:solidFill>
                  <a:srgbClr val="000000"/>
                </a:solidFill>
              </a:rPr>
              <a:t> </a:t>
            </a:r>
            <a:r>
              <a:rPr lang="es-419" sz="2300" dirty="0" err="1">
                <a:solidFill>
                  <a:srgbClr val="000000"/>
                </a:solidFill>
              </a:rPr>
              <a:t>delle</a:t>
            </a:r>
            <a:r>
              <a:rPr lang="es-419" sz="2300" dirty="0">
                <a:solidFill>
                  <a:srgbClr val="000000"/>
                </a:solidFill>
              </a:rPr>
              <a:t> </a:t>
            </a:r>
            <a:r>
              <a:rPr lang="es-419" sz="2300" dirty="0" err="1">
                <a:solidFill>
                  <a:srgbClr val="000000"/>
                </a:solidFill>
              </a:rPr>
              <a:t>password</a:t>
            </a:r>
            <a:r>
              <a:rPr lang="es-419" sz="2300" dirty="0">
                <a:solidFill>
                  <a:srgbClr val="000000"/>
                </a:solidFill>
              </a:rPr>
              <a:t> per </a:t>
            </a:r>
            <a:r>
              <a:rPr lang="es-419" sz="2300" dirty="0" err="1">
                <a:solidFill>
                  <a:srgbClr val="000000"/>
                </a:solidFill>
              </a:rPr>
              <a:t>rendere</a:t>
            </a:r>
            <a:r>
              <a:rPr lang="es-419" sz="2300" dirty="0">
                <a:solidFill>
                  <a:srgbClr val="000000"/>
                </a:solidFill>
              </a:rPr>
              <a:t> </a:t>
            </a:r>
            <a:r>
              <a:rPr lang="es-419" sz="2300" dirty="0" err="1">
                <a:solidFill>
                  <a:srgbClr val="000000"/>
                </a:solidFill>
              </a:rPr>
              <a:t>più</a:t>
            </a:r>
            <a:r>
              <a:rPr lang="es-419" sz="2300" dirty="0">
                <a:solidFill>
                  <a:srgbClr val="000000"/>
                </a:solidFill>
              </a:rPr>
              <a:t> </a:t>
            </a:r>
            <a:r>
              <a:rPr lang="es-419" sz="2300" dirty="0" err="1">
                <a:solidFill>
                  <a:srgbClr val="000000"/>
                </a:solidFill>
              </a:rPr>
              <a:t>difficili</a:t>
            </a:r>
            <a:r>
              <a:rPr lang="es-419" sz="2300" dirty="0">
                <a:solidFill>
                  <a:srgbClr val="000000"/>
                </a:solidFill>
              </a:rPr>
              <a:t> </a:t>
            </a:r>
            <a:r>
              <a:rPr lang="es-419" sz="2300" dirty="0" err="1">
                <a:solidFill>
                  <a:srgbClr val="000000"/>
                </a:solidFill>
              </a:rPr>
              <a:t>attacchi</a:t>
            </a:r>
            <a:r>
              <a:rPr lang="es-419" sz="2300" dirty="0">
                <a:solidFill>
                  <a:srgbClr val="000000"/>
                </a:solidFill>
              </a:rPr>
              <a:t> di </a:t>
            </a:r>
            <a:r>
              <a:rPr lang="es-419" sz="2300" dirty="0" err="1">
                <a:solidFill>
                  <a:srgbClr val="000000"/>
                </a:solidFill>
              </a:rPr>
              <a:t>bruteforcing</a:t>
            </a:r>
            <a:r>
              <a:rPr lang="es-419" sz="2300" dirty="0">
                <a:solidFill>
                  <a:srgbClr val="000000"/>
                </a:solidFill>
              </a:rPr>
              <a:t> (</a:t>
            </a:r>
            <a:r>
              <a:rPr lang="es-419" sz="2300" dirty="0" err="1">
                <a:solidFill>
                  <a:srgbClr val="000000"/>
                </a:solidFill>
              </a:rPr>
              <a:t>specialmente</a:t>
            </a:r>
            <a:r>
              <a:rPr lang="es-419" sz="2300" dirty="0">
                <a:solidFill>
                  <a:srgbClr val="000000"/>
                </a:solidFill>
              </a:rPr>
              <a:t> di tipo </a:t>
            </a:r>
            <a:r>
              <a:rPr lang="es-419" sz="2300" dirty="0" err="1">
                <a:solidFill>
                  <a:srgbClr val="000000"/>
                </a:solidFill>
              </a:rPr>
              <a:t>dizionario</a:t>
            </a:r>
            <a:r>
              <a:rPr lang="es-419" sz="2300" dirty="0">
                <a:solidFill>
                  <a:srgbClr val="000000"/>
                </a:solidFill>
              </a:rPr>
              <a:t>) </a:t>
            </a:r>
            <a:r>
              <a:rPr lang="es-419" sz="2300" dirty="0" err="1">
                <a:solidFill>
                  <a:srgbClr val="000000"/>
                </a:solidFill>
              </a:rPr>
              <a:t>sulle</a:t>
            </a:r>
            <a:r>
              <a:rPr lang="es-419" sz="2300" dirty="0">
                <a:solidFill>
                  <a:srgbClr val="000000"/>
                </a:solidFill>
              </a:rPr>
              <a:t> </a:t>
            </a:r>
            <a:r>
              <a:rPr lang="es-419" sz="2300" dirty="0" err="1">
                <a:solidFill>
                  <a:srgbClr val="000000"/>
                </a:solidFill>
              </a:rPr>
              <a:t>password</a:t>
            </a:r>
            <a:r>
              <a:rPr lang="es-419" sz="2300" dirty="0">
                <a:solidFill>
                  <a:srgbClr val="000000"/>
                </a:solidFill>
              </a:rPr>
              <a:t>  </a:t>
            </a:r>
          </a:p>
          <a:p>
            <a:pPr marL="402325">
              <a:lnSpc>
                <a:spcPct val="80000"/>
              </a:lnSpc>
              <a:spcBef>
                <a:spcPts val="469"/>
              </a:spcBef>
              <a:buClr>
                <a:srgbClr val="000000"/>
              </a:buClr>
              <a:buSzPts val="2000"/>
            </a:pPr>
            <a:r>
              <a:rPr lang="es-419" sz="2300" dirty="0">
                <a:solidFill>
                  <a:srgbClr val="000000"/>
                </a:solidFill>
              </a:rPr>
              <a:t>I </a:t>
            </a:r>
            <a:r>
              <a:rPr lang="es-419" sz="2300" dirty="0" err="1">
                <a:solidFill>
                  <a:srgbClr val="000000"/>
                </a:solidFill>
              </a:rPr>
              <a:t>trasferimenti</a:t>
            </a:r>
            <a:r>
              <a:rPr lang="es-419" sz="2300" dirty="0">
                <a:solidFill>
                  <a:srgbClr val="000000"/>
                </a:solidFill>
              </a:rPr>
              <a:t> non </a:t>
            </a:r>
            <a:r>
              <a:rPr lang="es-419" sz="2300" dirty="0" err="1">
                <a:solidFill>
                  <a:srgbClr val="000000"/>
                </a:solidFill>
              </a:rPr>
              <a:t>possono</a:t>
            </a:r>
            <a:r>
              <a:rPr lang="es-419" sz="2300" dirty="0">
                <a:solidFill>
                  <a:srgbClr val="000000"/>
                </a:solidFill>
              </a:rPr>
              <a:t> </a:t>
            </a:r>
            <a:r>
              <a:rPr lang="es-419" sz="2300" dirty="0" err="1">
                <a:solidFill>
                  <a:srgbClr val="000000"/>
                </a:solidFill>
              </a:rPr>
              <a:t>avere</a:t>
            </a:r>
            <a:r>
              <a:rPr lang="es-419" sz="2300" dirty="0">
                <a:solidFill>
                  <a:srgbClr val="000000"/>
                </a:solidFill>
              </a:rPr>
              <a:t> </a:t>
            </a:r>
            <a:r>
              <a:rPr lang="es-419" sz="2300" dirty="0" err="1">
                <a:solidFill>
                  <a:srgbClr val="000000"/>
                </a:solidFill>
              </a:rPr>
              <a:t>saldi</a:t>
            </a:r>
            <a:r>
              <a:rPr lang="es-419" sz="2300" dirty="0">
                <a:solidFill>
                  <a:srgbClr val="000000"/>
                </a:solidFill>
              </a:rPr>
              <a:t> </a:t>
            </a:r>
            <a:r>
              <a:rPr lang="es-419" sz="2300" dirty="0" err="1">
                <a:solidFill>
                  <a:srgbClr val="000000"/>
                </a:solidFill>
              </a:rPr>
              <a:t>negativi</a:t>
            </a:r>
            <a:endParaRPr lang="es-419" sz="2300" dirty="0">
              <a:solidFill>
                <a:srgbClr val="000000"/>
              </a:solidFill>
            </a:endParaRPr>
          </a:p>
          <a:p>
            <a:pPr marL="402325">
              <a:lnSpc>
                <a:spcPct val="80000"/>
              </a:lnSpc>
              <a:spcBef>
                <a:spcPts val="469"/>
              </a:spcBef>
              <a:buClr>
                <a:srgbClr val="000000"/>
              </a:buClr>
              <a:buSzPts val="2000"/>
            </a:pPr>
            <a:r>
              <a:rPr lang="es-419" sz="2300" dirty="0">
                <a:solidFill>
                  <a:srgbClr val="000000"/>
                </a:solidFill>
              </a:rPr>
              <a:t>I </a:t>
            </a:r>
            <a:r>
              <a:rPr lang="es-419" sz="2300" dirty="0" err="1">
                <a:solidFill>
                  <a:srgbClr val="000000"/>
                </a:solidFill>
              </a:rPr>
              <a:t>trasferimenti</a:t>
            </a:r>
            <a:r>
              <a:rPr lang="es-419" sz="2300" dirty="0">
                <a:solidFill>
                  <a:srgbClr val="000000"/>
                </a:solidFill>
              </a:rPr>
              <a:t> </a:t>
            </a:r>
            <a:r>
              <a:rPr lang="es-419" sz="2300" dirty="0" err="1">
                <a:solidFill>
                  <a:srgbClr val="000000"/>
                </a:solidFill>
              </a:rPr>
              <a:t>possono</a:t>
            </a:r>
            <a:r>
              <a:rPr lang="es-419" sz="2300" dirty="0">
                <a:solidFill>
                  <a:srgbClr val="000000"/>
                </a:solidFill>
              </a:rPr>
              <a:t> </a:t>
            </a:r>
            <a:r>
              <a:rPr lang="es-419" sz="2300" dirty="0" err="1">
                <a:solidFill>
                  <a:srgbClr val="000000"/>
                </a:solidFill>
              </a:rPr>
              <a:t>essere</a:t>
            </a:r>
            <a:r>
              <a:rPr lang="es-419" sz="2300" dirty="0">
                <a:solidFill>
                  <a:srgbClr val="000000"/>
                </a:solidFill>
              </a:rPr>
              <a:t> </a:t>
            </a:r>
            <a:r>
              <a:rPr lang="es-419" sz="2300" dirty="0" err="1">
                <a:solidFill>
                  <a:srgbClr val="000000"/>
                </a:solidFill>
              </a:rPr>
              <a:t>tra</a:t>
            </a:r>
            <a:r>
              <a:rPr lang="es-419" sz="2300" dirty="0">
                <a:solidFill>
                  <a:srgbClr val="000000"/>
                </a:solidFill>
              </a:rPr>
              <a:t> </a:t>
            </a:r>
            <a:r>
              <a:rPr lang="es-419" sz="2300" dirty="0" err="1">
                <a:solidFill>
                  <a:srgbClr val="000000"/>
                </a:solidFill>
              </a:rPr>
              <a:t>conti</a:t>
            </a:r>
            <a:r>
              <a:rPr lang="es-419" sz="2300" dirty="0">
                <a:solidFill>
                  <a:srgbClr val="000000"/>
                </a:solidFill>
              </a:rPr>
              <a:t> </a:t>
            </a:r>
            <a:r>
              <a:rPr lang="es-419" sz="2300" dirty="0" err="1">
                <a:solidFill>
                  <a:srgbClr val="000000"/>
                </a:solidFill>
              </a:rPr>
              <a:t>dello</a:t>
            </a:r>
            <a:r>
              <a:rPr lang="es-419" sz="2300" dirty="0">
                <a:solidFill>
                  <a:srgbClr val="000000"/>
                </a:solidFill>
              </a:rPr>
              <a:t> </a:t>
            </a:r>
            <a:r>
              <a:rPr lang="es-419" sz="2300" dirty="0" err="1">
                <a:solidFill>
                  <a:srgbClr val="000000"/>
                </a:solidFill>
              </a:rPr>
              <a:t>stesso</a:t>
            </a:r>
            <a:r>
              <a:rPr lang="es-419" sz="2300" dirty="0">
                <a:solidFill>
                  <a:srgbClr val="000000"/>
                </a:solidFill>
              </a:rPr>
              <a:t> </a:t>
            </a:r>
            <a:r>
              <a:rPr lang="es-419" sz="2300" dirty="0" err="1">
                <a:solidFill>
                  <a:srgbClr val="000000"/>
                </a:solidFill>
              </a:rPr>
              <a:t>utente</a:t>
            </a:r>
            <a:endParaRPr lang="es-419" sz="2300" dirty="0">
              <a:solidFill>
                <a:srgbClr val="000000"/>
              </a:solidFill>
            </a:endParaRPr>
          </a:p>
          <a:p>
            <a:pPr marL="402325">
              <a:lnSpc>
                <a:spcPct val="80000"/>
              </a:lnSpc>
              <a:spcBef>
                <a:spcPts val="469"/>
              </a:spcBef>
              <a:buClr>
                <a:srgbClr val="000000"/>
              </a:buClr>
              <a:buSzPts val="2000"/>
            </a:pPr>
            <a:r>
              <a:rPr lang="es-419" sz="2300" dirty="0">
                <a:solidFill>
                  <a:srgbClr val="000000"/>
                </a:solidFill>
              </a:rPr>
              <a:t>Conto di </a:t>
            </a:r>
            <a:r>
              <a:rPr lang="es-419" sz="2300" dirty="0" err="1">
                <a:solidFill>
                  <a:srgbClr val="000000"/>
                </a:solidFill>
              </a:rPr>
              <a:t>partenza</a:t>
            </a:r>
            <a:r>
              <a:rPr lang="es-419" sz="2300" dirty="0">
                <a:solidFill>
                  <a:srgbClr val="000000"/>
                </a:solidFill>
              </a:rPr>
              <a:t> e </a:t>
            </a:r>
            <a:r>
              <a:rPr lang="es-419" sz="2300" dirty="0" err="1">
                <a:solidFill>
                  <a:srgbClr val="000000"/>
                </a:solidFill>
              </a:rPr>
              <a:t>destinazione</a:t>
            </a:r>
            <a:r>
              <a:rPr lang="es-419" sz="2300" dirty="0">
                <a:solidFill>
                  <a:srgbClr val="000000"/>
                </a:solidFill>
              </a:rPr>
              <a:t> </a:t>
            </a:r>
            <a:r>
              <a:rPr lang="es-419" sz="2300" dirty="0" err="1">
                <a:solidFill>
                  <a:srgbClr val="000000"/>
                </a:solidFill>
              </a:rPr>
              <a:t>dei</a:t>
            </a:r>
            <a:r>
              <a:rPr lang="es-419" sz="2300" dirty="0">
                <a:solidFill>
                  <a:srgbClr val="000000"/>
                </a:solidFill>
              </a:rPr>
              <a:t> </a:t>
            </a:r>
            <a:r>
              <a:rPr lang="es-419" sz="2300" dirty="0" err="1">
                <a:solidFill>
                  <a:srgbClr val="000000"/>
                </a:solidFill>
              </a:rPr>
              <a:t>trasferimenti</a:t>
            </a:r>
            <a:r>
              <a:rPr lang="es-419" sz="2300" dirty="0">
                <a:solidFill>
                  <a:srgbClr val="000000"/>
                </a:solidFill>
              </a:rPr>
              <a:t> non </a:t>
            </a:r>
            <a:r>
              <a:rPr lang="es-419" sz="2300" dirty="0" err="1">
                <a:solidFill>
                  <a:srgbClr val="000000"/>
                </a:solidFill>
              </a:rPr>
              <a:t>possono</a:t>
            </a:r>
            <a:r>
              <a:rPr lang="es-419" sz="2300" dirty="0">
                <a:solidFill>
                  <a:srgbClr val="000000"/>
                </a:solidFill>
              </a:rPr>
              <a:t> </a:t>
            </a:r>
            <a:r>
              <a:rPr lang="es-419" sz="2300" dirty="0" err="1">
                <a:solidFill>
                  <a:srgbClr val="000000"/>
                </a:solidFill>
              </a:rPr>
              <a:t>coincidere</a:t>
            </a:r>
            <a:endParaRPr lang="es-419" sz="2300" dirty="0">
              <a:solidFill>
                <a:srgbClr val="000000"/>
              </a:solidFill>
            </a:endParaRPr>
          </a:p>
        </p:txBody>
      </p:sp>
      <p:sp>
        <p:nvSpPr>
          <p:cNvPr id="4" name="TextBox 6">
            <a:extLst>
              <a:ext uri="{FF2B5EF4-FFF2-40B4-BE49-F238E27FC236}">
                <a16:creationId xmlns:a16="http://schemas.microsoft.com/office/drawing/2014/main" id="{C6E88E8B-5673-4AE6-8F36-4B8DC9E32F92}"/>
              </a:ext>
            </a:extLst>
          </p:cNvPr>
          <p:cNvSpPr txBox="1"/>
          <p:nvPr/>
        </p:nvSpPr>
        <p:spPr>
          <a:xfrm>
            <a:off x="3358764" y="3970799"/>
            <a:ext cx="6135094"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CREATE TABLE `salt` (</a:t>
            </a:r>
          </a:p>
          <a:p>
            <a:r>
              <a:rPr lang="en-US" sz="1600" dirty="0">
                <a:latin typeface="Courier New" panose="02070309020205020404" pitchFamily="49" charset="0"/>
                <a:cs typeface="Courier New" panose="02070309020205020404" pitchFamily="49" charset="0"/>
              </a:rPr>
              <a:t>  `id` int NOT NULL AUTO_INCREMENT,</a:t>
            </a:r>
          </a:p>
          <a:p>
            <a:r>
              <a:rPr lang="en-US" sz="1600" dirty="0">
                <a:latin typeface="Courier New" panose="02070309020205020404" pitchFamily="49" charset="0"/>
                <a:cs typeface="Courier New" panose="02070309020205020404" pitchFamily="49" charset="0"/>
              </a:rPr>
              <a:t>  `user` int NOT NULL,</a:t>
            </a:r>
          </a:p>
          <a:p>
            <a:r>
              <a:rPr lang="en-US" sz="1600" dirty="0">
                <a:latin typeface="Courier New" panose="02070309020205020404" pitchFamily="49" charset="0"/>
                <a:cs typeface="Courier New" panose="02070309020205020404" pitchFamily="49" charset="0"/>
              </a:rPr>
              <a:t>  `salt` varchar(64) NOT NULL,</a:t>
            </a:r>
          </a:p>
          <a:p>
            <a:r>
              <a:rPr lang="en-US" sz="1600" dirty="0">
                <a:latin typeface="Courier New" panose="02070309020205020404" pitchFamily="49" charset="0"/>
                <a:cs typeface="Courier New" panose="02070309020205020404" pitchFamily="49" charset="0"/>
              </a:rPr>
              <a:t>  PRIMARY KEY (`id`),</a:t>
            </a:r>
          </a:p>
          <a:p>
            <a:r>
              <a:rPr lang="en-US" sz="1600" dirty="0">
                <a:latin typeface="Courier New" panose="02070309020205020404" pitchFamily="49" charset="0"/>
                <a:cs typeface="Courier New" panose="02070309020205020404" pitchFamily="49" charset="0"/>
              </a:rPr>
              <a:t>  KEY `owns` (`user`),</a:t>
            </a:r>
          </a:p>
          <a:p>
            <a:r>
              <a:rPr lang="en-US" sz="1600" dirty="0">
                <a:latin typeface="Courier New" panose="02070309020205020404" pitchFamily="49" charset="0"/>
                <a:cs typeface="Courier New" panose="02070309020205020404" pitchFamily="49" charset="0"/>
              </a:rPr>
              <a:t>  CONSTRAINT `owns` FOREIGN KEY (`user`) REFERENCES `user` (`id`) </a:t>
            </a:r>
          </a:p>
          <a:p>
            <a:r>
              <a:rPr lang="en-US" sz="1600" dirty="0">
                <a:latin typeface="Courier New" panose="02070309020205020404" pitchFamily="49" charset="0"/>
                <a:cs typeface="Courier New" panose="02070309020205020404" pitchFamily="49" charset="0"/>
              </a:rPr>
              <a:t>ON DELETE CASCADE</a:t>
            </a:r>
          </a:p>
          <a:p>
            <a:r>
              <a:rPr lang="en-US" sz="1600" dirty="0">
                <a:latin typeface="Courier New" panose="02070309020205020404" pitchFamily="49" charset="0"/>
                <a:cs typeface="Courier New" panose="02070309020205020404" pitchFamily="49" charset="0"/>
              </a:rPr>
              <a:t>ON UPDATE CASCADE)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3D51B1-AF6A-4A65-9178-07F0B35F05D2}"/>
              </a:ext>
            </a:extLst>
          </p:cNvPr>
          <p:cNvSpPr>
            <a:spLocks noGrp="1"/>
          </p:cNvSpPr>
          <p:nvPr>
            <p:ph type="title"/>
          </p:nvPr>
        </p:nvSpPr>
        <p:spPr>
          <a:xfrm>
            <a:off x="838200" y="-120907"/>
            <a:ext cx="10515600" cy="1325563"/>
          </a:xfrm>
        </p:spPr>
        <p:txBody>
          <a:bodyPr/>
          <a:lstStyle/>
          <a:p>
            <a:pPr algn="ctr"/>
            <a:r>
              <a:rPr lang="it-IT" b="1" dirty="0"/>
              <a:t>Application design (IFML)</a:t>
            </a:r>
          </a:p>
        </p:txBody>
      </p:sp>
      <p:pic>
        <p:nvPicPr>
          <p:cNvPr id="9" name="Immagine 8">
            <a:extLst>
              <a:ext uri="{FF2B5EF4-FFF2-40B4-BE49-F238E27FC236}">
                <a16:creationId xmlns:a16="http://schemas.microsoft.com/office/drawing/2014/main" id="{EB71AB65-EC86-483F-9EE5-B95EC37DE5F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94" y="455140"/>
            <a:ext cx="12192000" cy="6853881"/>
          </a:xfrm>
          <a:prstGeom prst="rect">
            <a:avLst/>
          </a:prstGeom>
        </p:spPr>
      </p:pic>
    </p:spTree>
    <p:extLst>
      <p:ext uri="{BB962C8B-B14F-4D97-AF65-F5344CB8AC3E}">
        <p14:creationId xmlns:p14="http://schemas.microsoft.com/office/powerpoint/2010/main" val="101770802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1807</Words>
  <Application>Microsoft Office PowerPoint</Application>
  <PresentationFormat>Widescreen</PresentationFormat>
  <Paragraphs>233</Paragraphs>
  <Slides>18</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Courier New</vt:lpstr>
      <vt:lpstr>Tema di Office</vt:lpstr>
      <vt:lpstr>Progetto TIW HTML PURE</vt:lpstr>
      <vt:lpstr>Presentazione standard di PowerPoint</vt:lpstr>
      <vt:lpstr>Presentazione standard di PowerPoint</vt:lpstr>
      <vt:lpstr>Database design</vt:lpstr>
      <vt:lpstr>Database design</vt:lpstr>
      <vt:lpstr>Database design</vt:lpstr>
      <vt:lpstr>Presentazione standard di PowerPoint</vt:lpstr>
      <vt:lpstr>Completamento/ampliamento delle specifiche</vt:lpstr>
      <vt:lpstr>Application design (IFML)</vt:lpstr>
      <vt:lpstr>Components</vt:lpstr>
      <vt:lpstr>Events: login</vt:lpstr>
      <vt:lpstr>Events: go to homepage</vt:lpstr>
      <vt:lpstr>Events: go to account info</vt:lpstr>
      <vt:lpstr>Events: go to account info</vt:lpstr>
      <vt:lpstr>Events: check transfer</vt:lpstr>
      <vt:lpstr>Events: go to summary page</vt:lpstr>
      <vt:lpstr>Events: go to error page</vt:lpstr>
      <vt:lpstr>Events: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Riccardo Nannini</dc:creator>
  <cp:lastModifiedBy>Riccardo Nannini</cp:lastModifiedBy>
  <cp:revision>43</cp:revision>
  <dcterms:created xsi:type="dcterms:W3CDTF">2020-05-24T09:54:28Z</dcterms:created>
  <dcterms:modified xsi:type="dcterms:W3CDTF">2020-06-29T16:33:15Z</dcterms:modified>
</cp:coreProperties>
</file>