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350" r:id="rId4"/>
    <p:sldId id="260" r:id="rId5"/>
    <p:sldId id="342" r:id="rId6"/>
    <p:sldId id="343" r:id="rId7"/>
    <p:sldId id="351" r:id="rId8"/>
    <p:sldId id="352" r:id="rId9"/>
    <p:sldId id="263" r:id="rId10"/>
    <p:sldId id="264" r:id="rId11"/>
    <p:sldId id="265" r:id="rId12"/>
    <p:sldId id="283" r:id="rId13"/>
    <p:sldId id="282" r:id="rId14"/>
    <p:sldId id="280" r:id="rId15"/>
    <p:sldId id="281" r:id="rId16"/>
    <p:sldId id="268" r:id="rId17"/>
    <p:sldId id="353" r:id="rId18"/>
    <p:sldId id="269" r:id="rId19"/>
    <p:sldId id="284" r:id="rId20"/>
    <p:sldId id="270" r:id="rId21"/>
    <p:sldId id="272" r:id="rId22"/>
    <p:sldId id="354"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00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120" d="100"/>
          <a:sy n="120" d="100"/>
        </p:scale>
        <p:origin x="2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46FC4-4F30-4106-9FE5-98C419C12800}" type="datetimeFigureOut">
              <a:rPr lang="it-IT" smtClean="0"/>
              <a:t>29/06/2020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2FDDC-F6D6-4093-844E-9176597BDF45}" type="slidenum">
              <a:rPr lang="it-IT" smtClean="0"/>
              <a:t>‹N›</a:t>
            </a:fld>
            <a:endParaRPr lang="it-IT"/>
          </a:p>
        </p:txBody>
      </p:sp>
    </p:spTree>
    <p:extLst>
      <p:ext uri="{BB962C8B-B14F-4D97-AF65-F5344CB8AC3E}">
        <p14:creationId xmlns:p14="http://schemas.microsoft.com/office/powerpoint/2010/main" val="231898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0e28bffb8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70e28bffb8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138c9699d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g7138c9699d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4" name="Google Shape;194;g70e28bffb8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7" name="Google Shape;217;g70e28bffb8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EA2FDDC-F6D6-4093-844E-9176597BDF45}" type="slidenum">
              <a:rPr lang="it-IT" smtClean="0"/>
              <a:t>13</a:t>
            </a:fld>
            <a:endParaRPr lang="it-IT"/>
          </a:p>
        </p:txBody>
      </p:sp>
    </p:spTree>
    <p:extLst>
      <p:ext uri="{BB962C8B-B14F-4D97-AF65-F5344CB8AC3E}">
        <p14:creationId xmlns:p14="http://schemas.microsoft.com/office/powerpoint/2010/main" val="142101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411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8E69C2-F0E3-47B3-942D-66498A6B7A0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A410129-84D4-467F-B666-DD53B3728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659A52A-FED8-4AB8-90FA-F8578516DCC5}"/>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FC3C443D-1827-4E09-B5B2-4518E277161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8BC252-7DD3-487A-9ADB-0B1FD590925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151702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8E80EB-5C88-4A10-804D-38AD2ACC1B1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BF72FEA-5C46-485F-8B94-BCC3F00ADDD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CDC7F0-9D74-4717-9CBB-4B9C505A2694}"/>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9C0DA5C7-AE32-4E4F-950E-0498890C629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5517249-AB62-491C-9D77-848CA11A60D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428057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A21468A-96EB-48B8-A4D4-276F3F48D58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3FF65C0-B32C-479D-9FE7-8DD6271D149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E48F87-986E-4D97-81A9-22386F7713B6}"/>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68C05E6C-2C4B-4C6B-827E-46FF8B0E85D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DFD9044-BA69-486C-83F6-4B0AEE9116BF}"/>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353665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CED51C-0E91-4CAE-B84A-3DFFFA2965A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EDA565-9871-4FC7-9795-724B8674AA9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CCA8CA-E93B-4688-BE4F-55CB8604311C}"/>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5A4D9DAE-536C-4474-8745-4DBCB4D9962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992803F-4015-431B-B2A0-A68ADC87FD9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53380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6B60B5-65BB-4FB1-B159-855A4AF06B4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5C867B5-85CB-4A5C-A681-78C487DF9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6B312A3-0E6D-47AB-9B43-B4513E8EC768}"/>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78F269E4-BA96-49DF-A9F1-B04E4840BD5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F117B9-140B-4A0B-8F97-FF9E42FA78C4}"/>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189900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A78822-79B5-4E54-9A1A-30A44E2B360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DEC4D7B-CD4E-4FDE-A0EB-C3A26E5194F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002E088-5FA8-4F8D-BEC7-C7C93EC8704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62538A-75A7-41A2-8E90-B212A39C6371}"/>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6" name="Segnaposto piè di pagina 5">
            <a:extLst>
              <a:ext uri="{FF2B5EF4-FFF2-40B4-BE49-F238E27FC236}">
                <a16:creationId xmlns:a16="http://schemas.microsoft.com/office/drawing/2014/main" id="{933EFBC3-7AC2-4801-BDA5-8F64AB770DF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9BBF69D-04C8-41B6-8F8E-DEB0E92E6306}"/>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216986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1E131A-17B3-49F2-903F-7C16A333CA9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C609351-346A-461C-8449-3C02DF81E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E283368-5827-466B-80DF-00F9419C916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864CA0A-25BA-4ADA-8F0C-4299D5998F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65C6475-2C81-469D-B164-A41D3604506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B537B6C-CE57-4D6C-AA5F-6F4B9963AB1A}"/>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8" name="Segnaposto piè di pagina 7">
            <a:extLst>
              <a:ext uri="{FF2B5EF4-FFF2-40B4-BE49-F238E27FC236}">
                <a16:creationId xmlns:a16="http://schemas.microsoft.com/office/drawing/2014/main" id="{7556D807-E668-4597-BB99-5A0EE078F45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862CCC9-ECB7-4FB6-ADBD-28A0F5BA080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361183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80E18-3610-42AF-B85E-21B8B54307C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8289818-E1CB-415A-B3B3-422B4AC54E70}"/>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4" name="Segnaposto piè di pagina 3">
            <a:extLst>
              <a:ext uri="{FF2B5EF4-FFF2-40B4-BE49-F238E27FC236}">
                <a16:creationId xmlns:a16="http://schemas.microsoft.com/office/drawing/2014/main" id="{BC9FB296-297F-4579-B57E-177F31D24D2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95BBE24-BE74-41AD-A712-A579F0ABD443}"/>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73818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BAFFAA3-F683-47EE-8523-5C52A0878E91}"/>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3" name="Segnaposto piè di pagina 2">
            <a:extLst>
              <a:ext uri="{FF2B5EF4-FFF2-40B4-BE49-F238E27FC236}">
                <a16:creationId xmlns:a16="http://schemas.microsoft.com/office/drawing/2014/main" id="{85A31C56-AB06-4049-8E8E-37CE036E4E1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85F31E0-E57F-42E7-A752-A73F4CA4C4A6}"/>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323701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70EFE2-231A-4CDB-8A59-6E909ABB62C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35D62F1-5F10-4055-BA72-969363C57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BE2FD08-3410-45C3-B80A-4ABEDA7BF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5D132AF-7256-46A2-9E1B-D03A4CE6DEC6}"/>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6" name="Segnaposto piè di pagina 5">
            <a:extLst>
              <a:ext uri="{FF2B5EF4-FFF2-40B4-BE49-F238E27FC236}">
                <a16:creationId xmlns:a16="http://schemas.microsoft.com/office/drawing/2014/main" id="{E9CEE877-D5FA-48F1-BDD1-E54C84FA240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F3E4118-3FDD-4978-92EF-EF762AAEAC3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188019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582A84-8D13-4F1E-A708-AC58717602E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12B7EE7-A443-4ACF-941F-B106DE91C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AAEE497-3BD3-4F06-8F1A-E949A4C87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A1D7577-4B93-4519-9E24-782417B2092F}"/>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6" name="Segnaposto piè di pagina 5">
            <a:extLst>
              <a:ext uri="{FF2B5EF4-FFF2-40B4-BE49-F238E27FC236}">
                <a16:creationId xmlns:a16="http://schemas.microsoft.com/office/drawing/2014/main" id="{9C2D5F42-E3BD-48F9-953D-48AA5A21168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70E09D5-9D17-4A26-9341-48DC2015DB4F}"/>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38525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34D8FF5-7B4C-4B8A-BFA0-07C15B60A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3389A7-1377-4F03-9CC2-70E05B325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3A90273-A5E2-443C-B4A2-915F8ECB1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9DEBC419-7B60-4ACC-83D2-4E0CB8E94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D8D66C7-2A76-4390-A52C-ACB89B854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167B0-D3F5-492C-A4A7-902DBB0D5A2C}" type="slidenum">
              <a:rPr lang="it-IT" smtClean="0"/>
              <a:t>‹N›</a:t>
            </a:fld>
            <a:endParaRPr lang="it-IT"/>
          </a:p>
        </p:txBody>
      </p:sp>
    </p:spTree>
    <p:extLst>
      <p:ext uri="{BB962C8B-B14F-4D97-AF65-F5344CB8AC3E}">
        <p14:creationId xmlns:p14="http://schemas.microsoft.com/office/powerpoint/2010/main" val="16692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540144-80BE-4678-AFFE-348A0A3182F0}"/>
              </a:ext>
            </a:extLst>
          </p:cNvPr>
          <p:cNvSpPr>
            <a:spLocks noGrp="1"/>
          </p:cNvSpPr>
          <p:nvPr>
            <p:ph type="ctrTitle"/>
          </p:nvPr>
        </p:nvSpPr>
        <p:spPr>
          <a:xfrm>
            <a:off x="1453764" y="200012"/>
            <a:ext cx="9144000" cy="2387600"/>
          </a:xfrm>
        </p:spPr>
        <p:txBody>
          <a:bodyPr/>
          <a:lstStyle/>
          <a:p>
            <a:r>
              <a:rPr lang="it-IT" dirty="0"/>
              <a:t>Progetto TIW</a:t>
            </a:r>
            <a:br>
              <a:rPr lang="it-IT" dirty="0"/>
            </a:br>
            <a:r>
              <a:rPr lang="it-IT" sz="4000" b="1" i="1" dirty="0"/>
              <a:t>RIA</a:t>
            </a:r>
          </a:p>
        </p:txBody>
      </p:sp>
      <p:sp>
        <p:nvSpPr>
          <p:cNvPr id="3" name="Titolo 1">
            <a:extLst>
              <a:ext uri="{FF2B5EF4-FFF2-40B4-BE49-F238E27FC236}">
                <a16:creationId xmlns:a16="http://schemas.microsoft.com/office/drawing/2014/main" id="{33BE1609-3285-4D48-97C5-32CCFA1D5508}"/>
              </a:ext>
            </a:extLst>
          </p:cNvPr>
          <p:cNvSpPr txBox="1">
            <a:spLocks/>
          </p:cNvSpPr>
          <p:nvPr/>
        </p:nvSpPr>
        <p:spPr>
          <a:xfrm>
            <a:off x="1453764" y="3429000"/>
            <a:ext cx="9144000" cy="23876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dirty="0"/>
              <a:t>Antonio Ercolani 10627128</a:t>
            </a:r>
          </a:p>
          <a:p>
            <a:r>
              <a:rPr lang="it-IT" dirty="0"/>
              <a:t>Simone Gheller 10567673</a:t>
            </a:r>
          </a:p>
          <a:p>
            <a:r>
              <a:rPr lang="it-IT" dirty="0"/>
              <a:t>Riccardo Nannini 10626268</a:t>
            </a:r>
          </a:p>
        </p:txBody>
      </p:sp>
    </p:spTree>
    <p:extLst>
      <p:ext uri="{BB962C8B-B14F-4D97-AF65-F5344CB8AC3E}">
        <p14:creationId xmlns:p14="http://schemas.microsoft.com/office/powerpoint/2010/main" val="111227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1638300" y="247032"/>
            <a:ext cx="8915400" cy="11430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Application design</a:t>
            </a:r>
            <a:endParaRPr dirty="0"/>
          </a:p>
        </p:txBody>
      </p:sp>
      <p:sp>
        <p:nvSpPr>
          <p:cNvPr id="197" name="Google Shape;197;p33"/>
          <p:cNvSpPr/>
          <p:nvPr/>
        </p:nvSpPr>
        <p:spPr>
          <a:xfrm>
            <a:off x="267264" y="2148937"/>
            <a:ext cx="4402646" cy="44344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LOGIN PAGE</a:t>
            </a:r>
            <a:endParaRPr sz="2100" dirty="0">
              <a:solidFill>
                <a:schemeClr val="dk1"/>
              </a:solidFill>
              <a:latin typeface="Calibri"/>
              <a:ea typeface="Calibri"/>
              <a:cs typeface="Calibri"/>
              <a:sym typeface="Calibri"/>
            </a:endParaRPr>
          </a:p>
        </p:txBody>
      </p:sp>
      <p:sp>
        <p:nvSpPr>
          <p:cNvPr id="198" name="Google Shape;198;p33"/>
          <p:cNvSpPr/>
          <p:nvPr/>
        </p:nvSpPr>
        <p:spPr>
          <a:xfrm>
            <a:off x="1018889" y="2666096"/>
            <a:ext cx="1989325"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Login form</a:t>
            </a:r>
            <a:br>
              <a:rPr lang="es-419" dirty="0">
                <a:solidFill>
                  <a:schemeClr val="dk1"/>
                </a:solidFill>
                <a:latin typeface="Calibri"/>
                <a:ea typeface="Calibri"/>
                <a:cs typeface="Calibri"/>
                <a:sym typeface="Calibri"/>
              </a:rPr>
            </a:br>
            <a:r>
              <a:rPr lang="es-419" dirty="0">
                <a:solidFill>
                  <a:schemeClr val="dk1"/>
                </a:solidFill>
                <a:latin typeface="Calibri"/>
                <a:ea typeface="Calibri"/>
                <a:cs typeface="Calibri"/>
                <a:sym typeface="Calibri"/>
              </a:rPr>
              <a:t>[field: username</a:t>
            </a:r>
            <a:endParaRPr sz="1200" dirty="0"/>
          </a:p>
          <a:p>
            <a:pPr algn="ctr"/>
            <a:r>
              <a:rPr lang="es-419" dirty="0">
                <a:solidFill>
                  <a:schemeClr val="dk1"/>
                </a:solidFill>
                <a:latin typeface="Calibri"/>
                <a:ea typeface="Calibri"/>
                <a:cs typeface="Calibri"/>
                <a:sym typeface="Calibri"/>
              </a:rPr>
              <a:t>field: password]</a:t>
            </a:r>
            <a:endParaRPr dirty="0">
              <a:solidFill>
                <a:schemeClr val="dk1"/>
              </a:solidFill>
              <a:latin typeface="Calibri"/>
              <a:ea typeface="Calibri"/>
              <a:cs typeface="Calibri"/>
              <a:sym typeface="Calibri"/>
            </a:endParaRPr>
          </a:p>
        </p:txBody>
      </p:sp>
      <p:sp>
        <p:nvSpPr>
          <p:cNvPr id="199" name="Google Shape;199;p33"/>
          <p:cNvSpPr/>
          <p:nvPr/>
        </p:nvSpPr>
        <p:spPr>
          <a:xfrm>
            <a:off x="9091399" y="4542967"/>
            <a:ext cx="2730325"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HOME</a:t>
            </a:r>
            <a:endParaRPr sz="2100" dirty="0">
              <a:solidFill>
                <a:schemeClr val="dk1"/>
              </a:solidFill>
              <a:latin typeface="Calibri"/>
              <a:ea typeface="Calibri"/>
              <a:cs typeface="Calibri"/>
              <a:sym typeface="Calibri"/>
            </a:endParaRPr>
          </a:p>
        </p:txBody>
      </p:sp>
      <p:sp>
        <p:nvSpPr>
          <p:cNvPr id="200" name="Google Shape;200;p33"/>
          <p:cNvSpPr/>
          <p:nvPr/>
        </p:nvSpPr>
        <p:spPr>
          <a:xfrm>
            <a:off x="2869944" y="2651022"/>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204" name="Google Shape;204;p33"/>
          <p:cNvSpPr txBox="1"/>
          <p:nvPr/>
        </p:nvSpPr>
        <p:spPr>
          <a:xfrm>
            <a:off x="3344906" y="2314526"/>
            <a:ext cx="901550"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cxnSp>
        <p:nvCxnSpPr>
          <p:cNvPr id="205" name="Google Shape;205;p33"/>
          <p:cNvCxnSpPr>
            <a:cxnSpLocks/>
            <a:stCxn id="206" idx="4"/>
          </p:cNvCxnSpPr>
          <p:nvPr/>
        </p:nvCxnSpPr>
        <p:spPr>
          <a:xfrm rot="5400000">
            <a:off x="5367059" y="2239122"/>
            <a:ext cx="276549" cy="1590060"/>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5190773" y="3167775"/>
            <a:ext cx="2696200" cy="369200"/>
          </a:xfrm>
          <a:prstGeom prst="rect">
            <a:avLst/>
          </a:prstGeom>
          <a:noFill/>
          <a:ln>
            <a:noFill/>
          </a:ln>
        </p:spPr>
        <p:txBody>
          <a:bodyPr spcFirstLastPara="1" wrap="square" lIns="107269" tIns="53620" rIns="107269" bIns="53620" anchor="t" anchorCtr="0">
            <a:noAutofit/>
          </a:bodyPr>
          <a:lstStyle/>
          <a:p>
            <a:r>
              <a:rPr lang="es-419" dirty="0" err="1">
                <a:solidFill>
                  <a:schemeClr val="dk1"/>
                </a:solidFill>
                <a:latin typeface="Calibri"/>
                <a:ea typeface="Calibri"/>
                <a:cs typeface="Calibri"/>
                <a:sym typeface="Calibri"/>
              </a:rPr>
              <a:t>wrong</a:t>
            </a:r>
            <a:r>
              <a:rPr lang="es-419" dirty="0">
                <a:solidFill>
                  <a:schemeClr val="dk1"/>
                </a:solidFill>
                <a:latin typeface="Calibri"/>
                <a:ea typeface="Calibri"/>
                <a:cs typeface="Calibri"/>
                <a:sym typeface="Calibri"/>
              </a:rPr>
              <a:t> user + pswd</a:t>
            </a:r>
            <a:endParaRPr dirty="0">
              <a:solidFill>
                <a:schemeClr val="dk1"/>
              </a:solidFill>
              <a:latin typeface="Calibri"/>
              <a:ea typeface="Calibri"/>
              <a:cs typeface="Calibri"/>
              <a:sym typeface="Calibri"/>
            </a:endParaRPr>
          </a:p>
        </p:txBody>
      </p:sp>
      <p:sp>
        <p:nvSpPr>
          <p:cNvPr id="208" name="Google Shape;208;p33"/>
          <p:cNvSpPr txBox="1"/>
          <p:nvPr/>
        </p:nvSpPr>
        <p:spPr>
          <a:xfrm>
            <a:off x="3954040" y="1411202"/>
            <a:ext cx="2368925" cy="4104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username</a:t>
            </a:r>
            <a:r>
              <a:rPr lang="es-419" sz="2100" dirty="0">
                <a:solidFill>
                  <a:schemeClr val="dk1"/>
                </a:solidFill>
                <a:latin typeface="Calibri"/>
                <a:ea typeface="Calibri"/>
                <a:cs typeface="Calibri"/>
                <a:sym typeface="Calibri"/>
              </a:rPr>
              <a:t>, </a:t>
            </a:r>
            <a:r>
              <a:rPr lang="es-419" sz="2000" dirty="0">
                <a:solidFill>
                  <a:schemeClr val="dk1"/>
                </a:solidFill>
                <a:latin typeface="Calibri"/>
                <a:ea typeface="Calibri"/>
                <a:cs typeface="Calibri"/>
                <a:sym typeface="Calibri"/>
              </a:rPr>
              <a:t>password</a:t>
            </a:r>
            <a:endParaRPr sz="2100" dirty="0">
              <a:solidFill>
                <a:schemeClr val="dk1"/>
              </a:solidFill>
              <a:latin typeface="Calibri"/>
              <a:ea typeface="Calibri"/>
              <a:cs typeface="Calibri"/>
              <a:sym typeface="Calibri"/>
            </a:endParaRPr>
          </a:p>
        </p:txBody>
      </p:sp>
      <p:cxnSp>
        <p:nvCxnSpPr>
          <p:cNvPr id="209" name="Google Shape;209;p33"/>
          <p:cNvCxnSpPr>
            <a:cxnSpLocks/>
          </p:cNvCxnSpPr>
          <p:nvPr/>
        </p:nvCxnSpPr>
        <p:spPr>
          <a:xfrm>
            <a:off x="5126889" y="1863942"/>
            <a:ext cx="1295328" cy="209836"/>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6266199" y="2027414"/>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Check</a:t>
            </a:r>
            <a:br>
              <a:rPr lang="es-419" sz="2100" dirty="0">
                <a:solidFill>
                  <a:schemeClr val="dk1"/>
                </a:solidFill>
                <a:latin typeface="Calibri"/>
                <a:ea typeface="Calibri"/>
                <a:cs typeface="Calibri"/>
                <a:sym typeface="Calibri"/>
              </a:rPr>
            </a:br>
            <a:r>
              <a:rPr lang="es-419" sz="2100" dirty="0">
                <a:solidFill>
                  <a:schemeClr val="dk1"/>
                </a:solidFill>
                <a:latin typeface="Calibri"/>
                <a:ea typeface="Calibri"/>
                <a:cs typeface="Calibri"/>
                <a:sym typeface="Calibri"/>
              </a:rPr>
              <a:t>Login</a:t>
            </a:r>
            <a:endParaRPr sz="2100" dirty="0">
              <a:solidFill>
                <a:schemeClr val="dk1"/>
              </a:solidFill>
              <a:latin typeface="Calibri"/>
              <a:ea typeface="Calibri"/>
              <a:cs typeface="Calibri"/>
              <a:sym typeface="Calibri"/>
            </a:endParaRPr>
          </a:p>
        </p:txBody>
      </p:sp>
      <p:cxnSp>
        <p:nvCxnSpPr>
          <p:cNvPr id="210" name="Google Shape;210;p33"/>
          <p:cNvCxnSpPr>
            <a:stCxn id="200" idx="6"/>
            <a:endCxn id="202" idx="5"/>
          </p:cNvCxnSpPr>
          <p:nvPr/>
        </p:nvCxnSpPr>
        <p:spPr>
          <a:xfrm flipV="1">
            <a:off x="3181979" y="2354594"/>
            <a:ext cx="3166015" cy="44044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7557999" y="1946418"/>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206" name="Google Shape;206;p33"/>
          <p:cNvSpPr/>
          <p:nvPr/>
        </p:nvSpPr>
        <p:spPr>
          <a:xfrm>
            <a:off x="6144345" y="2607846"/>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212" name="Google Shape;212;p33"/>
          <p:cNvSpPr txBox="1"/>
          <p:nvPr/>
        </p:nvSpPr>
        <p:spPr>
          <a:xfrm>
            <a:off x="7870034" y="2206161"/>
            <a:ext cx="2457011"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user -&gt; session</a:t>
            </a:r>
            <a:endParaRPr sz="2100" dirty="0">
              <a:solidFill>
                <a:schemeClr val="dk1"/>
              </a:solidFill>
              <a:latin typeface="Calibri"/>
              <a:ea typeface="Calibri"/>
              <a:cs typeface="Calibri"/>
              <a:sym typeface="Calibri"/>
            </a:endParaRPr>
          </a:p>
        </p:txBody>
      </p:sp>
      <p:cxnSp>
        <p:nvCxnSpPr>
          <p:cNvPr id="213" name="Google Shape;213;p33"/>
          <p:cNvCxnSpPr>
            <a:cxnSpLocks/>
            <a:stCxn id="211" idx="6"/>
            <a:endCxn id="199" idx="0"/>
          </p:cNvCxnSpPr>
          <p:nvPr/>
        </p:nvCxnSpPr>
        <p:spPr>
          <a:xfrm>
            <a:off x="7870034" y="2090434"/>
            <a:ext cx="2586528" cy="245253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9" name="Google Shape;198;p33">
            <a:extLst>
              <a:ext uri="{FF2B5EF4-FFF2-40B4-BE49-F238E27FC236}">
                <a16:creationId xmlns:a16="http://schemas.microsoft.com/office/drawing/2014/main" id="{31F4758F-6443-4C18-8133-66E7577A17A1}"/>
              </a:ext>
            </a:extLst>
          </p:cNvPr>
          <p:cNvSpPr/>
          <p:nvPr/>
        </p:nvSpPr>
        <p:spPr>
          <a:xfrm>
            <a:off x="558550" y="4017200"/>
            <a:ext cx="3195961" cy="210839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Registration form</a:t>
            </a:r>
          </a:p>
          <a:p>
            <a:pPr algn="ctr"/>
            <a:r>
              <a:rPr lang="es-419" dirty="0">
                <a:solidFill>
                  <a:schemeClr val="dk1"/>
                </a:solidFill>
                <a:ea typeface="Calibri"/>
                <a:cs typeface="Calibri"/>
                <a:sym typeface="Calibri"/>
              </a:rPr>
              <a:t>[field: </a:t>
            </a:r>
            <a:r>
              <a:rPr lang="es-419" dirty="0" err="1">
                <a:solidFill>
                  <a:schemeClr val="dk1"/>
                </a:solidFill>
                <a:ea typeface="Calibri"/>
                <a:cs typeface="Calibri"/>
                <a:sym typeface="Calibri"/>
              </a:rPr>
              <a:t>username</a:t>
            </a:r>
            <a:endParaRPr lang="es-419" dirty="0">
              <a:solidFill>
                <a:schemeClr val="dk1"/>
              </a:solidFill>
              <a:ea typeface="Calibri"/>
              <a:cs typeface="Calibri"/>
              <a:sym typeface="Calibri"/>
            </a:endParaRPr>
          </a:p>
          <a:p>
            <a:pPr algn="ctr"/>
            <a:r>
              <a:rPr lang="es-419" dirty="0">
                <a:solidFill>
                  <a:schemeClr val="dk1"/>
                </a:solidFill>
                <a:ea typeface="Calibri"/>
                <a:cs typeface="Calibri"/>
                <a:sym typeface="Calibri"/>
              </a:rPr>
              <a:t>field: password</a:t>
            </a:r>
          </a:p>
          <a:p>
            <a:pPr algn="ctr"/>
            <a:r>
              <a:rPr lang="es-419" dirty="0">
                <a:solidFill>
                  <a:schemeClr val="dk1"/>
                </a:solidFill>
                <a:ea typeface="Calibri"/>
                <a:cs typeface="Calibri"/>
                <a:sym typeface="Calibri"/>
              </a:rPr>
              <a:t>field: repeat-password</a:t>
            </a:r>
            <a:br>
              <a:rPr lang="es-419" dirty="0">
                <a:solidFill>
                  <a:schemeClr val="dk1"/>
                </a:solidFill>
                <a:latin typeface="Calibri"/>
                <a:ea typeface="Calibri"/>
                <a:cs typeface="Calibri"/>
                <a:sym typeface="Calibri"/>
              </a:rPr>
            </a:br>
            <a:r>
              <a:rPr lang="es-419" dirty="0">
                <a:solidFill>
                  <a:schemeClr val="dk1"/>
                </a:solidFill>
                <a:latin typeface="Calibri"/>
                <a:ea typeface="Calibri"/>
                <a:cs typeface="Calibri"/>
                <a:sym typeface="Calibri"/>
              </a:rPr>
              <a:t>field: </a:t>
            </a:r>
            <a:r>
              <a:rPr lang="en-US" dirty="0">
                <a:solidFill>
                  <a:schemeClr val="dk1"/>
                </a:solidFill>
                <a:latin typeface="Calibri"/>
                <a:ea typeface="Calibri"/>
                <a:cs typeface="Calibri"/>
                <a:sym typeface="Calibri"/>
              </a:rPr>
              <a:t>name</a:t>
            </a:r>
          </a:p>
          <a:p>
            <a:pPr algn="ctr"/>
            <a:r>
              <a:rPr lang="es-419" dirty="0">
                <a:solidFill>
                  <a:schemeClr val="dk1"/>
                </a:solidFill>
                <a:ea typeface="Calibri"/>
                <a:cs typeface="Calibri"/>
                <a:sym typeface="Calibri"/>
              </a:rPr>
              <a:t>field: </a:t>
            </a:r>
            <a:r>
              <a:rPr lang="en-US" dirty="0">
                <a:solidFill>
                  <a:schemeClr val="dk1"/>
                </a:solidFill>
                <a:ea typeface="Calibri"/>
                <a:cs typeface="Calibri"/>
                <a:sym typeface="Calibri"/>
              </a:rPr>
              <a:t>surname</a:t>
            </a:r>
            <a:endParaRPr lang="en-US" dirty="0">
              <a:solidFill>
                <a:schemeClr val="dk1"/>
              </a:solidFill>
              <a:latin typeface="Calibri"/>
              <a:ea typeface="Calibri"/>
              <a:cs typeface="Calibri"/>
              <a:sym typeface="Calibri"/>
            </a:endParaRPr>
          </a:p>
          <a:p>
            <a:pPr algn="ctr"/>
            <a:r>
              <a:rPr lang="en-US" dirty="0">
                <a:solidFill>
                  <a:schemeClr val="dk1"/>
                </a:solidFill>
                <a:latin typeface="Calibri"/>
                <a:cs typeface="Calibri"/>
                <a:sym typeface="Calibri"/>
              </a:rPr>
              <a:t>field: e-mail</a:t>
            </a:r>
            <a:r>
              <a:rPr lang="es-419"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p:txBody>
      </p:sp>
      <p:sp>
        <p:nvSpPr>
          <p:cNvPr id="28" name="Google Shape;200;p33">
            <a:extLst>
              <a:ext uri="{FF2B5EF4-FFF2-40B4-BE49-F238E27FC236}">
                <a16:creationId xmlns:a16="http://schemas.microsoft.com/office/drawing/2014/main" id="{4CAE7686-8F57-4741-9D90-9A258BDE25C0}"/>
              </a:ext>
            </a:extLst>
          </p:cNvPr>
          <p:cNvSpPr/>
          <p:nvPr/>
        </p:nvSpPr>
        <p:spPr>
          <a:xfrm>
            <a:off x="3612927" y="4732170"/>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35" name="Google Shape;202;p33">
            <a:extLst>
              <a:ext uri="{FF2B5EF4-FFF2-40B4-BE49-F238E27FC236}">
                <a16:creationId xmlns:a16="http://schemas.microsoft.com/office/drawing/2014/main" id="{EDD3BAAB-AA90-46EE-9C62-3B13511BF2CB}"/>
              </a:ext>
            </a:extLst>
          </p:cNvPr>
          <p:cNvSpPr/>
          <p:nvPr/>
        </p:nvSpPr>
        <p:spPr>
          <a:xfrm>
            <a:off x="6449816" y="4549007"/>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Register</a:t>
            </a:r>
            <a:endParaRPr sz="2100" dirty="0">
              <a:solidFill>
                <a:schemeClr val="dk1"/>
              </a:solidFill>
              <a:latin typeface="Calibri"/>
              <a:ea typeface="Calibri"/>
              <a:cs typeface="Calibri"/>
              <a:sym typeface="Calibri"/>
            </a:endParaRPr>
          </a:p>
        </p:txBody>
      </p:sp>
      <p:cxnSp>
        <p:nvCxnSpPr>
          <p:cNvPr id="36" name="Google Shape;210;p33">
            <a:extLst>
              <a:ext uri="{FF2B5EF4-FFF2-40B4-BE49-F238E27FC236}">
                <a16:creationId xmlns:a16="http://schemas.microsoft.com/office/drawing/2014/main" id="{0C825928-98C5-492C-93EE-4740B45ECBDF}"/>
              </a:ext>
            </a:extLst>
          </p:cNvPr>
          <p:cNvCxnSpPr>
            <a:cxnSpLocks/>
            <a:stCxn id="28" idx="6"/>
            <a:endCxn id="35" idx="5"/>
          </p:cNvCxnSpPr>
          <p:nvPr/>
        </p:nvCxnSpPr>
        <p:spPr>
          <a:xfrm>
            <a:off x="3924962" y="4876186"/>
            <a:ext cx="2606649"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1" name="Google Shape;205;p33">
            <a:extLst>
              <a:ext uri="{FF2B5EF4-FFF2-40B4-BE49-F238E27FC236}">
                <a16:creationId xmlns:a16="http://schemas.microsoft.com/office/drawing/2014/main" id="{06505A4F-EBBD-4D90-8FC8-2D8FB4DC4025}"/>
              </a:ext>
            </a:extLst>
          </p:cNvPr>
          <p:cNvCxnSpPr>
            <a:cxnSpLocks/>
          </p:cNvCxnSpPr>
          <p:nvPr/>
        </p:nvCxnSpPr>
        <p:spPr>
          <a:xfrm rot="10800000" flipV="1">
            <a:off x="4701722" y="5203366"/>
            <a:ext cx="1768849" cy="144016"/>
          </a:xfrm>
          <a:prstGeom prst="bentConnector3">
            <a:avLst>
              <a:gd name="adj1" fmla="val -5208"/>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4" name="Google Shape;207;p33">
            <a:extLst>
              <a:ext uri="{FF2B5EF4-FFF2-40B4-BE49-F238E27FC236}">
                <a16:creationId xmlns:a16="http://schemas.microsoft.com/office/drawing/2014/main" id="{949B9683-A873-455D-AF2E-E240C8A922A8}"/>
              </a:ext>
            </a:extLst>
          </p:cNvPr>
          <p:cNvSpPr txBox="1"/>
          <p:nvPr/>
        </p:nvSpPr>
        <p:spPr>
          <a:xfrm>
            <a:off x="6098092" y="5418656"/>
            <a:ext cx="2696200"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error</a:t>
            </a:r>
            <a:endParaRPr dirty="0">
              <a:solidFill>
                <a:schemeClr val="dk1"/>
              </a:solidFill>
              <a:latin typeface="Calibri"/>
              <a:ea typeface="Calibri"/>
              <a:cs typeface="Calibri"/>
              <a:sym typeface="Calibri"/>
            </a:endParaRPr>
          </a:p>
        </p:txBody>
      </p:sp>
      <p:sp>
        <p:nvSpPr>
          <p:cNvPr id="29" name="Google Shape;212;p33">
            <a:extLst>
              <a:ext uri="{FF2B5EF4-FFF2-40B4-BE49-F238E27FC236}">
                <a16:creationId xmlns:a16="http://schemas.microsoft.com/office/drawing/2014/main" id="{BC188404-193B-472E-8776-5B36E6A8C3C7}"/>
              </a:ext>
            </a:extLst>
          </p:cNvPr>
          <p:cNvSpPr txBox="1"/>
          <p:nvPr/>
        </p:nvSpPr>
        <p:spPr>
          <a:xfrm>
            <a:off x="5439843" y="3629065"/>
            <a:ext cx="2881622" cy="369200"/>
          </a:xfrm>
          <a:prstGeom prst="rect">
            <a:avLst/>
          </a:prstGeom>
          <a:noFill/>
          <a:ln>
            <a:noFill/>
          </a:ln>
        </p:spPr>
        <p:txBody>
          <a:bodyPr spcFirstLastPara="1" wrap="square" lIns="107269" tIns="53620" rIns="107269" bIns="53620" anchor="t" anchorCtr="0">
            <a:noAutofit/>
          </a:bodyPr>
          <a:lstStyle/>
          <a:p>
            <a:br>
              <a:rPr lang="it-IT" sz="2400" dirty="0"/>
            </a:br>
            <a:r>
              <a:rPr lang="it-IT" dirty="0" err="1"/>
              <a:t>correct</a:t>
            </a:r>
            <a:r>
              <a:rPr lang="it-IT" dirty="0"/>
              <a:t> </a:t>
            </a:r>
            <a:r>
              <a:rPr lang="it-IT" dirty="0" err="1"/>
              <a:t>registration</a:t>
            </a:r>
            <a:endParaRPr sz="2100" dirty="0">
              <a:solidFill>
                <a:schemeClr val="dk1"/>
              </a:solidFill>
              <a:latin typeface="Calibri"/>
              <a:ea typeface="Calibri"/>
              <a:cs typeface="Calibri"/>
              <a:sym typeface="Calibri"/>
            </a:endParaRPr>
          </a:p>
        </p:txBody>
      </p:sp>
      <p:cxnSp>
        <p:nvCxnSpPr>
          <p:cNvPr id="46" name="Google Shape;213;p33">
            <a:extLst>
              <a:ext uri="{FF2B5EF4-FFF2-40B4-BE49-F238E27FC236}">
                <a16:creationId xmlns:a16="http://schemas.microsoft.com/office/drawing/2014/main" id="{08781BBC-86CA-48F8-ABBD-3F3590EBD38B}"/>
              </a:ext>
            </a:extLst>
          </p:cNvPr>
          <p:cNvCxnSpPr>
            <a:cxnSpLocks/>
          </p:cNvCxnSpPr>
          <p:nvPr/>
        </p:nvCxnSpPr>
        <p:spPr>
          <a:xfrm rot="10800000">
            <a:off x="4677733" y="4463757"/>
            <a:ext cx="1841022" cy="151379"/>
          </a:xfrm>
          <a:prstGeom prst="bentConnector3">
            <a:avLst>
              <a:gd name="adj1" fmla="val -641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5" name="Google Shape;211;p33">
            <a:extLst>
              <a:ext uri="{FF2B5EF4-FFF2-40B4-BE49-F238E27FC236}">
                <a16:creationId xmlns:a16="http://schemas.microsoft.com/office/drawing/2014/main" id="{0F7FB464-72F2-41EF-91C6-F6ECE618352B}"/>
              </a:ext>
            </a:extLst>
          </p:cNvPr>
          <p:cNvSpPr/>
          <p:nvPr/>
        </p:nvSpPr>
        <p:spPr>
          <a:xfrm>
            <a:off x="6492302" y="4367465"/>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40" name="Google Shape;206;p33">
            <a:extLst>
              <a:ext uri="{FF2B5EF4-FFF2-40B4-BE49-F238E27FC236}">
                <a16:creationId xmlns:a16="http://schemas.microsoft.com/office/drawing/2014/main" id="{912407A5-9729-46B4-9E7C-8AF9415BCD54}"/>
              </a:ext>
            </a:extLst>
          </p:cNvPr>
          <p:cNvSpPr/>
          <p:nvPr/>
        </p:nvSpPr>
        <p:spPr>
          <a:xfrm>
            <a:off x="6342358" y="5130624"/>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4"/>
          <p:cNvSpPr/>
          <p:nvPr/>
        </p:nvSpPr>
        <p:spPr>
          <a:xfrm>
            <a:off x="1121136" y="1151445"/>
            <a:ext cx="8527173" cy="499080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dirty="0">
              <a:solidFill>
                <a:schemeClr val="dk1"/>
              </a:solidFill>
              <a:latin typeface="Calibri"/>
              <a:ea typeface="Calibri"/>
              <a:cs typeface="Calibri"/>
              <a:sym typeface="Calibri"/>
            </a:endParaRPr>
          </a:p>
        </p:txBody>
      </p:sp>
      <p:sp>
        <p:nvSpPr>
          <p:cNvPr id="225" name="Google Shape;225;p34"/>
          <p:cNvSpPr txBox="1"/>
          <p:nvPr/>
        </p:nvSpPr>
        <p:spPr>
          <a:xfrm>
            <a:off x="9918235" y="1562018"/>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sp>
        <p:nvSpPr>
          <p:cNvPr id="23" name="Google Shape;229;p34"/>
          <p:cNvSpPr/>
          <p:nvPr/>
        </p:nvSpPr>
        <p:spPr>
          <a:xfrm>
            <a:off x="1485227" y="1915869"/>
            <a:ext cx="1715357" cy="1373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900" dirty="0" err="1">
                <a:solidFill>
                  <a:schemeClr val="dk1"/>
                </a:solidFill>
                <a:latin typeface="Calibri"/>
                <a:ea typeface="Calibri"/>
                <a:cs typeface="Calibri"/>
                <a:sym typeface="Calibri"/>
              </a:rPr>
              <a:t>BankAccountList</a:t>
            </a:r>
            <a:endParaRPr dirty="0"/>
          </a:p>
          <a:p>
            <a:pPr algn="ctr"/>
            <a:r>
              <a:rPr lang="es-419" sz="1900" dirty="0">
                <a:solidFill>
                  <a:schemeClr val="dk1"/>
                </a:solidFill>
                <a:latin typeface="Calibri"/>
                <a:ea typeface="Calibri"/>
                <a:cs typeface="Calibri"/>
                <a:sym typeface="Calibri"/>
              </a:rPr>
              <a:t>[databinding: accounts]</a:t>
            </a:r>
            <a:endParaRPr sz="1900" dirty="0">
              <a:solidFill>
                <a:schemeClr val="dk1"/>
              </a:solidFill>
              <a:latin typeface="Calibri"/>
              <a:ea typeface="Calibri"/>
              <a:cs typeface="Calibri"/>
              <a:sym typeface="Calibri"/>
            </a:endParaRPr>
          </a:p>
        </p:txBody>
      </p:sp>
      <p:cxnSp>
        <p:nvCxnSpPr>
          <p:cNvPr id="25" name="Google Shape;231;p34"/>
          <p:cNvCxnSpPr>
            <a:cxnSpLocks/>
            <a:endCxn id="23" idx="0"/>
          </p:cNvCxnSpPr>
          <p:nvPr/>
        </p:nvCxnSpPr>
        <p:spPr>
          <a:xfrm>
            <a:off x="2342905" y="1078174"/>
            <a:ext cx="1" cy="83769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7" name="Google Shape;233;p34"/>
          <p:cNvCxnSpPr>
            <a:cxnSpLocks/>
            <a:stCxn id="26" idx="6"/>
            <a:endCxn id="68" idx="5"/>
          </p:cNvCxnSpPr>
          <p:nvPr/>
        </p:nvCxnSpPr>
        <p:spPr>
          <a:xfrm>
            <a:off x="3386208" y="2448701"/>
            <a:ext cx="487203" cy="12700"/>
          </a:xfrm>
          <a:prstGeom prst="bentConnector3">
            <a:avLst>
              <a:gd name="adj1" fmla="val -13776"/>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9" name="Google Shape;236;p34"/>
          <p:cNvSpPr txBox="1"/>
          <p:nvPr/>
        </p:nvSpPr>
        <p:spPr>
          <a:xfrm>
            <a:off x="5818595" y="1453348"/>
            <a:ext cx="1267175"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err="1">
                <a:solidFill>
                  <a:schemeClr val="dk1"/>
                </a:solidFill>
                <a:latin typeface="Calibri"/>
                <a:ea typeface="Calibri"/>
                <a:cs typeface="Calibri"/>
                <a:sym typeface="Calibri"/>
              </a:rPr>
              <a:t>bank.id</a:t>
            </a:r>
            <a:endParaRPr dirty="0">
              <a:solidFill>
                <a:schemeClr val="dk1"/>
              </a:solidFill>
              <a:latin typeface="Calibri"/>
              <a:ea typeface="Calibri"/>
              <a:cs typeface="Calibri"/>
              <a:sym typeface="Calibri"/>
            </a:endParaRPr>
          </a:p>
        </p:txBody>
      </p:sp>
      <p:cxnSp>
        <p:nvCxnSpPr>
          <p:cNvPr id="30" name="Google Shape;237;p34"/>
          <p:cNvCxnSpPr>
            <a:cxnSpLocks/>
            <a:endCxn id="31" idx="0"/>
          </p:cNvCxnSpPr>
          <p:nvPr/>
        </p:nvCxnSpPr>
        <p:spPr>
          <a:xfrm>
            <a:off x="6292178" y="1883847"/>
            <a:ext cx="1" cy="253765"/>
          </a:xfrm>
          <a:prstGeom prst="straightConnector1">
            <a:avLst/>
          </a:prstGeom>
          <a:noFill/>
          <a:ln w="9525" cap="flat" cmpd="sng">
            <a:solidFill>
              <a:srgbClr val="4A7DBA"/>
            </a:solidFill>
            <a:prstDash val="solid"/>
            <a:round/>
            <a:headEnd type="none" w="sm" len="sm"/>
            <a:tailEnd type="none" w="sm" len="sm"/>
          </a:ln>
        </p:spPr>
      </p:cxnSp>
      <p:sp>
        <p:nvSpPr>
          <p:cNvPr id="31" name="Google Shape;234;p34"/>
          <p:cNvSpPr/>
          <p:nvPr/>
        </p:nvSpPr>
        <p:spPr>
          <a:xfrm>
            <a:off x="5551016" y="2137612"/>
            <a:ext cx="1482325" cy="78717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Get Transfers</a:t>
            </a:r>
            <a:endParaRPr dirty="0">
              <a:solidFill>
                <a:schemeClr val="dk1"/>
              </a:solidFill>
              <a:latin typeface="Calibri"/>
              <a:ea typeface="Calibri"/>
              <a:cs typeface="Calibri"/>
              <a:sym typeface="Calibri"/>
            </a:endParaRPr>
          </a:p>
        </p:txBody>
      </p:sp>
      <p:sp>
        <p:nvSpPr>
          <p:cNvPr id="33" name="Google Shape;225;p34"/>
          <p:cNvSpPr txBox="1"/>
          <p:nvPr/>
        </p:nvSpPr>
        <p:spPr>
          <a:xfrm>
            <a:off x="3118764" y="2522510"/>
            <a:ext cx="901550"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select</a:t>
            </a:r>
            <a:endParaRPr sz="2100" dirty="0">
              <a:solidFill>
                <a:schemeClr val="dk1"/>
              </a:solidFill>
              <a:latin typeface="Calibri"/>
              <a:ea typeface="Calibri"/>
              <a:cs typeface="Calibri"/>
              <a:sym typeface="Calibri"/>
            </a:endParaRPr>
          </a:p>
        </p:txBody>
      </p:sp>
      <p:sp>
        <p:nvSpPr>
          <p:cNvPr id="41" name="Google Shape;229;p34"/>
          <p:cNvSpPr/>
          <p:nvPr/>
        </p:nvSpPr>
        <p:spPr>
          <a:xfrm>
            <a:off x="4033645" y="4233289"/>
            <a:ext cx="1885882" cy="101086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err="1">
                <a:solidFill>
                  <a:schemeClr val="dk1"/>
                </a:solidFill>
                <a:cs typeface="Calibri"/>
                <a:sym typeface="Calibri"/>
              </a:rPr>
              <a:t>TransferList</a:t>
            </a:r>
            <a:endParaRPr lang="es-419" sz="1400" dirty="0"/>
          </a:p>
          <a:p>
            <a:pPr algn="ctr"/>
            <a:r>
              <a:rPr lang="es-419" sz="1400" dirty="0">
                <a:solidFill>
                  <a:schemeClr val="dk1"/>
                </a:solidFill>
                <a:ea typeface="Calibri"/>
                <a:cs typeface="Calibri"/>
                <a:sym typeface="Calibri"/>
              </a:rPr>
              <a:t>[databinding: transfers]</a:t>
            </a:r>
          </a:p>
          <a:p>
            <a:pPr algn="ctr"/>
            <a:endParaRPr sz="1400" dirty="0">
              <a:solidFill>
                <a:schemeClr val="dk1"/>
              </a:solidFill>
              <a:latin typeface="Calibri"/>
              <a:ea typeface="Calibri"/>
              <a:cs typeface="Calibri"/>
              <a:sym typeface="Calibri"/>
            </a:endParaRPr>
          </a:p>
        </p:txBody>
      </p:sp>
      <p:cxnSp>
        <p:nvCxnSpPr>
          <p:cNvPr id="54" name="Google Shape;238;p34"/>
          <p:cNvCxnSpPr>
            <a:cxnSpLocks/>
            <a:stCxn id="31" idx="4"/>
            <a:endCxn id="41" idx="0"/>
          </p:cNvCxnSpPr>
          <p:nvPr/>
        </p:nvCxnSpPr>
        <p:spPr>
          <a:xfrm rot="5400000">
            <a:off x="4980133" y="2921242"/>
            <a:ext cx="1308501" cy="131559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7" name="Google Shape;229;p34"/>
          <p:cNvSpPr/>
          <p:nvPr/>
        </p:nvSpPr>
        <p:spPr>
          <a:xfrm>
            <a:off x="7559353" y="1831809"/>
            <a:ext cx="1436589" cy="90525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err="1">
                <a:solidFill>
                  <a:schemeClr val="dk1"/>
                </a:solidFill>
                <a:latin typeface="Calibri"/>
                <a:ea typeface="Calibri"/>
                <a:cs typeface="Calibri"/>
                <a:sym typeface="Calibri"/>
              </a:rPr>
              <a:t>CreateTransfer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Form</a:t>
            </a:r>
            <a:endParaRPr sz="1300" dirty="0"/>
          </a:p>
          <a:p>
            <a:pPr algn="ctr"/>
            <a:r>
              <a:rPr lang="es-419" sz="1400" dirty="0">
                <a:solidFill>
                  <a:schemeClr val="dk1"/>
                </a:solidFill>
                <a:latin typeface="Calibri"/>
                <a:ea typeface="Calibri"/>
                <a:cs typeface="Calibri"/>
                <a:sym typeface="Calibri"/>
              </a:rPr>
              <a:t>[field destId …]</a:t>
            </a:r>
          </a:p>
        </p:txBody>
      </p:sp>
      <p:sp>
        <p:nvSpPr>
          <p:cNvPr id="61" name="Google Shape;224;p34"/>
          <p:cNvSpPr/>
          <p:nvPr/>
        </p:nvSpPr>
        <p:spPr>
          <a:xfrm>
            <a:off x="9758759" y="2642235"/>
            <a:ext cx="1231278" cy="795631"/>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Create transfer</a:t>
            </a:r>
            <a:endParaRPr sz="1400" dirty="0">
              <a:solidFill>
                <a:schemeClr val="dk1"/>
              </a:solidFill>
              <a:latin typeface="Calibri"/>
              <a:ea typeface="Calibri"/>
              <a:cs typeface="Calibri"/>
              <a:sym typeface="Calibri"/>
            </a:endParaRPr>
          </a:p>
        </p:txBody>
      </p:sp>
      <p:sp>
        <p:nvSpPr>
          <p:cNvPr id="62" name="Google Shape;232;p34"/>
          <p:cNvSpPr/>
          <p:nvPr/>
        </p:nvSpPr>
        <p:spPr>
          <a:xfrm>
            <a:off x="8812987" y="1734969"/>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cxnSp>
        <p:nvCxnSpPr>
          <p:cNvPr id="21" name="Elbow Connector 20"/>
          <p:cNvCxnSpPr>
            <a:stCxn id="62" idx="6"/>
            <a:endCxn id="61" idx="1"/>
          </p:cNvCxnSpPr>
          <p:nvPr/>
        </p:nvCxnSpPr>
        <p:spPr>
          <a:xfrm>
            <a:off x="9124987" y="1878969"/>
            <a:ext cx="1348865" cy="7632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34;p34"/>
          <p:cNvSpPr/>
          <p:nvPr/>
        </p:nvSpPr>
        <p:spPr>
          <a:xfrm>
            <a:off x="1780430" y="394061"/>
            <a:ext cx="1555672"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Get accounts</a:t>
            </a:r>
            <a:endParaRPr dirty="0">
              <a:solidFill>
                <a:schemeClr val="dk1"/>
              </a:solidFill>
              <a:latin typeface="Calibri"/>
              <a:ea typeface="Calibri"/>
              <a:cs typeface="Calibri"/>
              <a:sym typeface="Calibri"/>
            </a:endParaRPr>
          </a:p>
        </p:txBody>
      </p:sp>
      <p:sp>
        <p:nvSpPr>
          <p:cNvPr id="84" name="Google Shape;236;p34"/>
          <p:cNvSpPr txBox="1"/>
          <p:nvPr/>
        </p:nvSpPr>
        <p:spPr>
          <a:xfrm>
            <a:off x="3386208" y="118807"/>
            <a:ext cx="912193"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err="1">
                <a:latin typeface="Calibri"/>
                <a:ea typeface="Calibri"/>
                <a:cs typeface="Calibri"/>
                <a:sym typeface="Calibri"/>
              </a:rPr>
              <a:t>user.id</a:t>
            </a:r>
            <a:endParaRPr strike="sngStrike" dirty="0">
              <a:latin typeface="Calibri"/>
              <a:ea typeface="Calibri"/>
              <a:cs typeface="Calibri"/>
              <a:sym typeface="Calibri"/>
            </a:endParaRPr>
          </a:p>
        </p:txBody>
      </p:sp>
      <p:cxnSp>
        <p:nvCxnSpPr>
          <p:cNvPr id="85" name="Google Shape;237;p34"/>
          <p:cNvCxnSpPr>
            <a:cxnSpLocks/>
            <a:stCxn id="84" idx="2"/>
            <a:endCxn id="78" idx="2"/>
          </p:cNvCxnSpPr>
          <p:nvPr/>
        </p:nvCxnSpPr>
        <p:spPr>
          <a:xfrm flipH="1">
            <a:off x="3254302" y="574407"/>
            <a:ext cx="588002" cy="146854"/>
          </a:xfrm>
          <a:prstGeom prst="straightConnector1">
            <a:avLst/>
          </a:prstGeom>
          <a:noFill/>
          <a:ln w="9525" cap="flat" cmpd="sng">
            <a:solidFill>
              <a:srgbClr val="4A7DBA"/>
            </a:solidFill>
            <a:prstDash val="solid"/>
            <a:round/>
            <a:headEnd type="none" w="sm" len="sm"/>
            <a:tailEnd type="none" w="sm" len="sm"/>
          </a:ln>
        </p:spPr>
      </p:cxnSp>
      <p:cxnSp>
        <p:nvCxnSpPr>
          <p:cNvPr id="59" name="Straight Arrow Connector 15">
            <a:extLst>
              <a:ext uri="{FF2B5EF4-FFF2-40B4-BE49-F238E27FC236}">
                <a16:creationId xmlns:a16="http://schemas.microsoft.com/office/drawing/2014/main" id="{261EF99D-E160-4523-9934-8289095B4939}"/>
              </a:ext>
            </a:extLst>
          </p:cNvPr>
          <p:cNvCxnSpPr>
            <a:cxnSpLocks/>
          </p:cNvCxnSpPr>
          <p:nvPr/>
        </p:nvCxnSpPr>
        <p:spPr>
          <a:xfrm flipV="1">
            <a:off x="6932819" y="2312207"/>
            <a:ext cx="599302" cy="6814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5" name="Google Shape;226;p34">
            <a:extLst>
              <a:ext uri="{FF2B5EF4-FFF2-40B4-BE49-F238E27FC236}">
                <a16:creationId xmlns:a16="http://schemas.microsoft.com/office/drawing/2014/main" id="{E5BEADE6-76E8-43DE-AFE2-0A76F906B415}"/>
              </a:ext>
            </a:extLst>
          </p:cNvPr>
          <p:cNvSpPr txBox="1"/>
          <p:nvPr/>
        </p:nvSpPr>
        <p:spPr>
          <a:xfrm>
            <a:off x="9093101" y="696910"/>
            <a:ext cx="1075166"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it-IT" dirty="0">
                <a:solidFill>
                  <a:schemeClr val="dk1"/>
                </a:solidFill>
                <a:latin typeface="Calibri"/>
                <a:ea typeface="Calibri"/>
                <a:cs typeface="Calibri"/>
                <a:sym typeface="Calibri"/>
              </a:rPr>
              <a:t>destId, …</a:t>
            </a:r>
            <a:endParaRPr dirty="0">
              <a:solidFill>
                <a:schemeClr val="dk1"/>
              </a:solidFill>
              <a:latin typeface="Calibri"/>
              <a:ea typeface="Calibri"/>
              <a:cs typeface="Calibri"/>
              <a:sym typeface="Calibri"/>
            </a:endParaRPr>
          </a:p>
        </p:txBody>
      </p:sp>
      <p:cxnSp>
        <p:nvCxnSpPr>
          <p:cNvPr id="66" name="Google Shape;227;p34">
            <a:extLst>
              <a:ext uri="{FF2B5EF4-FFF2-40B4-BE49-F238E27FC236}">
                <a16:creationId xmlns:a16="http://schemas.microsoft.com/office/drawing/2014/main" id="{F16770DE-1E3E-4D28-8B2F-E2B351E278CE}"/>
              </a:ext>
            </a:extLst>
          </p:cNvPr>
          <p:cNvCxnSpPr>
            <a:cxnSpLocks/>
          </p:cNvCxnSpPr>
          <p:nvPr/>
        </p:nvCxnSpPr>
        <p:spPr>
          <a:xfrm>
            <a:off x="9531711" y="1048461"/>
            <a:ext cx="0" cy="979010"/>
          </a:xfrm>
          <a:prstGeom prst="straightConnector1">
            <a:avLst/>
          </a:prstGeom>
          <a:noFill/>
          <a:ln w="9525" cap="flat" cmpd="sng">
            <a:solidFill>
              <a:srgbClr val="4A7DBA"/>
            </a:solidFill>
            <a:prstDash val="solid"/>
            <a:round/>
            <a:headEnd type="none" w="sm" len="sm"/>
            <a:tailEnd type="none" w="sm" len="sm"/>
          </a:ln>
        </p:spPr>
      </p:cxnSp>
      <p:cxnSp>
        <p:nvCxnSpPr>
          <p:cNvPr id="67" name="Google Shape;238;p34">
            <a:extLst>
              <a:ext uri="{FF2B5EF4-FFF2-40B4-BE49-F238E27FC236}">
                <a16:creationId xmlns:a16="http://schemas.microsoft.com/office/drawing/2014/main" id="{2EA5B78C-B405-49F1-96EE-56A8DCFFCFD5}"/>
              </a:ext>
            </a:extLst>
          </p:cNvPr>
          <p:cNvCxnSpPr>
            <a:cxnSpLocks/>
          </p:cNvCxnSpPr>
          <p:nvPr/>
        </p:nvCxnSpPr>
        <p:spPr>
          <a:xfrm rot="10800000" flipV="1">
            <a:off x="8231154" y="4791129"/>
            <a:ext cx="1242923" cy="15252"/>
          </a:xfrm>
          <a:prstGeom prst="bentConnector3">
            <a:avLst>
              <a:gd name="adj1" fmla="val -214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3" name="Google Shape;232;p34">
            <a:extLst>
              <a:ext uri="{FF2B5EF4-FFF2-40B4-BE49-F238E27FC236}">
                <a16:creationId xmlns:a16="http://schemas.microsoft.com/office/drawing/2014/main" id="{B0CD66DC-366F-4015-967A-B0DC00C62D61}"/>
              </a:ext>
            </a:extLst>
          </p:cNvPr>
          <p:cNvSpPr/>
          <p:nvPr/>
        </p:nvSpPr>
        <p:spPr>
          <a:xfrm>
            <a:off x="10648414" y="3285000"/>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cxnSp>
        <p:nvCxnSpPr>
          <p:cNvPr id="81" name="Google Shape;238;p34">
            <a:extLst>
              <a:ext uri="{FF2B5EF4-FFF2-40B4-BE49-F238E27FC236}">
                <a16:creationId xmlns:a16="http://schemas.microsoft.com/office/drawing/2014/main" id="{8B542C45-282B-4469-91E6-436332044DC5}"/>
              </a:ext>
            </a:extLst>
          </p:cNvPr>
          <p:cNvCxnSpPr>
            <a:cxnSpLocks/>
          </p:cNvCxnSpPr>
          <p:nvPr/>
        </p:nvCxnSpPr>
        <p:spPr>
          <a:xfrm rot="5400000">
            <a:off x="8936533" y="3865702"/>
            <a:ext cx="2160586" cy="1575183"/>
          </a:xfrm>
          <a:prstGeom prst="bentConnector3">
            <a:avLst>
              <a:gd name="adj1" fmla="val 10012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1" name="Google Shape;229;p34">
            <a:extLst>
              <a:ext uri="{FF2B5EF4-FFF2-40B4-BE49-F238E27FC236}">
                <a16:creationId xmlns:a16="http://schemas.microsoft.com/office/drawing/2014/main" id="{87E6C7BA-51BE-41E9-8F16-6FBE8D76158A}"/>
              </a:ext>
            </a:extLst>
          </p:cNvPr>
          <p:cNvSpPr/>
          <p:nvPr/>
        </p:nvSpPr>
        <p:spPr>
          <a:xfrm>
            <a:off x="6692760" y="4440134"/>
            <a:ext cx="1530615" cy="64269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err="1">
                <a:solidFill>
                  <a:schemeClr val="dk1"/>
                </a:solidFill>
                <a:latin typeface="Calibri"/>
                <a:ea typeface="Calibri"/>
                <a:cs typeface="Calibri"/>
                <a:sym typeface="Calibri"/>
              </a:rPr>
              <a:t>AddContact</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form</a:t>
            </a:r>
            <a:endParaRPr sz="1300" dirty="0"/>
          </a:p>
          <a:p>
            <a:pPr algn="ctr"/>
            <a:r>
              <a:rPr lang="es-419" sz="1400" dirty="0">
                <a:solidFill>
                  <a:schemeClr val="dk1"/>
                </a:solidFill>
                <a:latin typeface="Calibri"/>
                <a:ea typeface="Calibri"/>
                <a:cs typeface="Calibri"/>
                <a:sym typeface="Calibri"/>
              </a:rPr>
              <a:t>[field choice]</a:t>
            </a:r>
          </a:p>
        </p:txBody>
      </p:sp>
      <p:cxnSp>
        <p:nvCxnSpPr>
          <p:cNvPr id="100" name="Google Shape;238;p34">
            <a:extLst>
              <a:ext uri="{FF2B5EF4-FFF2-40B4-BE49-F238E27FC236}">
                <a16:creationId xmlns:a16="http://schemas.microsoft.com/office/drawing/2014/main" id="{C90B5440-9818-4332-925E-D17CCF739FDF}"/>
              </a:ext>
            </a:extLst>
          </p:cNvPr>
          <p:cNvCxnSpPr>
            <a:cxnSpLocks/>
          </p:cNvCxnSpPr>
          <p:nvPr/>
        </p:nvCxnSpPr>
        <p:spPr>
          <a:xfrm rot="10800000" flipV="1">
            <a:off x="8657915" y="3490062"/>
            <a:ext cx="1345330" cy="6250"/>
          </a:xfrm>
          <a:prstGeom prst="bentConnector3">
            <a:avLst>
              <a:gd name="adj1" fmla="val 1828"/>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03" name="Google Shape;229;p34">
            <a:extLst>
              <a:ext uri="{FF2B5EF4-FFF2-40B4-BE49-F238E27FC236}">
                <a16:creationId xmlns:a16="http://schemas.microsoft.com/office/drawing/2014/main" id="{5C77D453-44BD-4C79-B096-719A0E9FFA7A}"/>
              </a:ext>
            </a:extLst>
          </p:cNvPr>
          <p:cNvSpPr/>
          <p:nvPr/>
        </p:nvSpPr>
        <p:spPr>
          <a:xfrm>
            <a:off x="7107413" y="3140324"/>
            <a:ext cx="1530615" cy="84248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ea typeface="Calibri"/>
                <a:cs typeface="Calibri"/>
                <a:sym typeface="Calibri"/>
              </a:rPr>
              <a:t>Transfer </a:t>
            </a:r>
            <a:r>
              <a:rPr lang="es-419" sz="1400" dirty="0" err="1">
                <a:solidFill>
                  <a:schemeClr val="dk1"/>
                </a:solidFill>
                <a:ea typeface="Calibri"/>
                <a:cs typeface="Calibri"/>
                <a:sym typeface="Calibri"/>
              </a:rPr>
              <a:t>Detail</a:t>
            </a:r>
            <a:endParaRPr lang="es-419" sz="1300" dirty="0"/>
          </a:p>
          <a:p>
            <a:pPr algn="ctr"/>
            <a:r>
              <a:rPr lang="es-419" sz="1400" dirty="0">
                <a:solidFill>
                  <a:schemeClr val="dk1"/>
                </a:solidFill>
                <a:ea typeface="Calibri"/>
                <a:cs typeface="Calibri"/>
                <a:sym typeface="Calibri"/>
              </a:rPr>
              <a:t>[databinding: transfer]</a:t>
            </a:r>
          </a:p>
        </p:txBody>
      </p:sp>
      <p:sp>
        <p:nvSpPr>
          <p:cNvPr id="110" name="Google Shape;225;p34">
            <a:extLst>
              <a:ext uri="{FF2B5EF4-FFF2-40B4-BE49-F238E27FC236}">
                <a16:creationId xmlns:a16="http://schemas.microsoft.com/office/drawing/2014/main" id="{AA08F0F2-6E93-47A5-9AC5-0ED15285D453}"/>
              </a:ext>
            </a:extLst>
          </p:cNvPr>
          <p:cNvSpPr txBox="1"/>
          <p:nvPr/>
        </p:nvSpPr>
        <p:spPr>
          <a:xfrm>
            <a:off x="10813671" y="3516474"/>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error</a:t>
            </a:r>
            <a:endParaRPr sz="2100" dirty="0">
              <a:solidFill>
                <a:schemeClr val="dk1"/>
              </a:solidFill>
              <a:latin typeface="Calibri"/>
              <a:ea typeface="Calibri"/>
              <a:cs typeface="Calibri"/>
              <a:sym typeface="Calibri"/>
            </a:endParaRPr>
          </a:p>
        </p:txBody>
      </p:sp>
      <p:sp>
        <p:nvSpPr>
          <p:cNvPr id="111" name="Google Shape;229;p34">
            <a:extLst>
              <a:ext uri="{FF2B5EF4-FFF2-40B4-BE49-F238E27FC236}">
                <a16:creationId xmlns:a16="http://schemas.microsoft.com/office/drawing/2014/main" id="{739B653B-93E7-4F11-B44E-4E5A16304B1F}"/>
              </a:ext>
            </a:extLst>
          </p:cNvPr>
          <p:cNvSpPr/>
          <p:nvPr/>
        </p:nvSpPr>
        <p:spPr>
          <a:xfrm>
            <a:off x="7634918" y="5455081"/>
            <a:ext cx="1530615" cy="53892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ea typeface="Calibri"/>
                <a:cs typeface="Calibri"/>
                <a:sym typeface="Calibri"/>
              </a:rPr>
              <a:t>:Error</a:t>
            </a:r>
          </a:p>
        </p:txBody>
      </p:sp>
      <p:sp>
        <p:nvSpPr>
          <p:cNvPr id="34" name="Google Shape;224;p34">
            <a:extLst>
              <a:ext uri="{FF2B5EF4-FFF2-40B4-BE49-F238E27FC236}">
                <a16:creationId xmlns:a16="http://schemas.microsoft.com/office/drawing/2014/main" id="{714EE687-D971-453F-A76D-792181E97EF9}"/>
              </a:ext>
            </a:extLst>
          </p:cNvPr>
          <p:cNvSpPr/>
          <p:nvPr/>
        </p:nvSpPr>
        <p:spPr>
          <a:xfrm>
            <a:off x="9392398" y="3982805"/>
            <a:ext cx="1308336" cy="795631"/>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Check </a:t>
            </a:r>
            <a:r>
              <a:rPr lang="es-419" sz="1400" dirty="0" err="1">
                <a:solidFill>
                  <a:schemeClr val="dk1"/>
                </a:solidFill>
                <a:latin typeface="Calibri"/>
                <a:ea typeface="Calibri"/>
                <a:cs typeface="Calibri"/>
                <a:sym typeface="Calibri"/>
              </a:rPr>
              <a:t>Contact</a:t>
            </a:r>
            <a:endParaRPr sz="1400" dirty="0">
              <a:solidFill>
                <a:schemeClr val="dk1"/>
              </a:solidFill>
              <a:latin typeface="Calibri"/>
              <a:ea typeface="Calibri"/>
              <a:cs typeface="Calibri"/>
              <a:sym typeface="Calibri"/>
            </a:endParaRPr>
          </a:p>
        </p:txBody>
      </p:sp>
      <p:cxnSp>
        <p:nvCxnSpPr>
          <p:cNvPr id="35" name="Google Shape;238;p34">
            <a:extLst>
              <a:ext uri="{FF2B5EF4-FFF2-40B4-BE49-F238E27FC236}">
                <a16:creationId xmlns:a16="http://schemas.microsoft.com/office/drawing/2014/main" id="{E241273D-093E-4BBF-89E3-C484CC7E7E1E}"/>
              </a:ext>
            </a:extLst>
          </p:cNvPr>
          <p:cNvCxnSpPr>
            <a:cxnSpLocks/>
            <a:endCxn id="34" idx="0"/>
          </p:cNvCxnSpPr>
          <p:nvPr/>
        </p:nvCxnSpPr>
        <p:spPr>
          <a:xfrm rot="5400000">
            <a:off x="9837359" y="3731275"/>
            <a:ext cx="460737" cy="42322"/>
          </a:xfrm>
          <a:prstGeom prst="bentConnector3">
            <a:avLst>
              <a:gd name="adj1" fmla="val -7806"/>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32;p34">
            <a:extLst>
              <a:ext uri="{FF2B5EF4-FFF2-40B4-BE49-F238E27FC236}">
                <a16:creationId xmlns:a16="http://schemas.microsoft.com/office/drawing/2014/main" id="{A67E319A-847F-4457-9FFD-9D4D266159FB}"/>
              </a:ext>
            </a:extLst>
          </p:cNvPr>
          <p:cNvSpPr/>
          <p:nvPr/>
        </p:nvSpPr>
        <p:spPr>
          <a:xfrm>
            <a:off x="9293941" y="4643792"/>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39" name="Google Shape;225;p34">
            <a:extLst>
              <a:ext uri="{FF2B5EF4-FFF2-40B4-BE49-F238E27FC236}">
                <a16:creationId xmlns:a16="http://schemas.microsoft.com/office/drawing/2014/main" id="{31068767-BE23-4AC7-95E1-115D2D7BF305}"/>
              </a:ext>
            </a:extLst>
          </p:cNvPr>
          <p:cNvSpPr txBox="1"/>
          <p:nvPr/>
        </p:nvSpPr>
        <p:spPr>
          <a:xfrm>
            <a:off x="9078010" y="4877432"/>
            <a:ext cx="1767452" cy="369200"/>
          </a:xfrm>
          <a:prstGeom prst="rect">
            <a:avLst/>
          </a:prstGeom>
          <a:noFill/>
          <a:ln>
            <a:noFill/>
          </a:ln>
        </p:spPr>
        <p:txBody>
          <a:bodyPr spcFirstLastPara="1" wrap="square" lIns="107269" tIns="53620" rIns="107269" bIns="53620" anchor="t" anchorCtr="0">
            <a:noAutofit/>
          </a:bodyPr>
          <a:lstStyle/>
          <a:p>
            <a:r>
              <a:rPr lang="en-US" sz="1600" dirty="0">
                <a:solidFill>
                  <a:schemeClr val="dk1"/>
                </a:solidFill>
                <a:latin typeface="Calibri"/>
                <a:ea typeface="Calibri"/>
                <a:cs typeface="Calibri"/>
                <a:sym typeface="Calibri"/>
              </a:rPr>
              <a:t>new contact</a:t>
            </a:r>
            <a:endParaRPr sz="1600" dirty="0">
              <a:solidFill>
                <a:schemeClr val="dk1"/>
              </a:solidFill>
              <a:latin typeface="Calibri"/>
              <a:ea typeface="Calibri"/>
              <a:cs typeface="Calibri"/>
              <a:sym typeface="Calibri"/>
            </a:endParaRPr>
          </a:p>
        </p:txBody>
      </p:sp>
      <p:sp>
        <p:nvSpPr>
          <p:cNvPr id="42" name="Google Shape;232;p34">
            <a:extLst>
              <a:ext uri="{FF2B5EF4-FFF2-40B4-BE49-F238E27FC236}">
                <a16:creationId xmlns:a16="http://schemas.microsoft.com/office/drawing/2014/main" id="{03F9684A-B8D6-461B-9E8E-1FD488714F28}"/>
              </a:ext>
            </a:extLst>
          </p:cNvPr>
          <p:cNvSpPr/>
          <p:nvPr/>
        </p:nvSpPr>
        <p:spPr>
          <a:xfrm>
            <a:off x="6579219" y="4918032"/>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CB41BCC0-9496-463A-ABB3-3AF3A75BF079}"/>
              </a:ext>
            </a:extLst>
          </p:cNvPr>
          <p:cNvSpPr txBox="1"/>
          <p:nvPr/>
        </p:nvSpPr>
        <p:spPr>
          <a:xfrm>
            <a:off x="6751192" y="5028921"/>
            <a:ext cx="1767452" cy="369200"/>
          </a:xfrm>
          <a:prstGeom prst="rect">
            <a:avLst/>
          </a:prstGeom>
          <a:noFill/>
          <a:ln>
            <a:noFill/>
          </a:ln>
        </p:spPr>
        <p:txBody>
          <a:bodyPr spcFirstLastPara="1" wrap="square" lIns="107269" tIns="53620" rIns="107269" bIns="53620" anchor="t" anchorCtr="0">
            <a:noAutofit/>
          </a:bodyPr>
          <a:lstStyle/>
          <a:p>
            <a:r>
              <a:rPr lang="en-US" sz="1600" dirty="0">
                <a:solidFill>
                  <a:schemeClr val="dk1"/>
                </a:solidFill>
                <a:latin typeface="Calibri"/>
                <a:ea typeface="Calibri"/>
                <a:cs typeface="Calibri"/>
                <a:sym typeface="Calibri"/>
              </a:rPr>
              <a:t>add contact</a:t>
            </a:r>
            <a:endParaRPr sz="1600" dirty="0">
              <a:solidFill>
                <a:schemeClr val="dk1"/>
              </a:solidFill>
              <a:latin typeface="Calibri"/>
              <a:ea typeface="Calibri"/>
              <a:cs typeface="Calibri"/>
              <a:sym typeface="Calibri"/>
            </a:endParaRPr>
          </a:p>
        </p:txBody>
      </p:sp>
      <p:cxnSp>
        <p:nvCxnSpPr>
          <p:cNvPr id="44" name="Google Shape;238;p34">
            <a:extLst>
              <a:ext uri="{FF2B5EF4-FFF2-40B4-BE49-F238E27FC236}">
                <a16:creationId xmlns:a16="http://schemas.microsoft.com/office/drawing/2014/main" id="{09734160-1DEF-42F1-921E-A9341DFF32B0}"/>
              </a:ext>
            </a:extLst>
          </p:cNvPr>
          <p:cNvCxnSpPr>
            <a:cxnSpLocks/>
            <a:stCxn id="42" idx="3"/>
          </p:cNvCxnSpPr>
          <p:nvPr/>
        </p:nvCxnSpPr>
        <p:spPr>
          <a:xfrm rot="5400000">
            <a:off x="5281354" y="5062271"/>
            <a:ext cx="1241973" cy="144514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8" name="Google Shape;224;p34">
            <a:extLst>
              <a:ext uri="{FF2B5EF4-FFF2-40B4-BE49-F238E27FC236}">
                <a16:creationId xmlns:a16="http://schemas.microsoft.com/office/drawing/2014/main" id="{E9DFB4EF-879C-4B1A-A433-A311AA77D38D}"/>
              </a:ext>
            </a:extLst>
          </p:cNvPr>
          <p:cNvSpPr/>
          <p:nvPr/>
        </p:nvSpPr>
        <p:spPr>
          <a:xfrm>
            <a:off x="4033645" y="6008010"/>
            <a:ext cx="1231278" cy="795631"/>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err="1">
                <a:solidFill>
                  <a:schemeClr val="dk1"/>
                </a:solidFill>
                <a:latin typeface="Calibri"/>
                <a:ea typeface="Calibri"/>
                <a:cs typeface="Calibri"/>
                <a:sym typeface="Calibri"/>
              </a:rPr>
              <a:t>Add</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contact</a:t>
            </a:r>
            <a:endParaRPr sz="1400" dirty="0">
              <a:solidFill>
                <a:schemeClr val="dk1"/>
              </a:solidFill>
              <a:latin typeface="Calibri"/>
              <a:ea typeface="Calibri"/>
              <a:cs typeface="Calibri"/>
              <a:sym typeface="Calibri"/>
            </a:endParaRPr>
          </a:p>
        </p:txBody>
      </p:sp>
      <p:sp>
        <p:nvSpPr>
          <p:cNvPr id="72" name="Google Shape;232;p34">
            <a:extLst>
              <a:ext uri="{FF2B5EF4-FFF2-40B4-BE49-F238E27FC236}">
                <a16:creationId xmlns:a16="http://schemas.microsoft.com/office/drawing/2014/main" id="{A38A26CC-D86D-45CA-9D78-788573F7A836}"/>
              </a:ext>
            </a:extLst>
          </p:cNvPr>
          <p:cNvSpPr/>
          <p:nvPr/>
        </p:nvSpPr>
        <p:spPr>
          <a:xfrm>
            <a:off x="9906398" y="3264774"/>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26" name="Google Shape;232;p34"/>
          <p:cNvSpPr/>
          <p:nvPr/>
        </p:nvSpPr>
        <p:spPr>
          <a:xfrm>
            <a:off x="3074208" y="2304701"/>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cxnSp>
        <p:nvCxnSpPr>
          <p:cNvPr id="71" name="Google Shape;233;p34">
            <a:extLst>
              <a:ext uri="{FF2B5EF4-FFF2-40B4-BE49-F238E27FC236}">
                <a16:creationId xmlns:a16="http://schemas.microsoft.com/office/drawing/2014/main" id="{B9FECA5C-48B1-48D4-9189-89C750C618D1}"/>
              </a:ext>
            </a:extLst>
          </p:cNvPr>
          <p:cNvCxnSpPr>
            <a:cxnSpLocks/>
            <a:endCxn id="31" idx="5"/>
          </p:cNvCxnSpPr>
          <p:nvPr/>
        </p:nvCxnSpPr>
        <p:spPr>
          <a:xfrm>
            <a:off x="4834121" y="2448701"/>
            <a:ext cx="815292" cy="8249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8" name="Google Shape;234;p34">
            <a:extLst>
              <a:ext uri="{FF2B5EF4-FFF2-40B4-BE49-F238E27FC236}">
                <a16:creationId xmlns:a16="http://schemas.microsoft.com/office/drawing/2014/main" id="{195D17D3-2161-406A-A9AB-D8594E2247C6}"/>
              </a:ext>
            </a:extLst>
          </p:cNvPr>
          <p:cNvSpPr/>
          <p:nvPr/>
        </p:nvSpPr>
        <p:spPr>
          <a:xfrm>
            <a:off x="3775014" y="2055113"/>
            <a:ext cx="1665552" cy="78717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Check</a:t>
            </a:r>
            <a:r>
              <a:rPr lang="es-419" dirty="0">
                <a:solidFill>
                  <a:schemeClr val="dk1"/>
                </a:solidFill>
                <a:latin typeface="Calibri"/>
                <a:ea typeface="Calibri"/>
                <a:cs typeface="Calibri"/>
                <a:sym typeface="Calibri"/>
              </a:rPr>
              <a:t> </a:t>
            </a:r>
            <a:r>
              <a:rPr lang="es-419" dirty="0" err="1">
                <a:solidFill>
                  <a:schemeClr val="dk1"/>
                </a:solidFill>
                <a:latin typeface="Calibri"/>
                <a:ea typeface="Calibri"/>
                <a:cs typeface="Calibri"/>
                <a:sym typeface="Calibri"/>
              </a:rPr>
              <a:t>Ownership</a:t>
            </a:r>
            <a:endParaRPr dirty="0">
              <a:solidFill>
                <a:schemeClr val="dk1"/>
              </a:solidFill>
              <a:latin typeface="Calibri"/>
              <a:ea typeface="Calibri"/>
              <a:cs typeface="Calibri"/>
              <a:sym typeface="Calibri"/>
            </a:endParaRPr>
          </a:p>
        </p:txBody>
      </p:sp>
      <p:sp>
        <p:nvSpPr>
          <p:cNvPr id="75" name="Google Shape;236;p34">
            <a:extLst>
              <a:ext uri="{FF2B5EF4-FFF2-40B4-BE49-F238E27FC236}">
                <a16:creationId xmlns:a16="http://schemas.microsoft.com/office/drawing/2014/main" id="{575B287D-50BC-437F-A24B-42F8039DE7D7}"/>
              </a:ext>
            </a:extLst>
          </p:cNvPr>
          <p:cNvSpPr txBox="1"/>
          <p:nvPr/>
        </p:nvSpPr>
        <p:spPr>
          <a:xfrm>
            <a:off x="4015696" y="1386050"/>
            <a:ext cx="1267175"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err="1">
                <a:solidFill>
                  <a:schemeClr val="dk1"/>
                </a:solidFill>
                <a:latin typeface="Calibri"/>
                <a:ea typeface="Calibri"/>
                <a:cs typeface="Calibri"/>
                <a:sym typeface="Calibri"/>
              </a:rPr>
              <a:t>bank.id</a:t>
            </a:r>
            <a:endParaRPr dirty="0">
              <a:solidFill>
                <a:schemeClr val="dk1"/>
              </a:solidFill>
              <a:latin typeface="Calibri"/>
              <a:ea typeface="Calibri"/>
              <a:cs typeface="Calibri"/>
              <a:sym typeface="Calibri"/>
            </a:endParaRPr>
          </a:p>
        </p:txBody>
      </p:sp>
      <p:cxnSp>
        <p:nvCxnSpPr>
          <p:cNvPr id="76" name="Google Shape;237;p34">
            <a:extLst>
              <a:ext uri="{FF2B5EF4-FFF2-40B4-BE49-F238E27FC236}">
                <a16:creationId xmlns:a16="http://schemas.microsoft.com/office/drawing/2014/main" id="{110BA3FE-4744-4C71-B628-75692747FEE9}"/>
              </a:ext>
            </a:extLst>
          </p:cNvPr>
          <p:cNvCxnSpPr>
            <a:cxnSpLocks/>
          </p:cNvCxnSpPr>
          <p:nvPr/>
        </p:nvCxnSpPr>
        <p:spPr>
          <a:xfrm flipH="1">
            <a:off x="4662449" y="1726202"/>
            <a:ext cx="19927" cy="315291"/>
          </a:xfrm>
          <a:prstGeom prst="straightConnector1">
            <a:avLst/>
          </a:prstGeom>
          <a:noFill/>
          <a:ln w="9525" cap="flat" cmpd="sng">
            <a:solidFill>
              <a:srgbClr val="4A7DBA"/>
            </a:solidFill>
            <a:prstDash val="solid"/>
            <a:round/>
            <a:headEnd type="none" w="sm" len="sm"/>
            <a:tailEnd type="none" w="sm" len="sm"/>
          </a:ln>
        </p:spPr>
      </p:cxnSp>
      <p:sp>
        <p:nvSpPr>
          <p:cNvPr id="49" name="Google Shape;225;p34">
            <a:extLst>
              <a:ext uri="{FF2B5EF4-FFF2-40B4-BE49-F238E27FC236}">
                <a16:creationId xmlns:a16="http://schemas.microsoft.com/office/drawing/2014/main" id="{E4ACED30-F220-479D-AB1B-D2580369CDE2}"/>
              </a:ext>
            </a:extLst>
          </p:cNvPr>
          <p:cNvSpPr txBox="1"/>
          <p:nvPr/>
        </p:nvSpPr>
        <p:spPr>
          <a:xfrm>
            <a:off x="8789252" y="3411457"/>
            <a:ext cx="1575184" cy="369200"/>
          </a:xfrm>
          <a:prstGeom prst="rect">
            <a:avLst/>
          </a:prstGeom>
          <a:noFill/>
          <a:ln>
            <a:noFill/>
          </a:ln>
        </p:spPr>
        <p:txBody>
          <a:bodyPr spcFirstLastPara="1" wrap="square" lIns="107269" tIns="53620" rIns="107269" bIns="53620" anchor="t" anchorCtr="0">
            <a:noAutofit/>
          </a:bodyPr>
          <a:lstStyle/>
          <a:p>
            <a:r>
              <a:rPr lang="en-US" dirty="0">
                <a:solidFill>
                  <a:schemeClr val="dk1"/>
                </a:solidFill>
                <a:latin typeface="Calibri"/>
                <a:ea typeface="Calibri"/>
                <a:cs typeface="Calibri"/>
                <a:sym typeface="Calibri"/>
              </a:rPr>
              <a:t>transfer ok</a:t>
            </a:r>
            <a:endParaRPr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DAO &amp; model objects</a:t>
            </a:r>
          </a:p>
        </p:txBody>
      </p:sp>
      <p:sp>
        <p:nvSpPr>
          <p:cNvPr id="3" name="Text Placeholder 2"/>
          <p:cNvSpPr>
            <a:spLocks noGrp="1"/>
          </p:cNvSpPr>
          <p:nvPr>
            <p:ph type="body" idx="1"/>
          </p:nvPr>
        </p:nvSpPr>
        <p:spPr/>
        <p:txBody>
          <a:bodyPr numCol="2">
            <a:normAutofit lnSpcReduction="10000"/>
          </a:bodyPr>
          <a:lstStyle/>
          <a:p>
            <a:r>
              <a:rPr lang="en-US" dirty="0"/>
              <a:t>Model objects (Beans)</a:t>
            </a:r>
          </a:p>
          <a:p>
            <a:pPr lvl="1"/>
            <a:r>
              <a:rPr lang="en-US" dirty="0"/>
              <a:t>User</a:t>
            </a:r>
          </a:p>
          <a:p>
            <a:pPr lvl="1"/>
            <a:r>
              <a:rPr lang="en-US" dirty="0"/>
              <a:t>Bank account</a:t>
            </a:r>
          </a:p>
          <a:p>
            <a:pPr lvl="1"/>
            <a:r>
              <a:rPr lang="en-US" dirty="0"/>
              <a:t>Transfer</a:t>
            </a:r>
          </a:p>
          <a:p>
            <a:pPr lvl="1"/>
            <a:r>
              <a:rPr lang="es-419" dirty="0" err="1">
                <a:ea typeface="Calibri"/>
                <a:cs typeface="Calibri"/>
                <a:sym typeface="Calibri"/>
              </a:rPr>
              <a:t>Address</a:t>
            </a:r>
            <a:r>
              <a:rPr lang="es-419" dirty="0">
                <a:ea typeface="Calibri"/>
                <a:cs typeface="Calibri"/>
                <a:sym typeface="Calibri"/>
              </a:rPr>
              <a:t> </a:t>
            </a:r>
            <a:r>
              <a:rPr lang="es-419" dirty="0" err="1">
                <a:ea typeface="Calibri"/>
                <a:cs typeface="Calibri"/>
                <a:sym typeface="Calibri"/>
              </a:rPr>
              <a:t>book</a:t>
            </a:r>
            <a:endParaRPr lang="en-US" dirty="0"/>
          </a:p>
          <a:p>
            <a:r>
              <a:rPr lang="en-US" dirty="0"/>
              <a:t>Data Access Objects (Classes)</a:t>
            </a:r>
          </a:p>
          <a:p>
            <a:pPr lvl="1"/>
            <a:r>
              <a:rPr lang="en-US" dirty="0" err="1"/>
              <a:t>UserDAO</a:t>
            </a:r>
            <a:endParaRPr lang="en-US" dirty="0"/>
          </a:p>
          <a:p>
            <a:pPr lvl="2"/>
            <a:r>
              <a:rPr lang="en-US" dirty="0" err="1"/>
              <a:t>checkCredentials</a:t>
            </a:r>
            <a:endParaRPr lang="en-US" dirty="0"/>
          </a:p>
          <a:p>
            <a:pPr lvl="2"/>
            <a:r>
              <a:rPr lang="en-US" dirty="0" err="1"/>
              <a:t>createUser</a:t>
            </a:r>
            <a:endParaRPr lang="en-US" dirty="0"/>
          </a:p>
          <a:p>
            <a:pPr lvl="2"/>
            <a:r>
              <a:rPr lang="en-US" dirty="0" err="1"/>
              <a:t>getUsrById</a:t>
            </a:r>
            <a:endParaRPr lang="en-US" dirty="0"/>
          </a:p>
          <a:p>
            <a:pPr lvl="2"/>
            <a:r>
              <a:rPr lang="en-US" dirty="0" err="1"/>
              <a:t>checkUniqueness</a:t>
            </a:r>
            <a:endParaRPr lang="en-US" dirty="0"/>
          </a:p>
          <a:p>
            <a:pPr marL="914400" lvl="2" indent="0">
              <a:buNone/>
            </a:pPr>
            <a:endParaRPr lang="en-US" dirty="0"/>
          </a:p>
          <a:p>
            <a:pPr lvl="1"/>
            <a:r>
              <a:rPr lang="en-US" dirty="0" err="1"/>
              <a:t>BankAccountDAO</a:t>
            </a:r>
            <a:endParaRPr lang="en-US" dirty="0"/>
          </a:p>
          <a:p>
            <a:pPr lvl="2"/>
            <a:r>
              <a:rPr lang="en-US" dirty="0" err="1"/>
              <a:t>getBankAccountsByUser</a:t>
            </a:r>
            <a:endParaRPr lang="en-US" dirty="0"/>
          </a:p>
          <a:p>
            <a:pPr lvl="2"/>
            <a:r>
              <a:rPr lang="en-US" dirty="0" err="1"/>
              <a:t>getUserbyBankAccount</a:t>
            </a:r>
            <a:endParaRPr lang="en-US" dirty="0"/>
          </a:p>
          <a:p>
            <a:pPr lvl="2"/>
            <a:r>
              <a:rPr lang="en-US" dirty="0" err="1"/>
              <a:t>getBalance</a:t>
            </a:r>
            <a:endParaRPr lang="en-US" dirty="0"/>
          </a:p>
          <a:p>
            <a:pPr lvl="1"/>
            <a:r>
              <a:rPr lang="en-US" dirty="0" err="1"/>
              <a:t>TransferDAO</a:t>
            </a:r>
            <a:endParaRPr lang="en-US" dirty="0"/>
          </a:p>
          <a:p>
            <a:pPr lvl="2"/>
            <a:r>
              <a:rPr lang="en-US" dirty="0" err="1"/>
              <a:t>getAllbyBankAccount</a:t>
            </a:r>
            <a:endParaRPr lang="en-US" dirty="0"/>
          </a:p>
          <a:p>
            <a:pPr lvl="2"/>
            <a:r>
              <a:rPr lang="en-US" dirty="0" err="1"/>
              <a:t>createTransfer</a:t>
            </a:r>
            <a:endParaRPr lang="en-US" dirty="0"/>
          </a:p>
          <a:p>
            <a:pPr lvl="1"/>
            <a:r>
              <a:rPr lang="en-US" dirty="0" err="1"/>
              <a:t>AddressBookDAO</a:t>
            </a:r>
            <a:endParaRPr lang="en-US" dirty="0"/>
          </a:p>
          <a:p>
            <a:pPr lvl="2"/>
            <a:r>
              <a:rPr lang="en-US" dirty="0" err="1"/>
              <a:t>getAllByUser</a:t>
            </a:r>
            <a:endParaRPr lang="en-US" dirty="0"/>
          </a:p>
          <a:p>
            <a:pPr lvl="2"/>
            <a:r>
              <a:rPr lang="en-US" dirty="0" err="1"/>
              <a:t>createContact</a:t>
            </a:r>
            <a:endParaRPr lang="en-US" dirty="0"/>
          </a:p>
          <a:p>
            <a:pPr lvl="2"/>
            <a:r>
              <a:rPr lang="en-US" dirty="0" err="1"/>
              <a:t>checkContact</a:t>
            </a:r>
            <a:endParaRPr lang="en-US" dirty="0"/>
          </a:p>
          <a:p>
            <a:pPr marL="914400" lvl="2" indent="0">
              <a:buNone/>
            </a:pPr>
            <a:endParaRPr lang="en-US" dirty="0"/>
          </a:p>
        </p:txBody>
      </p:sp>
    </p:spTree>
    <p:extLst>
      <p:ext uri="{BB962C8B-B14F-4D97-AF65-F5344CB8AC3E}">
        <p14:creationId xmlns:p14="http://schemas.microsoft.com/office/powerpoint/2010/main" val="16063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78758"/>
            <a:ext cx="10515600" cy="1325563"/>
          </a:xfrm>
        </p:spPr>
        <p:txBody>
          <a:bodyPr/>
          <a:lstStyle/>
          <a:p>
            <a:r>
              <a:rPr lang="en-US" dirty="0"/>
              <a:t>Client side: view &amp; view component</a:t>
            </a:r>
          </a:p>
        </p:txBody>
      </p:sp>
      <p:sp>
        <p:nvSpPr>
          <p:cNvPr id="4" name="Text Placeholder 3"/>
          <p:cNvSpPr>
            <a:spLocks noGrp="1"/>
          </p:cNvSpPr>
          <p:nvPr>
            <p:ph type="body" idx="2"/>
          </p:nvPr>
        </p:nvSpPr>
        <p:spPr>
          <a:xfrm>
            <a:off x="900344" y="866000"/>
            <a:ext cx="10900300" cy="5834422"/>
          </a:xfrm>
        </p:spPr>
        <p:txBody>
          <a:bodyPr numCol="2">
            <a:noAutofit/>
          </a:bodyPr>
          <a:lstStyle/>
          <a:p>
            <a:r>
              <a:rPr lang="it-IT" sz="1400" dirty="0"/>
              <a:t>Index</a:t>
            </a:r>
          </a:p>
          <a:p>
            <a:pPr lvl="1"/>
            <a:r>
              <a:rPr lang="it-IT" sz="1400" dirty="0"/>
              <a:t>Login form</a:t>
            </a:r>
          </a:p>
          <a:p>
            <a:pPr lvl="2"/>
            <a:r>
              <a:rPr lang="it-IT" sz="1400" dirty="0"/>
              <a:t>Gestione del </a:t>
            </a:r>
            <a:r>
              <a:rPr lang="it-IT" sz="1400" dirty="0" err="1"/>
              <a:t>submit</a:t>
            </a:r>
            <a:r>
              <a:rPr lang="it-IT" sz="1400" dirty="0"/>
              <a:t> ed errori</a:t>
            </a:r>
          </a:p>
          <a:p>
            <a:pPr lvl="1"/>
            <a:r>
              <a:rPr lang="it-IT" sz="1400" dirty="0" err="1"/>
              <a:t>Register</a:t>
            </a:r>
            <a:r>
              <a:rPr lang="it-IT" sz="1400" dirty="0"/>
              <a:t> </a:t>
            </a:r>
            <a:r>
              <a:rPr lang="it-IT" sz="1400" dirty="0" err="1"/>
              <a:t>form</a:t>
            </a:r>
            <a:endParaRPr lang="it-IT" sz="1400" dirty="0"/>
          </a:p>
          <a:p>
            <a:pPr lvl="2"/>
            <a:r>
              <a:rPr lang="it-IT" sz="1400" dirty="0"/>
              <a:t>Gestione del </a:t>
            </a:r>
            <a:r>
              <a:rPr lang="it-IT" sz="1400" dirty="0" err="1"/>
              <a:t>submit</a:t>
            </a:r>
            <a:r>
              <a:rPr lang="it-IT" sz="1400" dirty="0"/>
              <a:t> ed errori</a:t>
            </a:r>
          </a:p>
          <a:p>
            <a:pPr lvl="2"/>
            <a:endParaRPr lang="it-IT" sz="1400" dirty="0"/>
          </a:p>
          <a:p>
            <a:r>
              <a:rPr lang="it-IT" sz="1400" dirty="0"/>
              <a:t>Home</a:t>
            </a:r>
          </a:p>
          <a:p>
            <a:pPr lvl="1"/>
            <a:r>
              <a:rPr lang="it-IT" sz="1400" dirty="0" err="1"/>
              <a:t>BankAccountList</a:t>
            </a:r>
            <a:endParaRPr lang="it-IT" sz="1400" dirty="0"/>
          </a:p>
          <a:p>
            <a:pPr lvl="2"/>
            <a:r>
              <a:rPr lang="it-IT" sz="1400" dirty="0"/>
              <a:t>show(): richiede al server i dati dell'elenco dei conti </a:t>
            </a:r>
          </a:p>
          <a:p>
            <a:pPr lvl="2"/>
            <a:r>
              <a:rPr lang="it-IT" sz="1400" dirty="0" err="1"/>
              <a:t>autoclick</a:t>
            </a:r>
            <a:r>
              <a:rPr lang="it-IT" sz="1400" dirty="0"/>
              <a:t>(): seleziona un elemento della lista per mostrare in automatico i dettagli </a:t>
            </a:r>
          </a:p>
          <a:p>
            <a:pPr lvl="2"/>
            <a:r>
              <a:rPr lang="it-IT" sz="1400" dirty="0"/>
              <a:t>update: riceve dati server e aggiorna  dettagli</a:t>
            </a:r>
          </a:p>
          <a:p>
            <a:pPr lvl="1"/>
            <a:r>
              <a:rPr lang="it-IT" sz="1400" dirty="0" err="1"/>
              <a:t>AccountInfo</a:t>
            </a:r>
            <a:endParaRPr lang="it-IT" sz="1400" dirty="0"/>
          </a:p>
          <a:p>
            <a:pPr lvl="2"/>
            <a:r>
              <a:rPr lang="it-IT" sz="1400" dirty="0"/>
              <a:t>show(): richiede al server i  dettagli del conto</a:t>
            </a:r>
          </a:p>
          <a:p>
            <a:pPr lvl="2"/>
            <a:r>
              <a:rPr lang="it-IT" sz="1400" dirty="0"/>
              <a:t>update(): riceve dati server e aggiorna  dettagli</a:t>
            </a:r>
          </a:p>
          <a:p>
            <a:pPr lvl="1"/>
            <a:r>
              <a:rPr lang="it-IT" sz="1400" dirty="0" err="1"/>
              <a:t>TransferForm</a:t>
            </a:r>
            <a:endParaRPr lang="it-IT" sz="1400" dirty="0"/>
          </a:p>
          <a:p>
            <a:pPr lvl="2"/>
            <a:r>
              <a:rPr lang="it-IT" sz="1400" dirty="0"/>
              <a:t>reset(): imposta condizioni iniziali di visibilità dei moduli </a:t>
            </a:r>
          </a:p>
          <a:p>
            <a:pPr lvl="2"/>
            <a:r>
              <a:rPr lang="it-IT" sz="1400" dirty="0" err="1"/>
              <a:t>registerEvents</a:t>
            </a:r>
            <a:r>
              <a:rPr lang="it-IT" sz="1400" dirty="0"/>
              <a:t>(): associa al componente le funzioni per gestirne gli eventi</a:t>
            </a:r>
          </a:p>
          <a:p>
            <a:pPr lvl="1"/>
            <a:r>
              <a:rPr lang="it-IT" sz="1400" dirty="0" err="1"/>
              <a:t>AddContactButton</a:t>
            </a:r>
            <a:endParaRPr lang="it-IT" sz="1400" dirty="0"/>
          </a:p>
          <a:p>
            <a:pPr lvl="2"/>
            <a:r>
              <a:rPr lang="it-IT" sz="1400" dirty="0" err="1"/>
              <a:t>registerEvents</a:t>
            </a:r>
            <a:r>
              <a:rPr lang="it-IT" sz="1400" dirty="0"/>
              <a:t>(): associa al componente le funzioni per gestirne gli eventi</a:t>
            </a:r>
          </a:p>
          <a:p>
            <a:pPr lvl="2"/>
            <a:r>
              <a:rPr lang="it-IT" sz="1400" dirty="0"/>
              <a:t>show() mostra il bottone all’utente</a:t>
            </a:r>
          </a:p>
          <a:p>
            <a:pPr lvl="2"/>
            <a:endParaRPr lang="it-IT" sz="1400" dirty="0"/>
          </a:p>
        </p:txBody>
      </p:sp>
    </p:spTree>
    <p:extLst>
      <p:ext uri="{BB962C8B-B14F-4D97-AF65-F5344CB8AC3E}">
        <p14:creationId xmlns:p14="http://schemas.microsoft.com/office/powerpoint/2010/main" val="47123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 y="167005"/>
            <a:ext cx="10515600" cy="1325563"/>
          </a:xfrm>
        </p:spPr>
        <p:txBody>
          <a:bodyPr/>
          <a:lstStyle/>
          <a:p>
            <a:pPr algn="l"/>
            <a:r>
              <a:rPr lang="it-IT" dirty="0"/>
              <a:t>Eventi &amp; azioni</a:t>
            </a:r>
          </a:p>
        </p:txBody>
      </p:sp>
      <p:graphicFrame>
        <p:nvGraphicFramePr>
          <p:cNvPr id="6" name="Table 5"/>
          <p:cNvGraphicFramePr>
            <a:graphicFrameLocks noGrp="1"/>
          </p:cNvGraphicFramePr>
          <p:nvPr>
            <p:extLst>
              <p:ext uri="{D42A27DB-BD31-4B8C-83A1-F6EECF244321}">
                <p14:modId xmlns:p14="http://schemas.microsoft.com/office/powerpoint/2010/main" val="1570869582"/>
              </p:ext>
            </p:extLst>
          </p:nvPr>
        </p:nvGraphicFramePr>
        <p:xfrm>
          <a:off x="1078386" y="1572386"/>
          <a:ext cx="9608507" cy="4402561"/>
        </p:xfrm>
        <a:graphic>
          <a:graphicData uri="http://schemas.openxmlformats.org/drawingml/2006/table">
            <a:tbl>
              <a:tblPr firstRow="1" bandRow="1">
                <a:tableStyleId>{5C22544A-7EE6-4342-B048-85BDC9FD1C3A}</a:tableStyleId>
              </a:tblPr>
              <a:tblGrid>
                <a:gridCol w="2403392">
                  <a:extLst>
                    <a:ext uri="{9D8B030D-6E8A-4147-A177-3AD203B41FA5}">
                      <a16:colId xmlns:a16="http://schemas.microsoft.com/office/drawing/2014/main" val="20000"/>
                    </a:ext>
                  </a:extLst>
                </a:gridCol>
                <a:gridCol w="2403392">
                  <a:extLst>
                    <a:ext uri="{9D8B030D-6E8A-4147-A177-3AD203B41FA5}">
                      <a16:colId xmlns:a16="http://schemas.microsoft.com/office/drawing/2014/main" val="20001"/>
                    </a:ext>
                  </a:extLst>
                </a:gridCol>
                <a:gridCol w="2403392">
                  <a:extLst>
                    <a:ext uri="{9D8B030D-6E8A-4147-A177-3AD203B41FA5}">
                      <a16:colId xmlns:a16="http://schemas.microsoft.com/office/drawing/2014/main" val="20002"/>
                    </a:ext>
                  </a:extLst>
                </a:gridCol>
                <a:gridCol w="2398331">
                  <a:extLst>
                    <a:ext uri="{9D8B030D-6E8A-4147-A177-3AD203B41FA5}">
                      <a16:colId xmlns:a16="http://schemas.microsoft.com/office/drawing/2014/main" val="20003"/>
                    </a:ext>
                  </a:extLst>
                </a:gridCol>
              </a:tblGrid>
              <a:tr h="406141">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27547">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extLst>
                  <a:ext uri="{0D108BD9-81ED-4DB2-BD59-A6C34878D82A}">
                    <a16:rowId xmlns:a16="http://schemas.microsoft.com/office/drawing/2014/main" val="10001"/>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a:t>Controllo credenziali</a:t>
                      </a:r>
                    </a:p>
                  </a:txBody>
                  <a:tcPr marL="99060" marR="99060" marT="60960" marB="60960"/>
                </a:tc>
                <a:extLst>
                  <a:ext uri="{0D108BD9-81ED-4DB2-BD59-A6C34878D82A}">
                    <a16:rowId xmlns:a16="http://schemas.microsoft.com/office/drawing/2014/main" val="10002"/>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a:t>
                      </a:r>
                      <a:r>
                        <a:rPr lang="it-IT" sz="1400" baseline="0" noProof="0" dirty="0"/>
                        <a:t> </a:t>
                      </a:r>
                      <a:r>
                        <a:rPr lang="it-IT" sz="1400" baseline="0" noProof="0" dirty="0">
                          <a:sym typeface="Wingdings" panose="05000000000000000000" pitchFamily="2" charset="2"/>
                        </a:rPr>
                        <a:t></a:t>
                      </a:r>
                      <a:r>
                        <a:rPr lang="it-IT" sz="1400" baseline="0" noProof="0" dirty="0" err="1">
                          <a:sym typeface="Wingdings" panose="05000000000000000000" pitchFamily="2" charset="2"/>
                        </a:rPr>
                        <a:t>register</a:t>
                      </a:r>
                      <a:r>
                        <a:rPr lang="it-IT" sz="1400" baseline="0" noProof="0" dirty="0">
                          <a:sym typeface="Wingdings" panose="05000000000000000000" pitchFamily="2" charset="2"/>
                        </a:rPr>
                        <a:t> </a:t>
                      </a:r>
                      <a:r>
                        <a:rPr lang="it-IT" sz="1400" baseline="0" noProof="0" dirty="0" err="1">
                          <a:sym typeface="Wingdings" panose="05000000000000000000" pitchFamily="2" charset="2"/>
                        </a:rPr>
                        <a:t>form</a:t>
                      </a:r>
                      <a:r>
                        <a:rPr lang="it-IT" sz="1400" baseline="0" noProof="0" dirty="0">
                          <a:sym typeface="Wingdings" panose="05000000000000000000" pitchFamily="2" charset="2"/>
                        </a:rPr>
                        <a:t>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 e-mail name </a:t>
                      </a:r>
                      <a:r>
                        <a:rPr lang="it-IT" sz="1400" noProof="0" dirty="0" err="1"/>
                        <a:t>surname</a:t>
                      </a:r>
                      <a:endParaRPr lang="it-IT" sz="1400" noProof="0" dirty="0"/>
                    </a:p>
                  </a:txBody>
                  <a:tcPr marL="99060" marR="99060" marT="60960" marB="60960"/>
                </a:tc>
                <a:tc>
                  <a:txBody>
                    <a:bodyPr/>
                    <a:lstStyle/>
                    <a:p>
                      <a:r>
                        <a:rPr lang="it-IT" sz="1400" noProof="0" dirty="0"/>
                        <a:t>Controllo credenziali e creazione utente</a:t>
                      </a:r>
                    </a:p>
                  </a:txBody>
                  <a:tcPr marL="99060" marR="99060" marT="60960" marB="60960"/>
                </a:tc>
                <a:extLst>
                  <a:ext uri="{0D108BD9-81ED-4DB2-BD59-A6C34878D82A}">
                    <a16:rowId xmlns:a16="http://schemas.microsoft.com/office/drawing/2014/main" val="3364546162"/>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Home page</a:t>
                      </a:r>
                      <a:r>
                        <a:rPr lang="it-IT" sz="1400" noProof="0" dirty="0">
                          <a:sym typeface="Wingdings" panose="05000000000000000000" pitchFamily="2" charset="2"/>
                        </a:rPr>
                        <a:t> </a:t>
                      </a:r>
                      <a:r>
                        <a:rPr lang="it-IT" sz="1400" noProof="0" dirty="0" err="1">
                          <a:sym typeface="Wingdings" panose="05000000000000000000" pitchFamily="2" charset="2"/>
                        </a:rPr>
                        <a:t>load</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 </a:t>
                      </a:r>
                      <a:r>
                        <a:rPr lang="it-IT" sz="1400" baseline="0" noProof="0" dirty="0" err="1"/>
                        <a:t>view</a:t>
                      </a:r>
                      <a:r>
                        <a:rPr lang="it-IT" sz="1400" baseline="0" noProof="0" dirty="0"/>
                        <a:t> con dati elenco</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aseline="0" noProof="0" dirty="0"/>
                        <a:t>Aggiorna i contatti della rubrica</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(nessun parametro)</a:t>
                      </a:r>
                      <a:endParaRPr lang="it-IT" sz="1400" noProof="0" dirty="0"/>
                    </a:p>
                  </a:txBody>
                  <a:tcPr marL="99060" marR="99060" marT="60960" marB="60960"/>
                </a:tc>
                <a:tc>
                  <a:txBody>
                    <a:bodyPr/>
                    <a:lstStyle/>
                    <a:p>
                      <a:r>
                        <a:rPr lang="it-IT" sz="1400" noProof="0" dirty="0"/>
                        <a:t>Estrazione bank account </a:t>
                      </a:r>
                    </a:p>
                    <a:p>
                      <a:r>
                        <a:rPr lang="it-IT" sz="1400" noProof="0" dirty="0"/>
                        <a:t>Estrazione rubrica</a:t>
                      </a:r>
                    </a:p>
                  </a:txBody>
                  <a:tcPr marL="99060" marR="99060" marT="60960" marB="60960"/>
                </a:tc>
                <a:extLst>
                  <a:ext uri="{0D108BD9-81ED-4DB2-BD59-A6C34878D82A}">
                    <a16:rowId xmlns:a16="http://schemas.microsoft.com/office/drawing/2014/main" val="10003"/>
                  </a:ext>
                </a:extLst>
              </a:tr>
              <a:tr h="5689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Home </a:t>
                      </a:r>
                      <a:r>
                        <a:rPr lang="it-IT" sz="1400" noProof="0" dirty="0">
                          <a:sym typeface="Wingdings" panose="05000000000000000000" pitchFamily="2" charset="2"/>
                        </a:rPr>
                        <a:t> elenco account  seleziona account</a:t>
                      </a:r>
                      <a:endParaRPr lang="it-IT" sz="1400" noProof="0" dirty="0"/>
                    </a:p>
                  </a:txBody>
                  <a:tcPr marL="99060" marR="99060" marT="60960" marB="60960"/>
                </a:tc>
                <a:tc>
                  <a:txBody>
                    <a:bodyPr/>
                    <a:lstStyle/>
                    <a:p>
                      <a:r>
                        <a:rPr lang="it-IT" sz="1400" noProof="0" dirty="0"/>
                        <a:t>Aggiorna </a:t>
                      </a:r>
                      <a:r>
                        <a:rPr lang="it-IT" sz="1400" baseline="0" noProof="0" dirty="0" err="1"/>
                        <a:t>view</a:t>
                      </a:r>
                      <a:r>
                        <a:rPr lang="it-IT" sz="1400" baseline="0" noProof="0" dirty="0"/>
                        <a:t> con dati </a:t>
                      </a:r>
                      <a:r>
                        <a:rPr lang="it-IT" sz="1400" noProof="0" dirty="0">
                          <a:sym typeface="Wingdings" panose="05000000000000000000" pitchFamily="2" charset="2"/>
                        </a:rPr>
                        <a:t>account</a:t>
                      </a:r>
                      <a:endParaRPr lang="it-IT" sz="1400" noProof="0" dirty="0"/>
                    </a:p>
                  </a:txBody>
                  <a:tcPr marL="99060" marR="99060" marT="60960" marB="60960"/>
                </a:tc>
                <a:tc>
                  <a:txBody>
                    <a:bodyPr/>
                    <a:lstStyle/>
                    <a:p>
                      <a:r>
                        <a:rPr lang="it-IT" sz="1400" noProof="0" dirty="0"/>
                        <a:t>GET id account</a:t>
                      </a:r>
                    </a:p>
                  </a:txBody>
                  <a:tcPr marL="99060" marR="99060" marT="60960" marB="60960"/>
                </a:tc>
                <a:tc>
                  <a:txBody>
                    <a:bodyPr/>
                    <a:lstStyle/>
                    <a:p>
                      <a:r>
                        <a:rPr lang="it-IT" sz="1400" noProof="0" dirty="0"/>
                        <a:t>Estrazione dati </a:t>
                      </a:r>
                      <a:r>
                        <a:rPr lang="it-IT" sz="1400" noProof="0" dirty="0">
                          <a:sym typeface="Wingdings" panose="05000000000000000000" pitchFamily="2" charset="2"/>
                        </a:rPr>
                        <a:t>account</a:t>
                      </a:r>
                      <a:endParaRPr lang="it-IT" sz="1400" noProof="0" dirty="0"/>
                    </a:p>
                  </a:txBody>
                  <a:tcPr marL="99060" marR="99060" marT="60960" marB="60960"/>
                </a:tc>
                <a:extLst>
                  <a:ext uri="{0D108BD9-81ED-4DB2-BD59-A6C34878D82A}">
                    <a16:rowId xmlns:a16="http://schemas.microsoft.com/office/drawing/2014/main" val="10004"/>
                  </a:ext>
                </a:extLst>
              </a:tr>
              <a:tr h="4944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t>TransferForm</a:t>
                      </a:r>
                      <a:endParaRPr lang="it-IT" sz="1400" dirty="0"/>
                    </a:p>
                    <a:p>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a:t>Controllo dati</a:t>
                      </a:r>
                    </a:p>
                  </a:txBody>
                  <a:tcPr marL="99060" marR="99060" marT="60960" marB="60960"/>
                </a:tc>
                <a:tc>
                  <a:txBody>
                    <a:bodyPr/>
                    <a:lstStyle/>
                    <a:p>
                      <a:r>
                        <a:rPr lang="it-IT" sz="1400" noProof="0" dirty="0"/>
                        <a:t>POST (dati transfer)</a:t>
                      </a:r>
                    </a:p>
                  </a:txBody>
                  <a:tcPr marL="99060" marR="99060" marT="60960" marB="60960"/>
                </a:tc>
                <a:tc>
                  <a:txBody>
                    <a:bodyPr/>
                    <a:lstStyle/>
                    <a:p>
                      <a:r>
                        <a:rPr lang="en-US" sz="1400" noProof="0" dirty="0"/>
                        <a:t>C</a:t>
                      </a:r>
                      <a:r>
                        <a:rPr lang="it-IT" sz="1400" noProof="0" dirty="0"/>
                        <a:t>reazione transfer</a:t>
                      </a:r>
                    </a:p>
                    <a:p>
                      <a:r>
                        <a:rPr lang="it-IT" sz="1400" noProof="0" dirty="0"/>
                        <a:t>Controllo se </a:t>
                      </a:r>
                      <a:r>
                        <a:rPr lang="it-IT" sz="1400" noProof="0" dirty="0" err="1"/>
                        <a:t>userDest</a:t>
                      </a:r>
                      <a:r>
                        <a:rPr lang="it-IT" sz="1400" noProof="0" dirty="0"/>
                        <a:t> è in rubrica</a:t>
                      </a:r>
                    </a:p>
                  </a:txBody>
                  <a:tcPr marL="99060" marR="99060" marT="60960" marB="60960"/>
                </a:tc>
                <a:extLst>
                  <a:ext uri="{0D108BD9-81ED-4DB2-BD59-A6C34878D82A}">
                    <a16:rowId xmlns:a16="http://schemas.microsoft.com/office/drawing/2014/main" val="10007"/>
                  </a:ext>
                </a:extLst>
              </a:tr>
              <a:tr h="4944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t>AddContactButton</a:t>
                      </a:r>
                      <a:endParaRPr lang="it-IT" sz="1400" dirty="0"/>
                    </a:p>
                    <a:p>
                      <a:r>
                        <a:rPr lang="it-IT" sz="1400" baseline="0" noProof="0" dirty="0">
                          <a:sym typeface="Wingdings" panose="05000000000000000000" pitchFamily="2" charset="2"/>
                        </a:rPr>
                        <a:t>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a:t>-</a:t>
                      </a:r>
                    </a:p>
                  </a:txBody>
                  <a:tcPr marL="99060" marR="99060" marT="60960" marB="60960"/>
                </a:tc>
                <a:tc>
                  <a:txBody>
                    <a:bodyPr/>
                    <a:lstStyle/>
                    <a:p>
                      <a:r>
                        <a:rPr lang="it-IT" sz="1400" noProof="0" dirty="0"/>
                        <a:t>POST (id </a:t>
                      </a:r>
                      <a:r>
                        <a:rPr lang="it-IT" sz="1400" noProof="0" dirty="0" err="1"/>
                        <a:t>contact</a:t>
                      </a:r>
                      <a:r>
                        <a:rPr lang="it-IT" sz="1400" noProof="0" dirty="0"/>
                        <a:t>)</a:t>
                      </a:r>
                    </a:p>
                  </a:txBody>
                  <a:tcPr marL="99060" marR="99060" marT="60960" marB="60960"/>
                </a:tc>
                <a:tc>
                  <a:txBody>
                    <a:bodyPr/>
                    <a:lstStyle/>
                    <a:p>
                      <a:r>
                        <a:rPr lang="it-IT" sz="1400" noProof="0" dirty="0"/>
                        <a:t>Aggiungi contatto in rubrica</a:t>
                      </a:r>
                    </a:p>
                  </a:txBody>
                  <a:tcPr marL="99060" marR="9906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6998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Controller / event handler</a:t>
            </a:r>
          </a:p>
        </p:txBody>
      </p:sp>
      <p:graphicFrame>
        <p:nvGraphicFramePr>
          <p:cNvPr id="4" name="Table 3"/>
          <p:cNvGraphicFramePr>
            <a:graphicFrameLocks noGrp="1"/>
          </p:cNvGraphicFramePr>
          <p:nvPr>
            <p:extLst>
              <p:ext uri="{D42A27DB-BD31-4B8C-83A1-F6EECF244321}">
                <p14:modId xmlns:p14="http://schemas.microsoft.com/office/powerpoint/2010/main" val="373600017"/>
              </p:ext>
            </p:extLst>
          </p:nvPr>
        </p:nvGraphicFramePr>
        <p:xfrm>
          <a:off x="950694" y="1611336"/>
          <a:ext cx="9495754" cy="4121059"/>
        </p:xfrm>
        <a:graphic>
          <a:graphicData uri="http://schemas.openxmlformats.org/drawingml/2006/table">
            <a:tbl>
              <a:tblPr firstRow="1" bandRow="1">
                <a:tableStyleId>{5C22544A-7EE6-4342-B048-85BDC9FD1C3A}</a:tableStyleId>
              </a:tblPr>
              <a:tblGrid>
                <a:gridCol w="2521265">
                  <a:extLst>
                    <a:ext uri="{9D8B030D-6E8A-4147-A177-3AD203B41FA5}">
                      <a16:colId xmlns:a16="http://schemas.microsoft.com/office/drawing/2014/main" val="20000"/>
                    </a:ext>
                  </a:extLst>
                </a:gridCol>
                <a:gridCol w="2229113">
                  <a:extLst>
                    <a:ext uri="{9D8B030D-6E8A-4147-A177-3AD203B41FA5}">
                      <a16:colId xmlns:a16="http://schemas.microsoft.com/office/drawing/2014/main" val="20001"/>
                    </a:ext>
                  </a:extLst>
                </a:gridCol>
                <a:gridCol w="2375189">
                  <a:extLst>
                    <a:ext uri="{9D8B030D-6E8A-4147-A177-3AD203B41FA5}">
                      <a16:colId xmlns:a16="http://schemas.microsoft.com/office/drawing/2014/main" val="20002"/>
                    </a:ext>
                  </a:extLst>
                </a:gridCol>
                <a:gridCol w="2370187">
                  <a:extLst>
                    <a:ext uri="{9D8B030D-6E8A-4147-A177-3AD203B41FA5}">
                      <a16:colId xmlns:a16="http://schemas.microsoft.com/office/drawing/2014/main" val="20003"/>
                    </a:ext>
                  </a:extLst>
                </a:gridCol>
              </a:tblGrid>
              <a:tr h="369689">
                <a:tc gridSpan="2">
                  <a:txBody>
                    <a:bodyPr/>
                    <a:lstStyle/>
                    <a:p>
                      <a:pPr algn="ctr"/>
                      <a:r>
                        <a:rPr lang="it-IT" sz="1400" noProof="0" dirty="0">
                          <a:solidFill>
                            <a:schemeClr val="tx1"/>
                          </a:solidFill>
                        </a:rPr>
                        <a:t>Client</a:t>
                      </a:r>
                      <a:r>
                        <a:rPr lang="it-IT" sz="1400" baseline="0" noProof="0" dirty="0">
                          <a:solidFill>
                            <a:schemeClr val="tx1"/>
                          </a:solidFill>
                        </a:rPr>
                        <a:t> side</a:t>
                      </a:r>
                      <a:endParaRPr lang="it-IT" sz="1400" noProof="0" dirty="0">
                        <a:solidFill>
                          <a:schemeClr val="tx1"/>
                        </a:solidFill>
                      </a:endParaRPr>
                    </a:p>
                  </a:txBody>
                  <a:tcPr marL="99060" marR="99060" marT="60960" marB="60960"/>
                </a:tc>
                <a:tc hMerge="1">
                  <a:txBody>
                    <a:bodyPr/>
                    <a:lstStyle/>
                    <a:p>
                      <a:endParaRPr lang="en-US" sz="1200" dirty="0"/>
                    </a:p>
                  </a:txBody>
                  <a:tcPr/>
                </a:tc>
                <a:tc gridSpan="2">
                  <a:txBody>
                    <a:bodyPr/>
                    <a:lstStyle/>
                    <a:p>
                      <a:r>
                        <a:rPr lang="it-IT" sz="1400" noProof="0" dirty="0">
                          <a:solidFill>
                            <a:schemeClr val="tx1"/>
                          </a:solidFill>
                        </a:rPr>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39313">
                <a:tc>
                  <a:txBody>
                    <a:bodyPr/>
                    <a:lstStyle/>
                    <a:p>
                      <a:pPr algn="ctr"/>
                      <a:r>
                        <a:rPr lang="it-IT" sz="1500" b="1" noProof="0" dirty="0">
                          <a:solidFill>
                            <a:schemeClr val="tx1"/>
                          </a:solidFill>
                        </a:rPr>
                        <a:t>Evento</a:t>
                      </a:r>
                    </a:p>
                  </a:txBody>
                  <a:tcPr marL="99060" marR="99060" marT="60960" marB="60960"/>
                </a:tc>
                <a:tc>
                  <a:txBody>
                    <a:bodyPr/>
                    <a:lstStyle/>
                    <a:p>
                      <a:pPr algn="ctr"/>
                      <a:r>
                        <a:rPr lang="it-IT" sz="1400" b="1" noProof="0" dirty="0">
                          <a:solidFill>
                            <a:schemeClr val="tx1"/>
                          </a:solidFill>
                        </a:rPr>
                        <a:t>Controllore</a:t>
                      </a:r>
                    </a:p>
                  </a:txBody>
                  <a:tcPr marL="99060" marR="99060" marT="60960" marB="60960"/>
                </a:tc>
                <a:tc>
                  <a:txBody>
                    <a:bodyPr/>
                    <a:lstStyle/>
                    <a:p>
                      <a:pPr algn="ctr"/>
                      <a:r>
                        <a:rPr lang="it-IT" sz="1400" b="1" noProof="0" dirty="0">
                          <a:solidFill>
                            <a:schemeClr val="tx1"/>
                          </a:solidFill>
                        </a:rPr>
                        <a:t>Evento</a:t>
                      </a:r>
                    </a:p>
                  </a:txBody>
                  <a:tcPr marL="99060" marR="99060" marT="60960" marB="60960"/>
                </a:tc>
                <a:tc>
                  <a:txBody>
                    <a:bodyPr/>
                    <a:lstStyle/>
                    <a:p>
                      <a:pPr algn="ctr"/>
                      <a:r>
                        <a:rPr lang="it-IT" sz="1400" b="1" noProof="0" dirty="0">
                          <a:solidFill>
                            <a:schemeClr val="tx1"/>
                          </a:solidFill>
                        </a:rPr>
                        <a:t>Controllore</a:t>
                      </a:r>
                    </a:p>
                  </a:txBody>
                  <a:tcPr marL="99060" marR="99060" marT="60960" marB="60960"/>
                </a:tc>
                <a:extLst>
                  <a:ext uri="{0D108BD9-81ED-4DB2-BD59-A6C34878D82A}">
                    <a16:rowId xmlns:a16="http://schemas.microsoft.com/office/drawing/2014/main" val="10001"/>
                  </a:ext>
                </a:extLst>
              </a:tr>
              <a:tr h="44757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index</a:t>
                      </a:r>
                      <a:r>
                        <a:rPr lang="it-IT" sz="1400" baseline="0" noProof="0" dirty="0">
                          <a:solidFill>
                            <a:schemeClr val="tx1"/>
                          </a:solidFill>
                        </a:rPr>
                        <a:t> </a:t>
                      </a:r>
                      <a:r>
                        <a:rPr lang="it-IT" sz="1400" baseline="0" noProof="0" dirty="0">
                          <a:solidFill>
                            <a:schemeClr val="tx1"/>
                          </a:solidFill>
                          <a:sym typeface="Wingdings" panose="05000000000000000000" pitchFamily="2" charset="2"/>
                        </a:rPr>
                        <a:t> login form  </a:t>
                      </a:r>
                      <a:r>
                        <a:rPr lang="it-IT" sz="1400" baseline="0" noProof="0" dirty="0" err="1">
                          <a:solidFill>
                            <a:schemeClr val="tx1"/>
                          </a:solidFill>
                          <a:sym typeface="Wingdings" panose="05000000000000000000" pitchFamily="2" charset="2"/>
                        </a:rPr>
                        <a:t>submit</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Function</a:t>
                      </a:r>
                      <a:r>
                        <a:rPr lang="it-IT" sz="1400" noProof="0" dirty="0">
                          <a:solidFill>
                            <a:schemeClr val="tx1"/>
                          </a:solidFill>
                        </a:rPr>
                        <a:t> </a:t>
                      </a:r>
                      <a:r>
                        <a:rPr lang="it-IT" sz="1400" noProof="0" dirty="0" err="1">
                          <a:solidFill>
                            <a:schemeClr val="tx1"/>
                          </a:solidFill>
                        </a:rPr>
                        <a:t>makeCall</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POST username password</a:t>
                      </a:r>
                    </a:p>
                  </a:txBody>
                  <a:tcPr marL="99060" marR="99060" marT="60960" marB="60960"/>
                </a:tc>
                <a:tc>
                  <a:txBody>
                    <a:bodyPr/>
                    <a:lstStyle/>
                    <a:p>
                      <a:r>
                        <a:rPr lang="it-IT" sz="1400" noProof="0" dirty="0" err="1">
                          <a:solidFill>
                            <a:schemeClr val="tx1"/>
                          </a:solidFill>
                        </a:rPr>
                        <a:t>CheckLogin</a:t>
                      </a:r>
                      <a:r>
                        <a:rPr lang="it-IT" sz="1400" noProof="0" dirty="0">
                          <a:solidFill>
                            <a:schemeClr val="tx1"/>
                          </a:solidFill>
                        </a:rPr>
                        <a:t> (servlet)</a:t>
                      </a:r>
                    </a:p>
                  </a:txBody>
                  <a:tcPr marL="99060" marR="99060" marT="60960" marB="60960"/>
                </a:tc>
                <a:extLst>
                  <a:ext uri="{0D108BD9-81ED-4DB2-BD59-A6C34878D82A}">
                    <a16:rowId xmlns:a16="http://schemas.microsoft.com/office/drawing/2014/main" val="10002"/>
                  </a:ext>
                </a:extLst>
              </a:tr>
              <a:tr h="53890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index</a:t>
                      </a:r>
                      <a:r>
                        <a:rPr lang="it-IT" sz="1400" baseline="0" noProof="0" dirty="0">
                          <a:solidFill>
                            <a:schemeClr val="tx1"/>
                          </a:solidFill>
                        </a:rPr>
                        <a:t> </a:t>
                      </a:r>
                      <a:r>
                        <a:rPr lang="it-IT" sz="1400" baseline="0" noProof="0" dirty="0">
                          <a:solidFill>
                            <a:schemeClr val="tx1"/>
                          </a:solidFill>
                          <a:sym typeface="Wingdings" panose="05000000000000000000" pitchFamily="2" charset="2"/>
                        </a:rPr>
                        <a:t></a:t>
                      </a:r>
                      <a:r>
                        <a:rPr lang="it-IT" sz="1400" baseline="0" noProof="0" dirty="0" err="1">
                          <a:solidFill>
                            <a:schemeClr val="tx1"/>
                          </a:solidFill>
                          <a:sym typeface="Wingdings" panose="05000000000000000000" pitchFamily="2" charset="2"/>
                        </a:rPr>
                        <a:t>register</a:t>
                      </a:r>
                      <a:r>
                        <a:rPr lang="it-IT" sz="1400" baseline="0" noProof="0" dirty="0">
                          <a:solidFill>
                            <a:schemeClr val="tx1"/>
                          </a:solidFill>
                          <a:sym typeface="Wingdings" panose="05000000000000000000" pitchFamily="2" charset="2"/>
                        </a:rPr>
                        <a:t> </a:t>
                      </a:r>
                      <a:r>
                        <a:rPr lang="it-IT" sz="1400" baseline="0" noProof="0" dirty="0" err="1">
                          <a:solidFill>
                            <a:schemeClr val="tx1"/>
                          </a:solidFill>
                          <a:sym typeface="Wingdings" panose="05000000000000000000" pitchFamily="2" charset="2"/>
                        </a:rPr>
                        <a:t>form</a:t>
                      </a:r>
                      <a:r>
                        <a:rPr lang="it-IT" sz="1400" baseline="0" noProof="0" dirty="0">
                          <a:solidFill>
                            <a:schemeClr val="tx1"/>
                          </a:solidFill>
                          <a:sym typeface="Wingdings" panose="05000000000000000000" pitchFamily="2" charset="2"/>
                        </a:rPr>
                        <a:t>  </a:t>
                      </a:r>
                      <a:r>
                        <a:rPr lang="it-IT" sz="1400" baseline="0" noProof="0" dirty="0" err="1">
                          <a:solidFill>
                            <a:schemeClr val="tx1"/>
                          </a:solidFill>
                          <a:sym typeface="Wingdings" panose="05000000000000000000" pitchFamily="2" charset="2"/>
                        </a:rPr>
                        <a:t>submit</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Function</a:t>
                      </a:r>
                      <a:r>
                        <a:rPr lang="it-IT" sz="1400" noProof="0" dirty="0">
                          <a:solidFill>
                            <a:schemeClr val="tx1"/>
                          </a:solidFill>
                        </a:rPr>
                        <a:t> </a:t>
                      </a:r>
                      <a:r>
                        <a:rPr lang="it-IT" sz="1400" noProof="0" dirty="0" err="1">
                          <a:solidFill>
                            <a:schemeClr val="tx1"/>
                          </a:solidFill>
                        </a:rPr>
                        <a:t>makeCall</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POST username password e-mail name </a:t>
                      </a:r>
                      <a:r>
                        <a:rPr lang="it-IT" sz="1400" noProof="0" dirty="0" err="1">
                          <a:solidFill>
                            <a:schemeClr val="tx1"/>
                          </a:solidFill>
                        </a:rPr>
                        <a:t>surname</a:t>
                      </a:r>
                      <a:endParaRPr lang="it-IT" sz="1400" noProof="0" dirty="0">
                        <a:solidFill>
                          <a:schemeClr val="tx1"/>
                        </a:solidFill>
                      </a:endParaRPr>
                    </a:p>
                  </a:txBody>
                  <a:tcPr marL="99060" marR="99060" marT="60960" marB="60960"/>
                </a:tc>
                <a:tc>
                  <a:txBody>
                    <a:bodyPr/>
                    <a:lstStyle/>
                    <a:p>
                      <a:r>
                        <a:rPr lang="es-419" sz="1400" dirty="0" err="1">
                          <a:solidFill>
                            <a:schemeClr val="tx1"/>
                          </a:solidFill>
                          <a:latin typeface="+mn-lt"/>
                          <a:ea typeface="Calibri"/>
                          <a:cs typeface="Calibri"/>
                          <a:sym typeface="Calibri"/>
                        </a:rPr>
                        <a:t>Register</a:t>
                      </a:r>
                      <a:r>
                        <a:rPr lang="it-IT" sz="1400" baseline="0" noProof="0" dirty="0">
                          <a:solidFill>
                            <a:schemeClr val="tx1"/>
                          </a:solidFill>
                        </a:rPr>
                        <a:t> </a:t>
                      </a:r>
                      <a:r>
                        <a:rPr lang="it-IT" sz="1400" noProof="0" dirty="0">
                          <a:solidFill>
                            <a:schemeClr val="tx1"/>
                          </a:solidFill>
                        </a:rPr>
                        <a:t>(servlet)</a:t>
                      </a:r>
                    </a:p>
                  </a:txBody>
                  <a:tcPr marL="99060" marR="99060" marT="60960" marB="60960"/>
                </a:tc>
                <a:extLst>
                  <a:ext uri="{0D108BD9-81ED-4DB2-BD59-A6C34878D82A}">
                    <a16:rowId xmlns:a16="http://schemas.microsoft.com/office/drawing/2014/main" val="10003"/>
                  </a:ext>
                </a:extLst>
              </a:tr>
              <a:tr h="748484">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Function</a:t>
                      </a:r>
                      <a:r>
                        <a:rPr lang="it-IT" sz="1400" noProof="0" dirty="0">
                          <a:solidFill>
                            <a:schemeClr val="tx1"/>
                          </a:solidFill>
                        </a:rPr>
                        <a:t> </a:t>
                      </a:r>
                      <a:r>
                        <a:rPr lang="it-IT" sz="1400" noProof="0" dirty="0" err="1">
                          <a:solidFill>
                            <a:schemeClr val="tx1"/>
                          </a:solidFill>
                        </a:rPr>
                        <a:t>PageOrchestrator</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POST</a:t>
                      </a:r>
                      <a:r>
                        <a:rPr lang="it-IT" sz="1400" baseline="0" noProof="0" dirty="0">
                          <a:solidFill>
                            <a:schemeClr val="tx1"/>
                          </a:solidFill>
                        </a:rPr>
                        <a:t> (nessun parametro)</a:t>
                      </a:r>
                      <a:endParaRPr lang="it-IT" sz="1400" noProof="0" dirty="0">
                        <a:solidFill>
                          <a:schemeClr val="tx1"/>
                        </a:solidFill>
                      </a:endParaRPr>
                    </a:p>
                  </a:txBody>
                  <a:tcPr marL="99060" marR="99060" marT="60960" marB="60960"/>
                </a:tc>
                <a:tc>
                  <a:txBody>
                    <a:bodyPr/>
                    <a:lstStyle/>
                    <a:p>
                      <a:pPr algn="ctr"/>
                      <a:r>
                        <a:rPr lang="es-419" sz="1400" dirty="0">
                          <a:solidFill>
                            <a:schemeClr val="tx1"/>
                          </a:solidFill>
                          <a:latin typeface="+mn-lt"/>
                          <a:ea typeface="Calibri"/>
                          <a:cs typeface="Calibri"/>
                          <a:sym typeface="Calibri"/>
                        </a:rPr>
                        <a:t>GetAccounts (servlet)</a:t>
                      </a:r>
                    </a:p>
                    <a:p>
                      <a:pPr algn="ctr"/>
                      <a:r>
                        <a:rPr lang="es-419" sz="1400" dirty="0">
                          <a:solidFill>
                            <a:schemeClr val="tx1"/>
                          </a:solidFill>
                          <a:latin typeface="+mn-lt"/>
                          <a:ea typeface="Calibri"/>
                          <a:cs typeface="Calibri"/>
                          <a:sym typeface="Calibri"/>
                        </a:rPr>
                        <a:t>GetAddressBook (servlet)</a:t>
                      </a:r>
                    </a:p>
                  </a:txBody>
                  <a:tcPr marL="99060" marR="99060" marT="60960" marB="60960"/>
                </a:tc>
                <a:extLst>
                  <a:ext uri="{0D108BD9-81ED-4DB2-BD59-A6C34878D82A}">
                    <a16:rowId xmlns:a16="http://schemas.microsoft.com/office/drawing/2014/main" val="10004"/>
                  </a:ext>
                </a:extLst>
              </a:tr>
              <a:tr h="5588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a:t>
                      </a:r>
                      <a:r>
                        <a:rPr lang="it-IT" sz="1400" noProof="0" dirty="0">
                          <a:solidFill>
                            <a:schemeClr val="tx1"/>
                          </a:solidFill>
                          <a:sym typeface="Wingdings" panose="05000000000000000000" pitchFamily="2" charset="2"/>
                        </a:rPr>
                        <a:t> elenco account  seleziona account</a:t>
                      </a:r>
                      <a:endParaRPr lang="it-IT" sz="1400" noProof="0" dirty="0">
                        <a:solidFill>
                          <a:schemeClr val="tx1"/>
                        </a:solidFill>
                      </a:endParaRPr>
                    </a:p>
                  </a:txBody>
                  <a:tcPr marL="99060" marR="99060" marT="60960" marB="60960"/>
                </a:tc>
                <a:tc>
                  <a:txBody>
                    <a:bodyPr/>
                    <a:lstStyle/>
                    <a:p>
                      <a:r>
                        <a:rPr lang="it-IT" sz="1400" noProof="0" dirty="0" err="1">
                          <a:solidFill>
                            <a:schemeClr val="tx1"/>
                          </a:solidFill>
                        </a:rPr>
                        <a:t>Function</a:t>
                      </a:r>
                      <a:r>
                        <a:rPr lang="it-IT" sz="1400" baseline="0" noProof="0" dirty="0">
                          <a:solidFill>
                            <a:schemeClr val="tx1"/>
                          </a:solidFill>
                        </a:rPr>
                        <a:t> </a:t>
                      </a:r>
                      <a:r>
                        <a:rPr lang="it-IT" sz="1400" baseline="0" noProof="0" dirty="0" err="1">
                          <a:solidFill>
                            <a:schemeClr val="tx1"/>
                          </a:solidFill>
                        </a:rPr>
                        <a:t>AccountDetails.update</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GET</a:t>
                      </a:r>
                      <a:r>
                        <a:rPr lang="it-IT" sz="1400" baseline="0" noProof="0" dirty="0">
                          <a:solidFill>
                            <a:schemeClr val="tx1"/>
                          </a:solidFill>
                        </a:rPr>
                        <a:t> (</a:t>
                      </a:r>
                      <a:r>
                        <a:rPr lang="it-IT" sz="1400" baseline="0" noProof="0" dirty="0" err="1">
                          <a:solidFill>
                            <a:schemeClr val="tx1"/>
                          </a:solidFill>
                        </a:rPr>
                        <a:t>bankId</a:t>
                      </a:r>
                      <a:r>
                        <a:rPr lang="it-IT" sz="1400" baseline="0" noProof="0" dirty="0">
                          <a:solidFill>
                            <a:schemeClr val="tx1"/>
                          </a:solidFill>
                        </a:rPr>
                        <a:t>)</a:t>
                      </a:r>
                      <a:endParaRPr lang="it-IT" sz="1400" noProof="0" dirty="0">
                        <a:solidFill>
                          <a:schemeClr val="tx1"/>
                        </a:solidFill>
                      </a:endParaRPr>
                    </a:p>
                  </a:txBody>
                  <a:tcPr marL="99060" marR="99060" marT="60960" marB="60960"/>
                </a:tc>
                <a:tc>
                  <a:txBody>
                    <a:bodyPr/>
                    <a:lstStyle/>
                    <a:p>
                      <a:pPr algn="ctr"/>
                      <a:r>
                        <a:rPr lang="es-419" sz="1400" dirty="0">
                          <a:solidFill>
                            <a:schemeClr val="tx1"/>
                          </a:solidFill>
                          <a:latin typeface="+mn-lt"/>
                          <a:ea typeface="Calibri"/>
                          <a:cs typeface="Calibri"/>
                          <a:sym typeface="Calibri"/>
                        </a:rPr>
                        <a:t>GetTransfers (servlet)</a:t>
                      </a:r>
                    </a:p>
                  </a:txBody>
                  <a:tcPr marL="99060" marR="99060" marT="60960" marB="60960"/>
                </a:tc>
                <a:extLst>
                  <a:ext uri="{0D108BD9-81ED-4DB2-BD59-A6C34878D82A}">
                    <a16:rowId xmlns:a16="http://schemas.microsoft.com/office/drawing/2014/main" val="10005"/>
                  </a:ext>
                </a:extLst>
              </a:tr>
              <a:tr h="5389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solidFill>
                            <a:schemeClr val="tx1"/>
                          </a:solidFill>
                        </a:rPr>
                        <a:t>TransferForm</a:t>
                      </a:r>
                      <a:endParaRPr lang="it-IT" sz="1400" dirty="0">
                        <a:solidFill>
                          <a:schemeClr val="tx1"/>
                        </a:solidFill>
                      </a:endParaRPr>
                    </a:p>
                    <a:p>
                      <a:r>
                        <a:rPr lang="it-IT" sz="1400" noProof="0" dirty="0">
                          <a:solidFill>
                            <a:schemeClr val="tx1"/>
                          </a:solidFill>
                        </a:rPr>
                        <a:t> </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submit</a:t>
                      </a:r>
                      <a:endParaRPr lang="it-IT" sz="1400" noProof="0" dirty="0">
                        <a:solidFill>
                          <a:schemeClr val="tx1"/>
                        </a:solidFill>
                      </a:endParaRPr>
                    </a:p>
                  </a:txBody>
                  <a:tcPr marL="99060" marR="99060" marT="60960" marB="60960"/>
                </a:tc>
                <a:tc>
                  <a:txBody>
                    <a:bodyPr/>
                    <a:lstStyle/>
                    <a:p>
                      <a:r>
                        <a:rPr lang="it-IT" sz="1400" noProof="0" dirty="0" err="1">
                          <a:solidFill>
                            <a:schemeClr val="tx1"/>
                          </a:solidFill>
                        </a:rPr>
                        <a:t>Function</a:t>
                      </a:r>
                      <a:r>
                        <a:rPr lang="it-IT" sz="1400" noProof="0" dirty="0">
                          <a:solidFill>
                            <a:schemeClr val="tx1"/>
                          </a:solidFill>
                        </a:rPr>
                        <a:t> </a:t>
                      </a:r>
                      <a:r>
                        <a:rPr lang="it-IT" sz="1400" noProof="0" dirty="0" err="1">
                          <a:solidFill>
                            <a:schemeClr val="tx1"/>
                          </a:solidFill>
                        </a:rPr>
                        <a:t>makeCall</a:t>
                      </a:r>
                      <a:endParaRPr lang="it-IT" sz="1400" noProof="0" dirty="0">
                        <a:solidFill>
                          <a:schemeClr val="tx1"/>
                        </a:solidFill>
                      </a:endParaRPr>
                    </a:p>
                  </a:txBody>
                  <a:tcPr marL="99060" marR="99060" marT="60960" marB="60960"/>
                </a:tc>
                <a:tc>
                  <a:txBody>
                    <a:bodyPr/>
                    <a:lstStyle/>
                    <a:p>
                      <a:r>
                        <a:rPr lang="it-IT" sz="1400" noProof="0" dirty="0">
                          <a:solidFill>
                            <a:schemeClr val="tx1"/>
                          </a:solidFill>
                        </a:rPr>
                        <a:t>POST (dati transfer)</a:t>
                      </a:r>
                    </a:p>
                  </a:txBody>
                  <a:tcPr marL="99060" marR="99060" marT="60960" marB="60960"/>
                </a:tc>
                <a:tc>
                  <a:txBody>
                    <a:bodyPr/>
                    <a:lstStyle/>
                    <a:p>
                      <a:r>
                        <a:rPr lang="it-IT" sz="1400" noProof="0" dirty="0" err="1">
                          <a:solidFill>
                            <a:schemeClr val="tx1"/>
                          </a:solidFill>
                        </a:rPr>
                        <a:t>CreateTransfer</a:t>
                      </a:r>
                      <a:r>
                        <a:rPr lang="it-IT" sz="1400" noProof="0" dirty="0">
                          <a:solidFill>
                            <a:schemeClr val="tx1"/>
                          </a:solidFill>
                        </a:rPr>
                        <a:t> (servlet)</a:t>
                      </a:r>
                    </a:p>
                  </a:txBody>
                  <a:tcPr marL="99060" marR="99060" marT="60960" marB="60960"/>
                </a:tc>
                <a:extLst>
                  <a:ext uri="{0D108BD9-81ED-4DB2-BD59-A6C34878D82A}">
                    <a16:rowId xmlns:a16="http://schemas.microsoft.com/office/drawing/2014/main" val="10006"/>
                  </a:ext>
                </a:extLst>
              </a:tr>
              <a:tr h="48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solidFill>
                            <a:schemeClr val="tx1"/>
                          </a:solidFill>
                        </a:rPr>
                        <a:t>AddContactButton</a:t>
                      </a:r>
                      <a:endParaRPr lang="it-IT" sz="1400" dirty="0">
                        <a:solidFill>
                          <a:schemeClr val="tx1"/>
                        </a:solidFill>
                      </a:endParaRPr>
                    </a:p>
                    <a:p>
                      <a:r>
                        <a:rPr lang="it-IT" sz="1400" baseline="0" noProof="0" dirty="0">
                          <a:solidFill>
                            <a:schemeClr val="tx1"/>
                          </a:solidFill>
                          <a:sym typeface="Wingdings" panose="05000000000000000000" pitchFamily="2" charset="2"/>
                        </a:rPr>
                        <a:t> </a:t>
                      </a:r>
                      <a:r>
                        <a:rPr lang="it-IT" sz="1400" baseline="0" noProof="0" dirty="0" err="1">
                          <a:solidFill>
                            <a:schemeClr val="tx1"/>
                          </a:solidFill>
                          <a:sym typeface="Wingdings" panose="05000000000000000000" pitchFamily="2" charset="2"/>
                        </a:rPr>
                        <a:t>submit</a:t>
                      </a:r>
                      <a:endParaRPr lang="it-IT" sz="1400" noProof="0" dirty="0">
                        <a:solidFill>
                          <a:schemeClr val="tx1"/>
                        </a:solidFill>
                      </a:endParaRPr>
                    </a:p>
                  </a:txBody>
                  <a:tcPr marL="99060" marR="99060" marT="60960" marB="60960"/>
                </a:tc>
                <a:tc>
                  <a:txBody>
                    <a:bodyPr/>
                    <a:lstStyle/>
                    <a:p>
                      <a:r>
                        <a:rPr lang="it-IT" sz="1400" noProof="0" dirty="0" err="1">
                          <a:solidFill>
                            <a:schemeClr val="tx1"/>
                          </a:solidFill>
                        </a:rPr>
                        <a:t>Function</a:t>
                      </a:r>
                      <a:r>
                        <a:rPr lang="it-IT" sz="1400" noProof="0" dirty="0">
                          <a:solidFill>
                            <a:schemeClr val="tx1"/>
                          </a:solidFill>
                        </a:rPr>
                        <a:t> </a:t>
                      </a:r>
                      <a:r>
                        <a:rPr lang="it-IT" sz="1400" noProof="0" dirty="0" err="1">
                          <a:solidFill>
                            <a:schemeClr val="tx1"/>
                          </a:solidFill>
                        </a:rPr>
                        <a:t>makeCall</a:t>
                      </a:r>
                      <a:endParaRPr lang="it-IT" sz="1400" noProof="0" dirty="0">
                        <a:solidFill>
                          <a:schemeClr val="tx1"/>
                        </a:solidFill>
                      </a:endParaRPr>
                    </a:p>
                  </a:txBody>
                  <a:tcPr marL="99060" marR="99060" marT="60960" marB="60960"/>
                </a:tc>
                <a:tc>
                  <a:txBody>
                    <a:bodyPr/>
                    <a:lstStyle/>
                    <a:p>
                      <a:r>
                        <a:rPr lang="it-IT" sz="1400" noProof="0" dirty="0">
                          <a:solidFill>
                            <a:schemeClr val="tx1"/>
                          </a:solidFill>
                        </a:rPr>
                        <a:t>POST (dati </a:t>
                      </a:r>
                      <a:r>
                        <a:rPr lang="it-IT" sz="1400" noProof="0" dirty="0" err="1">
                          <a:solidFill>
                            <a:schemeClr val="tx1"/>
                          </a:solidFill>
                        </a:rPr>
                        <a:t>contact</a:t>
                      </a:r>
                      <a:r>
                        <a:rPr lang="it-IT" sz="1400" noProof="0" dirty="0">
                          <a:solidFill>
                            <a:schemeClr val="tx1"/>
                          </a:solidFill>
                        </a:rPr>
                        <a:t>)</a:t>
                      </a:r>
                    </a:p>
                  </a:txBody>
                  <a:tcPr marL="99060" marR="99060" marT="60960" marB="60960"/>
                </a:tc>
                <a:tc>
                  <a:txBody>
                    <a:bodyPr/>
                    <a:lstStyle/>
                    <a:p>
                      <a:r>
                        <a:rPr lang="it-IT" sz="1400" noProof="0" dirty="0" err="1">
                          <a:solidFill>
                            <a:schemeClr val="tx1"/>
                          </a:solidFill>
                        </a:rPr>
                        <a:t>AddContact</a:t>
                      </a:r>
                      <a:r>
                        <a:rPr lang="it-IT" sz="1400" noProof="0" dirty="0">
                          <a:solidFill>
                            <a:schemeClr val="tx1"/>
                          </a:solidFill>
                        </a:rPr>
                        <a:t>(servlet)</a:t>
                      </a:r>
                    </a:p>
                  </a:txBody>
                  <a:tcPr marL="99060" marR="99060" marT="60960" marB="6096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8607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2172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713533" y="-93157"/>
            <a:ext cx="8915400" cy="10080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login</a:t>
            </a:r>
            <a:endParaRPr dirty="0"/>
          </a:p>
        </p:txBody>
      </p:sp>
      <p:sp>
        <p:nvSpPr>
          <p:cNvPr id="273" name="Google Shape;273;p37"/>
          <p:cNvSpPr/>
          <p:nvPr/>
        </p:nvSpPr>
        <p:spPr>
          <a:xfrm>
            <a:off x="3461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CheckLogin</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4159797" y="1511285"/>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2386197"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395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5642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6164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6043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4301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4279108"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285" name="Google Shape;285;p37"/>
          <p:cNvSpPr/>
          <p:nvPr/>
        </p:nvSpPr>
        <p:spPr>
          <a:xfrm>
            <a:off x="7031587" y="1130084"/>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286" name="Google Shape;286;p37"/>
          <p:cNvCxnSpPr>
            <a:stCxn id="285" idx="2"/>
          </p:cNvCxnSpPr>
          <p:nvPr/>
        </p:nvCxnSpPr>
        <p:spPr>
          <a:xfrm>
            <a:off x="7438487" y="1511284"/>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73387" y="4490226"/>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8" name="Google Shape;288;p37"/>
          <p:cNvCxnSpPr>
            <a:endCxn id="287" idx="1"/>
          </p:cNvCxnSpPr>
          <p:nvPr/>
        </p:nvCxnSpPr>
        <p:spPr>
          <a:xfrm>
            <a:off x="4201313" y="4680826"/>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4256108" y="4148689"/>
            <a:ext cx="3373026" cy="579613"/>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[user != null ] </a:t>
            </a:r>
          </a:p>
          <a:p>
            <a:pPr>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sp>
        <p:nvSpPr>
          <p:cNvPr id="294" name="Google Shape;294;p37"/>
          <p:cNvSpPr txBox="1"/>
          <p:nvPr/>
        </p:nvSpPr>
        <p:spPr>
          <a:xfrm>
            <a:off x="1083306"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9719107" y="1566860"/>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556600" y="5176645"/>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2361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cxnSp>
        <p:nvCxnSpPr>
          <p:cNvPr id="299" name="Google Shape;299;p37"/>
          <p:cNvCxnSpPr/>
          <p:nvPr/>
        </p:nvCxnSpPr>
        <p:spPr>
          <a:xfrm>
            <a:off x="2324646" y="5854709"/>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4296316"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4272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9290711" y="1136084"/>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1525133" y="994996"/>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2001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2338295"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2391828" y="3756734"/>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53" name="Google Shape;282;p37"/>
          <p:cNvSpPr/>
          <p:nvPr/>
        </p:nvSpPr>
        <p:spPr>
          <a:xfrm>
            <a:off x="1214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1506168" y="434757"/>
            <a:ext cx="1211678" cy="369332"/>
          </a:xfrm>
          <a:prstGeom prst="rect">
            <a:avLst/>
          </a:prstGeom>
          <a:noFill/>
        </p:spPr>
        <p:txBody>
          <a:bodyPr wrap="none" rtlCol="0">
            <a:spAutoFit/>
          </a:bodyPr>
          <a:lstStyle/>
          <a:p>
            <a:r>
              <a:rPr lang="en-US" dirty="0"/>
              <a:t>Client side </a:t>
            </a:r>
          </a:p>
        </p:txBody>
      </p:sp>
      <p:sp>
        <p:nvSpPr>
          <p:cNvPr id="55" name="Google Shape;282;p37"/>
          <p:cNvSpPr/>
          <p:nvPr/>
        </p:nvSpPr>
        <p:spPr>
          <a:xfrm>
            <a:off x="2786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3077960" y="437029"/>
            <a:ext cx="1271374" cy="369332"/>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2367863"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2453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6440417"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1488528"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004118" y="3541055"/>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1214652"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1025014" y="4544282"/>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Set user</a:t>
            </a:r>
            <a:endParaRPr sz="1400" dirty="0">
              <a:solidFill>
                <a:schemeClr val="dk1"/>
              </a:solidFill>
              <a:latin typeface="Calibri"/>
              <a:ea typeface="Calibri"/>
              <a:cs typeface="Calibri"/>
              <a:sym typeface="Calibri"/>
            </a:endParaRPr>
          </a:p>
        </p:txBody>
      </p:sp>
      <p:cxnSp>
        <p:nvCxnSpPr>
          <p:cNvPr id="58" name="Google Shape;295;p37"/>
          <p:cNvCxnSpPr/>
          <p:nvPr/>
        </p:nvCxnSpPr>
        <p:spPr>
          <a:xfrm>
            <a:off x="8634740" y="1664668"/>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8467032" y="4755829"/>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8077403" y="10626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65" name="Google Shape;299;p37"/>
          <p:cNvCxnSpPr/>
          <p:nvPr/>
        </p:nvCxnSpPr>
        <p:spPr>
          <a:xfrm>
            <a:off x="2338294" y="5390676"/>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2330210" y="5374760"/>
            <a:ext cx="4788635"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   </a:t>
            </a:r>
            <a:r>
              <a:rPr lang="es-419" sz="1400" dirty="0" err="1">
                <a:solidFill>
                  <a:schemeClr val="dk1"/>
                </a:solidFill>
                <a:latin typeface="Calibri"/>
                <a:ea typeface="Calibri"/>
                <a:cs typeface="Calibri"/>
                <a:sym typeface="Calibri"/>
              </a:rPr>
              <a:t>sessionStorage.setItem</a:t>
            </a: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username</a:t>
            </a:r>
            <a:r>
              <a:rPr lang="es-419"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p:txBody>
      </p:sp>
      <p:sp>
        <p:nvSpPr>
          <p:cNvPr id="277" name="Google Shape;277;p37"/>
          <p:cNvSpPr/>
          <p:nvPr/>
        </p:nvSpPr>
        <p:spPr>
          <a:xfrm>
            <a:off x="3975417" y="1847544"/>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67" name="Group 61">
            <a:extLst>
              <a:ext uri="{FF2B5EF4-FFF2-40B4-BE49-F238E27FC236}">
                <a16:creationId xmlns:a16="http://schemas.microsoft.com/office/drawing/2014/main" id="{E692F129-7CDA-CC49-A83D-1C73704BE60D}"/>
              </a:ext>
            </a:extLst>
          </p:cNvPr>
          <p:cNvGrpSpPr/>
          <p:nvPr/>
        </p:nvGrpSpPr>
        <p:grpSpPr>
          <a:xfrm>
            <a:off x="1488528" y="4897062"/>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3733685" y="1687366"/>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713533" y="-93157"/>
            <a:ext cx="8915400" cy="10080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a:t>
            </a:r>
            <a:r>
              <a:rPr lang="es-419" dirty="0" err="1"/>
              <a:t>registration</a:t>
            </a:r>
            <a:endParaRPr dirty="0"/>
          </a:p>
        </p:txBody>
      </p:sp>
      <p:sp>
        <p:nvSpPr>
          <p:cNvPr id="273" name="Google Shape;273;p37"/>
          <p:cNvSpPr/>
          <p:nvPr/>
        </p:nvSpPr>
        <p:spPr>
          <a:xfrm>
            <a:off x="5541840" y="118927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err="1">
                <a:solidFill>
                  <a:schemeClr val="dk1"/>
                </a:solidFill>
                <a:ea typeface="Calibri"/>
                <a:cs typeface="Calibri"/>
                <a:sym typeface="Calibri"/>
              </a:rPr>
              <a:t>Register</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6240267" y="1570472"/>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a:cxnSpLocks/>
          </p:cNvCxnSpPr>
          <p:nvPr/>
        </p:nvCxnSpPr>
        <p:spPr>
          <a:xfrm>
            <a:off x="3904743" y="2151430"/>
            <a:ext cx="21593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476031" y="1854896"/>
            <a:ext cx="1192109"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a:t>
            </a:r>
            <a:r>
              <a:rPr lang="es-419" sz="1400" dirty="0" err="1">
                <a:solidFill>
                  <a:schemeClr val="dk1"/>
                </a:solidFill>
                <a:latin typeface="Calibri"/>
                <a:ea typeface="Calibri"/>
                <a:cs typeface="Calibri"/>
                <a:sym typeface="Calibri"/>
              </a:rPr>
              <a:t>username</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password</a:t>
            </a:r>
            <a:r>
              <a:rPr lang="es-419" sz="1400" dirty="0">
                <a:solidFill>
                  <a:schemeClr val="dk1"/>
                </a:solidFill>
                <a:latin typeface="Calibri"/>
                <a:ea typeface="Calibri"/>
                <a:cs typeface="Calibri"/>
                <a:sym typeface="Calibri"/>
              </a:rPr>
              <a:t>, ...</a:t>
            </a:r>
          </a:p>
        </p:txBody>
      </p:sp>
      <p:sp>
        <p:nvSpPr>
          <p:cNvPr id="278" name="Google Shape;278;p37"/>
          <p:cNvSpPr/>
          <p:nvPr/>
        </p:nvSpPr>
        <p:spPr>
          <a:xfrm>
            <a:off x="7723163" y="1189271"/>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8244545" y="1690830"/>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8123587" y="2964712"/>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6381969" y="3912175"/>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6694333" y="3619176"/>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cxnSp>
        <p:nvCxnSpPr>
          <p:cNvPr id="293" name="Google Shape;293;p37"/>
          <p:cNvCxnSpPr>
            <a:cxnSpLocks/>
          </p:cNvCxnSpPr>
          <p:nvPr/>
        </p:nvCxnSpPr>
        <p:spPr>
          <a:xfrm>
            <a:off x="3904743" y="3109296"/>
            <a:ext cx="2287625" cy="6628"/>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2644411" y="2014918"/>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sp>
        <p:nvSpPr>
          <p:cNvPr id="298" name="Google Shape;298;p37"/>
          <p:cNvSpPr txBox="1"/>
          <p:nvPr/>
        </p:nvSpPr>
        <p:spPr>
          <a:xfrm>
            <a:off x="4314303" y="2651317"/>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a:t>
            </a:r>
            <a:r>
              <a:rPr lang="es-419" sz="1400" dirty="0" err="1">
                <a:solidFill>
                  <a:schemeClr val="dk1"/>
                </a:solidFill>
                <a:latin typeface="Calibri"/>
                <a:ea typeface="Calibri"/>
                <a:cs typeface="Calibri"/>
                <a:sym typeface="Calibri"/>
              </a:rPr>
              <a:t>null</a:t>
            </a:r>
            <a:r>
              <a:rPr lang="es-419" sz="1400" dirty="0">
                <a:solidFill>
                  <a:schemeClr val="dk1"/>
                </a:solidFill>
                <a:latin typeface="Calibri"/>
                <a:ea typeface="Calibri"/>
                <a:cs typeface="Calibri"/>
                <a:sym typeface="Calibri"/>
              </a:rPr>
              <a:t>, …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300" name="Google Shape;300;p37"/>
          <p:cNvCxnSpPr/>
          <p:nvPr/>
        </p:nvCxnSpPr>
        <p:spPr>
          <a:xfrm rot="10800000" flipH="1">
            <a:off x="6376786" y="3389702"/>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6496504" y="3109296"/>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n-US" sz="1400" dirty="0" err="1"/>
              <a:t>createUser</a:t>
            </a:r>
            <a:r>
              <a:rPr lang="es-419" sz="1400" dirty="0">
                <a:solidFill>
                  <a:schemeClr val="dk1"/>
                </a:solidFill>
                <a:latin typeface="Calibri"/>
                <a:ea typeface="Calibri"/>
                <a:cs typeface="Calibri"/>
                <a:sym typeface="Calibri"/>
              </a:rPr>
              <a:t>(user,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p:txBody>
      </p:sp>
      <p:sp>
        <p:nvSpPr>
          <p:cNvPr id="35" name="Google Shape;290;p37"/>
          <p:cNvSpPr/>
          <p:nvPr/>
        </p:nvSpPr>
        <p:spPr>
          <a:xfrm>
            <a:off x="3086238" y="103403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checkRegister.js</a:t>
            </a:r>
            <a:endParaRPr sz="1200" dirty="0">
              <a:solidFill>
                <a:schemeClr val="dk1"/>
              </a:solidFill>
              <a:latin typeface="Calibri"/>
              <a:ea typeface="Calibri"/>
              <a:cs typeface="Calibri"/>
              <a:sym typeface="Calibri"/>
            </a:endParaRPr>
          </a:p>
        </p:txBody>
      </p:sp>
      <p:sp>
        <p:nvSpPr>
          <p:cNvPr id="37" name="Google Shape;292;p37"/>
          <p:cNvSpPr/>
          <p:nvPr/>
        </p:nvSpPr>
        <p:spPr>
          <a:xfrm>
            <a:off x="3562627" y="1912635"/>
            <a:ext cx="342116" cy="439169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a:cxnSpLocks/>
          </p:cNvCxnSpPr>
          <p:nvPr/>
        </p:nvCxnSpPr>
        <p:spPr>
          <a:xfrm>
            <a:off x="3904743" y="4014978"/>
            <a:ext cx="2335524"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4117539" y="4023700"/>
            <a:ext cx="1708058"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a:t>
            </a:r>
            <a:r>
              <a:rPr lang="es-419" sz="1400" dirty="0" err="1">
                <a:solidFill>
                  <a:schemeClr val="dk1"/>
                </a:solidFill>
                <a:latin typeface="Calibri"/>
                <a:ea typeface="Calibri"/>
                <a:cs typeface="Calibri"/>
                <a:sym typeface="Calibri"/>
              </a:rPr>
              <a:t>null</a:t>
            </a:r>
            <a:r>
              <a:rPr lang="es-419" sz="1400" dirty="0">
                <a:solidFill>
                  <a:schemeClr val="dk1"/>
                </a:solidFill>
                <a:latin typeface="Calibri"/>
                <a:ea typeface="Calibri"/>
                <a:cs typeface="Calibri"/>
                <a:sym typeface="Calibri"/>
              </a:rPr>
              <a:t> ||  *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400</a:t>
            </a:r>
            <a:endParaRPr sz="1400" dirty="0">
              <a:solidFill>
                <a:schemeClr val="dk1"/>
              </a:solidFill>
              <a:latin typeface="Calibri"/>
              <a:ea typeface="Calibri"/>
              <a:cs typeface="Calibri"/>
              <a:sym typeface="Calibri"/>
            </a:endParaRPr>
          </a:p>
        </p:txBody>
      </p:sp>
      <p:sp>
        <p:nvSpPr>
          <p:cNvPr id="53" name="Google Shape;282;p37"/>
          <p:cNvSpPr/>
          <p:nvPr/>
        </p:nvSpPr>
        <p:spPr>
          <a:xfrm>
            <a:off x="1214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1506168" y="434757"/>
            <a:ext cx="1211678" cy="369332"/>
          </a:xfrm>
          <a:prstGeom prst="rect">
            <a:avLst/>
          </a:prstGeom>
          <a:noFill/>
        </p:spPr>
        <p:txBody>
          <a:bodyPr wrap="none" rtlCol="0">
            <a:spAutoFit/>
          </a:bodyPr>
          <a:lstStyle/>
          <a:p>
            <a:r>
              <a:rPr lang="en-US" dirty="0"/>
              <a:t>Client side </a:t>
            </a:r>
          </a:p>
        </p:txBody>
      </p:sp>
      <p:sp>
        <p:nvSpPr>
          <p:cNvPr id="55" name="Google Shape;282;p37"/>
          <p:cNvSpPr/>
          <p:nvPr/>
        </p:nvSpPr>
        <p:spPr>
          <a:xfrm>
            <a:off x="2786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3077960" y="437029"/>
            <a:ext cx="1271374" cy="369332"/>
          </a:xfrm>
          <a:prstGeom prst="rect">
            <a:avLst/>
          </a:prstGeom>
          <a:noFill/>
        </p:spPr>
        <p:txBody>
          <a:bodyPr wrap="none" rtlCol="0">
            <a:spAutoFit/>
          </a:bodyPr>
          <a:lstStyle/>
          <a:p>
            <a:r>
              <a:rPr lang="en-US" dirty="0"/>
              <a:t>Server side </a:t>
            </a:r>
          </a:p>
        </p:txBody>
      </p:sp>
      <p:grpSp>
        <p:nvGrpSpPr>
          <p:cNvPr id="62" name="Group 61"/>
          <p:cNvGrpSpPr/>
          <p:nvPr/>
        </p:nvGrpSpPr>
        <p:grpSpPr>
          <a:xfrm>
            <a:off x="3049633" y="4169068"/>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2565223" y="358009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2775757" y="2014918"/>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7" name="Google Shape;277;p37"/>
          <p:cNvSpPr/>
          <p:nvPr/>
        </p:nvSpPr>
        <p:spPr>
          <a:xfrm>
            <a:off x="6055887" y="1906731"/>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82" name="Google Shape;297;p37">
            <a:extLst>
              <a:ext uri="{FF2B5EF4-FFF2-40B4-BE49-F238E27FC236}">
                <a16:creationId xmlns:a16="http://schemas.microsoft.com/office/drawing/2014/main" id="{C8978121-8B64-4960-819B-E5A75E16681E}"/>
              </a:ext>
            </a:extLst>
          </p:cNvPr>
          <p:cNvSpPr txBox="1"/>
          <p:nvPr/>
        </p:nvSpPr>
        <p:spPr>
          <a:xfrm>
            <a:off x="3947728" y="4796627"/>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83" name="Google Shape;297;p37">
            <a:extLst>
              <a:ext uri="{FF2B5EF4-FFF2-40B4-BE49-F238E27FC236}">
                <a16:creationId xmlns:a16="http://schemas.microsoft.com/office/drawing/2014/main" id="{4526880C-094B-40E7-804B-6DD4CBFB004E}"/>
              </a:ext>
            </a:extLst>
          </p:cNvPr>
          <p:cNvSpPr txBox="1"/>
          <p:nvPr/>
        </p:nvSpPr>
        <p:spPr>
          <a:xfrm>
            <a:off x="1815676" y="4658144"/>
            <a:ext cx="1805800"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confirmation</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grpSp>
        <p:nvGrpSpPr>
          <p:cNvPr id="84" name="Group 61">
            <a:extLst>
              <a:ext uri="{FF2B5EF4-FFF2-40B4-BE49-F238E27FC236}">
                <a16:creationId xmlns:a16="http://schemas.microsoft.com/office/drawing/2014/main" id="{84D55BA2-EA98-451E-A6C9-44A6E9905C6C}"/>
              </a:ext>
            </a:extLst>
          </p:cNvPr>
          <p:cNvGrpSpPr/>
          <p:nvPr/>
        </p:nvGrpSpPr>
        <p:grpSpPr>
          <a:xfrm>
            <a:off x="3039716" y="5135027"/>
            <a:ext cx="484693" cy="272090"/>
            <a:chOff x="614149" y="4401223"/>
            <a:chExt cx="484693" cy="507248"/>
          </a:xfrm>
        </p:grpSpPr>
        <p:cxnSp>
          <p:nvCxnSpPr>
            <p:cNvPr id="85" name="Straight Connector 51">
              <a:extLst>
                <a:ext uri="{FF2B5EF4-FFF2-40B4-BE49-F238E27FC236}">
                  <a16:creationId xmlns:a16="http://schemas.microsoft.com/office/drawing/2014/main" id="{0673F487-004E-4E19-A9FD-8E693A9C83B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Straight Connector 56">
              <a:extLst>
                <a:ext uri="{FF2B5EF4-FFF2-40B4-BE49-F238E27FC236}">
                  <a16:creationId xmlns:a16="http://schemas.microsoft.com/office/drawing/2014/main" id="{9D621012-1E1E-4034-A669-B2EC11C628D4}"/>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60">
              <a:extLst>
                <a:ext uri="{FF2B5EF4-FFF2-40B4-BE49-F238E27FC236}">
                  <a16:creationId xmlns:a16="http://schemas.microsoft.com/office/drawing/2014/main" id="{6E922467-E596-4FEA-83A1-86C185CC1D7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4" name="Google Shape;298;p37">
            <a:extLst>
              <a:ext uri="{FF2B5EF4-FFF2-40B4-BE49-F238E27FC236}">
                <a16:creationId xmlns:a16="http://schemas.microsoft.com/office/drawing/2014/main" id="{828D05C3-7CCD-4010-BF6D-B29DD7BEB203}"/>
              </a:ext>
            </a:extLst>
          </p:cNvPr>
          <p:cNvSpPr txBox="1"/>
          <p:nvPr/>
        </p:nvSpPr>
        <p:spPr>
          <a:xfrm>
            <a:off x="56790" y="6090607"/>
            <a:ext cx="3219773" cy="660727"/>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Includes</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all</a:t>
            </a:r>
            <a:r>
              <a:rPr lang="it-IT" sz="1400" dirty="0">
                <a:solidFill>
                  <a:schemeClr val="dk1"/>
                </a:solidFill>
                <a:latin typeface="Calibri"/>
                <a:ea typeface="Calibri"/>
                <a:cs typeface="Calibri"/>
                <a:sym typeface="Calibri"/>
              </a:rPr>
              <a:t> the controls on </a:t>
            </a:r>
            <a:r>
              <a:rPr lang="it-IT" sz="1400" dirty="0" err="1">
                <a:solidFill>
                  <a:schemeClr val="dk1"/>
                </a:solidFill>
                <a:latin typeface="Calibri"/>
                <a:ea typeface="Calibri"/>
                <a:cs typeface="Calibri"/>
                <a:sym typeface="Calibri"/>
              </a:rPr>
              <a:t>registration</a:t>
            </a:r>
            <a:r>
              <a:rPr lang="it-IT" sz="1400" dirty="0">
                <a:solidFill>
                  <a:schemeClr val="dk1"/>
                </a:solidFill>
                <a:latin typeface="Calibri"/>
                <a:ea typeface="Calibri"/>
                <a:cs typeface="Calibri"/>
                <a:sym typeface="Calibri"/>
              </a:rPr>
              <a:t> data </a:t>
            </a:r>
            <a:r>
              <a:rPr lang="it-IT" sz="1400" dirty="0" err="1">
                <a:solidFill>
                  <a:schemeClr val="dk1"/>
                </a:solidFill>
                <a:latin typeface="Calibri"/>
                <a:ea typeface="Calibri"/>
                <a:cs typeface="Calibri"/>
                <a:sym typeface="Calibri"/>
              </a:rPr>
              <a:t>such</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as</a:t>
            </a:r>
            <a:r>
              <a:rPr lang="it-IT" sz="1400" dirty="0">
                <a:solidFill>
                  <a:schemeClr val="dk1"/>
                </a:solidFill>
                <a:latin typeface="Calibri"/>
                <a:ea typeface="Calibri"/>
                <a:cs typeface="Calibri"/>
                <a:sym typeface="Calibri"/>
              </a:rPr>
              <a:t> email </a:t>
            </a:r>
            <a:r>
              <a:rPr lang="it-IT" sz="1400" dirty="0" err="1">
                <a:solidFill>
                  <a:schemeClr val="dk1"/>
                </a:solidFill>
                <a:latin typeface="Calibri"/>
                <a:ea typeface="Calibri"/>
                <a:cs typeface="Calibri"/>
                <a:sym typeface="Calibri"/>
              </a:rPr>
              <a:t>sintax</a:t>
            </a:r>
            <a:r>
              <a:rPr lang="it-IT" sz="1400" dirty="0">
                <a:solidFill>
                  <a:schemeClr val="dk1"/>
                </a:solidFill>
                <a:latin typeface="Calibri"/>
                <a:ea typeface="Calibri"/>
                <a:cs typeface="Calibri"/>
                <a:sym typeface="Calibri"/>
              </a:rPr>
              <a:t>, username </a:t>
            </a:r>
            <a:r>
              <a:rPr lang="it-IT" sz="1400" dirty="0" err="1">
                <a:solidFill>
                  <a:schemeClr val="dk1"/>
                </a:solidFill>
                <a:latin typeface="Calibri"/>
                <a:ea typeface="Calibri"/>
                <a:cs typeface="Calibri"/>
                <a:sym typeface="Calibri"/>
              </a:rPr>
              <a:t>uniqueness</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etc</a:t>
            </a:r>
            <a:endParaRPr sz="1400" dirty="0">
              <a:solidFill>
                <a:schemeClr val="dk1"/>
              </a:solidFill>
              <a:latin typeface="Calibri"/>
              <a:ea typeface="Calibri"/>
              <a:cs typeface="Calibri"/>
              <a:sym typeface="Calibri"/>
            </a:endParaRPr>
          </a:p>
        </p:txBody>
      </p:sp>
      <p:cxnSp>
        <p:nvCxnSpPr>
          <p:cNvPr id="58" name="Google Shape;283;p37">
            <a:extLst>
              <a:ext uri="{FF2B5EF4-FFF2-40B4-BE49-F238E27FC236}">
                <a16:creationId xmlns:a16="http://schemas.microsoft.com/office/drawing/2014/main" id="{A9C7143F-F313-4487-81C8-B68ADD9B9E71}"/>
              </a:ext>
            </a:extLst>
          </p:cNvPr>
          <p:cNvCxnSpPr>
            <a:cxnSpLocks/>
          </p:cNvCxnSpPr>
          <p:nvPr/>
        </p:nvCxnSpPr>
        <p:spPr>
          <a:xfrm flipH="1">
            <a:off x="3904743" y="4812950"/>
            <a:ext cx="214296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211982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389538" y="-76087"/>
            <a:ext cx="8915400" cy="11432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caricamento Home page </a:t>
            </a:r>
            <a:endParaRPr dirty="0"/>
          </a:p>
        </p:txBody>
      </p:sp>
      <p:sp>
        <p:nvSpPr>
          <p:cNvPr id="310" name="Google Shape;310;p38"/>
          <p:cNvSpPr/>
          <p:nvPr/>
        </p:nvSpPr>
        <p:spPr>
          <a:xfrm>
            <a:off x="7865752" y="993135"/>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GetAccounts</a:t>
            </a:r>
            <a:endParaRPr dirty="0">
              <a:solidFill>
                <a:schemeClr val="dk1"/>
              </a:solidFill>
              <a:latin typeface="Calibri"/>
              <a:ea typeface="Calibri"/>
              <a:cs typeface="Calibri"/>
              <a:sym typeface="Calibri"/>
            </a:endParaRPr>
          </a:p>
        </p:txBody>
      </p:sp>
      <p:cxnSp>
        <p:nvCxnSpPr>
          <p:cNvPr id="311" name="Google Shape;311;p38"/>
          <p:cNvCxnSpPr>
            <a:stCxn id="310" idx="2"/>
          </p:cNvCxnSpPr>
          <p:nvPr/>
        </p:nvCxnSpPr>
        <p:spPr>
          <a:xfrm flipH="1">
            <a:off x="8321780" y="1655259"/>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7223983" y="4422171"/>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7275206" y="4057298"/>
            <a:ext cx="832760"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endParaRPr lang="es-419"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a:t>
            </a:r>
            <a:r>
              <a:rPr lang="es-419" sz="1200" dirty="0">
                <a:solidFill>
                  <a:schemeClr val="dk1"/>
                </a:solidFill>
                <a:ea typeface="Calibri"/>
                <a:cs typeface="Calibri"/>
                <a:sym typeface="Calibri"/>
              </a:rPr>
              <a:t>Get accounts</a:t>
            </a:r>
          </a:p>
          <a:p>
            <a:endParaRPr sz="1200" dirty="0">
              <a:solidFill>
                <a:schemeClr val="dk1"/>
              </a:solidFill>
              <a:latin typeface="Calibri"/>
              <a:ea typeface="Calibri"/>
              <a:cs typeface="Calibri"/>
              <a:sym typeface="Calibri"/>
            </a:endParaRPr>
          </a:p>
        </p:txBody>
      </p:sp>
      <p:sp>
        <p:nvSpPr>
          <p:cNvPr id="314" name="Google Shape;314;p38"/>
          <p:cNvSpPr/>
          <p:nvPr/>
        </p:nvSpPr>
        <p:spPr>
          <a:xfrm>
            <a:off x="8172484" y="3871884"/>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dirty="0">
              <a:solidFill>
                <a:schemeClr val="dk1"/>
              </a:solidFill>
              <a:latin typeface="Calibri"/>
              <a:ea typeface="Calibri"/>
              <a:cs typeface="Calibri"/>
              <a:sym typeface="Calibri"/>
            </a:endParaRPr>
          </a:p>
        </p:txBody>
      </p:sp>
      <p:sp>
        <p:nvSpPr>
          <p:cNvPr id="315" name="Google Shape;315;p38"/>
          <p:cNvSpPr/>
          <p:nvPr/>
        </p:nvSpPr>
        <p:spPr>
          <a:xfrm>
            <a:off x="9435250" y="993136"/>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BankAccount</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316" name="Google Shape;316;p38"/>
          <p:cNvCxnSpPr>
            <a:cxnSpLocks/>
            <a:stCxn id="315" idx="2"/>
          </p:cNvCxnSpPr>
          <p:nvPr/>
        </p:nvCxnSpPr>
        <p:spPr>
          <a:xfrm flipH="1">
            <a:off x="9850028" y="1617692"/>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8590453" y="5134461"/>
            <a:ext cx="120920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8664645" y="5152613"/>
            <a:ext cx="982079"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accounts</a:t>
            </a:r>
            <a:endParaRPr sz="1400" dirty="0">
              <a:solidFill>
                <a:schemeClr val="dk1"/>
              </a:solidFill>
              <a:latin typeface="Calibri"/>
              <a:ea typeface="Calibri"/>
              <a:cs typeface="Calibri"/>
              <a:sym typeface="Calibri"/>
            </a:endParaRPr>
          </a:p>
        </p:txBody>
      </p:sp>
      <p:sp>
        <p:nvSpPr>
          <p:cNvPr id="319" name="Google Shape;319;p38"/>
          <p:cNvSpPr/>
          <p:nvPr/>
        </p:nvSpPr>
        <p:spPr>
          <a:xfrm>
            <a:off x="9717765" y="4119259"/>
            <a:ext cx="3302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dirty="0">
              <a:solidFill>
                <a:schemeClr val="dk1"/>
              </a:solidFill>
              <a:latin typeface="Calibri"/>
              <a:ea typeface="Calibri"/>
              <a:cs typeface="Calibri"/>
              <a:sym typeface="Calibri"/>
            </a:endParaRPr>
          </a:p>
        </p:txBody>
      </p:sp>
      <p:cxnSp>
        <p:nvCxnSpPr>
          <p:cNvPr id="320" name="Google Shape;320;p38"/>
          <p:cNvCxnSpPr/>
          <p:nvPr/>
        </p:nvCxnSpPr>
        <p:spPr>
          <a:xfrm>
            <a:off x="8524486" y="4500299"/>
            <a:ext cx="1175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8579436" y="4087962"/>
            <a:ext cx="1209201" cy="590236"/>
          </a:xfrm>
          <a:prstGeom prst="rect">
            <a:avLst/>
          </a:prstGeom>
          <a:noFill/>
          <a:ln>
            <a:noFill/>
          </a:ln>
        </p:spPr>
        <p:txBody>
          <a:bodyPr spcFirstLastPara="1" wrap="square" lIns="107269" tIns="53620" rIns="107269" bIns="53620" anchor="t" anchorCtr="0">
            <a:noAutofit/>
          </a:bodyPr>
          <a:lstStyle/>
          <a:p>
            <a:r>
              <a:rPr lang="en-US" sz="1200" dirty="0"/>
              <a:t>getBankAccountsByUser</a:t>
            </a:r>
          </a:p>
          <a:p>
            <a:r>
              <a:rPr lang="es-419" sz="1200" dirty="0">
                <a:solidFill>
                  <a:schemeClr val="dk1"/>
                </a:solidFill>
                <a:latin typeface="Calibri"/>
                <a:ea typeface="Calibri"/>
                <a:cs typeface="Calibri"/>
                <a:sym typeface="Calibri"/>
              </a:rPr>
              <a:t>(session.</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27" name="Straight Connector 26"/>
          <p:cNvCxnSpPr/>
          <p:nvPr/>
        </p:nvCxnSpPr>
        <p:spPr>
          <a:xfrm>
            <a:off x="1552258" y="1652010"/>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754694" y="1747547"/>
            <a:ext cx="626506"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load</a:t>
            </a:r>
            <a:endParaRPr dirty="0">
              <a:solidFill>
                <a:schemeClr val="dk1"/>
              </a:solidFill>
              <a:latin typeface="Calibri"/>
              <a:ea typeface="Calibri"/>
              <a:cs typeface="Calibri"/>
              <a:sym typeface="Calibri"/>
            </a:endParaRPr>
          </a:p>
        </p:txBody>
      </p:sp>
      <p:sp>
        <p:nvSpPr>
          <p:cNvPr id="29" name="Google Shape;290;p37"/>
          <p:cNvSpPr/>
          <p:nvPr/>
        </p:nvSpPr>
        <p:spPr>
          <a:xfrm>
            <a:off x="1044923" y="986320"/>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 + bankMngm.js</a:t>
            </a:r>
            <a:endParaRPr sz="1200" dirty="0">
              <a:solidFill>
                <a:schemeClr val="dk1"/>
              </a:solidFill>
              <a:latin typeface="Calibri"/>
              <a:ea typeface="Calibri"/>
              <a:cs typeface="Calibri"/>
              <a:sym typeface="Calibri"/>
            </a:endParaRPr>
          </a:p>
        </p:txBody>
      </p:sp>
      <p:sp>
        <p:nvSpPr>
          <p:cNvPr id="30" name="Google Shape;292;p37"/>
          <p:cNvSpPr/>
          <p:nvPr/>
        </p:nvSpPr>
        <p:spPr>
          <a:xfrm>
            <a:off x="1381200" y="1877280"/>
            <a:ext cx="342116" cy="384114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cxnSp>
        <p:nvCxnSpPr>
          <p:cNvPr id="37" name="Straight Connector 36"/>
          <p:cNvCxnSpPr/>
          <p:nvPr/>
        </p:nvCxnSpPr>
        <p:spPr>
          <a:xfrm>
            <a:off x="2960274" y="165428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2419719" y="988592"/>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Page</a:t>
            </a:r>
            <a:br>
              <a:rPr lang="es-419" sz="14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400" dirty="0">
              <a:solidFill>
                <a:schemeClr val="dk1"/>
              </a:solidFill>
              <a:latin typeface="Calibri"/>
              <a:ea typeface="Calibri"/>
              <a:cs typeface="Calibri"/>
              <a:sym typeface="Calibri"/>
            </a:endParaRPr>
          </a:p>
        </p:txBody>
      </p:sp>
      <p:sp>
        <p:nvSpPr>
          <p:cNvPr id="40" name="Google Shape;292;p37"/>
          <p:cNvSpPr/>
          <p:nvPr/>
        </p:nvSpPr>
        <p:spPr>
          <a:xfrm>
            <a:off x="2789216" y="1879552"/>
            <a:ext cx="342116" cy="44603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cxnSp>
        <p:nvCxnSpPr>
          <p:cNvPr id="46" name="Google Shape;275;p37"/>
          <p:cNvCxnSpPr/>
          <p:nvPr/>
        </p:nvCxnSpPr>
        <p:spPr>
          <a:xfrm>
            <a:off x="1777944" y="2074127"/>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911944" y="2131963"/>
            <a:ext cx="783021" cy="449165"/>
          </a:xfrm>
          <a:prstGeom prst="rect">
            <a:avLst/>
          </a:prstGeom>
          <a:noFill/>
          <a:ln>
            <a:noFill/>
          </a:ln>
        </p:spPr>
        <p:txBody>
          <a:bodyPr spcFirstLastPara="1" wrap="square" lIns="107269" tIns="53620" rIns="107269" bIns="53620" anchor="t" anchorCtr="0">
            <a:noAutofit/>
          </a:bodyPr>
          <a:lstStyle/>
          <a:p>
            <a:r>
              <a:rPr lang="it-IT" dirty="0">
                <a:solidFill>
                  <a:schemeClr val="dk1"/>
                </a:solidFill>
                <a:latin typeface="Calibri"/>
                <a:ea typeface="Calibri"/>
                <a:cs typeface="Calibri"/>
                <a:sym typeface="Calibri"/>
              </a:rPr>
              <a:t>start</a:t>
            </a:r>
            <a:endParaRPr dirty="0">
              <a:solidFill>
                <a:schemeClr val="dk1"/>
              </a:solidFill>
              <a:latin typeface="Calibri"/>
              <a:ea typeface="Calibri"/>
              <a:cs typeface="Calibri"/>
              <a:sym typeface="Calibri"/>
            </a:endParaRPr>
          </a:p>
        </p:txBody>
      </p:sp>
      <p:cxnSp>
        <p:nvCxnSpPr>
          <p:cNvPr id="5" name="Straight Arrow Connector 4"/>
          <p:cNvCxnSpPr/>
          <p:nvPr/>
        </p:nvCxnSpPr>
        <p:spPr>
          <a:xfrm>
            <a:off x="1044924" y="2075654"/>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p:nvPr/>
        </p:nvCxnSpPr>
        <p:spPr>
          <a:xfrm>
            <a:off x="4204514" y="1656554"/>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3636471" y="981760"/>
            <a:ext cx="1041369"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TranferForm</a:t>
            </a:r>
            <a:endParaRPr sz="1200" dirty="0">
              <a:solidFill>
                <a:schemeClr val="dk1"/>
              </a:solidFill>
              <a:latin typeface="Calibri"/>
              <a:ea typeface="Calibri"/>
              <a:cs typeface="Calibri"/>
              <a:sym typeface="Calibri"/>
            </a:endParaRPr>
          </a:p>
        </p:txBody>
      </p:sp>
      <p:sp>
        <p:nvSpPr>
          <p:cNvPr id="56" name="Google Shape;294;p37"/>
          <p:cNvSpPr txBox="1"/>
          <p:nvPr/>
        </p:nvSpPr>
        <p:spPr>
          <a:xfrm>
            <a:off x="3156184" y="2134235"/>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registerEvents</a:t>
            </a:r>
            <a:endParaRPr sz="1400" dirty="0">
              <a:solidFill>
                <a:schemeClr val="dk1"/>
              </a:solidFill>
              <a:latin typeface="Calibri"/>
              <a:ea typeface="Calibri"/>
              <a:cs typeface="Calibri"/>
              <a:sym typeface="Calibri"/>
            </a:endParaRPr>
          </a:p>
        </p:txBody>
      </p:sp>
      <p:cxnSp>
        <p:nvCxnSpPr>
          <p:cNvPr id="57" name="Google Shape;275;p37"/>
          <p:cNvCxnSpPr/>
          <p:nvPr/>
        </p:nvCxnSpPr>
        <p:spPr>
          <a:xfrm>
            <a:off x="3158628" y="2144639"/>
            <a:ext cx="7875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1" name="Straight Connector 60"/>
          <p:cNvCxnSpPr/>
          <p:nvPr/>
        </p:nvCxnSpPr>
        <p:spPr>
          <a:xfrm>
            <a:off x="5134850" y="1658826"/>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2" name="Google Shape;290;p37"/>
          <p:cNvSpPr/>
          <p:nvPr/>
        </p:nvSpPr>
        <p:spPr>
          <a:xfrm>
            <a:off x="4739837" y="1000574"/>
            <a:ext cx="865144" cy="64394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t>AddContactButton</a:t>
            </a:r>
          </a:p>
          <a:p>
            <a:pPr algn="ctr"/>
            <a:endParaRPr sz="1200" dirty="0">
              <a:solidFill>
                <a:schemeClr val="dk1"/>
              </a:solidFill>
              <a:latin typeface="Calibri"/>
              <a:ea typeface="Calibri"/>
              <a:cs typeface="Calibri"/>
              <a:sym typeface="Calibri"/>
            </a:endParaRPr>
          </a:p>
        </p:txBody>
      </p:sp>
      <p:sp>
        <p:nvSpPr>
          <p:cNvPr id="63" name="Google Shape;292;p37"/>
          <p:cNvSpPr/>
          <p:nvPr/>
        </p:nvSpPr>
        <p:spPr>
          <a:xfrm>
            <a:off x="4963792" y="1884097"/>
            <a:ext cx="342116" cy="156832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64" name="Google Shape;294;p37"/>
          <p:cNvSpPr txBox="1"/>
          <p:nvPr/>
        </p:nvSpPr>
        <p:spPr>
          <a:xfrm>
            <a:off x="3199400" y="2661963"/>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registerEvents</a:t>
            </a:r>
            <a:endParaRPr sz="1400" dirty="0">
              <a:solidFill>
                <a:schemeClr val="dk1"/>
              </a:solidFill>
              <a:latin typeface="Calibri"/>
              <a:ea typeface="Calibri"/>
              <a:cs typeface="Calibri"/>
              <a:sym typeface="Calibri"/>
            </a:endParaRPr>
          </a:p>
        </p:txBody>
      </p:sp>
      <p:cxnSp>
        <p:nvCxnSpPr>
          <p:cNvPr id="65" name="Google Shape;275;p37"/>
          <p:cNvCxnSpPr/>
          <p:nvPr/>
        </p:nvCxnSpPr>
        <p:spPr>
          <a:xfrm>
            <a:off x="3156184" y="3156863"/>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7" name="Straight Connector 66"/>
          <p:cNvCxnSpPr/>
          <p:nvPr/>
        </p:nvCxnSpPr>
        <p:spPr>
          <a:xfrm>
            <a:off x="7157582" y="1647450"/>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6735273" y="981760"/>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Account List</a:t>
            </a:r>
            <a:endParaRPr sz="1200" dirty="0">
              <a:solidFill>
                <a:schemeClr val="dk1"/>
              </a:solidFill>
              <a:latin typeface="Calibri"/>
              <a:ea typeface="Calibri"/>
              <a:cs typeface="Calibri"/>
              <a:sym typeface="Calibri"/>
            </a:endParaRPr>
          </a:p>
        </p:txBody>
      </p:sp>
      <p:sp>
        <p:nvSpPr>
          <p:cNvPr id="69" name="Google Shape;292;p37"/>
          <p:cNvSpPr/>
          <p:nvPr/>
        </p:nvSpPr>
        <p:spPr>
          <a:xfrm>
            <a:off x="6986524" y="3865067"/>
            <a:ext cx="342116" cy="266224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cxnSp>
        <p:nvCxnSpPr>
          <p:cNvPr id="70" name="Google Shape;275;p37"/>
          <p:cNvCxnSpPr/>
          <p:nvPr/>
        </p:nvCxnSpPr>
        <p:spPr>
          <a:xfrm>
            <a:off x="3131332" y="4369557"/>
            <a:ext cx="38551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3195850" y="4051135"/>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83" name="Google Shape;317;p38"/>
          <p:cNvCxnSpPr/>
          <p:nvPr/>
        </p:nvCxnSpPr>
        <p:spPr>
          <a:xfrm flipH="1">
            <a:off x="7401731" y="5204972"/>
            <a:ext cx="7169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7290554" y="5224185"/>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accounts</a:t>
            </a:r>
            <a:endParaRPr sz="1400" dirty="0">
              <a:solidFill>
                <a:schemeClr val="dk1"/>
              </a:solidFill>
              <a:latin typeface="Calibri"/>
              <a:ea typeface="Calibri"/>
              <a:cs typeface="Calibri"/>
              <a:sym typeface="Calibri"/>
            </a:endParaRPr>
          </a:p>
        </p:txBody>
      </p:sp>
      <p:grpSp>
        <p:nvGrpSpPr>
          <p:cNvPr id="90" name="Group 89"/>
          <p:cNvGrpSpPr/>
          <p:nvPr/>
        </p:nvGrpSpPr>
        <p:grpSpPr>
          <a:xfrm>
            <a:off x="6514696" y="5253081"/>
            <a:ext cx="484693" cy="265456"/>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4" name="Google Shape;318;p38"/>
          <p:cNvSpPr txBox="1"/>
          <p:nvPr/>
        </p:nvSpPr>
        <p:spPr>
          <a:xfrm>
            <a:off x="6154926" y="4898905"/>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55" name="Google Shape;292;p37"/>
          <p:cNvSpPr/>
          <p:nvPr/>
        </p:nvSpPr>
        <p:spPr>
          <a:xfrm>
            <a:off x="4033456" y="1881825"/>
            <a:ext cx="342116" cy="6993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cxnSp>
        <p:nvCxnSpPr>
          <p:cNvPr id="66" name="Google Shape;295;p37"/>
          <p:cNvCxnSpPr/>
          <p:nvPr/>
        </p:nvCxnSpPr>
        <p:spPr>
          <a:xfrm>
            <a:off x="6156082" y="1689763"/>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1" name="Google Shape;296;p37"/>
          <p:cNvSpPr/>
          <p:nvPr/>
        </p:nvSpPr>
        <p:spPr>
          <a:xfrm>
            <a:off x="5988374" y="298644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73" name="Google Shape;302;p37"/>
          <p:cNvSpPr/>
          <p:nvPr/>
        </p:nvSpPr>
        <p:spPr>
          <a:xfrm>
            <a:off x="5707929" y="1115084"/>
            <a:ext cx="924398"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Personal</a:t>
            </a:r>
          </a:p>
          <a:p>
            <a:pPr algn="ctr"/>
            <a:r>
              <a:rPr lang="es-419" sz="1200" dirty="0">
                <a:solidFill>
                  <a:schemeClr val="dk1"/>
                </a:solidFill>
                <a:latin typeface="Calibri"/>
                <a:ea typeface="Calibri"/>
                <a:cs typeface="Calibri"/>
                <a:sym typeface="Calibri"/>
              </a:rPr>
              <a:t>message</a:t>
            </a:r>
            <a:endParaRPr sz="1200" dirty="0">
              <a:solidFill>
                <a:schemeClr val="dk1"/>
              </a:solidFill>
              <a:latin typeface="Calibri"/>
              <a:ea typeface="Calibri"/>
              <a:cs typeface="Calibri"/>
              <a:sym typeface="Calibri"/>
            </a:endParaRPr>
          </a:p>
        </p:txBody>
      </p:sp>
      <p:cxnSp>
        <p:nvCxnSpPr>
          <p:cNvPr id="74" name="Google Shape;275;p37"/>
          <p:cNvCxnSpPr/>
          <p:nvPr/>
        </p:nvCxnSpPr>
        <p:spPr>
          <a:xfrm>
            <a:off x="3131332" y="3785357"/>
            <a:ext cx="28570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p:cNvSpPr txBox="1"/>
          <p:nvPr/>
        </p:nvSpPr>
        <p:spPr>
          <a:xfrm>
            <a:off x="3203616" y="3493617"/>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58" name="Straight Connector 66">
            <a:extLst>
              <a:ext uri="{FF2B5EF4-FFF2-40B4-BE49-F238E27FC236}">
                <a16:creationId xmlns:a16="http://schemas.microsoft.com/office/drawing/2014/main" id="{BC745E3E-BA32-4CB6-ADCB-0485976BADAE}"/>
              </a:ext>
            </a:extLst>
          </p:cNvPr>
          <p:cNvCxnSpPr/>
          <p:nvPr/>
        </p:nvCxnSpPr>
        <p:spPr>
          <a:xfrm>
            <a:off x="10932348" y="1632003"/>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6" name="Google Shape;290;p37">
            <a:extLst>
              <a:ext uri="{FF2B5EF4-FFF2-40B4-BE49-F238E27FC236}">
                <a16:creationId xmlns:a16="http://schemas.microsoft.com/office/drawing/2014/main" id="{E903D3F3-7892-481D-AE6D-BD0FDCA80B31}"/>
              </a:ext>
            </a:extLst>
          </p:cNvPr>
          <p:cNvSpPr/>
          <p:nvPr/>
        </p:nvSpPr>
        <p:spPr>
          <a:xfrm>
            <a:off x="10510039" y="966313"/>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Account Info</a:t>
            </a:r>
            <a:endParaRPr sz="1200" dirty="0">
              <a:solidFill>
                <a:schemeClr val="dk1"/>
              </a:solidFill>
              <a:latin typeface="Calibri"/>
              <a:ea typeface="Calibri"/>
              <a:cs typeface="Calibri"/>
              <a:sym typeface="Calibri"/>
            </a:endParaRPr>
          </a:p>
        </p:txBody>
      </p:sp>
      <p:sp>
        <p:nvSpPr>
          <p:cNvPr id="77" name="Google Shape;292;p37">
            <a:extLst>
              <a:ext uri="{FF2B5EF4-FFF2-40B4-BE49-F238E27FC236}">
                <a16:creationId xmlns:a16="http://schemas.microsoft.com/office/drawing/2014/main" id="{7EC0B36B-7FE4-41FF-8F91-8BBD16733878}"/>
              </a:ext>
            </a:extLst>
          </p:cNvPr>
          <p:cNvSpPr/>
          <p:nvPr/>
        </p:nvSpPr>
        <p:spPr>
          <a:xfrm>
            <a:off x="10761290" y="3849620"/>
            <a:ext cx="342116" cy="266224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grpSp>
        <p:nvGrpSpPr>
          <p:cNvPr id="78" name="Group 79">
            <a:extLst>
              <a:ext uri="{FF2B5EF4-FFF2-40B4-BE49-F238E27FC236}">
                <a16:creationId xmlns:a16="http://schemas.microsoft.com/office/drawing/2014/main" id="{B95A5AC4-92AF-418F-9D33-0790187167C1}"/>
              </a:ext>
            </a:extLst>
          </p:cNvPr>
          <p:cNvGrpSpPr/>
          <p:nvPr/>
        </p:nvGrpSpPr>
        <p:grpSpPr>
          <a:xfrm>
            <a:off x="6482827" y="5925391"/>
            <a:ext cx="484693" cy="265456"/>
            <a:chOff x="614149" y="4401223"/>
            <a:chExt cx="484693" cy="507248"/>
          </a:xfrm>
        </p:grpSpPr>
        <p:cxnSp>
          <p:nvCxnSpPr>
            <p:cNvPr id="79" name="Straight Connector 80">
              <a:extLst>
                <a:ext uri="{FF2B5EF4-FFF2-40B4-BE49-F238E27FC236}">
                  <a16:creationId xmlns:a16="http://schemas.microsoft.com/office/drawing/2014/main" id="{8DEDB09C-007B-4E1D-A4CD-34F8A654E62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Connector 81">
              <a:extLst>
                <a:ext uri="{FF2B5EF4-FFF2-40B4-BE49-F238E27FC236}">
                  <a16:creationId xmlns:a16="http://schemas.microsoft.com/office/drawing/2014/main" id="{06336770-3AB0-4907-9B37-9C5249BE0B87}"/>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4">
              <a:extLst>
                <a:ext uri="{FF2B5EF4-FFF2-40B4-BE49-F238E27FC236}">
                  <a16:creationId xmlns:a16="http://schemas.microsoft.com/office/drawing/2014/main" id="{E981EEA6-0694-44F0-8363-70F93F1AC104}"/>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2" name="Google Shape;318;p38">
            <a:extLst>
              <a:ext uri="{FF2B5EF4-FFF2-40B4-BE49-F238E27FC236}">
                <a16:creationId xmlns:a16="http://schemas.microsoft.com/office/drawing/2014/main" id="{130022D7-5433-4A85-B4C7-D861478436C0}"/>
              </a:ext>
            </a:extLst>
          </p:cNvPr>
          <p:cNvSpPr txBox="1"/>
          <p:nvPr/>
        </p:nvSpPr>
        <p:spPr>
          <a:xfrm>
            <a:off x="6164442" y="5615312"/>
            <a:ext cx="923774" cy="315937"/>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ea typeface="Calibri"/>
                <a:cs typeface="Calibri"/>
                <a:sym typeface="Calibri"/>
              </a:rPr>
              <a:t>autoclick</a:t>
            </a:r>
          </a:p>
          <a:p>
            <a:endParaRPr sz="1400" dirty="0">
              <a:solidFill>
                <a:srgbClr val="FF0000"/>
              </a:solidFill>
              <a:latin typeface="Calibri"/>
              <a:ea typeface="Calibri"/>
              <a:cs typeface="Calibri"/>
              <a:sym typeface="Calibri"/>
            </a:endParaRPr>
          </a:p>
        </p:txBody>
      </p:sp>
      <p:cxnSp>
        <p:nvCxnSpPr>
          <p:cNvPr id="85" name="Google Shape;317;p38">
            <a:extLst>
              <a:ext uri="{FF2B5EF4-FFF2-40B4-BE49-F238E27FC236}">
                <a16:creationId xmlns:a16="http://schemas.microsoft.com/office/drawing/2014/main" id="{D59A9BB2-EF63-45D6-BE03-944C7E972E50}"/>
              </a:ext>
            </a:extLst>
          </p:cNvPr>
          <p:cNvCxnSpPr>
            <a:cxnSpLocks/>
          </p:cNvCxnSpPr>
          <p:nvPr/>
        </p:nvCxnSpPr>
        <p:spPr>
          <a:xfrm flipV="1">
            <a:off x="7389132" y="6190026"/>
            <a:ext cx="3372158" cy="1615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6" name="Google Shape;318;p38">
            <a:extLst>
              <a:ext uri="{FF2B5EF4-FFF2-40B4-BE49-F238E27FC236}">
                <a16:creationId xmlns:a16="http://schemas.microsoft.com/office/drawing/2014/main" id="{DADCC8BB-4774-4EB3-8FC6-A14D9D17514B}"/>
              </a:ext>
            </a:extLst>
          </p:cNvPr>
          <p:cNvSpPr txBox="1"/>
          <p:nvPr/>
        </p:nvSpPr>
        <p:spPr>
          <a:xfrm>
            <a:off x="8239903" y="6169774"/>
            <a:ext cx="2692435"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show</a:t>
            </a:r>
          </a:p>
          <a:p>
            <a:r>
              <a:rPr lang="es-419" sz="1400" dirty="0">
                <a:solidFill>
                  <a:schemeClr val="dk1"/>
                </a:solidFill>
                <a:latin typeface="Calibri"/>
                <a:ea typeface="Calibri"/>
                <a:cs typeface="Calibri"/>
                <a:sym typeface="Calibri"/>
              </a:rPr>
              <a:t>details of the first bank account</a:t>
            </a:r>
            <a:endParaRPr sz="14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3" name="Google Shape;313;p38"/>
          <p:cNvSpPr txBox="1"/>
          <p:nvPr/>
        </p:nvSpPr>
        <p:spPr>
          <a:xfrm>
            <a:off x="2699275" y="2309880"/>
            <a:ext cx="1077300"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POST</a:t>
            </a:r>
          </a:p>
          <a:p>
            <a:endParaRPr lang="es-419"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/GetTransfers</a:t>
            </a:r>
          </a:p>
          <a:p>
            <a:r>
              <a:rPr lang="es-419" sz="1200" dirty="0">
                <a:solidFill>
                  <a:schemeClr val="dk1"/>
                </a:solidFill>
                <a:latin typeface="Calibri"/>
                <a:ea typeface="Calibri"/>
                <a:cs typeface="Calibri"/>
                <a:sym typeface="Calibri"/>
              </a:rPr>
              <a:t>bankId</a:t>
            </a:r>
            <a:endParaRPr sz="1200" dirty="0">
              <a:solidFill>
                <a:schemeClr val="dk1"/>
              </a:solidFill>
              <a:latin typeface="Calibri"/>
              <a:ea typeface="Calibri"/>
              <a:cs typeface="Calibri"/>
              <a:sym typeface="Calibri"/>
            </a:endParaRPr>
          </a:p>
        </p:txBody>
      </p:sp>
      <p:sp>
        <p:nvSpPr>
          <p:cNvPr id="309" name="Google Shape;309;p38"/>
          <p:cNvSpPr txBox="1">
            <a:spLocks noGrp="1"/>
          </p:cNvSpPr>
          <p:nvPr>
            <p:ph type="title"/>
          </p:nvPr>
        </p:nvSpPr>
        <p:spPr>
          <a:xfrm>
            <a:off x="1638300" y="274637"/>
            <a:ext cx="8915400" cy="11432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selezione di un account</a:t>
            </a:r>
            <a:endParaRPr dirty="0"/>
          </a:p>
        </p:txBody>
      </p:sp>
      <p:sp>
        <p:nvSpPr>
          <p:cNvPr id="310" name="Google Shape;310;p38"/>
          <p:cNvSpPr/>
          <p:nvPr/>
        </p:nvSpPr>
        <p:spPr>
          <a:xfrm>
            <a:off x="3385483" y="1385838"/>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ea typeface="Calibri"/>
                <a:cs typeface="Calibri"/>
                <a:sym typeface="Calibri"/>
              </a:rPr>
              <a:t>Get Transfers</a:t>
            </a:r>
          </a:p>
        </p:txBody>
      </p:sp>
      <p:cxnSp>
        <p:nvCxnSpPr>
          <p:cNvPr id="311" name="Google Shape;311;p38"/>
          <p:cNvCxnSpPr>
            <a:cxnSpLocks/>
          </p:cNvCxnSpPr>
          <p:nvPr/>
        </p:nvCxnSpPr>
        <p:spPr>
          <a:xfrm flipH="1">
            <a:off x="3843186" y="2073383"/>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2712206" y="2652186"/>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4" name="Google Shape;314;p38"/>
          <p:cNvSpPr/>
          <p:nvPr/>
        </p:nvSpPr>
        <p:spPr>
          <a:xfrm>
            <a:off x="3666682" y="2309880"/>
            <a:ext cx="352002" cy="329108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dirty="0">
              <a:solidFill>
                <a:schemeClr val="dk1"/>
              </a:solidFill>
              <a:latin typeface="Calibri"/>
              <a:ea typeface="Calibri"/>
              <a:cs typeface="Calibri"/>
              <a:sym typeface="Calibri"/>
            </a:endParaRPr>
          </a:p>
        </p:txBody>
      </p:sp>
      <p:cxnSp>
        <p:nvCxnSpPr>
          <p:cNvPr id="53" name="Straight Connector 52"/>
          <p:cNvCxnSpPr>
            <a:cxnSpLocks/>
          </p:cNvCxnSpPr>
          <p:nvPr/>
        </p:nvCxnSpPr>
        <p:spPr>
          <a:xfrm flipH="1">
            <a:off x="2566028" y="2028657"/>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2193580" y="1349793"/>
            <a:ext cx="846161"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Account</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Info</a:t>
            </a:r>
            <a:endParaRPr sz="1200" dirty="0">
              <a:solidFill>
                <a:schemeClr val="dk1"/>
              </a:solidFill>
              <a:latin typeface="Calibri"/>
              <a:ea typeface="Calibri"/>
              <a:cs typeface="Calibri"/>
              <a:sym typeface="Calibri"/>
            </a:endParaRPr>
          </a:p>
        </p:txBody>
      </p:sp>
      <p:cxnSp>
        <p:nvCxnSpPr>
          <p:cNvPr id="65" name="Google Shape;275;p37"/>
          <p:cNvCxnSpPr>
            <a:cxnSpLocks/>
          </p:cNvCxnSpPr>
          <p:nvPr/>
        </p:nvCxnSpPr>
        <p:spPr>
          <a:xfrm>
            <a:off x="1597044" y="2639593"/>
            <a:ext cx="72890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1593213" y="2073383"/>
            <a:ext cx="1031027" cy="60655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 bankId</a:t>
            </a:r>
            <a:endParaRPr sz="1400" dirty="0">
              <a:solidFill>
                <a:schemeClr val="dk1"/>
              </a:solidFill>
              <a:latin typeface="Calibri"/>
              <a:ea typeface="Calibri"/>
              <a:cs typeface="Calibri"/>
              <a:sym typeface="Calibri"/>
            </a:endParaRPr>
          </a:p>
        </p:txBody>
      </p:sp>
      <p:cxnSp>
        <p:nvCxnSpPr>
          <p:cNvPr id="83" name="Google Shape;317;p38"/>
          <p:cNvCxnSpPr>
            <a:cxnSpLocks/>
          </p:cNvCxnSpPr>
          <p:nvPr/>
        </p:nvCxnSpPr>
        <p:spPr>
          <a:xfrm flipH="1">
            <a:off x="2715902" y="4913430"/>
            <a:ext cx="920347"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2755733" y="4357319"/>
            <a:ext cx="957222" cy="715912"/>
          </a:xfrm>
          <a:prstGeom prst="rect">
            <a:avLst/>
          </a:prstGeom>
          <a:noFill/>
          <a:ln>
            <a:noFill/>
          </a:ln>
        </p:spPr>
        <p:txBody>
          <a:bodyPr spcFirstLastPara="1" wrap="square" lIns="107269" tIns="53620" rIns="107269" bIns="53620" anchor="t" anchorCtr="0">
            <a:noAutofit/>
          </a:bodyPr>
          <a:lstStyle/>
          <a:p>
            <a:r>
              <a:rPr lang="en-US" sz="1400" dirty="0">
                <a:solidFill>
                  <a:schemeClr val="dk1"/>
                </a:solidFill>
                <a:latin typeface="Calibri"/>
                <a:ea typeface="Calibri"/>
                <a:cs typeface="Calibri"/>
                <a:sym typeface="Calibri"/>
              </a:rPr>
              <a:t>transfers</a:t>
            </a:r>
            <a:endParaRPr sz="1400" dirty="0">
              <a:solidFill>
                <a:schemeClr val="dk1"/>
              </a:solidFill>
              <a:latin typeface="Calibri"/>
              <a:ea typeface="Calibri"/>
              <a:cs typeface="Calibri"/>
              <a:sym typeface="Calibri"/>
            </a:endParaRPr>
          </a:p>
        </p:txBody>
      </p:sp>
      <p:sp>
        <p:nvSpPr>
          <p:cNvPr id="55" name="Google Shape;292;p37"/>
          <p:cNvSpPr/>
          <p:nvPr/>
        </p:nvSpPr>
        <p:spPr>
          <a:xfrm>
            <a:off x="2370090" y="2156498"/>
            <a:ext cx="342116" cy="344447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cxnSp>
        <p:nvCxnSpPr>
          <p:cNvPr id="73" name="Straight Connector 72"/>
          <p:cNvCxnSpPr>
            <a:cxnSpLocks/>
          </p:cNvCxnSpPr>
          <p:nvPr/>
        </p:nvCxnSpPr>
        <p:spPr>
          <a:xfrm>
            <a:off x="1373860" y="20554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4" name="Google Shape;290;p37"/>
          <p:cNvSpPr/>
          <p:nvPr/>
        </p:nvSpPr>
        <p:spPr>
          <a:xfrm>
            <a:off x="706201" y="1374343"/>
            <a:ext cx="1240220"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BankAccountList</a:t>
            </a:r>
            <a:endParaRPr sz="1200" dirty="0">
              <a:solidFill>
                <a:schemeClr val="dk1"/>
              </a:solidFill>
              <a:latin typeface="Calibri"/>
              <a:ea typeface="Calibri"/>
              <a:cs typeface="Calibri"/>
              <a:sym typeface="Calibri"/>
            </a:endParaRPr>
          </a:p>
        </p:txBody>
      </p:sp>
      <p:sp>
        <p:nvSpPr>
          <p:cNvPr id="75" name="Google Shape;292;p37"/>
          <p:cNvSpPr/>
          <p:nvPr/>
        </p:nvSpPr>
        <p:spPr>
          <a:xfrm>
            <a:off x="1217323" y="2156498"/>
            <a:ext cx="342116" cy="28510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88" name="Google Shape;294;p37"/>
          <p:cNvSpPr txBox="1"/>
          <p:nvPr/>
        </p:nvSpPr>
        <p:spPr>
          <a:xfrm>
            <a:off x="394135" y="2137995"/>
            <a:ext cx="99499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 bankId</a:t>
            </a:r>
            <a:endParaRPr dirty="0">
              <a:solidFill>
                <a:schemeClr val="dk1"/>
              </a:solidFill>
              <a:latin typeface="Calibri"/>
              <a:ea typeface="Calibri"/>
              <a:cs typeface="Calibri"/>
              <a:sym typeface="Calibri"/>
            </a:endParaRPr>
          </a:p>
        </p:txBody>
      </p:sp>
      <p:cxnSp>
        <p:nvCxnSpPr>
          <p:cNvPr id="89" name="Straight Arrow Connector 88"/>
          <p:cNvCxnSpPr>
            <a:cxnSpLocks/>
          </p:cNvCxnSpPr>
          <p:nvPr/>
        </p:nvCxnSpPr>
        <p:spPr>
          <a:xfrm>
            <a:off x="891632" y="2376659"/>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5" name="Group 94"/>
          <p:cNvGrpSpPr/>
          <p:nvPr/>
        </p:nvGrpSpPr>
        <p:grpSpPr>
          <a:xfrm>
            <a:off x="1882232" y="5218201"/>
            <a:ext cx="484693" cy="265456"/>
            <a:chOff x="614149" y="4401223"/>
            <a:chExt cx="484693" cy="507248"/>
          </a:xfrm>
        </p:grpSpPr>
        <p:cxnSp>
          <p:nvCxnSpPr>
            <p:cNvPr id="100" name="Straight Connector 99"/>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03" name="Google Shape;318;p38"/>
          <p:cNvSpPr txBox="1"/>
          <p:nvPr/>
        </p:nvSpPr>
        <p:spPr>
          <a:xfrm>
            <a:off x="1570463" y="5600963"/>
            <a:ext cx="981282" cy="311632"/>
          </a:xfrm>
          <a:prstGeom prst="rect">
            <a:avLst/>
          </a:prstGeom>
          <a:noFill/>
          <a:ln>
            <a:noFill/>
          </a:ln>
        </p:spPr>
        <p:txBody>
          <a:bodyPr spcFirstLastPara="1" wrap="square" lIns="107269" tIns="53620" rIns="107269" bIns="53620" anchor="t" anchorCtr="0">
            <a:noAutofit/>
          </a:bodyPr>
          <a:lstStyle/>
          <a:p>
            <a:r>
              <a:rPr lang="es-419" sz="1400" dirty="0" err="1">
                <a:solidFill>
                  <a:schemeClr val="dk1"/>
                </a:solidFill>
                <a:latin typeface="Calibri"/>
                <a:ea typeface="Calibri"/>
                <a:cs typeface="Calibri"/>
                <a:sym typeface="Calibri"/>
              </a:rPr>
              <a:t>update</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Transfers</a:t>
            </a:r>
            <a:r>
              <a:rPr lang="es-419"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p:txBody>
      </p:sp>
      <p:sp>
        <p:nvSpPr>
          <p:cNvPr id="111" name="Google Shape;315;p38"/>
          <p:cNvSpPr/>
          <p:nvPr/>
        </p:nvSpPr>
        <p:spPr>
          <a:xfrm>
            <a:off x="6283169" y="1401165"/>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TransferDAO</a:t>
            </a:r>
            <a:endParaRPr sz="1400" dirty="0">
              <a:solidFill>
                <a:schemeClr val="dk1"/>
              </a:solidFill>
              <a:latin typeface="Calibri"/>
              <a:ea typeface="Calibri"/>
              <a:cs typeface="Calibri"/>
              <a:sym typeface="Calibri"/>
            </a:endParaRPr>
          </a:p>
        </p:txBody>
      </p:sp>
      <p:cxnSp>
        <p:nvCxnSpPr>
          <p:cNvPr id="112" name="Google Shape;316;p38"/>
          <p:cNvCxnSpPr>
            <a:cxnSpLocks/>
          </p:cNvCxnSpPr>
          <p:nvPr/>
        </p:nvCxnSpPr>
        <p:spPr>
          <a:xfrm flipH="1">
            <a:off x="6697947" y="2126619"/>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13" name="Google Shape;319;p38"/>
          <p:cNvSpPr/>
          <p:nvPr/>
        </p:nvSpPr>
        <p:spPr>
          <a:xfrm>
            <a:off x="6511256" y="3607154"/>
            <a:ext cx="330200" cy="9911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dirty="0">
              <a:solidFill>
                <a:schemeClr val="dk1"/>
              </a:solidFill>
              <a:latin typeface="Calibri"/>
              <a:ea typeface="Calibri"/>
              <a:cs typeface="Calibri"/>
              <a:sym typeface="Calibri"/>
            </a:endParaRPr>
          </a:p>
        </p:txBody>
      </p:sp>
      <p:sp>
        <p:nvSpPr>
          <p:cNvPr id="115" name="Google Shape;383;p40"/>
          <p:cNvSpPr txBox="1"/>
          <p:nvPr/>
        </p:nvSpPr>
        <p:spPr>
          <a:xfrm>
            <a:off x="3331813" y="3790430"/>
            <a:ext cx="2694871" cy="360275"/>
          </a:xfrm>
          <a:prstGeom prst="rect">
            <a:avLst/>
          </a:prstGeom>
          <a:noFill/>
          <a:ln>
            <a:noFill/>
          </a:ln>
        </p:spPr>
        <p:txBody>
          <a:bodyPr spcFirstLastPara="1" wrap="square" lIns="107269" tIns="53620" rIns="107269" bIns="53620" anchor="t" anchorCtr="0">
            <a:noAutofit/>
          </a:bodyPr>
          <a:lstStyle/>
          <a:p>
            <a:pPr lvl="2" algn="ctr"/>
            <a:r>
              <a:rPr lang="en-US" sz="1400" dirty="0"/>
              <a:t>getAllbyBankAccount(bankId)</a:t>
            </a:r>
          </a:p>
        </p:txBody>
      </p:sp>
      <p:cxnSp>
        <p:nvCxnSpPr>
          <p:cNvPr id="116" name="Google Shape;384;p40"/>
          <p:cNvCxnSpPr>
            <a:cxnSpLocks/>
          </p:cNvCxnSpPr>
          <p:nvPr/>
        </p:nvCxnSpPr>
        <p:spPr>
          <a:xfrm>
            <a:off x="4018684" y="3790430"/>
            <a:ext cx="24925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7" name="Google Shape;387;p40"/>
          <p:cNvSpPr txBox="1"/>
          <p:nvPr/>
        </p:nvSpPr>
        <p:spPr>
          <a:xfrm>
            <a:off x="4590753" y="4360871"/>
            <a:ext cx="991900"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transfers</a:t>
            </a:r>
            <a:endParaRPr sz="1200" dirty="0">
              <a:solidFill>
                <a:schemeClr val="dk1"/>
              </a:solidFill>
              <a:latin typeface="Calibri"/>
              <a:ea typeface="Calibri"/>
              <a:cs typeface="Calibri"/>
              <a:sym typeface="Calibri"/>
            </a:endParaRPr>
          </a:p>
        </p:txBody>
      </p:sp>
      <p:cxnSp>
        <p:nvCxnSpPr>
          <p:cNvPr id="57" name="Google Shape;384;p40">
            <a:extLst>
              <a:ext uri="{FF2B5EF4-FFF2-40B4-BE49-F238E27FC236}">
                <a16:creationId xmlns:a16="http://schemas.microsoft.com/office/drawing/2014/main" id="{2B5952E0-66F2-400C-BEA0-C4EA974BCDDA}"/>
              </a:ext>
            </a:extLst>
          </p:cNvPr>
          <p:cNvCxnSpPr>
            <a:cxnSpLocks/>
          </p:cNvCxnSpPr>
          <p:nvPr/>
        </p:nvCxnSpPr>
        <p:spPr>
          <a:xfrm flipH="1" flipV="1">
            <a:off x="4085295" y="4341852"/>
            <a:ext cx="2311226" cy="1546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344137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62199AB-B23F-407F-83D4-E5268D574CDD}"/>
              </a:ext>
            </a:extLst>
          </p:cNvPr>
          <p:cNvSpPr>
            <a:spLocks noGrp="1"/>
          </p:cNvSpPr>
          <p:nvPr>
            <p:ph idx="1"/>
          </p:nvPr>
        </p:nvSpPr>
        <p:spPr>
          <a:xfrm>
            <a:off x="337751" y="271848"/>
            <a:ext cx="11425881" cy="7246552"/>
          </a:xfrm>
        </p:spPr>
        <p:txBody>
          <a:bodyPr>
            <a:normAutofit fontScale="40000" lnSpcReduction="20000"/>
          </a:bodyPr>
          <a:lstStyle/>
          <a:p>
            <a:r>
              <a:rPr lang="it-IT" b="1" dirty="0"/>
              <a:t>Esercizio 4: trasferimento denaro </a:t>
            </a:r>
            <a:endParaRPr lang="it-IT" dirty="0"/>
          </a:p>
          <a:p>
            <a:r>
              <a:rPr lang="it-IT" b="1" dirty="0"/>
              <a:t>Versione RIA  </a:t>
            </a:r>
            <a:endParaRPr lang="it-IT" dirty="0"/>
          </a:p>
          <a:p>
            <a:pPr marL="0" indent="0" algn="just">
              <a:lnSpc>
                <a:spcPct val="120000"/>
              </a:lnSpc>
              <a:buNone/>
            </a:pPr>
            <a:r>
              <a:rPr lang="it-IT" sz="3500" dirty="0"/>
              <a:t>Un’applicazione web consente la gestione di trasferimenti di denaro online da un conto a un altro. Un utente ha un nome, un codice e uno o più conti correnti. Un conto ha un codice, un saldo, e i trasferimenti fatti (in uscita) e ricevuti (in ingresso) dal conto. Un trasferimento ha una data, un importo, un conto di origine e un conto di destinazione. 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lang="it-IT" sz="3500" dirty="0" err="1"/>
              <a:t>form</a:t>
            </a:r>
            <a:r>
              <a:rPr lang="it-IT" sz="3500" dirty="0"/>
              <a:t> per ordinare un trasferimento. La </a:t>
            </a:r>
            <a:r>
              <a:rPr lang="it-IT" sz="3500" dirty="0" err="1"/>
              <a:t>form</a:t>
            </a:r>
            <a:r>
              <a:rPr lang="it-IT" sz="3500" dirty="0"/>
              <a:t> contiene i campi: codice utente destinatario, codice conto destinatario, causale e importo. All’invio della </a:t>
            </a:r>
            <a:r>
              <a:rPr lang="it-IT" sz="3500" dirty="0" err="1"/>
              <a:t>form</a:t>
            </a:r>
            <a:r>
              <a:rPr lang="it-IT" sz="3500" dirty="0"/>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In caso di verifica di entrambe le condizioni, l’applicazione deduce l’importo dal conto origine, aggiunge l’importo al conto destinazione e mostra una pagina CONFERMA TRASFERIMENTO che presenta i dati del conto di origine e destinazione, con i rispettivi saldi aggiornati. L’applicazione deve garantire l’atomicità del trasferimento: ogni volta che il conto di destinazione viene addebitato il conto di origine deve essere accreditato e viceversa.</a:t>
            </a:r>
          </a:p>
          <a:p>
            <a:pPr>
              <a:lnSpc>
                <a:spcPct val="120000"/>
              </a:lnSpc>
            </a:pPr>
            <a:r>
              <a:rPr lang="it-IT" sz="3500" dirty="0"/>
              <a:t>Si realizzi un’applicazione client server web che modifica le specifiche precedenti come segue: </a:t>
            </a:r>
          </a:p>
          <a:p>
            <a:pPr>
              <a:lnSpc>
                <a:spcPct val="120000"/>
              </a:lnSpc>
            </a:pPr>
            <a:r>
              <a:rPr lang="it-IT" sz="3500" dirty="0"/>
              <a:t>L’applicazione supporta registrazione e login mediante una pagina pubblica con opportune </a:t>
            </a:r>
            <a:r>
              <a:rPr lang="it-IT" sz="3500" dirty="0" err="1"/>
              <a:t>form</a:t>
            </a:r>
            <a:r>
              <a:rPr lang="it-IT" sz="3500" dirty="0"/>
              <a:t>. La registrazione controlla la validità sintattica dell’indirizzo di email e l’uguaglianza tra i campi “password” e “ripeti password”, anche a lato client. La registrazione controlla l’unicità dello username. </a:t>
            </a:r>
          </a:p>
          <a:p>
            <a:pPr>
              <a:lnSpc>
                <a:spcPct val="120000"/>
              </a:lnSpc>
            </a:pPr>
            <a:r>
              <a:rPr lang="it-IT" sz="3500" dirty="0"/>
              <a:t>Dopo il login, l’intera applicazione è realizzata con un’unica pagina. </a:t>
            </a:r>
          </a:p>
          <a:p>
            <a:pPr>
              <a:lnSpc>
                <a:spcPct val="120000"/>
              </a:lnSpc>
            </a:pPr>
            <a:r>
              <a:rPr lang="it-IT" sz="3500" dirty="0"/>
              <a:t>Ogni interazione dell’utente è gestita senza ricaricare completamente la pagina, ma produce l’invocazione asincrona del server e l’eventuale modifica del contenuto da aggiornare a seguito dell’evento. </a:t>
            </a:r>
          </a:p>
          <a:p>
            <a:pPr>
              <a:lnSpc>
                <a:spcPct val="120000"/>
              </a:lnSpc>
            </a:pPr>
            <a:r>
              <a:rPr lang="it-IT" sz="3500" dirty="0"/>
              <a:t>I controlli di validità dei dati di input (ad esempio importo non nullo e maggiore di zero) devono essere realizzati anche a lato client. </a:t>
            </a:r>
          </a:p>
          <a:p>
            <a:pPr>
              <a:lnSpc>
                <a:spcPct val="120000"/>
              </a:lnSpc>
            </a:pPr>
            <a:r>
              <a:rPr lang="it-IT" sz="3500" dirty="0"/>
              <a:t>L’avviso di fallimento è realizzato mediante un messaggio nella pagina che ospita l’applicazione. </a:t>
            </a:r>
          </a:p>
          <a:p>
            <a:pPr>
              <a:lnSpc>
                <a:spcPct val="120000"/>
              </a:lnSpc>
            </a:pPr>
            <a:r>
              <a:rPr lang="it-IT" sz="3500" dirty="0"/>
              <a:t>L’applicazione chiede all’utente se vuole inserire nella propria rubrica i dati del destinatario di un trasferimento andato a buon fine non ancora presente. Se l’utente conferma, i dati sono memorizzati nella base di dati e usati per semplificare l’inserimento. Quando l’utente crea un trasferimento, l’applicazione propone mediante una funzione di auto-completamento i destinatari in rubrica il cui codice corrisponde alle lettere inserite nel campo codice destinatario. </a:t>
            </a:r>
          </a:p>
          <a:p>
            <a:pPr marL="0" indent="0" algn="just">
              <a:lnSpc>
                <a:spcPct val="120000"/>
              </a:lnSpc>
              <a:buNone/>
            </a:pPr>
            <a:r>
              <a:rPr lang="it-IT" sz="2500" dirty="0"/>
              <a:t> </a:t>
            </a:r>
          </a:p>
        </p:txBody>
      </p:sp>
    </p:spTree>
    <p:extLst>
      <p:ext uri="{BB962C8B-B14F-4D97-AF65-F5344CB8AC3E}">
        <p14:creationId xmlns:p14="http://schemas.microsoft.com/office/powerpoint/2010/main" val="132727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1638300" y="274637"/>
            <a:ext cx="8915400" cy="11430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a:t>
            </a:r>
            <a:r>
              <a:rPr lang="es-419" dirty="0" err="1"/>
              <a:t>creazione</a:t>
            </a:r>
            <a:r>
              <a:rPr lang="es-419" dirty="0"/>
              <a:t> di un transfer</a:t>
            </a:r>
            <a:endParaRPr dirty="0"/>
          </a:p>
        </p:txBody>
      </p:sp>
      <p:sp>
        <p:nvSpPr>
          <p:cNvPr id="339" name="Google Shape;339;p39"/>
          <p:cNvSpPr/>
          <p:nvPr/>
        </p:nvSpPr>
        <p:spPr>
          <a:xfrm>
            <a:off x="4738094" y="1453003"/>
            <a:ext cx="1423989" cy="3810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err="1">
                <a:solidFill>
                  <a:schemeClr val="dk1"/>
                </a:solidFill>
                <a:latin typeface="Calibri"/>
                <a:ea typeface="Calibri"/>
                <a:cs typeface="Calibri"/>
                <a:sym typeface="Calibri"/>
              </a:rPr>
              <a:t>CreateTransfer</a:t>
            </a:r>
            <a:endParaRPr sz="1200" dirty="0">
              <a:solidFill>
                <a:schemeClr val="dk1"/>
              </a:solidFill>
              <a:latin typeface="Calibri"/>
              <a:ea typeface="Calibri"/>
              <a:cs typeface="Calibri"/>
              <a:sym typeface="Calibri"/>
            </a:endParaRPr>
          </a:p>
        </p:txBody>
      </p:sp>
      <p:cxnSp>
        <p:nvCxnSpPr>
          <p:cNvPr id="340" name="Google Shape;340;p39"/>
          <p:cNvCxnSpPr>
            <a:cxnSpLocks/>
          </p:cNvCxnSpPr>
          <p:nvPr/>
        </p:nvCxnSpPr>
        <p:spPr>
          <a:xfrm>
            <a:off x="5442624" y="1828399"/>
            <a:ext cx="0" cy="443793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44" name="Google Shape;344;p39"/>
          <p:cNvSpPr/>
          <p:nvPr/>
        </p:nvSpPr>
        <p:spPr>
          <a:xfrm>
            <a:off x="7421946" y="1432938"/>
            <a:ext cx="1037230"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err="1">
                <a:solidFill>
                  <a:schemeClr val="dk1"/>
                </a:solidFill>
                <a:latin typeface="Calibri"/>
                <a:ea typeface="Calibri"/>
                <a:cs typeface="Calibri"/>
                <a:sym typeface="Calibri"/>
              </a:rPr>
              <a:t>TransferDAO</a:t>
            </a:r>
            <a:endParaRPr sz="1200" dirty="0">
              <a:solidFill>
                <a:schemeClr val="dk1"/>
              </a:solidFill>
              <a:latin typeface="Calibri"/>
              <a:ea typeface="Calibri"/>
              <a:cs typeface="Calibri"/>
              <a:sym typeface="Calibri"/>
            </a:endParaRPr>
          </a:p>
        </p:txBody>
      </p:sp>
      <p:cxnSp>
        <p:nvCxnSpPr>
          <p:cNvPr id="345" name="Google Shape;345;p39"/>
          <p:cNvCxnSpPr>
            <a:cxnSpLocks/>
          </p:cNvCxnSpPr>
          <p:nvPr/>
        </p:nvCxnSpPr>
        <p:spPr>
          <a:xfrm flipH="1">
            <a:off x="7962850" y="1880056"/>
            <a:ext cx="16326"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6" name="Google Shape;346;p39"/>
          <p:cNvCxnSpPr>
            <a:cxnSpLocks/>
          </p:cNvCxnSpPr>
          <p:nvPr/>
        </p:nvCxnSpPr>
        <p:spPr>
          <a:xfrm flipV="1">
            <a:off x="5703910" y="2734403"/>
            <a:ext cx="2369568" cy="1276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7" name="Google Shape;347;p39"/>
          <p:cNvSpPr txBox="1"/>
          <p:nvPr/>
        </p:nvSpPr>
        <p:spPr>
          <a:xfrm>
            <a:off x="5641917" y="2317034"/>
            <a:ext cx="2281729"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createTransfer (source, dest, ...)</a:t>
            </a:r>
            <a:endParaRPr sz="1200" dirty="0">
              <a:solidFill>
                <a:schemeClr val="dk1"/>
              </a:solidFill>
              <a:latin typeface="Calibri"/>
              <a:ea typeface="Calibri"/>
              <a:cs typeface="Calibri"/>
              <a:sym typeface="Calibri"/>
            </a:endParaRPr>
          </a:p>
        </p:txBody>
      </p:sp>
      <p:sp>
        <p:nvSpPr>
          <p:cNvPr id="348" name="Google Shape;348;p39"/>
          <p:cNvSpPr/>
          <p:nvPr/>
        </p:nvSpPr>
        <p:spPr>
          <a:xfrm>
            <a:off x="7811983" y="2458659"/>
            <a:ext cx="378850" cy="1875393"/>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53" name="Google Shape;353;p39"/>
          <p:cNvSpPr txBox="1"/>
          <p:nvPr/>
        </p:nvSpPr>
        <p:spPr>
          <a:xfrm>
            <a:off x="2854136" y="3408863"/>
            <a:ext cx="1966584"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ERROR statuscode 400</a:t>
            </a:r>
            <a:endParaRPr lang="es-419" sz="1400" dirty="0">
              <a:solidFill>
                <a:schemeClr val="dk1"/>
              </a:solidFill>
              <a:ea typeface="Calibri"/>
              <a:cs typeface="Calibri"/>
              <a:sym typeface="Calibri"/>
            </a:endParaRPr>
          </a:p>
          <a:p>
            <a:pPr algn="ctr"/>
            <a:endParaRPr sz="1400" dirty="0">
              <a:solidFill>
                <a:schemeClr val="dk1"/>
              </a:solidFill>
              <a:latin typeface="Calibri"/>
              <a:ea typeface="Calibri"/>
              <a:cs typeface="Calibri"/>
              <a:sym typeface="Calibri"/>
            </a:endParaRPr>
          </a:p>
        </p:txBody>
      </p:sp>
      <p:cxnSp>
        <p:nvCxnSpPr>
          <p:cNvPr id="23" name="Google Shape;312;p38"/>
          <p:cNvCxnSpPr>
            <a:cxnSpLocks/>
          </p:cNvCxnSpPr>
          <p:nvPr/>
        </p:nvCxnSpPr>
        <p:spPr>
          <a:xfrm>
            <a:off x="2621116" y="2494261"/>
            <a:ext cx="259600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5" name="Straight Connector 24"/>
          <p:cNvCxnSpPr>
            <a:cxnSpLocks/>
          </p:cNvCxnSpPr>
          <p:nvPr/>
        </p:nvCxnSpPr>
        <p:spPr>
          <a:xfrm>
            <a:off x="2445116" y="1846087"/>
            <a:ext cx="19229" cy="459836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6" name="Google Shape;290;p37"/>
          <p:cNvSpPr/>
          <p:nvPr/>
        </p:nvSpPr>
        <p:spPr>
          <a:xfrm>
            <a:off x="1849222" y="1468529"/>
            <a:ext cx="1200869" cy="39970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t>TransferForm</a:t>
            </a:r>
            <a:endParaRPr lang="it-IT" sz="1200" dirty="0"/>
          </a:p>
          <a:p>
            <a:pPr algn="ctr"/>
            <a:endParaRPr sz="1200" dirty="0">
              <a:solidFill>
                <a:schemeClr val="dk1"/>
              </a:solidFill>
              <a:latin typeface="Calibri"/>
              <a:ea typeface="Calibri"/>
              <a:cs typeface="Calibri"/>
              <a:sym typeface="Calibri"/>
            </a:endParaRPr>
          </a:p>
        </p:txBody>
      </p:sp>
      <p:sp>
        <p:nvSpPr>
          <p:cNvPr id="27" name="Google Shape;292;p37"/>
          <p:cNvSpPr/>
          <p:nvPr/>
        </p:nvSpPr>
        <p:spPr>
          <a:xfrm>
            <a:off x="2278599" y="2146079"/>
            <a:ext cx="342116" cy="40940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28" name="Google Shape;317;p38"/>
          <p:cNvCxnSpPr>
            <a:cxnSpLocks/>
          </p:cNvCxnSpPr>
          <p:nvPr/>
        </p:nvCxnSpPr>
        <p:spPr>
          <a:xfrm flipH="1">
            <a:off x="2719567" y="3363452"/>
            <a:ext cx="2412710"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cxnSp>
        <p:nvCxnSpPr>
          <p:cNvPr id="12" name="Straight Arrow Connector 11"/>
          <p:cNvCxnSpPr/>
          <p:nvPr/>
        </p:nvCxnSpPr>
        <p:spPr>
          <a:xfrm>
            <a:off x="1545782" y="2398280"/>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TextBox 45"/>
          <p:cNvSpPr txBox="1"/>
          <p:nvPr/>
        </p:nvSpPr>
        <p:spPr>
          <a:xfrm>
            <a:off x="1092184" y="2398280"/>
            <a:ext cx="926857" cy="461665"/>
          </a:xfrm>
          <a:prstGeom prst="rect">
            <a:avLst/>
          </a:prstGeom>
          <a:noFill/>
        </p:spPr>
        <p:txBody>
          <a:bodyPr wrap="none" rtlCol="0">
            <a:spAutoFit/>
          </a:bodyPr>
          <a:lstStyle/>
          <a:p>
            <a:r>
              <a:rPr lang="en-US" sz="1200" dirty="0" err="1"/>
              <a:t>submit.click</a:t>
            </a:r>
            <a:endParaRPr lang="en-US" sz="1200" dirty="0"/>
          </a:p>
          <a:p>
            <a:endParaRPr lang="en-US" sz="1200" dirty="0"/>
          </a:p>
        </p:txBody>
      </p:sp>
      <p:cxnSp>
        <p:nvCxnSpPr>
          <p:cNvPr id="47" name="Google Shape;317;p38"/>
          <p:cNvCxnSpPr>
            <a:cxnSpLocks/>
          </p:cNvCxnSpPr>
          <p:nvPr/>
        </p:nvCxnSpPr>
        <p:spPr>
          <a:xfrm flipH="1">
            <a:off x="5645235" y="4007978"/>
            <a:ext cx="2334577"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343" name="Google Shape;343;p39"/>
          <p:cNvSpPr/>
          <p:nvPr/>
        </p:nvSpPr>
        <p:spPr>
          <a:xfrm>
            <a:off x="5270040" y="2167448"/>
            <a:ext cx="375195" cy="2589816"/>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55" name="Google Shape;353;p39">
            <a:extLst>
              <a:ext uri="{FF2B5EF4-FFF2-40B4-BE49-F238E27FC236}">
                <a16:creationId xmlns:a16="http://schemas.microsoft.com/office/drawing/2014/main" id="{009552AE-5B8A-4F74-B384-44107AC28A95}"/>
              </a:ext>
            </a:extLst>
          </p:cNvPr>
          <p:cNvSpPr txBox="1"/>
          <p:nvPr/>
        </p:nvSpPr>
        <p:spPr>
          <a:xfrm>
            <a:off x="6358498" y="3623781"/>
            <a:ext cx="90805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OK</a:t>
            </a:r>
            <a:endParaRPr sz="1400" dirty="0">
              <a:solidFill>
                <a:schemeClr val="dk1"/>
              </a:solidFill>
              <a:latin typeface="Calibri"/>
              <a:ea typeface="Calibri"/>
              <a:cs typeface="Calibri"/>
              <a:sym typeface="Calibri"/>
            </a:endParaRPr>
          </a:p>
        </p:txBody>
      </p:sp>
      <p:grpSp>
        <p:nvGrpSpPr>
          <p:cNvPr id="66" name="Group 94">
            <a:extLst>
              <a:ext uri="{FF2B5EF4-FFF2-40B4-BE49-F238E27FC236}">
                <a16:creationId xmlns:a16="http://schemas.microsoft.com/office/drawing/2014/main" id="{C0DD3704-CC5A-4938-91F5-51145B3BC590}"/>
              </a:ext>
            </a:extLst>
          </p:cNvPr>
          <p:cNvGrpSpPr/>
          <p:nvPr/>
        </p:nvGrpSpPr>
        <p:grpSpPr>
          <a:xfrm>
            <a:off x="1622802" y="3396499"/>
            <a:ext cx="484693" cy="265456"/>
            <a:chOff x="614149" y="4401223"/>
            <a:chExt cx="484693" cy="507248"/>
          </a:xfrm>
        </p:grpSpPr>
        <p:cxnSp>
          <p:nvCxnSpPr>
            <p:cNvPr id="69" name="Straight Connector 99">
              <a:extLst>
                <a:ext uri="{FF2B5EF4-FFF2-40B4-BE49-F238E27FC236}">
                  <a16:creationId xmlns:a16="http://schemas.microsoft.com/office/drawing/2014/main" id="{78B73592-465F-41DC-BFFD-7425239196D0}"/>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100">
              <a:extLst>
                <a:ext uri="{FF2B5EF4-FFF2-40B4-BE49-F238E27FC236}">
                  <a16:creationId xmlns:a16="http://schemas.microsoft.com/office/drawing/2014/main" id="{C6D15641-E2E4-4192-99C0-FEED0916F5F9}"/>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101">
              <a:extLst>
                <a:ext uri="{FF2B5EF4-FFF2-40B4-BE49-F238E27FC236}">
                  <a16:creationId xmlns:a16="http://schemas.microsoft.com/office/drawing/2014/main" id="{061F5596-D590-4186-B744-3087EFB654E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9" name="Google Shape;294;p37">
            <a:extLst>
              <a:ext uri="{FF2B5EF4-FFF2-40B4-BE49-F238E27FC236}">
                <a16:creationId xmlns:a16="http://schemas.microsoft.com/office/drawing/2014/main" id="{1C6E5A52-4DCF-41BF-9B2C-CB7A8323DB44}"/>
              </a:ext>
            </a:extLst>
          </p:cNvPr>
          <p:cNvSpPr txBox="1"/>
          <p:nvPr/>
        </p:nvSpPr>
        <p:spPr>
          <a:xfrm>
            <a:off x="806805" y="3241723"/>
            <a:ext cx="1116384"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Display </a:t>
            </a:r>
            <a:r>
              <a:rPr lang="it-IT" sz="1400" dirty="0" err="1">
                <a:solidFill>
                  <a:schemeClr val="dk1"/>
                </a:solidFill>
                <a:latin typeface="Calibri"/>
                <a:ea typeface="Calibri"/>
                <a:cs typeface="Calibri"/>
                <a:sym typeface="Calibri"/>
              </a:rPr>
              <a:t>error</a:t>
            </a:r>
            <a:endParaRPr lang="it-IT" sz="1400" dirty="0">
              <a:solidFill>
                <a:schemeClr val="dk1"/>
              </a:solidFill>
              <a:latin typeface="Calibri"/>
              <a:ea typeface="Calibri"/>
              <a:cs typeface="Calibri"/>
              <a:sym typeface="Calibri"/>
            </a:endParaRPr>
          </a:p>
        </p:txBody>
      </p:sp>
      <p:sp>
        <p:nvSpPr>
          <p:cNvPr id="354" name="Google Shape;354;p39"/>
          <p:cNvSpPr txBox="1"/>
          <p:nvPr/>
        </p:nvSpPr>
        <p:spPr>
          <a:xfrm>
            <a:off x="2679390" y="2560637"/>
            <a:ext cx="2537734" cy="564865"/>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AJAX POST</a:t>
            </a:r>
          </a:p>
          <a:p>
            <a:r>
              <a:rPr lang="es-419" sz="1400" dirty="0">
                <a:solidFill>
                  <a:schemeClr val="dk1"/>
                </a:solidFill>
                <a:latin typeface="Calibri"/>
                <a:ea typeface="Calibri"/>
                <a:cs typeface="Calibri"/>
                <a:sym typeface="Calibri"/>
              </a:rPr>
              <a:t>/CreateTransfer source, dest, ...</a:t>
            </a:r>
          </a:p>
        </p:txBody>
      </p:sp>
      <p:cxnSp>
        <p:nvCxnSpPr>
          <p:cNvPr id="51" name="Google Shape;317;p38">
            <a:extLst>
              <a:ext uri="{FF2B5EF4-FFF2-40B4-BE49-F238E27FC236}">
                <a16:creationId xmlns:a16="http://schemas.microsoft.com/office/drawing/2014/main" id="{08A62100-5DD6-410B-8620-325A2C474156}"/>
              </a:ext>
            </a:extLst>
          </p:cNvPr>
          <p:cNvCxnSpPr>
            <a:cxnSpLocks/>
          </p:cNvCxnSpPr>
          <p:nvPr/>
        </p:nvCxnSpPr>
        <p:spPr>
          <a:xfrm flipH="1">
            <a:off x="2741902" y="4111763"/>
            <a:ext cx="2412710"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grpSp>
        <p:nvGrpSpPr>
          <p:cNvPr id="52" name="Group 94">
            <a:extLst>
              <a:ext uri="{FF2B5EF4-FFF2-40B4-BE49-F238E27FC236}">
                <a16:creationId xmlns:a16="http://schemas.microsoft.com/office/drawing/2014/main" id="{903DAD37-ED0E-457D-A5DC-8451D08673D5}"/>
              </a:ext>
            </a:extLst>
          </p:cNvPr>
          <p:cNvGrpSpPr/>
          <p:nvPr/>
        </p:nvGrpSpPr>
        <p:grpSpPr>
          <a:xfrm>
            <a:off x="1643690" y="4175675"/>
            <a:ext cx="484693" cy="265456"/>
            <a:chOff x="614149" y="4401223"/>
            <a:chExt cx="484693" cy="507248"/>
          </a:xfrm>
        </p:grpSpPr>
        <p:cxnSp>
          <p:nvCxnSpPr>
            <p:cNvPr id="53" name="Straight Connector 99">
              <a:extLst>
                <a:ext uri="{FF2B5EF4-FFF2-40B4-BE49-F238E27FC236}">
                  <a16:creationId xmlns:a16="http://schemas.microsoft.com/office/drawing/2014/main" id="{AA1674B3-E2D2-4B80-929B-8BE09F40997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100">
              <a:extLst>
                <a:ext uri="{FF2B5EF4-FFF2-40B4-BE49-F238E27FC236}">
                  <a16:creationId xmlns:a16="http://schemas.microsoft.com/office/drawing/2014/main" id="{EDB28FA7-01AB-4765-88C8-7DCDEB905A3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101">
              <a:extLst>
                <a:ext uri="{FF2B5EF4-FFF2-40B4-BE49-F238E27FC236}">
                  <a16:creationId xmlns:a16="http://schemas.microsoft.com/office/drawing/2014/main" id="{DA232B69-C631-4A73-8E48-EE58ADD9B00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8" name="Google Shape;294;p37">
            <a:extLst>
              <a:ext uri="{FF2B5EF4-FFF2-40B4-BE49-F238E27FC236}">
                <a16:creationId xmlns:a16="http://schemas.microsoft.com/office/drawing/2014/main" id="{21A29BA2-5677-4615-BDCD-04E67B4C1780}"/>
              </a:ext>
            </a:extLst>
          </p:cNvPr>
          <p:cNvSpPr txBox="1"/>
          <p:nvPr/>
        </p:nvSpPr>
        <p:spPr>
          <a:xfrm>
            <a:off x="129092" y="4228660"/>
            <a:ext cx="1810139"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checkContact</a:t>
            </a:r>
            <a:r>
              <a:rPr lang="it-IT" sz="1400" dirty="0">
                <a:solidFill>
                  <a:schemeClr val="dk1"/>
                </a:solidFill>
                <a:latin typeface="Calibri"/>
                <a:ea typeface="Calibri"/>
                <a:cs typeface="Calibri"/>
                <a:sym typeface="Calibri"/>
              </a:rPr>
              <a:t>(),</a:t>
            </a:r>
          </a:p>
          <a:p>
            <a:r>
              <a:rPr lang="it-IT" sz="1400" dirty="0" err="1">
                <a:solidFill>
                  <a:schemeClr val="dk1"/>
                </a:solidFill>
                <a:latin typeface="Calibri"/>
                <a:ea typeface="Calibri"/>
                <a:cs typeface="Calibri"/>
                <a:sym typeface="Calibri"/>
              </a:rPr>
              <a:t>Orchestrator.refresh</a:t>
            </a:r>
            <a:endParaRPr lang="it-IT" sz="1400" dirty="0">
              <a:solidFill>
                <a:schemeClr val="dk1"/>
              </a:solidFill>
              <a:latin typeface="Calibri"/>
              <a:ea typeface="Calibri"/>
              <a:cs typeface="Calibri"/>
              <a:sym typeface="Calibri"/>
            </a:endParaRPr>
          </a:p>
        </p:txBody>
      </p:sp>
      <p:sp>
        <p:nvSpPr>
          <p:cNvPr id="60" name="Google Shape;353;p39">
            <a:extLst>
              <a:ext uri="{FF2B5EF4-FFF2-40B4-BE49-F238E27FC236}">
                <a16:creationId xmlns:a16="http://schemas.microsoft.com/office/drawing/2014/main" id="{2225A79B-C7B7-4E7A-B51D-ECA68D7148D2}"/>
              </a:ext>
            </a:extLst>
          </p:cNvPr>
          <p:cNvSpPr txBox="1"/>
          <p:nvPr/>
        </p:nvSpPr>
        <p:spPr>
          <a:xfrm>
            <a:off x="2860187" y="4206470"/>
            <a:ext cx="1966584"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OK statuscode 200</a:t>
            </a:r>
            <a:endParaRPr lang="es-419" sz="1400" dirty="0">
              <a:solidFill>
                <a:schemeClr val="dk1"/>
              </a:solidFill>
              <a:ea typeface="Calibri"/>
              <a:cs typeface="Calibri"/>
              <a:sym typeface="Calibri"/>
            </a:endParaRPr>
          </a:p>
          <a:p>
            <a:pPr algn="ctr"/>
            <a:endParaRPr sz="1400" dirty="0">
              <a:solidFill>
                <a:schemeClr val="dk1"/>
              </a:solidFill>
              <a:latin typeface="Calibri"/>
              <a:ea typeface="Calibri"/>
              <a:cs typeface="Calibri"/>
              <a:sym typeface="Calibri"/>
            </a:endParaRPr>
          </a:p>
        </p:txBody>
      </p:sp>
      <p:cxnSp>
        <p:nvCxnSpPr>
          <p:cNvPr id="61" name="Google Shape;312;p38">
            <a:extLst>
              <a:ext uri="{FF2B5EF4-FFF2-40B4-BE49-F238E27FC236}">
                <a16:creationId xmlns:a16="http://schemas.microsoft.com/office/drawing/2014/main" id="{1450C162-ABA0-4D20-87DF-C7C4F8287218}"/>
              </a:ext>
            </a:extLst>
          </p:cNvPr>
          <p:cNvCxnSpPr>
            <a:cxnSpLocks/>
          </p:cNvCxnSpPr>
          <p:nvPr/>
        </p:nvCxnSpPr>
        <p:spPr>
          <a:xfrm>
            <a:off x="2700580" y="5051281"/>
            <a:ext cx="66122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2" name="Google Shape;344;p39">
            <a:extLst>
              <a:ext uri="{FF2B5EF4-FFF2-40B4-BE49-F238E27FC236}">
                <a16:creationId xmlns:a16="http://schemas.microsoft.com/office/drawing/2014/main" id="{637D184F-6920-4289-96B1-3C657351F1BD}"/>
              </a:ext>
            </a:extLst>
          </p:cNvPr>
          <p:cNvSpPr/>
          <p:nvPr/>
        </p:nvSpPr>
        <p:spPr>
          <a:xfrm>
            <a:off x="8988604" y="1417747"/>
            <a:ext cx="1197169"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CheckContact</a:t>
            </a:r>
            <a:endParaRPr sz="1200" dirty="0">
              <a:solidFill>
                <a:schemeClr val="dk1"/>
              </a:solidFill>
              <a:latin typeface="Calibri"/>
              <a:ea typeface="Calibri"/>
              <a:cs typeface="Calibri"/>
              <a:sym typeface="Calibri"/>
            </a:endParaRPr>
          </a:p>
        </p:txBody>
      </p:sp>
      <p:cxnSp>
        <p:nvCxnSpPr>
          <p:cNvPr id="63" name="Google Shape;345;p39">
            <a:extLst>
              <a:ext uri="{FF2B5EF4-FFF2-40B4-BE49-F238E27FC236}">
                <a16:creationId xmlns:a16="http://schemas.microsoft.com/office/drawing/2014/main" id="{E0B3F07D-FE49-4EAB-A44F-1F38E6D4E9B1}"/>
              </a:ext>
            </a:extLst>
          </p:cNvPr>
          <p:cNvCxnSpPr>
            <a:cxnSpLocks/>
          </p:cNvCxnSpPr>
          <p:nvPr/>
        </p:nvCxnSpPr>
        <p:spPr>
          <a:xfrm flipH="1">
            <a:off x="9611952" y="1876328"/>
            <a:ext cx="16326"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4" name="Google Shape;348;p39">
            <a:extLst>
              <a:ext uri="{FF2B5EF4-FFF2-40B4-BE49-F238E27FC236}">
                <a16:creationId xmlns:a16="http://schemas.microsoft.com/office/drawing/2014/main" id="{F16E6FB8-A86E-4F5E-8100-675EDB09CE65}"/>
              </a:ext>
            </a:extLst>
          </p:cNvPr>
          <p:cNvSpPr/>
          <p:nvPr/>
        </p:nvSpPr>
        <p:spPr>
          <a:xfrm>
            <a:off x="9368034" y="4757264"/>
            <a:ext cx="378850" cy="1136575"/>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75" name="Google Shape;317;p38">
            <a:extLst>
              <a:ext uri="{FF2B5EF4-FFF2-40B4-BE49-F238E27FC236}">
                <a16:creationId xmlns:a16="http://schemas.microsoft.com/office/drawing/2014/main" id="{4027C5C1-85ED-42A0-B050-E2A21AD3F239}"/>
              </a:ext>
            </a:extLst>
          </p:cNvPr>
          <p:cNvCxnSpPr>
            <a:cxnSpLocks/>
          </p:cNvCxnSpPr>
          <p:nvPr/>
        </p:nvCxnSpPr>
        <p:spPr>
          <a:xfrm flipH="1">
            <a:off x="2719568" y="5332134"/>
            <a:ext cx="6593244"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76" name="Google Shape;353;p39">
            <a:extLst>
              <a:ext uri="{FF2B5EF4-FFF2-40B4-BE49-F238E27FC236}">
                <a16:creationId xmlns:a16="http://schemas.microsoft.com/office/drawing/2014/main" id="{87F8CB7E-D78B-42AB-9FB9-B8974FB681AA}"/>
              </a:ext>
            </a:extLst>
          </p:cNvPr>
          <p:cNvSpPr txBox="1"/>
          <p:nvPr/>
        </p:nvSpPr>
        <p:spPr>
          <a:xfrm>
            <a:off x="5576907" y="5390605"/>
            <a:ext cx="1966584"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ERROR statuscode 400</a:t>
            </a:r>
            <a:endParaRPr lang="es-419" sz="1400" dirty="0">
              <a:solidFill>
                <a:schemeClr val="dk1"/>
              </a:solidFill>
              <a:ea typeface="Calibri"/>
              <a:cs typeface="Calibri"/>
              <a:sym typeface="Calibri"/>
            </a:endParaRPr>
          </a:p>
          <a:p>
            <a:pPr algn="ctr"/>
            <a:endParaRPr sz="1400" dirty="0">
              <a:solidFill>
                <a:schemeClr val="dk1"/>
              </a:solidFill>
              <a:latin typeface="Calibri"/>
              <a:ea typeface="Calibri"/>
              <a:cs typeface="Calibri"/>
              <a:sym typeface="Calibri"/>
            </a:endParaRPr>
          </a:p>
        </p:txBody>
      </p:sp>
      <p:sp>
        <p:nvSpPr>
          <p:cNvPr id="80" name="Google Shape;294;p37">
            <a:extLst>
              <a:ext uri="{FF2B5EF4-FFF2-40B4-BE49-F238E27FC236}">
                <a16:creationId xmlns:a16="http://schemas.microsoft.com/office/drawing/2014/main" id="{DD449787-8B7C-4493-AB67-86B51A714127}"/>
              </a:ext>
            </a:extLst>
          </p:cNvPr>
          <p:cNvSpPr txBox="1"/>
          <p:nvPr/>
        </p:nvSpPr>
        <p:spPr>
          <a:xfrm>
            <a:off x="580416" y="5219152"/>
            <a:ext cx="1116384"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AddressBtn</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hidden</a:t>
            </a:r>
            <a:endParaRPr lang="it-IT" sz="1400" dirty="0">
              <a:solidFill>
                <a:schemeClr val="dk1"/>
              </a:solidFill>
              <a:latin typeface="Calibri"/>
              <a:ea typeface="Calibri"/>
              <a:cs typeface="Calibri"/>
              <a:sym typeface="Calibri"/>
            </a:endParaRPr>
          </a:p>
        </p:txBody>
      </p:sp>
      <p:grpSp>
        <p:nvGrpSpPr>
          <p:cNvPr id="81" name="Group 94">
            <a:extLst>
              <a:ext uri="{FF2B5EF4-FFF2-40B4-BE49-F238E27FC236}">
                <a16:creationId xmlns:a16="http://schemas.microsoft.com/office/drawing/2014/main" id="{194B481A-5D29-4453-9CC4-8BF73BCC109A}"/>
              </a:ext>
            </a:extLst>
          </p:cNvPr>
          <p:cNvGrpSpPr/>
          <p:nvPr/>
        </p:nvGrpSpPr>
        <p:grpSpPr>
          <a:xfrm>
            <a:off x="1676272" y="5294349"/>
            <a:ext cx="484693" cy="265456"/>
            <a:chOff x="614149" y="4401223"/>
            <a:chExt cx="484693" cy="507248"/>
          </a:xfrm>
        </p:grpSpPr>
        <p:cxnSp>
          <p:nvCxnSpPr>
            <p:cNvPr id="82" name="Straight Connector 99">
              <a:extLst>
                <a:ext uri="{FF2B5EF4-FFF2-40B4-BE49-F238E27FC236}">
                  <a16:creationId xmlns:a16="http://schemas.microsoft.com/office/drawing/2014/main" id="{D3471E17-CB8B-4835-BBDE-BD8C47F31629}"/>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Connector 100">
              <a:extLst>
                <a:ext uri="{FF2B5EF4-FFF2-40B4-BE49-F238E27FC236}">
                  <a16:creationId xmlns:a16="http://schemas.microsoft.com/office/drawing/2014/main" id="{8EAC887E-76A7-41A2-A87E-E4E9FAED28AB}"/>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101">
              <a:extLst>
                <a:ext uri="{FF2B5EF4-FFF2-40B4-BE49-F238E27FC236}">
                  <a16:creationId xmlns:a16="http://schemas.microsoft.com/office/drawing/2014/main" id="{15EA9315-BB58-42E6-A1D7-1B460FABD49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86" name="Google Shape;317;p38">
            <a:extLst>
              <a:ext uri="{FF2B5EF4-FFF2-40B4-BE49-F238E27FC236}">
                <a16:creationId xmlns:a16="http://schemas.microsoft.com/office/drawing/2014/main" id="{6F778E78-D43B-44EA-A29F-FCC4BCBEA067}"/>
              </a:ext>
            </a:extLst>
          </p:cNvPr>
          <p:cNvCxnSpPr>
            <a:cxnSpLocks/>
          </p:cNvCxnSpPr>
          <p:nvPr/>
        </p:nvCxnSpPr>
        <p:spPr>
          <a:xfrm flipH="1">
            <a:off x="2719568" y="5729005"/>
            <a:ext cx="6593244"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88" name="Google Shape;353;p39">
            <a:extLst>
              <a:ext uri="{FF2B5EF4-FFF2-40B4-BE49-F238E27FC236}">
                <a16:creationId xmlns:a16="http://schemas.microsoft.com/office/drawing/2014/main" id="{75D471DF-CE20-4545-9859-23880B3D0D0D}"/>
              </a:ext>
            </a:extLst>
          </p:cNvPr>
          <p:cNvSpPr txBox="1"/>
          <p:nvPr/>
        </p:nvSpPr>
        <p:spPr>
          <a:xfrm>
            <a:off x="5598994" y="5820828"/>
            <a:ext cx="1966584"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OK statuscode 200</a:t>
            </a:r>
            <a:endParaRPr lang="es-419" sz="1400" dirty="0">
              <a:solidFill>
                <a:schemeClr val="dk1"/>
              </a:solidFill>
              <a:ea typeface="Calibri"/>
              <a:cs typeface="Calibri"/>
              <a:sym typeface="Calibri"/>
            </a:endParaRPr>
          </a:p>
          <a:p>
            <a:pPr algn="ctr"/>
            <a:endParaRPr sz="1400" dirty="0">
              <a:solidFill>
                <a:schemeClr val="dk1"/>
              </a:solidFill>
              <a:latin typeface="Calibri"/>
              <a:ea typeface="Calibri"/>
              <a:cs typeface="Calibri"/>
              <a:sym typeface="Calibri"/>
            </a:endParaRPr>
          </a:p>
        </p:txBody>
      </p:sp>
      <p:grpSp>
        <p:nvGrpSpPr>
          <p:cNvPr id="91" name="Group 94">
            <a:extLst>
              <a:ext uri="{FF2B5EF4-FFF2-40B4-BE49-F238E27FC236}">
                <a16:creationId xmlns:a16="http://schemas.microsoft.com/office/drawing/2014/main" id="{1991298A-EA26-4C6A-AB04-5C70BAA20EC8}"/>
              </a:ext>
            </a:extLst>
          </p:cNvPr>
          <p:cNvGrpSpPr/>
          <p:nvPr/>
        </p:nvGrpSpPr>
        <p:grpSpPr>
          <a:xfrm>
            <a:off x="1672899" y="5955294"/>
            <a:ext cx="484693" cy="265456"/>
            <a:chOff x="614149" y="4401223"/>
            <a:chExt cx="484693" cy="507248"/>
          </a:xfrm>
        </p:grpSpPr>
        <p:cxnSp>
          <p:nvCxnSpPr>
            <p:cNvPr id="92" name="Straight Connector 99">
              <a:extLst>
                <a:ext uri="{FF2B5EF4-FFF2-40B4-BE49-F238E27FC236}">
                  <a16:creationId xmlns:a16="http://schemas.microsoft.com/office/drawing/2014/main" id="{F737E744-5F17-4203-B7E2-AC2B8F9A05FF}"/>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100">
              <a:extLst>
                <a:ext uri="{FF2B5EF4-FFF2-40B4-BE49-F238E27FC236}">
                  <a16:creationId xmlns:a16="http://schemas.microsoft.com/office/drawing/2014/main" id="{0A9889ED-9756-445B-B1E2-BCCD5D93A8AF}"/>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101">
              <a:extLst>
                <a:ext uri="{FF2B5EF4-FFF2-40B4-BE49-F238E27FC236}">
                  <a16:creationId xmlns:a16="http://schemas.microsoft.com/office/drawing/2014/main" id="{A915DC4B-CEE9-4703-804D-2DD04751E1D2}"/>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5" name="Google Shape;294;p37">
            <a:extLst>
              <a:ext uri="{FF2B5EF4-FFF2-40B4-BE49-F238E27FC236}">
                <a16:creationId xmlns:a16="http://schemas.microsoft.com/office/drawing/2014/main" id="{3B1955AF-6726-4703-B39C-6E86DD712C8D}"/>
              </a:ext>
            </a:extLst>
          </p:cNvPr>
          <p:cNvSpPr txBox="1"/>
          <p:nvPr/>
        </p:nvSpPr>
        <p:spPr>
          <a:xfrm>
            <a:off x="591807" y="5837373"/>
            <a:ext cx="1116384"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AddressBtn</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visible</a:t>
            </a:r>
            <a:endParaRPr lang="it-IT" sz="1400" dirty="0">
              <a:solidFill>
                <a:schemeClr val="dk1"/>
              </a:solidFill>
              <a:latin typeface="Calibri"/>
              <a:ea typeface="Calibri"/>
              <a:cs typeface="Calibri"/>
              <a:sym typeface="Calibri"/>
            </a:endParaRPr>
          </a:p>
        </p:txBody>
      </p:sp>
      <p:sp>
        <p:nvSpPr>
          <p:cNvPr id="97" name="Google Shape;344;p39">
            <a:extLst>
              <a:ext uri="{FF2B5EF4-FFF2-40B4-BE49-F238E27FC236}">
                <a16:creationId xmlns:a16="http://schemas.microsoft.com/office/drawing/2014/main" id="{99E4F9D4-D23A-40BE-AD0E-6C4D9F8C6178}"/>
              </a:ext>
            </a:extLst>
          </p:cNvPr>
          <p:cNvSpPr/>
          <p:nvPr/>
        </p:nvSpPr>
        <p:spPr>
          <a:xfrm>
            <a:off x="10715201" y="1420234"/>
            <a:ext cx="1349569"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AddressBookDAO</a:t>
            </a:r>
            <a:endParaRPr sz="1200" dirty="0">
              <a:solidFill>
                <a:schemeClr val="dk1"/>
              </a:solidFill>
              <a:latin typeface="Calibri"/>
              <a:ea typeface="Calibri"/>
              <a:cs typeface="Calibri"/>
              <a:sym typeface="Calibri"/>
            </a:endParaRPr>
          </a:p>
        </p:txBody>
      </p:sp>
      <p:cxnSp>
        <p:nvCxnSpPr>
          <p:cNvPr id="98" name="Google Shape;345;p39">
            <a:extLst>
              <a:ext uri="{FF2B5EF4-FFF2-40B4-BE49-F238E27FC236}">
                <a16:creationId xmlns:a16="http://schemas.microsoft.com/office/drawing/2014/main" id="{4AE78524-52A7-4041-9428-8282C2D53E33}"/>
              </a:ext>
            </a:extLst>
          </p:cNvPr>
          <p:cNvCxnSpPr>
            <a:cxnSpLocks/>
          </p:cNvCxnSpPr>
          <p:nvPr/>
        </p:nvCxnSpPr>
        <p:spPr>
          <a:xfrm flipH="1">
            <a:off x="11385195" y="1852472"/>
            <a:ext cx="16326"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99" name="Google Shape;348;p39">
            <a:extLst>
              <a:ext uri="{FF2B5EF4-FFF2-40B4-BE49-F238E27FC236}">
                <a16:creationId xmlns:a16="http://schemas.microsoft.com/office/drawing/2014/main" id="{68775A17-974A-4260-ACE7-D4030F11DD31}"/>
              </a:ext>
            </a:extLst>
          </p:cNvPr>
          <p:cNvSpPr/>
          <p:nvPr/>
        </p:nvSpPr>
        <p:spPr>
          <a:xfrm>
            <a:off x="11274523" y="4763846"/>
            <a:ext cx="378850" cy="1136575"/>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100" name="Google Shape;347;p39">
            <a:extLst>
              <a:ext uri="{FF2B5EF4-FFF2-40B4-BE49-F238E27FC236}">
                <a16:creationId xmlns:a16="http://schemas.microsoft.com/office/drawing/2014/main" id="{A91E1D81-8C7D-4AF4-B2D5-D2B9CCB7F21B}"/>
              </a:ext>
            </a:extLst>
          </p:cNvPr>
          <p:cNvSpPr txBox="1"/>
          <p:nvPr/>
        </p:nvSpPr>
        <p:spPr>
          <a:xfrm>
            <a:off x="10063604" y="5587488"/>
            <a:ext cx="2281729"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True/false</a:t>
            </a:r>
            <a:endParaRPr sz="1200" dirty="0">
              <a:solidFill>
                <a:schemeClr val="dk1"/>
              </a:solidFill>
              <a:latin typeface="Calibri"/>
              <a:ea typeface="Calibri"/>
              <a:cs typeface="Calibri"/>
              <a:sym typeface="Calibri"/>
            </a:endParaRPr>
          </a:p>
        </p:txBody>
      </p:sp>
      <p:cxnSp>
        <p:nvCxnSpPr>
          <p:cNvPr id="101" name="Google Shape;312;p38">
            <a:extLst>
              <a:ext uri="{FF2B5EF4-FFF2-40B4-BE49-F238E27FC236}">
                <a16:creationId xmlns:a16="http://schemas.microsoft.com/office/drawing/2014/main" id="{3659791D-2379-4619-B233-524A44232335}"/>
              </a:ext>
            </a:extLst>
          </p:cNvPr>
          <p:cNvCxnSpPr>
            <a:cxnSpLocks/>
          </p:cNvCxnSpPr>
          <p:nvPr/>
        </p:nvCxnSpPr>
        <p:spPr>
          <a:xfrm>
            <a:off x="9817703" y="5192951"/>
            <a:ext cx="125357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02" name="Google Shape;312;p38">
            <a:extLst>
              <a:ext uri="{FF2B5EF4-FFF2-40B4-BE49-F238E27FC236}">
                <a16:creationId xmlns:a16="http://schemas.microsoft.com/office/drawing/2014/main" id="{7026A981-423E-4CFB-8ACB-F9ED744407A9}"/>
              </a:ext>
            </a:extLst>
          </p:cNvPr>
          <p:cNvCxnSpPr>
            <a:cxnSpLocks/>
          </p:cNvCxnSpPr>
          <p:nvPr/>
        </p:nvCxnSpPr>
        <p:spPr>
          <a:xfrm flipH="1">
            <a:off x="9890141" y="5544695"/>
            <a:ext cx="131432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03" name="Google Shape;347;p39">
            <a:extLst>
              <a:ext uri="{FF2B5EF4-FFF2-40B4-BE49-F238E27FC236}">
                <a16:creationId xmlns:a16="http://schemas.microsoft.com/office/drawing/2014/main" id="{63DAB3CB-53CD-4F9B-850D-E4A5DFF56C3F}"/>
              </a:ext>
            </a:extLst>
          </p:cNvPr>
          <p:cNvSpPr txBox="1"/>
          <p:nvPr/>
        </p:nvSpPr>
        <p:spPr>
          <a:xfrm>
            <a:off x="9862484" y="4939149"/>
            <a:ext cx="2281729"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checkContact (contact)</a:t>
            </a:r>
            <a:endParaRPr sz="12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1"/>
          <p:cNvSpPr txBox="1">
            <a:spLocks noGrp="1"/>
          </p:cNvSpPr>
          <p:nvPr>
            <p:ph type="title"/>
          </p:nvPr>
        </p:nvSpPr>
        <p:spPr>
          <a:xfrm>
            <a:off x="1638300" y="274637"/>
            <a:ext cx="8915400" cy="11432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a:t>
            </a:r>
            <a:r>
              <a:rPr lang="es-419" dirty="0" err="1"/>
              <a:t>aggiungi</a:t>
            </a:r>
            <a:r>
              <a:rPr lang="es-419" dirty="0"/>
              <a:t> </a:t>
            </a:r>
            <a:r>
              <a:rPr lang="es-419" dirty="0" err="1"/>
              <a:t>utente</a:t>
            </a:r>
            <a:r>
              <a:rPr lang="es-419" dirty="0"/>
              <a:t> in rubrica</a:t>
            </a:r>
            <a:endParaRPr dirty="0"/>
          </a:p>
        </p:txBody>
      </p:sp>
      <p:sp>
        <p:nvSpPr>
          <p:cNvPr id="5" name="Google Shape;310;p38">
            <a:extLst>
              <a:ext uri="{FF2B5EF4-FFF2-40B4-BE49-F238E27FC236}">
                <a16:creationId xmlns:a16="http://schemas.microsoft.com/office/drawing/2014/main" id="{31179AC8-CF7F-4993-A216-70CAA82A8C29}"/>
              </a:ext>
            </a:extLst>
          </p:cNvPr>
          <p:cNvSpPr/>
          <p:nvPr/>
        </p:nvSpPr>
        <p:spPr>
          <a:xfrm>
            <a:off x="4552870" y="1370038"/>
            <a:ext cx="1031027"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ea typeface="Calibri"/>
                <a:cs typeface="Calibri"/>
                <a:sym typeface="Calibri"/>
              </a:rPr>
              <a:t>AddContact</a:t>
            </a:r>
          </a:p>
        </p:txBody>
      </p:sp>
      <p:sp>
        <p:nvSpPr>
          <p:cNvPr id="9" name="Google Shape;315;p38">
            <a:extLst>
              <a:ext uri="{FF2B5EF4-FFF2-40B4-BE49-F238E27FC236}">
                <a16:creationId xmlns:a16="http://schemas.microsoft.com/office/drawing/2014/main" id="{7C1C10E1-5FF4-4459-AD71-B73D8D77C484}"/>
              </a:ext>
            </a:extLst>
          </p:cNvPr>
          <p:cNvSpPr/>
          <p:nvPr/>
        </p:nvSpPr>
        <p:spPr>
          <a:xfrm>
            <a:off x="7100232" y="1388674"/>
            <a:ext cx="970004"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AddressBookDAO</a:t>
            </a:r>
            <a:endParaRPr sz="1400" dirty="0">
              <a:solidFill>
                <a:schemeClr val="dk1"/>
              </a:solidFill>
              <a:latin typeface="Calibri"/>
              <a:ea typeface="Calibri"/>
              <a:cs typeface="Calibri"/>
              <a:sym typeface="Calibri"/>
            </a:endParaRPr>
          </a:p>
        </p:txBody>
      </p:sp>
      <p:cxnSp>
        <p:nvCxnSpPr>
          <p:cNvPr id="10" name="Google Shape;316;p38">
            <a:extLst>
              <a:ext uri="{FF2B5EF4-FFF2-40B4-BE49-F238E27FC236}">
                <a16:creationId xmlns:a16="http://schemas.microsoft.com/office/drawing/2014/main" id="{DDE9CD39-0CB7-4B17-9148-54F6F6642F51}"/>
              </a:ext>
            </a:extLst>
          </p:cNvPr>
          <p:cNvCxnSpPr>
            <a:cxnSpLocks/>
          </p:cNvCxnSpPr>
          <p:nvPr/>
        </p:nvCxnSpPr>
        <p:spPr>
          <a:xfrm flipH="1">
            <a:off x="7559929" y="2099041"/>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3" name="Google Shape;319;p38">
            <a:extLst>
              <a:ext uri="{FF2B5EF4-FFF2-40B4-BE49-F238E27FC236}">
                <a16:creationId xmlns:a16="http://schemas.microsoft.com/office/drawing/2014/main" id="{B140827E-FBDE-4352-B37F-3224F756F567}"/>
              </a:ext>
            </a:extLst>
          </p:cNvPr>
          <p:cNvSpPr/>
          <p:nvPr/>
        </p:nvSpPr>
        <p:spPr>
          <a:xfrm>
            <a:off x="7400204" y="2401209"/>
            <a:ext cx="348225" cy="78306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18" name="Google Shape;275;p37">
            <a:extLst>
              <a:ext uri="{FF2B5EF4-FFF2-40B4-BE49-F238E27FC236}">
                <a16:creationId xmlns:a16="http://schemas.microsoft.com/office/drawing/2014/main" id="{22766F26-2B0D-4406-881A-2E1B44CF3EAB}"/>
              </a:ext>
            </a:extLst>
          </p:cNvPr>
          <p:cNvCxnSpPr>
            <a:cxnSpLocks/>
          </p:cNvCxnSpPr>
          <p:nvPr/>
        </p:nvCxnSpPr>
        <p:spPr>
          <a:xfrm>
            <a:off x="5293766" y="2704484"/>
            <a:ext cx="20382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3" name="Straight Connector 72">
            <a:extLst>
              <a:ext uri="{FF2B5EF4-FFF2-40B4-BE49-F238E27FC236}">
                <a16:creationId xmlns:a16="http://schemas.microsoft.com/office/drawing/2014/main" id="{902EF897-18F4-42A0-A45A-9F3E9FEAE24A}"/>
              </a:ext>
            </a:extLst>
          </p:cNvPr>
          <p:cNvCxnSpPr>
            <a:cxnSpLocks/>
          </p:cNvCxnSpPr>
          <p:nvPr/>
        </p:nvCxnSpPr>
        <p:spPr>
          <a:xfrm>
            <a:off x="2309232" y="207398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0;p37">
            <a:extLst>
              <a:ext uri="{FF2B5EF4-FFF2-40B4-BE49-F238E27FC236}">
                <a16:creationId xmlns:a16="http://schemas.microsoft.com/office/drawing/2014/main" id="{F9F4C2D5-2175-4296-8199-D85F87C60B7B}"/>
              </a:ext>
            </a:extLst>
          </p:cNvPr>
          <p:cNvSpPr/>
          <p:nvPr/>
        </p:nvSpPr>
        <p:spPr>
          <a:xfrm>
            <a:off x="1806438" y="1370052"/>
            <a:ext cx="1240220"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TransferForm</a:t>
            </a:r>
            <a:endParaRPr sz="1200" dirty="0">
              <a:solidFill>
                <a:schemeClr val="dk1"/>
              </a:solidFill>
              <a:latin typeface="Calibri"/>
              <a:ea typeface="Calibri"/>
              <a:cs typeface="Calibri"/>
              <a:sym typeface="Calibri"/>
            </a:endParaRPr>
          </a:p>
        </p:txBody>
      </p:sp>
      <p:sp>
        <p:nvSpPr>
          <p:cNvPr id="25" name="Google Shape;292;p37">
            <a:extLst>
              <a:ext uri="{FF2B5EF4-FFF2-40B4-BE49-F238E27FC236}">
                <a16:creationId xmlns:a16="http://schemas.microsoft.com/office/drawing/2014/main" id="{E1B0032D-9016-447C-99D8-BE900FD9D9E4}"/>
              </a:ext>
            </a:extLst>
          </p:cNvPr>
          <p:cNvSpPr/>
          <p:nvPr/>
        </p:nvSpPr>
        <p:spPr>
          <a:xfrm>
            <a:off x="2144985" y="2295615"/>
            <a:ext cx="342116" cy="36660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6" name="Google Shape;294;p37">
            <a:extLst>
              <a:ext uri="{FF2B5EF4-FFF2-40B4-BE49-F238E27FC236}">
                <a16:creationId xmlns:a16="http://schemas.microsoft.com/office/drawing/2014/main" id="{63A9925C-DD99-45A0-A09C-D78928EAEB6E}"/>
              </a:ext>
            </a:extLst>
          </p:cNvPr>
          <p:cNvSpPr txBox="1"/>
          <p:nvPr/>
        </p:nvSpPr>
        <p:spPr>
          <a:xfrm>
            <a:off x="0" y="2137995"/>
            <a:ext cx="150852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AddContact.click</a:t>
            </a:r>
            <a:endParaRPr lang="it-IT" sz="1400" dirty="0">
              <a:solidFill>
                <a:schemeClr val="dk1"/>
              </a:solidFill>
              <a:latin typeface="Calibri"/>
              <a:ea typeface="Calibri"/>
              <a:cs typeface="Calibri"/>
              <a:sym typeface="Calibri"/>
            </a:endParaRPr>
          </a:p>
        </p:txBody>
      </p:sp>
      <p:cxnSp>
        <p:nvCxnSpPr>
          <p:cNvPr id="27" name="Straight Arrow Connector 88">
            <a:extLst>
              <a:ext uri="{FF2B5EF4-FFF2-40B4-BE49-F238E27FC236}">
                <a16:creationId xmlns:a16="http://schemas.microsoft.com/office/drawing/2014/main" id="{33D88BD9-E500-41A1-8FEC-A4CF6B165FF2}"/>
              </a:ext>
            </a:extLst>
          </p:cNvPr>
          <p:cNvCxnSpPr>
            <a:cxnSpLocks/>
          </p:cNvCxnSpPr>
          <p:nvPr/>
        </p:nvCxnSpPr>
        <p:spPr>
          <a:xfrm>
            <a:off x="1780685" y="2417027"/>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46" name="Group 94">
            <a:extLst>
              <a:ext uri="{FF2B5EF4-FFF2-40B4-BE49-F238E27FC236}">
                <a16:creationId xmlns:a16="http://schemas.microsoft.com/office/drawing/2014/main" id="{E385600D-A4EB-49DF-8E9F-9048A3A902AB}"/>
              </a:ext>
            </a:extLst>
          </p:cNvPr>
          <p:cNvGrpSpPr/>
          <p:nvPr/>
        </p:nvGrpSpPr>
        <p:grpSpPr>
          <a:xfrm>
            <a:off x="1632269" y="3472720"/>
            <a:ext cx="484693" cy="265456"/>
            <a:chOff x="614149" y="4401223"/>
            <a:chExt cx="484693" cy="507248"/>
          </a:xfrm>
        </p:grpSpPr>
        <p:cxnSp>
          <p:nvCxnSpPr>
            <p:cNvPr id="47" name="Straight Connector 99">
              <a:extLst>
                <a:ext uri="{FF2B5EF4-FFF2-40B4-BE49-F238E27FC236}">
                  <a16:creationId xmlns:a16="http://schemas.microsoft.com/office/drawing/2014/main" id="{40E714AC-6774-47C6-89E5-313953247A4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100">
              <a:extLst>
                <a:ext uri="{FF2B5EF4-FFF2-40B4-BE49-F238E27FC236}">
                  <a16:creationId xmlns:a16="http://schemas.microsoft.com/office/drawing/2014/main" id="{16FCE39E-174D-49FF-99E4-8CC18C2F7ABB}"/>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101">
              <a:extLst>
                <a:ext uri="{FF2B5EF4-FFF2-40B4-BE49-F238E27FC236}">
                  <a16:creationId xmlns:a16="http://schemas.microsoft.com/office/drawing/2014/main" id="{1F8855AD-3C60-4557-80DF-2800E22AFB4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0" name="Google Shape;313;p38">
            <a:extLst>
              <a:ext uri="{FF2B5EF4-FFF2-40B4-BE49-F238E27FC236}">
                <a16:creationId xmlns:a16="http://schemas.microsoft.com/office/drawing/2014/main" id="{574D6AA8-3775-4F6F-8F02-65FD1FBF574D}"/>
              </a:ext>
            </a:extLst>
          </p:cNvPr>
          <p:cNvSpPr txBox="1"/>
          <p:nvPr/>
        </p:nvSpPr>
        <p:spPr>
          <a:xfrm>
            <a:off x="384070" y="3782818"/>
            <a:ext cx="1710366" cy="97604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GetAutocompleteList()</a:t>
            </a:r>
          </a:p>
        </p:txBody>
      </p:sp>
      <p:cxnSp>
        <p:nvCxnSpPr>
          <p:cNvPr id="30" name="Straight Connector 52">
            <a:extLst>
              <a:ext uri="{FF2B5EF4-FFF2-40B4-BE49-F238E27FC236}">
                <a16:creationId xmlns:a16="http://schemas.microsoft.com/office/drawing/2014/main" id="{83C9A420-641E-4519-B952-AB28117A31F3}"/>
              </a:ext>
            </a:extLst>
          </p:cNvPr>
          <p:cNvCxnSpPr>
            <a:cxnSpLocks/>
          </p:cNvCxnSpPr>
          <p:nvPr/>
        </p:nvCxnSpPr>
        <p:spPr>
          <a:xfrm flipH="1">
            <a:off x="5068383" y="2126509"/>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1" name="Google Shape;314;p38">
            <a:extLst>
              <a:ext uri="{FF2B5EF4-FFF2-40B4-BE49-F238E27FC236}">
                <a16:creationId xmlns:a16="http://schemas.microsoft.com/office/drawing/2014/main" id="{89071048-BEE8-4351-AB96-778E08D4252E}"/>
              </a:ext>
            </a:extLst>
          </p:cNvPr>
          <p:cNvSpPr/>
          <p:nvPr/>
        </p:nvSpPr>
        <p:spPr>
          <a:xfrm>
            <a:off x="4941764" y="2312599"/>
            <a:ext cx="352002" cy="127867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0826F1ED-6007-4646-A7EA-861D7F7C30D1}"/>
              </a:ext>
            </a:extLst>
          </p:cNvPr>
          <p:cNvCxnSpPr>
            <a:cxnSpLocks/>
          </p:cNvCxnSpPr>
          <p:nvPr/>
        </p:nvCxnSpPr>
        <p:spPr>
          <a:xfrm>
            <a:off x="2513947" y="2571797"/>
            <a:ext cx="23385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313;p38">
            <a:extLst>
              <a:ext uri="{FF2B5EF4-FFF2-40B4-BE49-F238E27FC236}">
                <a16:creationId xmlns:a16="http://schemas.microsoft.com/office/drawing/2014/main" id="{A4BBF21F-C67C-486D-9BE4-22FDA92D8363}"/>
              </a:ext>
            </a:extLst>
          </p:cNvPr>
          <p:cNvSpPr txBox="1"/>
          <p:nvPr/>
        </p:nvSpPr>
        <p:spPr>
          <a:xfrm>
            <a:off x="2903497" y="2246768"/>
            <a:ext cx="2283991"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POST</a:t>
            </a:r>
          </a:p>
          <a:p>
            <a:endParaRPr lang="es-419"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/AddContact userDest</a:t>
            </a:r>
            <a:endParaRPr sz="1200" dirty="0">
              <a:solidFill>
                <a:schemeClr val="dk1"/>
              </a:solidFill>
              <a:latin typeface="Calibri"/>
              <a:ea typeface="Calibri"/>
              <a:cs typeface="Calibri"/>
              <a:sym typeface="Calibri"/>
            </a:endParaRPr>
          </a:p>
        </p:txBody>
      </p:sp>
      <p:sp>
        <p:nvSpPr>
          <p:cNvPr id="36" name="Google Shape;347;p39">
            <a:extLst>
              <a:ext uri="{FF2B5EF4-FFF2-40B4-BE49-F238E27FC236}">
                <a16:creationId xmlns:a16="http://schemas.microsoft.com/office/drawing/2014/main" id="{FAD4EA63-EB16-4E9F-B1A0-F3C2CE136361}"/>
              </a:ext>
            </a:extLst>
          </p:cNvPr>
          <p:cNvSpPr txBox="1"/>
          <p:nvPr/>
        </p:nvSpPr>
        <p:spPr>
          <a:xfrm>
            <a:off x="5393917" y="2299492"/>
            <a:ext cx="2281729"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createContact (contact)</a:t>
            </a:r>
            <a:endParaRPr sz="1200" dirty="0">
              <a:solidFill>
                <a:schemeClr val="dk1"/>
              </a:solidFill>
              <a:latin typeface="Calibri"/>
              <a:ea typeface="Calibri"/>
              <a:cs typeface="Calibri"/>
              <a:sym typeface="Calibri"/>
            </a:endParaRPr>
          </a:p>
        </p:txBody>
      </p:sp>
      <p:cxnSp>
        <p:nvCxnSpPr>
          <p:cNvPr id="37" name="Google Shape;317;p38">
            <a:extLst>
              <a:ext uri="{FF2B5EF4-FFF2-40B4-BE49-F238E27FC236}">
                <a16:creationId xmlns:a16="http://schemas.microsoft.com/office/drawing/2014/main" id="{BE9494FA-DE44-474F-BAB8-3A7431F64F01}"/>
              </a:ext>
            </a:extLst>
          </p:cNvPr>
          <p:cNvCxnSpPr>
            <a:cxnSpLocks/>
          </p:cNvCxnSpPr>
          <p:nvPr/>
        </p:nvCxnSpPr>
        <p:spPr>
          <a:xfrm flipH="1">
            <a:off x="2568537" y="3328453"/>
            <a:ext cx="2373228"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40" name="Google Shape;353;p39">
            <a:extLst>
              <a:ext uri="{FF2B5EF4-FFF2-40B4-BE49-F238E27FC236}">
                <a16:creationId xmlns:a16="http://schemas.microsoft.com/office/drawing/2014/main" id="{F77EC251-C83C-4F6A-9057-871F06AEE1B8}"/>
              </a:ext>
            </a:extLst>
          </p:cNvPr>
          <p:cNvSpPr txBox="1"/>
          <p:nvPr/>
        </p:nvSpPr>
        <p:spPr>
          <a:xfrm>
            <a:off x="2651348" y="3436248"/>
            <a:ext cx="1966584"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OK statuscode 200</a:t>
            </a:r>
            <a:endParaRPr lang="es-419" sz="1400" dirty="0">
              <a:solidFill>
                <a:schemeClr val="dk1"/>
              </a:solidFill>
              <a:ea typeface="Calibri"/>
              <a:cs typeface="Calibri"/>
              <a:sym typeface="Calibri"/>
            </a:endParaRPr>
          </a:p>
          <a:p>
            <a:pPr algn="ctr"/>
            <a:endParaRPr sz="1400" dirty="0">
              <a:solidFill>
                <a:schemeClr val="dk1"/>
              </a:solidFill>
              <a:latin typeface="Calibri"/>
              <a:ea typeface="Calibri"/>
              <a:cs typeface="Calibri"/>
              <a:sym typeface="Calibri"/>
            </a:endParaRPr>
          </a:p>
        </p:txBody>
      </p:sp>
      <p:cxnSp>
        <p:nvCxnSpPr>
          <p:cNvPr id="51" name="Google Shape;316;p38">
            <a:extLst>
              <a:ext uri="{FF2B5EF4-FFF2-40B4-BE49-F238E27FC236}">
                <a16:creationId xmlns:a16="http://schemas.microsoft.com/office/drawing/2014/main" id="{B5CCA104-B355-4315-811C-13C586D967E9}"/>
              </a:ext>
            </a:extLst>
          </p:cNvPr>
          <p:cNvCxnSpPr>
            <a:cxnSpLocks/>
          </p:cNvCxnSpPr>
          <p:nvPr/>
        </p:nvCxnSpPr>
        <p:spPr>
          <a:xfrm flipH="1">
            <a:off x="9540652" y="2115243"/>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52" name="Google Shape;319;p38">
            <a:extLst>
              <a:ext uri="{FF2B5EF4-FFF2-40B4-BE49-F238E27FC236}">
                <a16:creationId xmlns:a16="http://schemas.microsoft.com/office/drawing/2014/main" id="{BBD864BC-B077-424E-BDC6-7E3117EB25FD}"/>
              </a:ext>
            </a:extLst>
          </p:cNvPr>
          <p:cNvSpPr/>
          <p:nvPr/>
        </p:nvSpPr>
        <p:spPr>
          <a:xfrm>
            <a:off x="9395313" y="3774648"/>
            <a:ext cx="348225" cy="137203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53" name="Google Shape;315;p38">
            <a:extLst>
              <a:ext uri="{FF2B5EF4-FFF2-40B4-BE49-F238E27FC236}">
                <a16:creationId xmlns:a16="http://schemas.microsoft.com/office/drawing/2014/main" id="{D037DF17-9207-4856-92C3-AE3E545D0FFC}"/>
              </a:ext>
            </a:extLst>
          </p:cNvPr>
          <p:cNvSpPr/>
          <p:nvPr/>
        </p:nvSpPr>
        <p:spPr>
          <a:xfrm>
            <a:off x="8751820" y="1383462"/>
            <a:ext cx="1424738"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GetAddressBook</a:t>
            </a:r>
            <a:endParaRPr sz="1400" dirty="0">
              <a:solidFill>
                <a:schemeClr val="dk1"/>
              </a:solidFill>
              <a:latin typeface="Calibri"/>
              <a:ea typeface="Calibri"/>
              <a:cs typeface="Calibri"/>
              <a:sym typeface="Calibri"/>
            </a:endParaRPr>
          </a:p>
        </p:txBody>
      </p:sp>
      <p:cxnSp>
        <p:nvCxnSpPr>
          <p:cNvPr id="54" name="Google Shape;275;p37">
            <a:extLst>
              <a:ext uri="{FF2B5EF4-FFF2-40B4-BE49-F238E27FC236}">
                <a16:creationId xmlns:a16="http://schemas.microsoft.com/office/drawing/2014/main" id="{6A315501-76AD-4E6E-A272-50E4CC4A5705}"/>
              </a:ext>
            </a:extLst>
          </p:cNvPr>
          <p:cNvCxnSpPr>
            <a:cxnSpLocks/>
          </p:cNvCxnSpPr>
          <p:nvPr/>
        </p:nvCxnSpPr>
        <p:spPr>
          <a:xfrm>
            <a:off x="2568537" y="4032492"/>
            <a:ext cx="671614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5" name="Google Shape;317;p38">
            <a:extLst>
              <a:ext uri="{FF2B5EF4-FFF2-40B4-BE49-F238E27FC236}">
                <a16:creationId xmlns:a16="http://schemas.microsoft.com/office/drawing/2014/main" id="{B3BEC109-DE82-43BC-928E-146B7C0AD0D8}"/>
              </a:ext>
            </a:extLst>
          </p:cNvPr>
          <p:cNvCxnSpPr>
            <a:cxnSpLocks/>
          </p:cNvCxnSpPr>
          <p:nvPr/>
        </p:nvCxnSpPr>
        <p:spPr>
          <a:xfrm flipH="1">
            <a:off x="2651349" y="4479660"/>
            <a:ext cx="6633328"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56" name="Google Shape;353;p39">
            <a:extLst>
              <a:ext uri="{FF2B5EF4-FFF2-40B4-BE49-F238E27FC236}">
                <a16:creationId xmlns:a16="http://schemas.microsoft.com/office/drawing/2014/main" id="{CD4B7EB2-C3A3-4D55-BF65-CECEEDCFB141}"/>
              </a:ext>
            </a:extLst>
          </p:cNvPr>
          <p:cNvSpPr txBox="1"/>
          <p:nvPr/>
        </p:nvSpPr>
        <p:spPr>
          <a:xfrm>
            <a:off x="4969908" y="4589664"/>
            <a:ext cx="1966584"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OK statuscode 200</a:t>
            </a:r>
            <a:endParaRPr lang="es-419" sz="1400" dirty="0">
              <a:solidFill>
                <a:schemeClr val="dk1"/>
              </a:solidFill>
              <a:ea typeface="Calibri"/>
              <a:cs typeface="Calibri"/>
              <a:sym typeface="Calibri"/>
            </a:endParaRPr>
          </a:p>
          <a:p>
            <a:pPr algn="ctr"/>
            <a:endParaRPr sz="1400" dirty="0">
              <a:solidFill>
                <a:schemeClr val="dk1"/>
              </a:solidFill>
              <a:latin typeface="Calibri"/>
              <a:ea typeface="Calibri"/>
              <a:cs typeface="Calibri"/>
              <a:sym typeface="Calibri"/>
            </a:endParaRPr>
          </a:p>
        </p:txBody>
      </p:sp>
      <p:sp>
        <p:nvSpPr>
          <p:cNvPr id="57" name="Google Shape;313;p38">
            <a:extLst>
              <a:ext uri="{FF2B5EF4-FFF2-40B4-BE49-F238E27FC236}">
                <a16:creationId xmlns:a16="http://schemas.microsoft.com/office/drawing/2014/main" id="{661AD8CD-0739-4F6D-88C8-4C63A1F07B8F}"/>
              </a:ext>
            </a:extLst>
          </p:cNvPr>
          <p:cNvSpPr txBox="1"/>
          <p:nvPr/>
        </p:nvSpPr>
        <p:spPr>
          <a:xfrm>
            <a:off x="5127985" y="3692491"/>
            <a:ext cx="2283991" cy="39550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POST /GetAddressBook</a:t>
            </a:r>
          </a:p>
        </p:txBody>
      </p:sp>
      <p:sp>
        <p:nvSpPr>
          <p:cNvPr id="58" name="Google Shape;315;p38">
            <a:extLst>
              <a:ext uri="{FF2B5EF4-FFF2-40B4-BE49-F238E27FC236}">
                <a16:creationId xmlns:a16="http://schemas.microsoft.com/office/drawing/2014/main" id="{2A20681D-BC06-4584-A531-FD4C7EBE9B7E}"/>
              </a:ext>
            </a:extLst>
          </p:cNvPr>
          <p:cNvSpPr/>
          <p:nvPr/>
        </p:nvSpPr>
        <p:spPr>
          <a:xfrm>
            <a:off x="10522915" y="1396874"/>
            <a:ext cx="1424738"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AddressBook</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59" name="Google Shape;316;p38">
            <a:extLst>
              <a:ext uri="{FF2B5EF4-FFF2-40B4-BE49-F238E27FC236}">
                <a16:creationId xmlns:a16="http://schemas.microsoft.com/office/drawing/2014/main" id="{DDF33F2E-82F0-4529-AF9C-64101FED9B78}"/>
              </a:ext>
            </a:extLst>
          </p:cNvPr>
          <p:cNvCxnSpPr>
            <a:cxnSpLocks/>
          </p:cNvCxnSpPr>
          <p:nvPr/>
        </p:nvCxnSpPr>
        <p:spPr>
          <a:xfrm flipH="1">
            <a:off x="11226254" y="2067253"/>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0" name="Google Shape;319;p38">
            <a:extLst>
              <a:ext uri="{FF2B5EF4-FFF2-40B4-BE49-F238E27FC236}">
                <a16:creationId xmlns:a16="http://schemas.microsoft.com/office/drawing/2014/main" id="{99B1D0CF-A0FA-49D7-872A-C1CCDE45CE03}"/>
              </a:ext>
            </a:extLst>
          </p:cNvPr>
          <p:cNvSpPr/>
          <p:nvPr/>
        </p:nvSpPr>
        <p:spPr>
          <a:xfrm>
            <a:off x="11103686" y="3793641"/>
            <a:ext cx="348225" cy="137203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61" name="Google Shape;275;p37">
            <a:extLst>
              <a:ext uri="{FF2B5EF4-FFF2-40B4-BE49-F238E27FC236}">
                <a16:creationId xmlns:a16="http://schemas.microsoft.com/office/drawing/2014/main" id="{F5D84B6A-11CB-443E-BF00-F857E3B9D6A2}"/>
              </a:ext>
            </a:extLst>
          </p:cNvPr>
          <p:cNvCxnSpPr>
            <a:cxnSpLocks/>
          </p:cNvCxnSpPr>
          <p:nvPr/>
        </p:nvCxnSpPr>
        <p:spPr>
          <a:xfrm>
            <a:off x="9853419" y="4128647"/>
            <a:ext cx="11334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3" name="Google Shape;347;p39">
            <a:extLst>
              <a:ext uri="{FF2B5EF4-FFF2-40B4-BE49-F238E27FC236}">
                <a16:creationId xmlns:a16="http://schemas.microsoft.com/office/drawing/2014/main" id="{09D55FB7-CAF7-41CB-9E0B-814FA3B11623}"/>
              </a:ext>
            </a:extLst>
          </p:cNvPr>
          <p:cNvSpPr txBox="1"/>
          <p:nvPr/>
        </p:nvSpPr>
        <p:spPr>
          <a:xfrm>
            <a:off x="9868628" y="3746767"/>
            <a:ext cx="2281729"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 getAllByUser</a:t>
            </a:r>
            <a:endParaRPr sz="1200" dirty="0">
              <a:solidFill>
                <a:schemeClr val="dk1"/>
              </a:solidFill>
              <a:latin typeface="Calibri"/>
              <a:ea typeface="Calibri"/>
              <a:cs typeface="Calibri"/>
              <a:sym typeface="Calibri"/>
            </a:endParaRPr>
          </a:p>
        </p:txBody>
      </p:sp>
      <p:cxnSp>
        <p:nvCxnSpPr>
          <p:cNvPr id="64" name="Google Shape;275;p37">
            <a:extLst>
              <a:ext uri="{FF2B5EF4-FFF2-40B4-BE49-F238E27FC236}">
                <a16:creationId xmlns:a16="http://schemas.microsoft.com/office/drawing/2014/main" id="{DE3CC26B-D1D0-446B-B92F-EDD4103E04B0}"/>
              </a:ext>
            </a:extLst>
          </p:cNvPr>
          <p:cNvCxnSpPr>
            <a:cxnSpLocks/>
          </p:cNvCxnSpPr>
          <p:nvPr/>
        </p:nvCxnSpPr>
        <p:spPr>
          <a:xfrm flipH="1">
            <a:off x="9908268" y="4536990"/>
            <a:ext cx="11012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347;p39">
            <a:extLst>
              <a:ext uri="{FF2B5EF4-FFF2-40B4-BE49-F238E27FC236}">
                <a16:creationId xmlns:a16="http://schemas.microsoft.com/office/drawing/2014/main" id="{C76BAC32-313E-43CA-A719-143396B5B151}"/>
              </a:ext>
            </a:extLst>
          </p:cNvPr>
          <p:cNvSpPr txBox="1"/>
          <p:nvPr/>
        </p:nvSpPr>
        <p:spPr>
          <a:xfrm>
            <a:off x="9858612" y="4673257"/>
            <a:ext cx="2281729"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 List&lt;User&gt;book</a:t>
            </a:r>
            <a:endParaRPr sz="1200" dirty="0">
              <a:solidFill>
                <a:schemeClr val="dk1"/>
              </a:solidFill>
              <a:latin typeface="Calibri"/>
              <a:ea typeface="Calibri"/>
              <a:cs typeface="Calibri"/>
              <a:sym typeface="Calibri"/>
            </a:endParaRPr>
          </a:p>
        </p:txBody>
      </p:sp>
      <p:grpSp>
        <p:nvGrpSpPr>
          <p:cNvPr id="67" name="Group 94">
            <a:extLst>
              <a:ext uri="{FF2B5EF4-FFF2-40B4-BE49-F238E27FC236}">
                <a16:creationId xmlns:a16="http://schemas.microsoft.com/office/drawing/2014/main" id="{23253C08-F42C-43FA-BF4E-DE1FC329E90C}"/>
              </a:ext>
            </a:extLst>
          </p:cNvPr>
          <p:cNvGrpSpPr/>
          <p:nvPr/>
        </p:nvGrpSpPr>
        <p:grpSpPr>
          <a:xfrm>
            <a:off x="1603594" y="4536990"/>
            <a:ext cx="484693" cy="265456"/>
            <a:chOff x="614149" y="4401223"/>
            <a:chExt cx="484693" cy="507248"/>
          </a:xfrm>
        </p:grpSpPr>
        <p:cxnSp>
          <p:nvCxnSpPr>
            <p:cNvPr id="68" name="Straight Connector 99">
              <a:extLst>
                <a:ext uri="{FF2B5EF4-FFF2-40B4-BE49-F238E27FC236}">
                  <a16:creationId xmlns:a16="http://schemas.microsoft.com/office/drawing/2014/main" id="{904DCC7E-41FE-416C-8458-12C68AEA5385}"/>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100">
              <a:extLst>
                <a:ext uri="{FF2B5EF4-FFF2-40B4-BE49-F238E27FC236}">
                  <a16:creationId xmlns:a16="http://schemas.microsoft.com/office/drawing/2014/main" id="{4BA9B0AC-876F-4C92-8643-1308CF850785}"/>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101">
              <a:extLst>
                <a:ext uri="{FF2B5EF4-FFF2-40B4-BE49-F238E27FC236}">
                  <a16:creationId xmlns:a16="http://schemas.microsoft.com/office/drawing/2014/main" id="{3581CC59-0503-459B-B55C-2537CB6CBDD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1" name="Google Shape;313;p38">
            <a:extLst>
              <a:ext uri="{FF2B5EF4-FFF2-40B4-BE49-F238E27FC236}">
                <a16:creationId xmlns:a16="http://schemas.microsoft.com/office/drawing/2014/main" id="{BD851AC6-1AA3-4D68-BD3A-E6279E8BEC12}"/>
              </a:ext>
            </a:extLst>
          </p:cNvPr>
          <p:cNvSpPr txBox="1"/>
          <p:nvPr/>
        </p:nvSpPr>
        <p:spPr>
          <a:xfrm>
            <a:off x="778249" y="4811175"/>
            <a:ext cx="1710366" cy="97604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Contacts update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1638300" y="274633"/>
            <a:ext cx="8915400" cy="10080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logout</a:t>
            </a:r>
            <a:endParaRPr dirty="0"/>
          </a:p>
        </p:txBody>
      </p:sp>
      <p:sp>
        <p:nvSpPr>
          <p:cNvPr id="460" name="Google Shape;460;p43"/>
          <p:cNvSpPr/>
          <p:nvPr/>
        </p:nvSpPr>
        <p:spPr>
          <a:xfrm>
            <a:off x="4732009" y="142806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461" name="Google Shape;461;p43"/>
          <p:cNvCxnSpPr>
            <a:stCxn id="460" idx="2"/>
          </p:cNvCxnSpPr>
          <p:nvPr/>
        </p:nvCxnSpPr>
        <p:spPr>
          <a:xfrm flipH="1">
            <a:off x="5417434" y="1809267"/>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a:cxnSpLocks/>
            <a:stCxn id="21" idx="3"/>
          </p:cNvCxnSpPr>
          <p:nvPr/>
        </p:nvCxnSpPr>
        <p:spPr>
          <a:xfrm>
            <a:off x="3430926" y="2947032"/>
            <a:ext cx="1801209" cy="490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4036350" y="2582735"/>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doPOST</a:t>
            </a:r>
            <a:endParaRPr sz="2100" dirty="0">
              <a:solidFill>
                <a:schemeClr val="dk1"/>
              </a:solidFill>
              <a:latin typeface="Calibri"/>
              <a:ea typeface="Calibri"/>
              <a:cs typeface="Calibri"/>
              <a:sym typeface="Calibri"/>
            </a:endParaRPr>
          </a:p>
        </p:txBody>
      </p:sp>
      <p:sp>
        <p:nvSpPr>
          <p:cNvPr id="464" name="Google Shape;464;p43"/>
          <p:cNvSpPr/>
          <p:nvPr/>
        </p:nvSpPr>
        <p:spPr>
          <a:xfrm>
            <a:off x="5246056" y="2024966"/>
            <a:ext cx="355485" cy="374278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5" name="Google Shape;465;p43"/>
          <p:cNvSpPr/>
          <p:nvPr/>
        </p:nvSpPr>
        <p:spPr>
          <a:xfrm>
            <a:off x="6913332" y="142806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466" name="Google Shape;466;p43"/>
          <p:cNvCxnSpPr/>
          <p:nvPr/>
        </p:nvCxnSpPr>
        <p:spPr>
          <a:xfrm flipH="1">
            <a:off x="7473328" y="18090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5578148" y="2494867"/>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7339517" y="2042033"/>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9" name="Google Shape;469;p43"/>
          <p:cNvSpPr/>
          <p:nvPr/>
        </p:nvSpPr>
        <p:spPr>
          <a:xfrm>
            <a:off x="8205053" y="1427967"/>
            <a:ext cx="1165118" cy="586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SessionStorage</a:t>
            </a:r>
            <a:endParaRPr dirty="0">
              <a:solidFill>
                <a:schemeClr val="dk1"/>
              </a:solidFill>
              <a:latin typeface="Calibri"/>
              <a:ea typeface="Calibri"/>
              <a:cs typeface="Calibri"/>
              <a:sym typeface="Calibri"/>
            </a:endParaRPr>
          </a:p>
        </p:txBody>
      </p:sp>
      <p:cxnSp>
        <p:nvCxnSpPr>
          <p:cNvPr id="470" name="Google Shape;470;p43"/>
          <p:cNvCxnSpPr>
            <a:cxnSpLocks/>
            <a:stCxn id="469" idx="2"/>
          </p:cNvCxnSpPr>
          <p:nvPr/>
        </p:nvCxnSpPr>
        <p:spPr>
          <a:xfrm flipH="1">
            <a:off x="8765348" y="2014167"/>
            <a:ext cx="22264" cy="4138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8628210" y="3331661"/>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72" name="Google Shape;472;p43"/>
          <p:cNvCxnSpPr/>
          <p:nvPr/>
        </p:nvCxnSpPr>
        <p:spPr>
          <a:xfrm>
            <a:off x="5601541" y="3868951"/>
            <a:ext cx="300625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3722460" y="3139445"/>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474" name="Google Shape;474;p43"/>
          <p:cNvSpPr txBox="1"/>
          <p:nvPr/>
        </p:nvSpPr>
        <p:spPr>
          <a:xfrm>
            <a:off x="5770469" y="3483665"/>
            <a:ext cx="2293850" cy="338400"/>
          </a:xfrm>
          <a:prstGeom prst="rect">
            <a:avLst/>
          </a:prstGeom>
          <a:noFill/>
          <a:ln>
            <a:noFill/>
          </a:ln>
        </p:spPr>
        <p:txBody>
          <a:bodyPr spcFirstLastPara="1" wrap="square" lIns="107269" tIns="53620" rIns="107269" bIns="53620" anchor="t" anchorCtr="0">
            <a:noAutofit/>
          </a:bodyPr>
          <a:lstStyle/>
          <a:p>
            <a:pPr algn="ctr"/>
            <a:r>
              <a:rPr lang="es-419" dirty="0">
                <a:solidFill>
                  <a:schemeClr val="dk1"/>
                </a:solidFill>
                <a:latin typeface="Calibri"/>
                <a:ea typeface="Calibri"/>
                <a:cs typeface="Calibri"/>
                <a:sym typeface="Calibri"/>
              </a:rPr>
              <a:t>Invalidate()</a:t>
            </a:r>
            <a:endParaRPr dirty="0">
              <a:solidFill>
                <a:schemeClr val="dk1"/>
              </a:solidFill>
              <a:latin typeface="Calibri"/>
              <a:ea typeface="Calibri"/>
              <a:cs typeface="Calibri"/>
              <a:sym typeface="Calibri"/>
            </a:endParaRPr>
          </a:p>
        </p:txBody>
      </p:sp>
      <p:sp>
        <p:nvSpPr>
          <p:cNvPr id="475" name="Google Shape;475;p43"/>
          <p:cNvSpPr txBox="1"/>
          <p:nvPr/>
        </p:nvSpPr>
        <p:spPr>
          <a:xfrm>
            <a:off x="5770471" y="2083533"/>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19" name="Google Shape;469;p43"/>
          <p:cNvSpPr/>
          <p:nvPr/>
        </p:nvSpPr>
        <p:spPr>
          <a:xfrm>
            <a:off x="2543039" y="1430239"/>
            <a:ext cx="13975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cxnSp>
        <p:nvCxnSpPr>
          <p:cNvPr id="20" name="Google Shape;470;p43"/>
          <p:cNvCxnSpPr>
            <a:cxnSpLocks/>
            <a:stCxn id="19" idx="2"/>
          </p:cNvCxnSpPr>
          <p:nvPr/>
        </p:nvCxnSpPr>
        <p:spPr>
          <a:xfrm>
            <a:off x="3241789" y="1811439"/>
            <a:ext cx="42100" cy="432696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471;p43"/>
          <p:cNvSpPr/>
          <p:nvPr/>
        </p:nvSpPr>
        <p:spPr>
          <a:xfrm>
            <a:off x="3100726" y="2503632"/>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5" name="Google Shape;469;p43">
            <a:extLst>
              <a:ext uri="{FF2B5EF4-FFF2-40B4-BE49-F238E27FC236}">
                <a16:creationId xmlns:a16="http://schemas.microsoft.com/office/drawing/2014/main" id="{AB7D7783-16E8-4F40-BCE1-EA5D7975E036}"/>
              </a:ext>
            </a:extLst>
          </p:cNvPr>
          <p:cNvSpPr/>
          <p:nvPr/>
        </p:nvSpPr>
        <p:spPr>
          <a:xfrm>
            <a:off x="9698960" y="1427967"/>
            <a:ext cx="1389249"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index.html</a:t>
            </a:r>
            <a:endParaRPr dirty="0">
              <a:solidFill>
                <a:schemeClr val="dk1"/>
              </a:solidFill>
              <a:latin typeface="Calibri"/>
              <a:ea typeface="Calibri"/>
              <a:cs typeface="Calibri"/>
              <a:sym typeface="Calibri"/>
            </a:endParaRPr>
          </a:p>
        </p:txBody>
      </p:sp>
      <p:cxnSp>
        <p:nvCxnSpPr>
          <p:cNvPr id="26" name="Google Shape;470;p43">
            <a:extLst>
              <a:ext uri="{FF2B5EF4-FFF2-40B4-BE49-F238E27FC236}">
                <a16:creationId xmlns:a16="http://schemas.microsoft.com/office/drawing/2014/main" id="{AA5E0BF5-42A1-4F54-8008-16B48DE62D7E}"/>
              </a:ext>
            </a:extLst>
          </p:cNvPr>
          <p:cNvCxnSpPr>
            <a:cxnSpLocks/>
            <a:stCxn id="25" idx="2"/>
          </p:cNvCxnSpPr>
          <p:nvPr/>
        </p:nvCxnSpPr>
        <p:spPr>
          <a:xfrm>
            <a:off x="10393585" y="1809167"/>
            <a:ext cx="0" cy="430878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7" name="Google Shape;471;p43">
            <a:extLst>
              <a:ext uri="{FF2B5EF4-FFF2-40B4-BE49-F238E27FC236}">
                <a16:creationId xmlns:a16="http://schemas.microsoft.com/office/drawing/2014/main" id="{89A24049-9073-42D0-96CB-AF0DD30C6D05}"/>
              </a:ext>
            </a:extLst>
          </p:cNvPr>
          <p:cNvSpPr/>
          <p:nvPr/>
        </p:nvSpPr>
        <p:spPr>
          <a:xfrm>
            <a:off x="10196911" y="4401555"/>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29" name="Google Shape;472;p43">
            <a:extLst>
              <a:ext uri="{FF2B5EF4-FFF2-40B4-BE49-F238E27FC236}">
                <a16:creationId xmlns:a16="http://schemas.microsoft.com/office/drawing/2014/main" id="{40024B7C-A4D1-44F6-8E46-C58FAF327919}"/>
              </a:ext>
            </a:extLst>
          </p:cNvPr>
          <p:cNvCxnSpPr>
            <a:cxnSpLocks/>
          </p:cNvCxnSpPr>
          <p:nvPr/>
        </p:nvCxnSpPr>
        <p:spPr>
          <a:xfrm>
            <a:off x="5615462" y="4977451"/>
            <a:ext cx="4581449" cy="3481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 name="Google Shape;474;p43">
            <a:extLst>
              <a:ext uri="{FF2B5EF4-FFF2-40B4-BE49-F238E27FC236}">
                <a16:creationId xmlns:a16="http://schemas.microsoft.com/office/drawing/2014/main" id="{6B8C2456-287B-4322-931F-D2404962211C}"/>
              </a:ext>
            </a:extLst>
          </p:cNvPr>
          <p:cNvSpPr txBox="1"/>
          <p:nvPr/>
        </p:nvSpPr>
        <p:spPr>
          <a:xfrm>
            <a:off x="5841901" y="4563927"/>
            <a:ext cx="2293850" cy="338400"/>
          </a:xfrm>
          <a:prstGeom prst="rect">
            <a:avLst/>
          </a:prstGeom>
          <a:noFill/>
          <a:ln>
            <a:noFill/>
          </a:ln>
        </p:spPr>
        <p:txBody>
          <a:bodyPr spcFirstLastPara="1" wrap="square" lIns="107269" tIns="53620" rIns="107269" bIns="53620" anchor="t" anchorCtr="0">
            <a:noAutofit/>
          </a:bodyPr>
          <a:lstStyle/>
          <a:p>
            <a:pPr algn="ctr"/>
            <a:r>
              <a:rPr lang="es-419" dirty="0">
                <a:solidFill>
                  <a:schemeClr val="dk1"/>
                </a:solidFill>
                <a:latin typeface="Calibri"/>
                <a:ea typeface="Calibri"/>
                <a:cs typeface="Calibri"/>
                <a:sym typeface="Calibri"/>
              </a:rPr>
              <a:t>Redirect()</a:t>
            </a:r>
            <a:endParaRPr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62199AB-B23F-407F-83D4-E5268D574CDD}"/>
              </a:ext>
            </a:extLst>
          </p:cNvPr>
          <p:cNvSpPr>
            <a:spLocks noGrp="1"/>
          </p:cNvSpPr>
          <p:nvPr>
            <p:ph idx="1"/>
          </p:nvPr>
        </p:nvSpPr>
        <p:spPr>
          <a:xfrm>
            <a:off x="337751" y="106532"/>
            <a:ext cx="11425881" cy="7411868"/>
          </a:xfrm>
        </p:spPr>
        <p:txBody>
          <a:bodyPr>
            <a:normAutofit fontScale="40000" lnSpcReduction="20000"/>
          </a:bodyPr>
          <a:lstStyle/>
          <a:p>
            <a:r>
              <a:rPr lang="it-IT" sz="4500" b="1" dirty="0">
                <a:solidFill>
                  <a:srgbClr val="FF0000"/>
                </a:solidFill>
              </a:rPr>
              <a:t>Entità</a:t>
            </a:r>
            <a:r>
              <a:rPr lang="it-IT" sz="4500" b="1" dirty="0"/>
              <a:t>, </a:t>
            </a:r>
            <a:r>
              <a:rPr lang="it-IT" sz="4500" b="1" dirty="0">
                <a:solidFill>
                  <a:srgbClr val="00B050"/>
                </a:solidFill>
              </a:rPr>
              <a:t>attributi</a:t>
            </a:r>
            <a:r>
              <a:rPr lang="it-IT" sz="4500" b="1" dirty="0"/>
              <a:t>, </a:t>
            </a:r>
            <a:r>
              <a:rPr lang="it-IT" sz="4500" b="1" dirty="0">
                <a:solidFill>
                  <a:srgbClr val="00B0F0"/>
                </a:solidFill>
              </a:rPr>
              <a:t>relazioni</a:t>
            </a:r>
            <a:endParaRPr lang="it-IT" sz="4500" dirty="0">
              <a:solidFill>
                <a:srgbClr val="00B0F0"/>
              </a:solidFill>
            </a:endParaRPr>
          </a:p>
          <a:p>
            <a:pPr marL="0" indent="0" algn="just">
              <a:lnSpc>
                <a:spcPct val="120000"/>
              </a:lnSpc>
              <a:buNone/>
            </a:pPr>
            <a:r>
              <a:rPr lang="it-IT" sz="3500" dirty="0"/>
              <a:t>Un’applicazione web consente la gestione di trasferimenti di denaro online da un conto a un altro. Un </a:t>
            </a:r>
            <a:r>
              <a:rPr lang="it-IT" sz="3500" dirty="0">
                <a:solidFill>
                  <a:srgbClr val="FF0000"/>
                </a:solidFill>
              </a:rPr>
              <a:t>utente</a:t>
            </a:r>
            <a:r>
              <a:rPr lang="it-IT" sz="3500" dirty="0"/>
              <a:t> ha un </a:t>
            </a:r>
            <a:r>
              <a:rPr lang="it-IT" sz="3500" dirty="0">
                <a:solidFill>
                  <a:srgbClr val="00B050"/>
                </a:solidFill>
              </a:rPr>
              <a:t>nome</a:t>
            </a:r>
            <a:r>
              <a:rPr lang="it-IT" sz="3500" dirty="0"/>
              <a:t>, un </a:t>
            </a:r>
            <a:r>
              <a:rPr lang="it-IT" sz="3500" dirty="0">
                <a:solidFill>
                  <a:srgbClr val="00B050"/>
                </a:solidFill>
              </a:rPr>
              <a:t>codice</a:t>
            </a:r>
            <a:r>
              <a:rPr lang="it-IT" sz="3500" dirty="0"/>
              <a:t> e </a:t>
            </a:r>
            <a:r>
              <a:rPr lang="it-IT" sz="3500" dirty="0">
                <a:solidFill>
                  <a:srgbClr val="00B0F0"/>
                </a:solidFill>
              </a:rPr>
              <a:t>uno o più conti correnti</a:t>
            </a:r>
            <a:r>
              <a:rPr lang="it-IT" sz="3500" dirty="0"/>
              <a:t>. Un </a:t>
            </a:r>
            <a:r>
              <a:rPr lang="it-IT" sz="3500" dirty="0">
                <a:solidFill>
                  <a:srgbClr val="FF0000"/>
                </a:solidFill>
              </a:rPr>
              <a:t>conto</a:t>
            </a:r>
            <a:r>
              <a:rPr lang="it-IT" sz="3500" dirty="0"/>
              <a:t> ha un </a:t>
            </a:r>
            <a:r>
              <a:rPr lang="it-IT" sz="3500" dirty="0">
                <a:solidFill>
                  <a:srgbClr val="00B050"/>
                </a:solidFill>
              </a:rPr>
              <a:t>codice</a:t>
            </a:r>
            <a:r>
              <a:rPr lang="it-IT" sz="3500" dirty="0"/>
              <a:t>, un </a:t>
            </a:r>
            <a:r>
              <a:rPr lang="it-IT" sz="3500" dirty="0">
                <a:solidFill>
                  <a:srgbClr val="00B050"/>
                </a:solidFill>
              </a:rPr>
              <a:t>saldo</a:t>
            </a:r>
            <a:r>
              <a:rPr lang="it-IT" sz="3500" dirty="0"/>
              <a:t>, e i </a:t>
            </a:r>
            <a:r>
              <a:rPr lang="it-IT" sz="3500" dirty="0">
                <a:solidFill>
                  <a:srgbClr val="00B0F0"/>
                </a:solidFill>
              </a:rPr>
              <a:t>trasferimenti fatti (in uscita) e ricevuti (in ingresso) </a:t>
            </a:r>
            <a:r>
              <a:rPr lang="it-IT" sz="3500" dirty="0"/>
              <a:t>dal conto. Un </a:t>
            </a:r>
            <a:r>
              <a:rPr lang="it-IT" sz="3500" dirty="0">
                <a:solidFill>
                  <a:srgbClr val="FF0000"/>
                </a:solidFill>
              </a:rPr>
              <a:t>trasferimento</a:t>
            </a:r>
            <a:r>
              <a:rPr lang="it-IT" sz="3500" dirty="0"/>
              <a:t> ha una </a:t>
            </a:r>
            <a:r>
              <a:rPr lang="it-IT" sz="3500" dirty="0">
                <a:solidFill>
                  <a:srgbClr val="00B050"/>
                </a:solidFill>
              </a:rPr>
              <a:t>data</a:t>
            </a:r>
            <a:r>
              <a:rPr lang="it-IT" sz="3500" dirty="0"/>
              <a:t>, un </a:t>
            </a:r>
            <a:r>
              <a:rPr lang="it-IT" sz="3500" dirty="0">
                <a:solidFill>
                  <a:srgbClr val="00B050"/>
                </a:solidFill>
              </a:rPr>
              <a:t>importo</a:t>
            </a:r>
            <a:r>
              <a:rPr lang="it-IT" sz="3500" dirty="0"/>
              <a:t>, </a:t>
            </a:r>
            <a:r>
              <a:rPr lang="it-IT" sz="3500" dirty="0">
                <a:solidFill>
                  <a:srgbClr val="00B0F0"/>
                </a:solidFill>
              </a:rPr>
              <a:t>un conto di origine e un conto di destinazione</a:t>
            </a:r>
            <a:r>
              <a:rPr lang="it-IT" sz="3500" dirty="0"/>
              <a:t>. 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lang="it-IT" sz="3500" dirty="0" err="1"/>
              <a:t>form</a:t>
            </a:r>
            <a:r>
              <a:rPr lang="it-IT" sz="3500" dirty="0"/>
              <a:t> per ordinare un trasferimento. La </a:t>
            </a:r>
            <a:r>
              <a:rPr lang="it-IT" sz="3500" dirty="0" err="1"/>
              <a:t>form</a:t>
            </a:r>
            <a:r>
              <a:rPr lang="it-IT" sz="3500" dirty="0"/>
              <a:t> contiene i campi: codice utente destinatario, codice conto destinatario, causale e importo. All’invio della </a:t>
            </a:r>
            <a:r>
              <a:rPr lang="it-IT" sz="3500" dirty="0" err="1"/>
              <a:t>form</a:t>
            </a:r>
            <a:r>
              <a:rPr lang="it-IT" sz="3500" dirty="0"/>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In caso di verifica di entrambe le condizioni, l’applicazione deduce l’importo dal conto origine, aggiunge l’importo al conto destinazione e mostra una pagina CONFERMA TRASFERIMENTO che presenta i dati del conto di origine e destinazione, con i rispettivi saldi aggiornati. L’applicazione deve garantire l’atomicità del trasferimento: ogni volta che il conto di destinazione viene addebitato il conto di origine deve essere accreditato e viceversa.</a:t>
            </a:r>
          </a:p>
          <a:p>
            <a:pPr>
              <a:lnSpc>
                <a:spcPct val="120000"/>
              </a:lnSpc>
            </a:pPr>
            <a:r>
              <a:rPr lang="it-IT" sz="3500" dirty="0"/>
              <a:t>Si realizzi un’applicazione client server web che modifica le specifiche precedenti come segue: </a:t>
            </a:r>
          </a:p>
          <a:p>
            <a:pPr>
              <a:lnSpc>
                <a:spcPct val="120000"/>
              </a:lnSpc>
            </a:pPr>
            <a:r>
              <a:rPr lang="it-IT" sz="3500" dirty="0"/>
              <a:t>L’applicazione supporta registrazione e login mediante una pagina pubblica con opportune </a:t>
            </a:r>
            <a:r>
              <a:rPr lang="it-IT" sz="3500" dirty="0" err="1"/>
              <a:t>form</a:t>
            </a:r>
            <a:r>
              <a:rPr lang="it-IT" sz="3500" dirty="0"/>
              <a:t>. La registrazione controlla la validità sintattica dell’indirizzo di email e l’uguaglianza tra i campi “password” e “ripeti password”, anche a lato client. La registrazione controlla l’unicità dello username. </a:t>
            </a:r>
          </a:p>
          <a:p>
            <a:pPr>
              <a:lnSpc>
                <a:spcPct val="120000"/>
              </a:lnSpc>
            </a:pPr>
            <a:r>
              <a:rPr lang="it-IT" sz="3500" dirty="0"/>
              <a:t>Dopo il login, l’intera applicazione è realizzata con un’unica pagina. </a:t>
            </a:r>
          </a:p>
          <a:p>
            <a:pPr>
              <a:lnSpc>
                <a:spcPct val="120000"/>
              </a:lnSpc>
            </a:pPr>
            <a:r>
              <a:rPr lang="it-IT" sz="3500" dirty="0"/>
              <a:t>Ogni interazione dell’utente è gestita senza ricaricare completamente la pagina, ma produce l’invocazione asincrona del server e l’eventuale modifica del contenuto da aggiornare a seguito dell’evento. </a:t>
            </a:r>
          </a:p>
          <a:p>
            <a:pPr>
              <a:lnSpc>
                <a:spcPct val="120000"/>
              </a:lnSpc>
            </a:pPr>
            <a:r>
              <a:rPr lang="it-IT" sz="3500" dirty="0"/>
              <a:t>I controlli di validità dei dati di input (ad esempio importo non nullo e maggiore di zero) devono essere realizzati anche a lato client. </a:t>
            </a:r>
          </a:p>
          <a:p>
            <a:pPr>
              <a:lnSpc>
                <a:spcPct val="120000"/>
              </a:lnSpc>
            </a:pPr>
            <a:r>
              <a:rPr lang="it-IT" sz="3500" dirty="0"/>
              <a:t>L’avviso di fallimento è realizzato mediante un messaggio nella pagina che ospita l’applicazione. </a:t>
            </a:r>
          </a:p>
          <a:p>
            <a:pPr>
              <a:lnSpc>
                <a:spcPct val="120000"/>
              </a:lnSpc>
            </a:pPr>
            <a:r>
              <a:rPr lang="it-IT" sz="3500" dirty="0"/>
              <a:t>L’applicazione chiede all’utente se vuole inserire nella propria rubrica </a:t>
            </a:r>
            <a:r>
              <a:rPr lang="it-IT" sz="3500" dirty="0">
                <a:solidFill>
                  <a:srgbClr val="FF0000"/>
                </a:solidFill>
              </a:rPr>
              <a:t>i dati del destinatario di un trasferimento </a:t>
            </a:r>
            <a:r>
              <a:rPr lang="it-IT" sz="3500" dirty="0"/>
              <a:t>andato a buon fine non ancora presente. Se l’utente conferma, i dati sono memorizzati nella base di dati e usati per semplificare l’inserimento. Quando l’utente crea un trasferimento, l’applicazione propone mediante una funzione di auto-completamento i destinatari in rubrica il cui codice corrisponde alle lettere inserite nel campo codice destinatario. </a:t>
            </a:r>
          </a:p>
          <a:p>
            <a:pPr marL="0" indent="0" algn="just">
              <a:lnSpc>
                <a:spcPct val="120000"/>
              </a:lnSpc>
              <a:buNone/>
            </a:pPr>
            <a:r>
              <a:rPr lang="it-IT" sz="2500" dirty="0"/>
              <a:t> </a:t>
            </a:r>
          </a:p>
        </p:txBody>
      </p:sp>
    </p:spTree>
    <p:extLst>
      <p:ext uri="{BB962C8B-B14F-4D97-AF65-F5344CB8AC3E}">
        <p14:creationId xmlns:p14="http://schemas.microsoft.com/office/powerpoint/2010/main" val="123163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7EE5D0-58A2-44ED-93C4-868783EB08DC}"/>
              </a:ext>
            </a:extLst>
          </p:cNvPr>
          <p:cNvSpPr>
            <a:spLocks noGrp="1"/>
          </p:cNvSpPr>
          <p:nvPr>
            <p:ph type="title"/>
          </p:nvPr>
        </p:nvSpPr>
        <p:spPr>
          <a:xfrm>
            <a:off x="4793749" y="1003552"/>
            <a:ext cx="10515600" cy="1325563"/>
          </a:xfrm>
        </p:spPr>
        <p:txBody>
          <a:bodyPr/>
          <a:lstStyle/>
          <a:p>
            <a:pPr algn="ctr"/>
            <a:r>
              <a:rPr lang="it-IT" b="1" dirty="0"/>
              <a:t>Database design</a:t>
            </a:r>
          </a:p>
        </p:txBody>
      </p:sp>
      <p:sp>
        <p:nvSpPr>
          <p:cNvPr id="5" name="Google Shape;148;p28">
            <a:extLst>
              <a:ext uri="{FF2B5EF4-FFF2-40B4-BE49-F238E27FC236}">
                <a16:creationId xmlns:a16="http://schemas.microsoft.com/office/drawing/2014/main" id="{B48C4189-9607-4B15-8689-B16470ADCD3A}"/>
              </a:ext>
            </a:extLst>
          </p:cNvPr>
          <p:cNvSpPr/>
          <p:nvPr/>
        </p:nvSpPr>
        <p:spPr>
          <a:xfrm>
            <a:off x="2524627" y="5133781"/>
            <a:ext cx="1567200" cy="4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a:solidFill>
                  <a:schemeClr val="dk1"/>
                </a:solidFill>
                <a:latin typeface="Calibri"/>
                <a:ea typeface="Calibri"/>
                <a:cs typeface="Calibri"/>
                <a:sym typeface="Calibri"/>
              </a:rPr>
              <a:t>Transfer</a:t>
            </a:r>
            <a:endParaRPr sz="2400"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DD2AF80C-6A48-4F70-8FAC-4F4ED8160C52}"/>
              </a:ext>
            </a:extLst>
          </p:cNvPr>
          <p:cNvSpPr txBox="1"/>
          <p:nvPr/>
        </p:nvSpPr>
        <p:spPr>
          <a:xfrm>
            <a:off x="354466" y="2230051"/>
            <a:ext cx="1791600" cy="1735200"/>
          </a:xfrm>
          <a:prstGeom prst="rect">
            <a:avLst/>
          </a:prstGeom>
          <a:noFill/>
          <a:ln>
            <a:noFill/>
          </a:ln>
        </p:spPr>
        <p:txBody>
          <a:bodyPr spcFirstLastPara="1" wrap="square" lIns="121900" tIns="60933" rIns="121900" bIns="60933" anchor="t" anchorCtr="0">
            <a:noAutofit/>
          </a:bodyPr>
          <a:lstStyle/>
          <a:p>
            <a:pPr algn="r"/>
            <a:r>
              <a:rPr lang="es-419" sz="2400" b="1" dirty="0">
                <a:solidFill>
                  <a:schemeClr val="dk1"/>
                </a:solidFill>
                <a:latin typeface="Calibri"/>
                <a:ea typeface="Calibri"/>
                <a:cs typeface="Calibri"/>
                <a:sym typeface="Calibri"/>
              </a:rPr>
              <a:t>ID</a:t>
            </a:r>
            <a:endParaRPr sz="2400" b="1" dirty="0"/>
          </a:p>
          <a:p>
            <a:pPr algn="r"/>
            <a:r>
              <a:rPr lang="es-419" sz="2133" dirty="0" err="1">
                <a:solidFill>
                  <a:schemeClr val="dk1"/>
                </a:solidFill>
                <a:latin typeface="Calibri"/>
                <a:ea typeface="Calibri"/>
                <a:cs typeface="Calibri"/>
                <a:sym typeface="Calibri"/>
              </a:rPr>
              <a:t>username</a:t>
            </a:r>
            <a:endParaRPr sz="2133" dirty="0">
              <a:solidFill>
                <a:schemeClr val="dk1"/>
              </a:solidFill>
              <a:latin typeface="Calibri"/>
              <a:ea typeface="Calibri"/>
              <a:cs typeface="Calibri"/>
              <a:sym typeface="Calibri"/>
            </a:endParaRPr>
          </a:p>
          <a:p>
            <a:pPr algn="r"/>
            <a:r>
              <a:rPr lang="es-419" sz="2133" dirty="0" err="1">
                <a:solidFill>
                  <a:schemeClr val="dk1"/>
                </a:solidFill>
                <a:latin typeface="Calibri"/>
                <a:ea typeface="Calibri"/>
                <a:cs typeface="Calibri"/>
                <a:sym typeface="Calibri"/>
              </a:rPr>
              <a:t>password</a:t>
            </a:r>
            <a:endParaRPr sz="2133" dirty="0">
              <a:solidFill>
                <a:schemeClr val="dk1"/>
              </a:solidFill>
              <a:latin typeface="Calibri"/>
              <a:ea typeface="Calibri"/>
              <a:cs typeface="Calibri"/>
              <a:sym typeface="Calibri"/>
            </a:endParaRPr>
          </a:p>
          <a:p>
            <a:pPr algn="r"/>
            <a:r>
              <a:rPr lang="es-419" sz="2133" dirty="0" err="1">
                <a:solidFill>
                  <a:schemeClr val="dk1"/>
                </a:solidFill>
                <a:latin typeface="Calibri"/>
                <a:ea typeface="Calibri"/>
                <a:cs typeface="Calibri"/>
                <a:sym typeface="Calibri"/>
              </a:rPr>
              <a:t>name</a:t>
            </a:r>
            <a:endParaRPr sz="2133" dirty="0">
              <a:solidFill>
                <a:schemeClr val="dk1"/>
              </a:solidFill>
              <a:latin typeface="Calibri"/>
              <a:ea typeface="Calibri"/>
              <a:cs typeface="Calibri"/>
              <a:sym typeface="Calibri"/>
            </a:endParaRPr>
          </a:p>
          <a:p>
            <a:pPr algn="r"/>
            <a:r>
              <a:rPr lang="es-419" sz="2133" dirty="0" err="1">
                <a:solidFill>
                  <a:schemeClr val="dk1"/>
                </a:solidFill>
                <a:latin typeface="Calibri"/>
                <a:ea typeface="Calibri"/>
                <a:cs typeface="Calibri"/>
                <a:sym typeface="Calibri"/>
              </a:rPr>
              <a:t>surname</a:t>
            </a:r>
            <a:endParaRPr lang="es-419" sz="2133" dirty="0">
              <a:solidFill>
                <a:schemeClr val="dk1"/>
              </a:solidFill>
              <a:latin typeface="Calibri"/>
              <a:ea typeface="Calibri"/>
              <a:cs typeface="Calibri"/>
              <a:sym typeface="Calibri"/>
            </a:endParaRPr>
          </a:p>
          <a:p>
            <a:pPr algn="r"/>
            <a:r>
              <a:rPr lang="es-419" sz="2133" dirty="0">
                <a:solidFill>
                  <a:schemeClr val="dk1"/>
                </a:solidFill>
                <a:latin typeface="Calibri"/>
                <a:ea typeface="Calibri"/>
                <a:cs typeface="Calibri"/>
                <a:sym typeface="Calibri"/>
              </a:rPr>
              <a:t>e-mail</a:t>
            </a:r>
            <a:endParaRPr sz="2133"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5E5BC6A4-2926-4C26-8E64-933812204C2D}"/>
              </a:ext>
            </a:extLst>
          </p:cNvPr>
          <p:cNvSpPr/>
          <p:nvPr/>
        </p:nvSpPr>
        <p:spPr>
          <a:xfrm>
            <a:off x="2393017" y="2585718"/>
            <a:ext cx="1424400"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err="1">
                <a:solidFill>
                  <a:schemeClr val="dk1"/>
                </a:solidFill>
                <a:latin typeface="Calibri"/>
                <a:ea typeface="Calibri"/>
                <a:cs typeface="Calibri"/>
                <a:sym typeface="Calibri"/>
              </a:rPr>
              <a:t>User</a:t>
            </a:r>
            <a:endParaRPr sz="2400" dirty="0">
              <a:solidFill>
                <a:schemeClr val="dk1"/>
              </a:solidFill>
              <a:latin typeface="Calibri"/>
              <a:ea typeface="Calibri"/>
              <a:cs typeface="Calibri"/>
              <a:sym typeface="Calibri"/>
            </a:endParaRPr>
          </a:p>
        </p:txBody>
      </p:sp>
      <p:sp>
        <p:nvSpPr>
          <p:cNvPr id="8" name="Google Shape;151;p28">
            <a:extLst>
              <a:ext uri="{FF2B5EF4-FFF2-40B4-BE49-F238E27FC236}">
                <a16:creationId xmlns:a16="http://schemas.microsoft.com/office/drawing/2014/main" id="{F650F479-904B-4C62-9074-BDD699D6D41A}"/>
              </a:ext>
            </a:extLst>
          </p:cNvPr>
          <p:cNvSpPr txBox="1"/>
          <p:nvPr/>
        </p:nvSpPr>
        <p:spPr>
          <a:xfrm>
            <a:off x="354466" y="5041098"/>
            <a:ext cx="2062400" cy="1525200"/>
          </a:xfrm>
          <a:prstGeom prst="rect">
            <a:avLst/>
          </a:prstGeom>
          <a:noFill/>
          <a:ln>
            <a:noFill/>
          </a:ln>
        </p:spPr>
        <p:txBody>
          <a:bodyPr spcFirstLastPara="1" wrap="square" lIns="121900" tIns="60933" rIns="121900" bIns="60933" anchor="t" anchorCtr="0">
            <a:noAutofit/>
          </a:bodyPr>
          <a:lstStyle/>
          <a:p>
            <a:pPr algn="r"/>
            <a:r>
              <a:rPr lang="es-419" sz="2400" b="1" dirty="0">
                <a:solidFill>
                  <a:schemeClr val="dk1"/>
                </a:solidFill>
                <a:latin typeface="Calibri"/>
                <a:ea typeface="Calibri"/>
                <a:cs typeface="Calibri"/>
                <a:sym typeface="Calibri"/>
              </a:rPr>
              <a:t>ID</a:t>
            </a:r>
          </a:p>
          <a:p>
            <a:pPr algn="r"/>
            <a:r>
              <a:rPr lang="es-419" sz="2400" dirty="0">
                <a:solidFill>
                  <a:schemeClr val="dk1"/>
                </a:solidFill>
                <a:latin typeface="Calibri"/>
                <a:ea typeface="Calibri"/>
                <a:cs typeface="Calibri"/>
                <a:sym typeface="Calibri"/>
              </a:rPr>
              <a:t>date</a:t>
            </a:r>
          </a:p>
          <a:p>
            <a:pPr algn="r"/>
            <a:r>
              <a:rPr lang="es-419" sz="2400" dirty="0" err="1">
                <a:solidFill>
                  <a:schemeClr val="dk1"/>
                </a:solidFill>
                <a:latin typeface="Calibri"/>
                <a:ea typeface="Calibri"/>
                <a:cs typeface="Calibri"/>
                <a:sym typeface="Calibri"/>
              </a:rPr>
              <a:t>amount</a:t>
            </a:r>
            <a:endParaRPr lang="es-419" sz="2400" dirty="0">
              <a:solidFill>
                <a:schemeClr val="dk1"/>
              </a:solidFill>
              <a:latin typeface="Calibri"/>
              <a:ea typeface="Calibri"/>
              <a:cs typeface="Calibri"/>
              <a:sym typeface="Calibri"/>
            </a:endParaRPr>
          </a:p>
          <a:p>
            <a:pPr algn="r"/>
            <a:endParaRPr lang="it-IT" sz="2400" b="1" dirty="0"/>
          </a:p>
        </p:txBody>
      </p:sp>
      <p:sp>
        <p:nvSpPr>
          <p:cNvPr id="9" name="Google Shape;152;p28">
            <a:extLst>
              <a:ext uri="{FF2B5EF4-FFF2-40B4-BE49-F238E27FC236}">
                <a16:creationId xmlns:a16="http://schemas.microsoft.com/office/drawing/2014/main" id="{6DE11B96-0F3D-4301-891E-629DCEFA5101}"/>
              </a:ext>
            </a:extLst>
          </p:cNvPr>
          <p:cNvSpPr txBox="1"/>
          <p:nvPr/>
        </p:nvSpPr>
        <p:spPr>
          <a:xfrm>
            <a:off x="9268729" y="4200459"/>
            <a:ext cx="1980800" cy="2275600"/>
          </a:xfrm>
          <a:prstGeom prst="rect">
            <a:avLst/>
          </a:prstGeom>
          <a:noFill/>
          <a:ln>
            <a:noFill/>
          </a:ln>
        </p:spPr>
        <p:txBody>
          <a:bodyPr spcFirstLastPara="1" wrap="square" lIns="121900" tIns="60933" rIns="121900" bIns="60933" anchor="t" anchorCtr="0">
            <a:noAutofit/>
          </a:bodyPr>
          <a:lstStyle/>
          <a:p>
            <a:r>
              <a:rPr lang="es-419" sz="2400" b="1" dirty="0">
                <a:solidFill>
                  <a:schemeClr val="dk1"/>
                </a:solidFill>
                <a:latin typeface="Calibri"/>
                <a:ea typeface="Calibri"/>
                <a:cs typeface="Calibri"/>
                <a:sym typeface="Calibri"/>
              </a:rPr>
              <a:t>ID</a:t>
            </a:r>
            <a:endParaRPr sz="2400" b="1"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balance</a:t>
            </a:r>
            <a:endParaRPr sz="2133" dirty="0">
              <a:solidFill>
                <a:schemeClr val="dk1"/>
              </a:solidFill>
              <a:latin typeface="Calibri"/>
              <a:ea typeface="Calibri"/>
              <a:cs typeface="Calibri"/>
              <a:sym typeface="Calibri"/>
            </a:endParaRPr>
          </a:p>
        </p:txBody>
      </p:sp>
      <p:sp>
        <p:nvSpPr>
          <p:cNvPr id="10" name="Google Shape;153;p28">
            <a:extLst>
              <a:ext uri="{FF2B5EF4-FFF2-40B4-BE49-F238E27FC236}">
                <a16:creationId xmlns:a16="http://schemas.microsoft.com/office/drawing/2014/main" id="{681223A8-E380-4CD9-B576-B21A9B349493}"/>
              </a:ext>
            </a:extLst>
          </p:cNvPr>
          <p:cNvSpPr/>
          <p:nvPr/>
        </p:nvSpPr>
        <p:spPr>
          <a:xfrm>
            <a:off x="7177569" y="4200450"/>
            <a:ext cx="1904400"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a:solidFill>
                  <a:schemeClr val="dk1"/>
                </a:solidFill>
                <a:latin typeface="Calibri"/>
                <a:ea typeface="Calibri"/>
                <a:cs typeface="Calibri"/>
                <a:sym typeface="Calibri"/>
              </a:rPr>
              <a:t>Bank </a:t>
            </a:r>
            <a:r>
              <a:rPr lang="es-419" sz="2400" dirty="0" err="1">
                <a:solidFill>
                  <a:schemeClr val="dk1"/>
                </a:solidFill>
                <a:latin typeface="Calibri"/>
                <a:ea typeface="Calibri"/>
                <a:cs typeface="Calibri"/>
                <a:sym typeface="Calibri"/>
              </a:rPr>
              <a:t>account</a:t>
            </a:r>
            <a:endParaRPr sz="2400" dirty="0">
              <a:solidFill>
                <a:schemeClr val="dk1"/>
              </a:solidFill>
              <a:latin typeface="Calibri"/>
              <a:ea typeface="Calibri"/>
              <a:cs typeface="Calibri"/>
              <a:sym typeface="Calibri"/>
            </a:endParaRPr>
          </a:p>
        </p:txBody>
      </p:sp>
      <p:sp>
        <p:nvSpPr>
          <p:cNvPr id="11" name="Google Shape;154;p28">
            <a:extLst>
              <a:ext uri="{FF2B5EF4-FFF2-40B4-BE49-F238E27FC236}">
                <a16:creationId xmlns:a16="http://schemas.microsoft.com/office/drawing/2014/main" id="{93524ECD-F65A-4586-9E11-1A367180CF81}"/>
              </a:ext>
            </a:extLst>
          </p:cNvPr>
          <p:cNvSpPr txBox="1"/>
          <p:nvPr/>
        </p:nvSpPr>
        <p:spPr>
          <a:xfrm>
            <a:off x="3822651" y="3214906"/>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1:N</a:t>
            </a:r>
            <a:endParaRPr sz="1867" dirty="0">
              <a:solidFill>
                <a:schemeClr val="dk1"/>
              </a:solidFill>
              <a:latin typeface="Calibri"/>
              <a:ea typeface="Calibri"/>
              <a:cs typeface="Calibri"/>
              <a:sym typeface="Calibri"/>
            </a:endParaRPr>
          </a:p>
        </p:txBody>
      </p:sp>
      <p:sp>
        <p:nvSpPr>
          <p:cNvPr id="12" name="Google Shape;155;p28">
            <a:extLst>
              <a:ext uri="{FF2B5EF4-FFF2-40B4-BE49-F238E27FC236}">
                <a16:creationId xmlns:a16="http://schemas.microsoft.com/office/drawing/2014/main" id="{F5CF199E-7593-4226-8F7D-B708A232624D}"/>
              </a:ext>
            </a:extLst>
          </p:cNvPr>
          <p:cNvSpPr txBox="1"/>
          <p:nvPr/>
        </p:nvSpPr>
        <p:spPr>
          <a:xfrm>
            <a:off x="8077191" y="2759251"/>
            <a:ext cx="1285600" cy="338400"/>
          </a:xfrm>
          <a:prstGeom prst="rect">
            <a:avLst/>
          </a:prstGeom>
          <a:noFill/>
          <a:ln>
            <a:noFill/>
          </a:ln>
        </p:spPr>
        <p:txBody>
          <a:bodyPr spcFirstLastPara="1" wrap="square" lIns="121900" tIns="60933" rIns="121900" bIns="60933" anchor="t" anchorCtr="0">
            <a:noAutofit/>
          </a:bodyPr>
          <a:lstStyle/>
          <a:p>
            <a:pPr algn="r"/>
            <a:r>
              <a:rPr lang="es-419" sz="2133" dirty="0" err="1">
                <a:solidFill>
                  <a:schemeClr val="dk1"/>
                </a:solidFill>
                <a:latin typeface="Calibri"/>
                <a:cs typeface="Calibri"/>
                <a:sym typeface="Calibri"/>
              </a:rPr>
              <a:t>owns</a:t>
            </a:r>
            <a:endParaRPr sz="2400" dirty="0"/>
          </a:p>
        </p:txBody>
      </p:sp>
      <p:sp>
        <p:nvSpPr>
          <p:cNvPr id="13" name="Google Shape;156;p28">
            <a:extLst>
              <a:ext uri="{FF2B5EF4-FFF2-40B4-BE49-F238E27FC236}">
                <a16:creationId xmlns:a16="http://schemas.microsoft.com/office/drawing/2014/main" id="{522BBA0D-01FC-47B9-B937-FC9BB7712FF8}"/>
              </a:ext>
            </a:extLst>
          </p:cNvPr>
          <p:cNvSpPr/>
          <p:nvPr/>
        </p:nvSpPr>
        <p:spPr>
          <a:xfrm>
            <a:off x="7745466" y="2713206"/>
            <a:ext cx="79600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dirty="0">
              <a:solidFill>
                <a:schemeClr val="dk1"/>
              </a:solidFill>
              <a:latin typeface="Calibri"/>
              <a:ea typeface="Calibri"/>
              <a:cs typeface="Calibri"/>
              <a:sym typeface="Calibri"/>
            </a:endParaRPr>
          </a:p>
        </p:txBody>
      </p:sp>
      <p:cxnSp>
        <p:nvCxnSpPr>
          <p:cNvPr id="14" name="Google Shape;157;p28">
            <a:extLst>
              <a:ext uri="{FF2B5EF4-FFF2-40B4-BE49-F238E27FC236}">
                <a16:creationId xmlns:a16="http://schemas.microsoft.com/office/drawing/2014/main" id="{6AE99E75-0CD0-41F1-8193-FE9BB8A48F95}"/>
              </a:ext>
            </a:extLst>
          </p:cNvPr>
          <p:cNvCxnSpPr/>
          <p:nvPr/>
        </p:nvCxnSpPr>
        <p:spPr>
          <a:xfrm>
            <a:off x="3817368" y="2977947"/>
            <a:ext cx="3914400" cy="0"/>
          </a:xfrm>
          <a:prstGeom prst="straightConnector1">
            <a:avLst/>
          </a:prstGeom>
          <a:noFill/>
          <a:ln w="9525" cap="flat" cmpd="sng">
            <a:solidFill>
              <a:srgbClr val="4A7DBA"/>
            </a:solidFill>
            <a:prstDash val="solid"/>
            <a:round/>
            <a:headEnd type="none" w="sm" len="sm"/>
            <a:tailEnd type="none" w="sm" len="sm"/>
          </a:ln>
        </p:spPr>
      </p:cxnSp>
      <p:cxnSp>
        <p:nvCxnSpPr>
          <p:cNvPr id="15" name="Google Shape;158;p28">
            <a:extLst>
              <a:ext uri="{FF2B5EF4-FFF2-40B4-BE49-F238E27FC236}">
                <a16:creationId xmlns:a16="http://schemas.microsoft.com/office/drawing/2014/main" id="{42833136-0FF0-4C8B-AA1F-C63A7F230814}"/>
              </a:ext>
            </a:extLst>
          </p:cNvPr>
          <p:cNvCxnSpPr>
            <a:stCxn id="13" idx="2"/>
            <a:endCxn id="10" idx="0"/>
          </p:cNvCxnSpPr>
          <p:nvPr/>
        </p:nvCxnSpPr>
        <p:spPr>
          <a:xfrm flipH="1">
            <a:off x="8129769" y="3239606"/>
            <a:ext cx="13697" cy="960844"/>
          </a:xfrm>
          <a:prstGeom prst="straightConnector1">
            <a:avLst/>
          </a:prstGeom>
          <a:noFill/>
          <a:ln w="9525" cap="flat" cmpd="sng">
            <a:solidFill>
              <a:srgbClr val="4A7DBA"/>
            </a:solidFill>
            <a:prstDash val="solid"/>
            <a:round/>
            <a:headEnd type="none" w="sm" len="sm"/>
            <a:tailEnd type="none" w="sm" len="sm"/>
          </a:ln>
        </p:spPr>
      </p:cxnSp>
      <p:sp>
        <p:nvSpPr>
          <p:cNvPr id="16" name="Google Shape;159;p28">
            <a:extLst>
              <a:ext uri="{FF2B5EF4-FFF2-40B4-BE49-F238E27FC236}">
                <a16:creationId xmlns:a16="http://schemas.microsoft.com/office/drawing/2014/main" id="{FDB61479-B832-4E63-82D5-54100897E229}"/>
              </a:ext>
            </a:extLst>
          </p:cNvPr>
          <p:cNvSpPr txBox="1"/>
          <p:nvPr/>
        </p:nvSpPr>
        <p:spPr>
          <a:xfrm>
            <a:off x="10265734" y="4797666"/>
            <a:ext cx="246308" cy="923329"/>
          </a:xfrm>
          <a:prstGeom prst="rect">
            <a:avLst/>
          </a:prstGeom>
          <a:noFill/>
          <a:ln>
            <a:noFill/>
          </a:ln>
        </p:spPr>
        <p:txBody>
          <a:bodyPr spcFirstLastPara="1" wrap="square" lIns="121900" tIns="60933" rIns="121900" bIns="60933" anchor="t" anchorCtr="0">
            <a:noAutofit/>
          </a:bodyPr>
          <a:lstStyle/>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p:txBody>
      </p:sp>
      <p:sp>
        <p:nvSpPr>
          <p:cNvPr id="17" name="Google Shape;160;p28">
            <a:extLst>
              <a:ext uri="{FF2B5EF4-FFF2-40B4-BE49-F238E27FC236}">
                <a16:creationId xmlns:a16="http://schemas.microsoft.com/office/drawing/2014/main" id="{1D6E71DF-C0E0-4552-A7BA-35EA2C899B78}"/>
              </a:ext>
            </a:extLst>
          </p:cNvPr>
          <p:cNvSpPr/>
          <p:nvPr/>
        </p:nvSpPr>
        <p:spPr>
          <a:xfrm>
            <a:off x="7731768" y="5936861"/>
            <a:ext cx="796000" cy="51512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18" name="Google Shape;161;p28">
            <a:extLst>
              <a:ext uri="{FF2B5EF4-FFF2-40B4-BE49-F238E27FC236}">
                <a16:creationId xmlns:a16="http://schemas.microsoft.com/office/drawing/2014/main" id="{8FF4F6D5-DA94-47DF-946A-BAEAFDE501BE}"/>
              </a:ext>
            </a:extLst>
          </p:cNvPr>
          <p:cNvCxnSpPr>
            <a:cxnSpLocks/>
            <a:stCxn id="17" idx="0"/>
            <a:endCxn id="10" idx="2"/>
          </p:cNvCxnSpPr>
          <p:nvPr/>
        </p:nvCxnSpPr>
        <p:spPr>
          <a:xfrm flipV="1">
            <a:off x="8129768" y="4837250"/>
            <a:ext cx="1" cy="1099611"/>
          </a:xfrm>
          <a:prstGeom prst="straightConnector1">
            <a:avLst/>
          </a:prstGeom>
          <a:noFill/>
          <a:ln w="9525" cap="flat" cmpd="sng">
            <a:solidFill>
              <a:srgbClr val="4A7DBA"/>
            </a:solidFill>
            <a:prstDash val="solid"/>
            <a:round/>
            <a:headEnd type="none" w="sm" len="sm"/>
            <a:tailEnd type="none" w="sm" len="sm"/>
          </a:ln>
        </p:spPr>
      </p:cxnSp>
      <p:sp>
        <p:nvSpPr>
          <p:cNvPr id="20" name="Google Shape;163;p28">
            <a:extLst>
              <a:ext uri="{FF2B5EF4-FFF2-40B4-BE49-F238E27FC236}">
                <a16:creationId xmlns:a16="http://schemas.microsoft.com/office/drawing/2014/main" id="{AE042148-0AD6-454C-B6C6-674368EE7AFB}"/>
              </a:ext>
            </a:extLst>
          </p:cNvPr>
          <p:cNvSpPr txBox="1"/>
          <p:nvPr/>
        </p:nvSpPr>
        <p:spPr>
          <a:xfrm>
            <a:off x="3333265" y="5721005"/>
            <a:ext cx="684400" cy="369200"/>
          </a:xfrm>
          <a:prstGeom prst="rect">
            <a:avLst/>
          </a:prstGeom>
          <a:noFill/>
          <a:ln>
            <a:noFill/>
          </a:ln>
        </p:spPr>
        <p:txBody>
          <a:bodyPr spcFirstLastPara="1" wrap="square" lIns="121900" tIns="60933" rIns="121900" bIns="60933" anchor="t" anchorCtr="0">
            <a:noAutofit/>
          </a:bodyPr>
          <a:lstStyle/>
          <a:p>
            <a:r>
              <a:rPr lang="es-419" sz="2400" dirty="0">
                <a:solidFill>
                  <a:schemeClr val="dk1"/>
                </a:solidFill>
                <a:latin typeface="Calibri"/>
                <a:ea typeface="Calibri"/>
                <a:cs typeface="Calibri"/>
                <a:sym typeface="Calibri"/>
              </a:rPr>
              <a:t>1:1</a:t>
            </a:r>
            <a:endParaRPr sz="2400" dirty="0">
              <a:solidFill>
                <a:schemeClr val="dk1"/>
              </a:solidFill>
              <a:latin typeface="Calibri"/>
              <a:ea typeface="Calibri"/>
              <a:cs typeface="Calibri"/>
              <a:sym typeface="Calibri"/>
            </a:endParaRPr>
          </a:p>
        </p:txBody>
      </p:sp>
      <p:sp>
        <p:nvSpPr>
          <p:cNvPr id="21" name="Google Shape;164;p28">
            <a:extLst>
              <a:ext uri="{FF2B5EF4-FFF2-40B4-BE49-F238E27FC236}">
                <a16:creationId xmlns:a16="http://schemas.microsoft.com/office/drawing/2014/main" id="{4CC9C18C-60AF-4538-A802-6B06EF920792}"/>
              </a:ext>
            </a:extLst>
          </p:cNvPr>
          <p:cNvSpPr txBox="1"/>
          <p:nvPr/>
        </p:nvSpPr>
        <p:spPr>
          <a:xfrm>
            <a:off x="6918192" y="6410376"/>
            <a:ext cx="1857319" cy="338400"/>
          </a:xfrm>
          <a:prstGeom prst="rect">
            <a:avLst/>
          </a:prstGeom>
          <a:noFill/>
          <a:ln>
            <a:noFill/>
          </a:ln>
        </p:spPr>
        <p:txBody>
          <a:bodyPr spcFirstLastPara="1" wrap="square" lIns="121900" tIns="60933" rIns="121900" bIns="60933" anchor="t" anchorCtr="0">
            <a:noAutofit/>
          </a:bodyPr>
          <a:lstStyle/>
          <a:p>
            <a:pPr algn="r"/>
            <a:r>
              <a:rPr lang="es-419" sz="2133" dirty="0">
                <a:solidFill>
                  <a:schemeClr val="dk1"/>
                </a:solidFill>
                <a:latin typeface="Calibri"/>
                <a:ea typeface="Calibri"/>
                <a:cs typeface="Calibri"/>
                <a:sym typeface="Calibri"/>
              </a:rPr>
              <a:t>In </a:t>
            </a:r>
            <a:r>
              <a:rPr lang="es-419" sz="2133" dirty="0" err="1">
                <a:solidFill>
                  <a:schemeClr val="dk1"/>
                </a:solidFill>
                <a:latin typeface="Calibri"/>
                <a:ea typeface="Calibri"/>
                <a:cs typeface="Calibri"/>
                <a:sym typeface="Calibri"/>
              </a:rPr>
              <a:t>Going</a:t>
            </a:r>
            <a:endParaRPr sz="2133" dirty="0">
              <a:solidFill>
                <a:schemeClr val="dk1"/>
              </a:solidFill>
              <a:latin typeface="Calibri"/>
              <a:ea typeface="Calibri"/>
              <a:cs typeface="Calibri"/>
              <a:sym typeface="Calibri"/>
            </a:endParaRPr>
          </a:p>
        </p:txBody>
      </p:sp>
      <p:sp>
        <p:nvSpPr>
          <p:cNvPr id="22" name="Google Shape;165;p28">
            <a:extLst>
              <a:ext uri="{FF2B5EF4-FFF2-40B4-BE49-F238E27FC236}">
                <a16:creationId xmlns:a16="http://schemas.microsoft.com/office/drawing/2014/main" id="{BBCCC3AC-962B-4708-9307-3EE84096E9C4}"/>
              </a:ext>
            </a:extLst>
          </p:cNvPr>
          <p:cNvSpPr txBox="1"/>
          <p:nvPr/>
        </p:nvSpPr>
        <p:spPr>
          <a:xfrm>
            <a:off x="8301171" y="3724377"/>
            <a:ext cx="554000" cy="3076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1:1</a:t>
            </a:r>
            <a:endParaRPr sz="1867" dirty="0">
              <a:solidFill>
                <a:schemeClr val="dk1"/>
              </a:solidFill>
              <a:latin typeface="Calibri"/>
              <a:ea typeface="Calibri"/>
              <a:cs typeface="Calibri"/>
              <a:sym typeface="Calibri"/>
            </a:endParaRPr>
          </a:p>
        </p:txBody>
      </p:sp>
      <p:cxnSp>
        <p:nvCxnSpPr>
          <p:cNvPr id="23" name="Google Shape;166;p28">
            <a:extLst>
              <a:ext uri="{FF2B5EF4-FFF2-40B4-BE49-F238E27FC236}">
                <a16:creationId xmlns:a16="http://schemas.microsoft.com/office/drawing/2014/main" id="{8FD5DA21-3212-44A9-A359-0CA379856962}"/>
              </a:ext>
            </a:extLst>
          </p:cNvPr>
          <p:cNvCxnSpPr>
            <a:cxnSpLocks/>
            <a:stCxn id="5" idx="2"/>
            <a:endCxn id="17" idx="1"/>
          </p:cNvCxnSpPr>
          <p:nvPr/>
        </p:nvCxnSpPr>
        <p:spPr>
          <a:xfrm rot="16200000" flipH="1">
            <a:off x="5237277" y="3699930"/>
            <a:ext cx="565440" cy="4423541"/>
          </a:xfrm>
          <a:prstGeom prst="bentConnector2">
            <a:avLst/>
          </a:prstGeom>
          <a:noFill/>
          <a:ln w="9525" cap="flat" cmpd="sng">
            <a:solidFill>
              <a:srgbClr val="3D85C6"/>
            </a:solidFill>
            <a:prstDash val="solid"/>
            <a:round/>
            <a:headEnd type="none" w="med" len="med"/>
            <a:tailEnd type="none" w="med" len="med"/>
          </a:ln>
        </p:spPr>
      </p:cxnSp>
      <p:sp>
        <p:nvSpPr>
          <p:cNvPr id="24" name="Google Shape;165;p28">
            <a:extLst>
              <a:ext uri="{FF2B5EF4-FFF2-40B4-BE49-F238E27FC236}">
                <a16:creationId xmlns:a16="http://schemas.microsoft.com/office/drawing/2014/main" id="{62E4BF9C-3DAA-4D0D-8C56-65FAD5762938}"/>
              </a:ext>
            </a:extLst>
          </p:cNvPr>
          <p:cNvSpPr txBox="1"/>
          <p:nvPr/>
        </p:nvSpPr>
        <p:spPr>
          <a:xfrm>
            <a:off x="8221511" y="4903943"/>
            <a:ext cx="554000" cy="3076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
        <p:nvSpPr>
          <p:cNvPr id="34" name="Google Shape;160;p28">
            <a:extLst>
              <a:ext uri="{FF2B5EF4-FFF2-40B4-BE49-F238E27FC236}">
                <a16:creationId xmlns:a16="http://schemas.microsoft.com/office/drawing/2014/main" id="{3DAE560B-C512-424A-B467-6EB365CB0243}"/>
              </a:ext>
            </a:extLst>
          </p:cNvPr>
          <p:cNvSpPr/>
          <p:nvPr/>
        </p:nvSpPr>
        <p:spPr>
          <a:xfrm>
            <a:off x="5206301" y="4230226"/>
            <a:ext cx="796000" cy="51512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35" name="Google Shape;164;p28">
            <a:extLst>
              <a:ext uri="{FF2B5EF4-FFF2-40B4-BE49-F238E27FC236}">
                <a16:creationId xmlns:a16="http://schemas.microsoft.com/office/drawing/2014/main" id="{DB626487-8653-4A83-B2B5-46110DD70D35}"/>
              </a:ext>
            </a:extLst>
          </p:cNvPr>
          <p:cNvSpPr txBox="1"/>
          <p:nvPr/>
        </p:nvSpPr>
        <p:spPr>
          <a:xfrm>
            <a:off x="4392725" y="4703741"/>
            <a:ext cx="1857319" cy="338400"/>
          </a:xfrm>
          <a:prstGeom prst="rect">
            <a:avLst/>
          </a:prstGeom>
          <a:noFill/>
          <a:ln>
            <a:noFill/>
          </a:ln>
        </p:spPr>
        <p:txBody>
          <a:bodyPr spcFirstLastPara="1" wrap="square" lIns="121900" tIns="60933" rIns="121900" bIns="60933" anchor="t" anchorCtr="0">
            <a:noAutofit/>
          </a:bodyPr>
          <a:lstStyle/>
          <a:p>
            <a:pPr algn="r"/>
            <a:r>
              <a:rPr lang="es-419" sz="2133" dirty="0" err="1">
                <a:solidFill>
                  <a:schemeClr val="dk1"/>
                </a:solidFill>
                <a:latin typeface="Calibri"/>
                <a:ea typeface="Calibri"/>
                <a:cs typeface="Calibri"/>
                <a:sym typeface="Calibri"/>
              </a:rPr>
              <a:t>Out</a:t>
            </a:r>
            <a:r>
              <a:rPr lang="es-419" sz="2133" dirty="0">
                <a:solidFill>
                  <a:schemeClr val="dk1"/>
                </a:solidFill>
                <a:latin typeface="Calibri"/>
                <a:ea typeface="Calibri"/>
                <a:cs typeface="Calibri"/>
                <a:sym typeface="Calibri"/>
              </a:rPr>
              <a:t> </a:t>
            </a:r>
            <a:r>
              <a:rPr lang="es-419" sz="2133" dirty="0" err="1">
                <a:solidFill>
                  <a:schemeClr val="dk1"/>
                </a:solidFill>
                <a:latin typeface="Calibri"/>
                <a:ea typeface="Calibri"/>
                <a:cs typeface="Calibri"/>
                <a:sym typeface="Calibri"/>
              </a:rPr>
              <a:t>Going</a:t>
            </a:r>
            <a:endParaRPr sz="2133" dirty="0">
              <a:solidFill>
                <a:schemeClr val="dk1"/>
              </a:solidFill>
              <a:latin typeface="Calibri"/>
              <a:ea typeface="Calibri"/>
              <a:cs typeface="Calibri"/>
              <a:sym typeface="Calibri"/>
            </a:endParaRPr>
          </a:p>
        </p:txBody>
      </p:sp>
      <p:cxnSp>
        <p:nvCxnSpPr>
          <p:cNvPr id="36" name="Google Shape;166;p28">
            <a:extLst>
              <a:ext uri="{FF2B5EF4-FFF2-40B4-BE49-F238E27FC236}">
                <a16:creationId xmlns:a16="http://schemas.microsoft.com/office/drawing/2014/main" id="{F58D26CD-57E7-4429-A63A-65BD26A7CE04}"/>
              </a:ext>
            </a:extLst>
          </p:cNvPr>
          <p:cNvCxnSpPr>
            <a:cxnSpLocks/>
            <a:stCxn id="5" idx="0"/>
            <a:endCxn id="34" idx="1"/>
          </p:cNvCxnSpPr>
          <p:nvPr/>
        </p:nvCxnSpPr>
        <p:spPr>
          <a:xfrm rot="5400000" flipH="1" flipV="1">
            <a:off x="3934267" y="3861747"/>
            <a:ext cx="645995" cy="1898074"/>
          </a:xfrm>
          <a:prstGeom prst="bentConnector2">
            <a:avLst/>
          </a:prstGeom>
          <a:noFill/>
          <a:ln w="9525" cap="flat" cmpd="sng">
            <a:solidFill>
              <a:srgbClr val="3D85C6"/>
            </a:solidFill>
            <a:prstDash val="solid"/>
            <a:round/>
            <a:headEnd type="none" w="med" len="med"/>
            <a:tailEnd type="none" w="med" len="med"/>
          </a:ln>
        </p:spPr>
      </p:cxnSp>
      <p:sp>
        <p:nvSpPr>
          <p:cNvPr id="43" name="Google Shape;163;p28">
            <a:extLst>
              <a:ext uri="{FF2B5EF4-FFF2-40B4-BE49-F238E27FC236}">
                <a16:creationId xmlns:a16="http://schemas.microsoft.com/office/drawing/2014/main" id="{A5270DCE-6AD4-4E66-BFEB-1E64ED447B01}"/>
              </a:ext>
            </a:extLst>
          </p:cNvPr>
          <p:cNvSpPr txBox="1"/>
          <p:nvPr/>
        </p:nvSpPr>
        <p:spPr>
          <a:xfrm>
            <a:off x="3291708" y="4606042"/>
            <a:ext cx="684400" cy="369200"/>
          </a:xfrm>
          <a:prstGeom prst="rect">
            <a:avLst/>
          </a:prstGeom>
          <a:noFill/>
          <a:ln>
            <a:noFill/>
          </a:ln>
        </p:spPr>
        <p:txBody>
          <a:bodyPr spcFirstLastPara="1" wrap="square" lIns="121900" tIns="60933" rIns="121900" bIns="60933" anchor="t" anchorCtr="0">
            <a:noAutofit/>
          </a:bodyPr>
          <a:lstStyle/>
          <a:p>
            <a:r>
              <a:rPr lang="es-419" sz="2400" dirty="0">
                <a:solidFill>
                  <a:schemeClr val="dk1"/>
                </a:solidFill>
                <a:latin typeface="Calibri"/>
                <a:ea typeface="Calibri"/>
                <a:cs typeface="Calibri"/>
                <a:sym typeface="Calibri"/>
              </a:rPr>
              <a:t>1:1</a:t>
            </a:r>
            <a:endParaRPr sz="2400" dirty="0">
              <a:solidFill>
                <a:schemeClr val="dk1"/>
              </a:solidFill>
              <a:latin typeface="Calibri"/>
              <a:ea typeface="Calibri"/>
              <a:cs typeface="Calibri"/>
              <a:sym typeface="Calibri"/>
            </a:endParaRPr>
          </a:p>
        </p:txBody>
      </p:sp>
      <p:cxnSp>
        <p:nvCxnSpPr>
          <p:cNvPr id="44" name="Google Shape;157;p28">
            <a:extLst>
              <a:ext uri="{FF2B5EF4-FFF2-40B4-BE49-F238E27FC236}">
                <a16:creationId xmlns:a16="http://schemas.microsoft.com/office/drawing/2014/main" id="{273ADE25-355F-449B-BDF1-8AB278E88985}"/>
              </a:ext>
            </a:extLst>
          </p:cNvPr>
          <p:cNvCxnSpPr>
            <a:cxnSpLocks/>
            <a:stCxn id="34" idx="3"/>
            <a:endCxn id="10" idx="1"/>
          </p:cNvCxnSpPr>
          <p:nvPr/>
        </p:nvCxnSpPr>
        <p:spPr>
          <a:xfrm>
            <a:off x="6002301" y="4487786"/>
            <a:ext cx="1175268" cy="31064"/>
          </a:xfrm>
          <a:prstGeom prst="straightConnector1">
            <a:avLst/>
          </a:prstGeom>
          <a:noFill/>
          <a:ln w="9525" cap="flat" cmpd="sng">
            <a:solidFill>
              <a:srgbClr val="4A7DBA"/>
            </a:solidFill>
            <a:prstDash val="solid"/>
            <a:round/>
            <a:headEnd type="none" w="sm" len="sm"/>
            <a:tailEnd type="none" w="sm" len="sm"/>
          </a:ln>
        </p:spPr>
      </p:cxnSp>
      <p:sp>
        <p:nvSpPr>
          <p:cNvPr id="47" name="Google Shape;165;p28">
            <a:extLst>
              <a:ext uri="{FF2B5EF4-FFF2-40B4-BE49-F238E27FC236}">
                <a16:creationId xmlns:a16="http://schemas.microsoft.com/office/drawing/2014/main" id="{0D9A14E5-E11E-4E1E-82D1-01A749697458}"/>
              </a:ext>
            </a:extLst>
          </p:cNvPr>
          <p:cNvSpPr txBox="1"/>
          <p:nvPr/>
        </p:nvSpPr>
        <p:spPr>
          <a:xfrm>
            <a:off x="6631157" y="4133757"/>
            <a:ext cx="554000" cy="3076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
        <p:nvSpPr>
          <p:cNvPr id="33" name="Google Shape;156;p28">
            <a:extLst>
              <a:ext uri="{FF2B5EF4-FFF2-40B4-BE49-F238E27FC236}">
                <a16:creationId xmlns:a16="http://schemas.microsoft.com/office/drawing/2014/main" id="{6592FFAC-BCD7-4077-AE4B-A2F0E9C93211}"/>
              </a:ext>
            </a:extLst>
          </p:cNvPr>
          <p:cNvSpPr/>
          <p:nvPr/>
        </p:nvSpPr>
        <p:spPr>
          <a:xfrm>
            <a:off x="2663288" y="1014707"/>
            <a:ext cx="883857"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37" name="Google Shape;157;p28">
            <a:extLst>
              <a:ext uri="{FF2B5EF4-FFF2-40B4-BE49-F238E27FC236}">
                <a16:creationId xmlns:a16="http://schemas.microsoft.com/office/drawing/2014/main" id="{8E892141-291D-4E24-9467-B9472C7E28DB}"/>
              </a:ext>
            </a:extLst>
          </p:cNvPr>
          <p:cNvCxnSpPr>
            <a:cxnSpLocks/>
            <a:stCxn id="33" idx="3"/>
            <a:endCxn id="42" idx="1"/>
          </p:cNvCxnSpPr>
          <p:nvPr/>
        </p:nvCxnSpPr>
        <p:spPr>
          <a:xfrm>
            <a:off x="3547145" y="1277907"/>
            <a:ext cx="1750698" cy="0"/>
          </a:xfrm>
          <a:prstGeom prst="straightConnector1">
            <a:avLst/>
          </a:prstGeom>
          <a:noFill/>
          <a:ln w="9525" cap="flat" cmpd="sng">
            <a:solidFill>
              <a:srgbClr val="4A7DBA"/>
            </a:solidFill>
            <a:prstDash val="solid"/>
            <a:round/>
            <a:headEnd type="none" w="sm" len="sm"/>
            <a:tailEnd type="none" w="sm" len="sm"/>
          </a:ln>
        </p:spPr>
      </p:cxnSp>
      <p:cxnSp>
        <p:nvCxnSpPr>
          <p:cNvPr id="38" name="Google Shape;158;p28">
            <a:extLst>
              <a:ext uri="{FF2B5EF4-FFF2-40B4-BE49-F238E27FC236}">
                <a16:creationId xmlns:a16="http://schemas.microsoft.com/office/drawing/2014/main" id="{A5066273-7198-4884-85D9-8D0A39B9719F}"/>
              </a:ext>
            </a:extLst>
          </p:cNvPr>
          <p:cNvCxnSpPr>
            <a:cxnSpLocks/>
            <a:stCxn id="33" idx="2"/>
            <a:endCxn id="7" idx="0"/>
          </p:cNvCxnSpPr>
          <p:nvPr/>
        </p:nvCxnSpPr>
        <p:spPr>
          <a:xfrm>
            <a:off x="3105217" y="1541107"/>
            <a:ext cx="0" cy="1044611"/>
          </a:xfrm>
          <a:prstGeom prst="straightConnector1">
            <a:avLst/>
          </a:prstGeom>
          <a:noFill/>
          <a:ln w="9525" cap="flat" cmpd="sng">
            <a:solidFill>
              <a:srgbClr val="4A7DBA"/>
            </a:solidFill>
            <a:prstDash val="solid"/>
            <a:round/>
            <a:headEnd type="none" w="sm" len="sm"/>
            <a:tailEnd type="none" w="sm" len="sm"/>
          </a:ln>
        </p:spPr>
      </p:cxnSp>
      <p:sp>
        <p:nvSpPr>
          <p:cNvPr id="42" name="Google Shape;153;p28">
            <a:extLst>
              <a:ext uri="{FF2B5EF4-FFF2-40B4-BE49-F238E27FC236}">
                <a16:creationId xmlns:a16="http://schemas.microsoft.com/office/drawing/2014/main" id="{D3DEC775-1F29-47EA-AF56-CC84C83100D0}"/>
              </a:ext>
            </a:extLst>
          </p:cNvPr>
          <p:cNvSpPr/>
          <p:nvPr/>
        </p:nvSpPr>
        <p:spPr>
          <a:xfrm>
            <a:off x="5297843" y="959507"/>
            <a:ext cx="203461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err="1">
                <a:solidFill>
                  <a:schemeClr val="dk1"/>
                </a:solidFill>
                <a:latin typeface="Calibri"/>
                <a:ea typeface="Calibri"/>
                <a:cs typeface="Calibri"/>
                <a:sym typeface="Calibri"/>
              </a:rPr>
              <a:t>Address</a:t>
            </a:r>
            <a:r>
              <a:rPr lang="es-419" sz="2400" dirty="0">
                <a:solidFill>
                  <a:schemeClr val="dk1"/>
                </a:solidFill>
                <a:latin typeface="Calibri"/>
                <a:ea typeface="Calibri"/>
                <a:cs typeface="Calibri"/>
                <a:sym typeface="Calibri"/>
              </a:rPr>
              <a:t> </a:t>
            </a:r>
            <a:r>
              <a:rPr lang="es-419" sz="2400" dirty="0" err="1">
                <a:solidFill>
                  <a:schemeClr val="dk1"/>
                </a:solidFill>
                <a:latin typeface="Calibri"/>
                <a:ea typeface="Calibri"/>
                <a:cs typeface="Calibri"/>
                <a:sym typeface="Calibri"/>
              </a:rPr>
              <a:t>book</a:t>
            </a:r>
            <a:endParaRPr sz="2400" dirty="0">
              <a:solidFill>
                <a:schemeClr val="dk1"/>
              </a:solidFill>
              <a:latin typeface="Calibri"/>
              <a:ea typeface="Calibri"/>
              <a:cs typeface="Calibri"/>
              <a:sym typeface="Calibri"/>
            </a:endParaRPr>
          </a:p>
        </p:txBody>
      </p:sp>
      <p:cxnSp>
        <p:nvCxnSpPr>
          <p:cNvPr id="48" name="Google Shape;157;p28">
            <a:extLst>
              <a:ext uri="{FF2B5EF4-FFF2-40B4-BE49-F238E27FC236}">
                <a16:creationId xmlns:a16="http://schemas.microsoft.com/office/drawing/2014/main" id="{487DAAEF-4D61-493E-AECB-20D9851B9EDD}"/>
              </a:ext>
            </a:extLst>
          </p:cNvPr>
          <p:cNvCxnSpPr>
            <a:cxnSpLocks/>
            <a:endCxn id="42" idx="2"/>
          </p:cNvCxnSpPr>
          <p:nvPr/>
        </p:nvCxnSpPr>
        <p:spPr>
          <a:xfrm flipV="1">
            <a:off x="6315151" y="1596307"/>
            <a:ext cx="0" cy="709594"/>
          </a:xfrm>
          <a:prstGeom prst="straightConnector1">
            <a:avLst/>
          </a:prstGeom>
          <a:noFill/>
          <a:ln w="9525" cap="flat" cmpd="sng">
            <a:solidFill>
              <a:srgbClr val="4A7DBA"/>
            </a:solidFill>
            <a:prstDash val="solid"/>
            <a:round/>
            <a:headEnd type="none" w="sm" len="sm"/>
            <a:tailEnd type="none" w="sm" len="sm"/>
          </a:ln>
        </p:spPr>
      </p:cxnSp>
      <p:sp>
        <p:nvSpPr>
          <p:cNvPr id="53" name="Google Shape;156;p28">
            <a:extLst>
              <a:ext uri="{FF2B5EF4-FFF2-40B4-BE49-F238E27FC236}">
                <a16:creationId xmlns:a16="http://schemas.microsoft.com/office/drawing/2014/main" id="{692AA7EF-19CD-40BC-B565-8C1422D36AE0}"/>
              </a:ext>
            </a:extLst>
          </p:cNvPr>
          <p:cNvSpPr/>
          <p:nvPr/>
        </p:nvSpPr>
        <p:spPr>
          <a:xfrm>
            <a:off x="5950542" y="2336734"/>
            <a:ext cx="79600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54" name="Google Shape;157;p28">
            <a:extLst>
              <a:ext uri="{FF2B5EF4-FFF2-40B4-BE49-F238E27FC236}">
                <a16:creationId xmlns:a16="http://schemas.microsoft.com/office/drawing/2014/main" id="{C777865C-7516-49E6-8AA3-A4C18B729CE7}"/>
              </a:ext>
            </a:extLst>
          </p:cNvPr>
          <p:cNvCxnSpPr>
            <a:cxnSpLocks/>
            <a:endCxn id="53" idx="1"/>
          </p:cNvCxnSpPr>
          <p:nvPr/>
        </p:nvCxnSpPr>
        <p:spPr>
          <a:xfrm flipV="1">
            <a:off x="3833441" y="2599934"/>
            <a:ext cx="2117101" cy="24392"/>
          </a:xfrm>
          <a:prstGeom prst="straightConnector1">
            <a:avLst/>
          </a:prstGeom>
          <a:noFill/>
          <a:ln w="9525" cap="flat" cmpd="sng">
            <a:solidFill>
              <a:srgbClr val="4A7DBA"/>
            </a:solidFill>
            <a:prstDash val="solid"/>
            <a:round/>
            <a:headEnd type="none" w="sm" len="sm"/>
            <a:tailEnd type="none" w="sm" len="sm"/>
          </a:ln>
        </p:spPr>
      </p:cxnSp>
      <p:sp>
        <p:nvSpPr>
          <p:cNvPr id="56" name="Google Shape;149;p28">
            <a:extLst>
              <a:ext uri="{FF2B5EF4-FFF2-40B4-BE49-F238E27FC236}">
                <a16:creationId xmlns:a16="http://schemas.microsoft.com/office/drawing/2014/main" id="{B41C11FC-E4F0-4C4A-B7BE-E17A6F074989}"/>
              </a:ext>
            </a:extLst>
          </p:cNvPr>
          <p:cNvSpPr txBox="1"/>
          <p:nvPr/>
        </p:nvSpPr>
        <p:spPr>
          <a:xfrm>
            <a:off x="7213225" y="814970"/>
            <a:ext cx="720628" cy="673119"/>
          </a:xfrm>
          <a:prstGeom prst="rect">
            <a:avLst/>
          </a:prstGeom>
          <a:noFill/>
          <a:ln>
            <a:noFill/>
          </a:ln>
        </p:spPr>
        <p:txBody>
          <a:bodyPr spcFirstLastPara="1" wrap="square" lIns="121900" tIns="60933" rIns="121900" bIns="60933" anchor="t" anchorCtr="0">
            <a:noAutofit/>
          </a:bodyPr>
          <a:lstStyle/>
          <a:p>
            <a:pPr algn="r"/>
            <a:r>
              <a:rPr lang="es-419" sz="2400" b="1" dirty="0">
                <a:solidFill>
                  <a:schemeClr val="dk1"/>
                </a:solidFill>
                <a:latin typeface="Calibri"/>
                <a:ea typeface="Calibri"/>
                <a:cs typeface="Calibri"/>
                <a:sym typeface="Calibri"/>
              </a:rPr>
              <a:t>ID</a:t>
            </a:r>
            <a:endParaRPr sz="2400" b="1" dirty="0"/>
          </a:p>
          <a:p>
            <a:pPr algn="r"/>
            <a:endParaRPr sz="2133" dirty="0">
              <a:solidFill>
                <a:schemeClr val="dk1"/>
              </a:solidFill>
              <a:latin typeface="Calibri"/>
              <a:ea typeface="Calibri"/>
              <a:cs typeface="Calibri"/>
              <a:sym typeface="Calibri"/>
            </a:endParaRPr>
          </a:p>
        </p:txBody>
      </p:sp>
      <p:sp>
        <p:nvSpPr>
          <p:cNvPr id="57" name="Google Shape;155;p28">
            <a:extLst>
              <a:ext uri="{FF2B5EF4-FFF2-40B4-BE49-F238E27FC236}">
                <a16:creationId xmlns:a16="http://schemas.microsoft.com/office/drawing/2014/main" id="{269D9C95-EC15-4411-88C3-57A35E2C8638}"/>
              </a:ext>
            </a:extLst>
          </p:cNvPr>
          <p:cNvSpPr txBox="1"/>
          <p:nvPr/>
        </p:nvSpPr>
        <p:spPr>
          <a:xfrm>
            <a:off x="1606300" y="676306"/>
            <a:ext cx="1285600" cy="338400"/>
          </a:xfrm>
          <a:prstGeom prst="rect">
            <a:avLst/>
          </a:prstGeom>
          <a:noFill/>
          <a:ln>
            <a:noFill/>
          </a:ln>
        </p:spPr>
        <p:txBody>
          <a:bodyPr spcFirstLastPara="1" wrap="square" lIns="121900" tIns="60933" rIns="121900" bIns="60933" anchor="t" anchorCtr="0">
            <a:noAutofit/>
          </a:bodyPr>
          <a:lstStyle/>
          <a:p>
            <a:pPr algn="r"/>
            <a:r>
              <a:rPr lang="es-419" sz="2133" dirty="0" err="1">
                <a:solidFill>
                  <a:schemeClr val="dk1"/>
                </a:solidFill>
                <a:latin typeface="Calibri"/>
                <a:cs typeface="Calibri"/>
                <a:sym typeface="Calibri"/>
              </a:rPr>
              <a:t>owner</a:t>
            </a:r>
            <a:endParaRPr sz="2400" dirty="0"/>
          </a:p>
        </p:txBody>
      </p:sp>
      <p:sp>
        <p:nvSpPr>
          <p:cNvPr id="58" name="Google Shape;154;p28">
            <a:extLst>
              <a:ext uri="{FF2B5EF4-FFF2-40B4-BE49-F238E27FC236}">
                <a16:creationId xmlns:a16="http://schemas.microsoft.com/office/drawing/2014/main" id="{2FEEB1E4-5A40-44BB-BD27-A4B1627A61B7}"/>
              </a:ext>
            </a:extLst>
          </p:cNvPr>
          <p:cNvSpPr txBox="1"/>
          <p:nvPr/>
        </p:nvSpPr>
        <p:spPr>
          <a:xfrm>
            <a:off x="6278816" y="1604625"/>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1:1</a:t>
            </a:r>
            <a:endParaRPr sz="1867" dirty="0">
              <a:solidFill>
                <a:schemeClr val="dk1"/>
              </a:solidFill>
              <a:latin typeface="Calibri"/>
              <a:ea typeface="Calibri"/>
              <a:cs typeface="Calibri"/>
              <a:sym typeface="Calibri"/>
            </a:endParaRPr>
          </a:p>
        </p:txBody>
      </p:sp>
      <p:sp>
        <p:nvSpPr>
          <p:cNvPr id="59" name="Google Shape;154;p28">
            <a:extLst>
              <a:ext uri="{FF2B5EF4-FFF2-40B4-BE49-F238E27FC236}">
                <a16:creationId xmlns:a16="http://schemas.microsoft.com/office/drawing/2014/main" id="{67043875-584D-4EDB-8FEF-A05A3E1E6DB7}"/>
              </a:ext>
            </a:extLst>
          </p:cNvPr>
          <p:cNvSpPr txBox="1"/>
          <p:nvPr/>
        </p:nvSpPr>
        <p:spPr>
          <a:xfrm>
            <a:off x="2524627" y="2154931"/>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
        <p:nvSpPr>
          <p:cNvPr id="60" name="Google Shape;154;p28">
            <a:extLst>
              <a:ext uri="{FF2B5EF4-FFF2-40B4-BE49-F238E27FC236}">
                <a16:creationId xmlns:a16="http://schemas.microsoft.com/office/drawing/2014/main" id="{D543AE1D-B0DC-4BCE-AC63-8DFB7A0FF559}"/>
              </a:ext>
            </a:extLst>
          </p:cNvPr>
          <p:cNvSpPr txBox="1"/>
          <p:nvPr/>
        </p:nvSpPr>
        <p:spPr>
          <a:xfrm>
            <a:off x="4706526" y="856490"/>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1:1</a:t>
            </a:r>
            <a:endParaRPr sz="1867" dirty="0">
              <a:solidFill>
                <a:schemeClr val="dk1"/>
              </a:solidFill>
              <a:latin typeface="Calibri"/>
              <a:ea typeface="Calibri"/>
              <a:cs typeface="Calibri"/>
              <a:sym typeface="Calibri"/>
            </a:endParaRPr>
          </a:p>
        </p:txBody>
      </p:sp>
      <p:sp>
        <p:nvSpPr>
          <p:cNvPr id="61" name="Google Shape;154;p28">
            <a:extLst>
              <a:ext uri="{FF2B5EF4-FFF2-40B4-BE49-F238E27FC236}">
                <a16:creationId xmlns:a16="http://schemas.microsoft.com/office/drawing/2014/main" id="{27C2E0C9-42E0-4870-94EE-8B4CF1C46DCE}"/>
              </a:ext>
            </a:extLst>
          </p:cNvPr>
          <p:cNvSpPr txBox="1"/>
          <p:nvPr/>
        </p:nvSpPr>
        <p:spPr>
          <a:xfrm>
            <a:off x="3659188" y="2173502"/>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
        <p:nvSpPr>
          <p:cNvPr id="62" name="Google Shape;155;p28">
            <a:extLst>
              <a:ext uri="{FF2B5EF4-FFF2-40B4-BE49-F238E27FC236}">
                <a16:creationId xmlns:a16="http://schemas.microsoft.com/office/drawing/2014/main" id="{3E83D158-76EA-40AA-B78C-036401B1D748}"/>
              </a:ext>
            </a:extLst>
          </p:cNvPr>
          <p:cNvSpPr txBox="1"/>
          <p:nvPr/>
        </p:nvSpPr>
        <p:spPr>
          <a:xfrm>
            <a:off x="5678713" y="2160341"/>
            <a:ext cx="2135657" cy="337549"/>
          </a:xfrm>
          <a:prstGeom prst="rect">
            <a:avLst/>
          </a:prstGeom>
          <a:noFill/>
          <a:ln>
            <a:noFill/>
          </a:ln>
        </p:spPr>
        <p:txBody>
          <a:bodyPr spcFirstLastPara="1" wrap="square" lIns="121900" tIns="60933" rIns="121900" bIns="60933" anchor="t" anchorCtr="0">
            <a:noAutofit/>
          </a:bodyPr>
          <a:lstStyle/>
          <a:p>
            <a:pPr algn="r"/>
            <a:r>
              <a:rPr lang="es-419" sz="2133" dirty="0" err="1">
                <a:solidFill>
                  <a:schemeClr val="dk1"/>
                </a:solidFill>
                <a:latin typeface="Calibri"/>
                <a:cs typeface="Calibri"/>
                <a:sym typeface="Calibri"/>
              </a:rPr>
              <a:t>contact</a:t>
            </a:r>
            <a:endParaRPr sz="2400" dirty="0"/>
          </a:p>
        </p:txBody>
      </p:sp>
    </p:spTree>
    <p:extLst>
      <p:ext uri="{BB962C8B-B14F-4D97-AF65-F5344CB8AC3E}">
        <p14:creationId xmlns:p14="http://schemas.microsoft.com/office/powerpoint/2010/main" val="174636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7EE5D0-58A2-44ED-93C4-868783EB08DC}"/>
              </a:ext>
            </a:extLst>
          </p:cNvPr>
          <p:cNvSpPr>
            <a:spLocks noGrp="1"/>
          </p:cNvSpPr>
          <p:nvPr>
            <p:ph type="title"/>
          </p:nvPr>
        </p:nvSpPr>
        <p:spPr>
          <a:xfrm>
            <a:off x="838200" y="-63243"/>
            <a:ext cx="10515600" cy="1325563"/>
          </a:xfrm>
        </p:spPr>
        <p:txBody>
          <a:bodyPr/>
          <a:lstStyle/>
          <a:p>
            <a:pPr algn="ctr"/>
            <a:r>
              <a:rPr lang="it-IT" b="1" dirty="0"/>
              <a:t>Database design</a:t>
            </a:r>
          </a:p>
        </p:txBody>
      </p:sp>
      <p:sp>
        <p:nvSpPr>
          <p:cNvPr id="29" name="TextBox 6">
            <a:extLst>
              <a:ext uri="{FF2B5EF4-FFF2-40B4-BE49-F238E27FC236}">
                <a16:creationId xmlns:a16="http://schemas.microsoft.com/office/drawing/2014/main" id="{E6CB9263-AB9D-4296-BEEA-AFD2ACBA6F29}"/>
              </a:ext>
            </a:extLst>
          </p:cNvPr>
          <p:cNvSpPr txBox="1"/>
          <p:nvPr/>
        </p:nvSpPr>
        <p:spPr>
          <a:xfrm>
            <a:off x="4975652" y="2003726"/>
            <a:ext cx="7076303"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CREATE TABLE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`id` INT NOT NULL AUTO_INCREMENT,</a:t>
            </a:r>
          </a:p>
          <a:p>
            <a:r>
              <a:rPr lang="en-US" sz="1600" dirty="0">
                <a:latin typeface="Courier New" panose="02070309020205020404" pitchFamily="49" charset="0"/>
                <a:cs typeface="Courier New" panose="02070309020205020404" pitchFamily="49" charset="0"/>
              </a:rPr>
              <a:t>`user` INT NOT NULL,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`balance` FLOAT NOT NULL, </a:t>
            </a:r>
          </a:p>
          <a:p>
            <a:r>
              <a:rPr lang="en-US" sz="1600" dirty="0">
                <a:latin typeface="Courier New" panose="02070309020205020404" pitchFamily="49" charset="0"/>
                <a:cs typeface="Courier New" panose="02070309020205020404" pitchFamily="49" charset="0"/>
              </a:rPr>
              <a:t>PRIMARY KEY (`id`), </a:t>
            </a:r>
          </a:p>
          <a:p>
            <a:r>
              <a:rPr lang="en-US" sz="1600" dirty="0">
                <a:latin typeface="Courier New" panose="02070309020205020404" pitchFamily="49" charset="0"/>
                <a:cs typeface="Courier New" panose="02070309020205020404" pitchFamily="49" charset="0"/>
              </a:rPr>
              <a:t>CONSTRAINT `owner` FOREIGN KEY (`user`)    REFERENCES `</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`.`user` (`id`)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DELETE NO ACTION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UPDATE CASCADE);</a:t>
            </a:r>
          </a:p>
        </p:txBody>
      </p:sp>
      <p:sp>
        <p:nvSpPr>
          <p:cNvPr id="30" name="TextBox 6">
            <a:extLst>
              <a:ext uri="{FF2B5EF4-FFF2-40B4-BE49-F238E27FC236}">
                <a16:creationId xmlns:a16="http://schemas.microsoft.com/office/drawing/2014/main" id="{6ABCCF7E-4B06-46C3-B713-19F765DB22E7}"/>
              </a:ext>
            </a:extLst>
          </p:cNvPr>
          <p:cNvSpPr txBox="1"/>
          <p:nvPr/>
        </p:nvSpPr>
        <p:spPr>
          <a:xfrm>
            <a:off x="326425" y="2326832"/>
            <a:ext cx="4904601"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CREATE TABLE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`.`user` ( </a:t>
            </a:r>
          </a:p>
          <a:p>
            <a:r>
              <a:rPr lang="en-US" sz="1600" dirty="0">
                <a:latin typeface="Courier New" panose="02070309020205020404" pitchFamily="49" charset="0"/>
                <a:cs typeface="Courier New" panose="02070309020205020404" pitchFamily="49" charset="0"/>
              </a:rPr>
              <a:t>`id` INT NOT NULL AUTO_INCREMENT,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`username` VARCHAR(16) NOT NULL, </a:t>
            </a:r>
          </a:p>
          <a:p>
            <a:r>
              <a:rPr lang="en-US" sz="1600" dirty="0">
                <a:latin typeface="Courier New" panose="02070309020205020404" pitchFamily="49" charset="0"/>
                <a:cs typeface="Courier New" panose="02070309020205020404" pitchFamily="49" charset="0"/>
              </a:rPr>
              <a:t>`password` VARCHAR(32) NOT NULL,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`name` VARCHAR(64) NOT NULL,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`surname` VARCHAR(64) NOT NULL,</a:t>
            </a:r>
          </a:p>
          <a:p>
            <a:r>
              <a:rPr lang="en-US" sz="1600" dirty="0">
                <a:latin typeface="Courier New" panose="02070309020205020404" pitchFamily="49" charset="0"/>
                <a:cs typeface="Courier New" panose="02070309020205020404" pitchFamily="49" charset="0"/>
              </a:rPr>
              <a:t>`e-mail` VARCHAR(64) NOT NULL,  </a:t>
            </a:r>
          </a:p>
          <a:p>
            <a:r>
              <a:rPr lang="en-US" sz="1600" dirty="0">
                <a:latin typeface="Courier New" panose="02070309020205020404" pitchFamily="49" charset="0"/>
                <a:cs typeface="Courier New" panose="02070309020205020404" pitchFamily="49" charset="0"/>
              </a:rPr>
              <a:t> PRIMARY KEY (`id`));</a:t>
            </a:r>
          </a:p>
        </p:txBody>
      </p:sp>
    </p:spTree>
    <p:extLst>
      <p:ext uri="{BB962C8B-B14F-4D97-AF65-F5344CB8AC3E}">
        <p14:creationId xmlns:p14="http://schemas.microsoft.com/office/powerpoint/2010/main" val="167293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7EE5D0-58A2-44ED-93C4-868783EB08DC}"/>
              </a:ext>
            </a:extLst>
          </p:cNvPr>
          <p:cNvSpPr>
            <a:spLocks noGrp="1"/>
          </p:cNvSpPr>
          <p:nvPr>
            <p:ph type="title"/>
          </p:nvPr>
        </p:nvSpPr>
        <p:spPr>
          <a:xfrm>
            <a:off x="838200" y="-63243"/>
            <a:ext cx="10515600" cy="1325563"/>
          </a:xfrm>
        </p:spPr>
        <p:txBody>
          <a:bodyPr/>
          <a:lstStyle/>
          <a:p>
            <a:pPr algn="ctr"/>
            <a:r>
              <a:rPr lang="it-IT" b="1" dirty="0"/>
              <a:t>Database design</a:t>
            </a:r>
          </a:p>
        </p:txBody>
      </p:sp>
      <p:sp>
        <p:nvSpPr>
          <p:cNvPr id="31" name="TextBox 6">
            <a:extLst>
              <a:ext uri="{FF2B5EF4-FFF2-40B4-BE49-F238E27FC236}">
                <a16:creationId xmlns:a16="http://schemas.microsoft.com/office/drawing/2014/main" id="{DDCC352A-8969-43BE-8A3A-74A32000D4CC}"/>
              </a:ext>
            </a:extLst>
          </p:cNvPr>
          <p:cNvSpPr txBox="1"/>
          <p:nvPr/>
        </p:nvSpPr>
        <p:spPr>
          <a:xfrm>
            <a:off x="838200" y="1414624"/>
            <a:ext cx="9716015" cy="42780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CREATE TABLE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`.`transfer` ( </a:t>
            </a:r>
          </a:p>
          <a:p>
            <a:r>
              <a:rPr lang="en-US" sz="1600" dirty="0">
                <a:latin typeface="Courier New" panose="02070309020205020404" pitchFamily="49" charset="0"/>
                <a:cs typeface="Courier New" panose="02070309020205020404" pitchFamily="49" charset="0"/>
              </a:rPr>
              <a:t>`id` INT NOT NULL AUTO_INCREMENT,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`date` DATE NOT NULL,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`amount` FLOAT NOT NULL,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`source` INT NOT NULL,</a:t>
            </a:r>
          </a:p>
          <a:p>
            <a:r>
              <a:rPr lang="en-US" sz="1600" dirty="0">
                <a:latin typeface="Courier New" panose="02070309020205020404" pitchFamily="49" charset="0"/>
                <a:cs typeface="Courier New" panose="02070309020205020404" pitchFamily="49" charset="0"/>
              </a:rPr>
              <a:t>`destination` INT NOT NULL,</a:t>
            </a:r>
          </a:p>
          <a:p>
            <a:r>
              <a:rPr lang="en-US" sz="1600" dirty="0">
                <a:latin typeface="Courier New" panose="02070309020205020404" pitchFamily="49" charset="0"/>
                <a:cs typeface="Courier New" panose="02070309020205020404" pitchFamily="49" charset="0"/>
              </a:rPr>
              <a:t>PRIMARY KEY (`id`),  </a:t>
            </a:r>
          </a:p>
          <a:p>
            <a:r>
              <a:rPr lang="en-US" sz="1600" dirty="0">
                <a:latin typeface="Courier New" panose="02070309020205020404" pitchFamily="49" charset="0"/>
                <a:cs typeface="Courier New" panose="02070309020205020404" pitchFamily="49" charset="0"/>
              </a:rPr>
              <a:t>CONSTRAINT `ingoing` FOREIGN KEY (`source`) REFERENCES `</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 (`id`)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DELETE NO ACTION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UPDATE CASCADE</a:t>
            </a:r>
          </a:p>
          <a:p>
            <a:r>
              <a:rPr lang="en-US" sz="1600" dirty="0">
                <a:latin typeface="Courier New" panose="02070309020205020404" pitchFamily="49" charset="0"/>
                <a:cs typeface="Courier New" panose="02070309020205020404" pitchFamily="49" charset="0"/>
              </a:rPr>
              <a:t>CONSTRAINT `outgoing` FOREIGN KEY (`destination`) REFERENCES `</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 (`id`)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DELETE NO ACTION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UPDATE CASCADE);</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272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7EE5D0-58A2-44ED-93C4-868783EB08DC}"/>
              </a:ext>
            </a:extLst>
          </p:cNvPr>
          <p:cNvSpPr>
            <a:spLocks noGrp="1"/>
          </p:cNvSpPr>
          <p:nvPr>
            <p:ph type="title"/>
          </p:nvPr>
        </p:nvSpPr>
        <p:spPr>
          <a:xfrm>
            <a:off x="838200" y="-63243"/>
            <a:ext cx="10515600" cy="1325563"/>
          </a:xfrm>
        </p:spPr>
        <p:txBody>
          <a:bodyPr/>
          <a:lstStyle/>
          <a:p>
            <a:pPr algn="ctr"/>
            <a:r>
              <a:rPr lang="it-IT" b="1" dirty="0"/>
              <a:t>Database design</a:t>
            </a:r>
          </a:p>
        </p:txBody>
      </p:sp>
      <p:sp>
        <p:nvSpPr>
          <p:cNvPr id="31" name="TextBox 6">
            <a:extLst>
              <a:ext uri="{FF2B5EF4-FFF2-40B4-BE49-F238E27FC236}">
                <a16:creationId xmlns:a16="http://schemas.microsoft.com/office/drawing/2014/main" id="{DDCC352A-8969-43BE-8A3A-74A32000D4CC}"/>
              </a:ext>
            </a:extLst>
          </p:cNvPr>
          <p:cNvSpPr txBox="1"/>
          <p:nvPr/>
        </p:nvSpPr>
        <p:spPr>
          <a:xfrm>
            <a:off x="838200" y="1414624"/>
            <a:ext cx="9716015" cy="3539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CREATE TABLE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addressBook</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`id` INT NOT NULL AUTO_INCREMENT,  </a:t>
            </a:r>
          </a:p>
          <a:p>
            <a:r>
              <a:rPr lang="en-US" sz="1600" dirty="0">
                <a:latin typeface="Courier New" panose="02070309020205020404" pitchFamily="49" charset="0"/>
                <a:cs typeface="Courier New" panose="02070309020205020404" pitchFamily="49" charset="0"/>
              </a:rPr>
              <a:t>`owner` INT NOT NULL,</a:t>
            </a:r>
          </a:p>
          <a:p>
            <a:r>
              <a:rPr lang="en-US" sz="1600" dirty="0">
                <a:latin typeface="Courier New" panose="02070309020205020404" pitchFamily="49" charset="0"/>
                <a:cs typeface="Courier New" panose="02070309020205020404" pitchFamily="49" charset="0"/>
              </a:rPr>
              <a:t>`contact` INT NOT NULL,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PRIMARY KEY (`id`),  </a:t>
            </a:r>
          </a:p>
          <a:p>
            <a:r>
              <a:rPr lang="en-US" sz="1600" dirty="0">
                <a:latin typeface="Courier New" panose="02070309020205020404" pitchFamily="49" charset="0"/>
                <a:cs typeface="Courier New" panose="02070309020205020404" pitchFamily="49" charset="0"/>
              </a:rPr>
              <a:t>CONSTRAINT `owner` FOREIGN KEY (`owner`) REFERENCES `</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`.`user` (`id`)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DELETE CASCADE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UPDATE CASCADE</a:t>
            </a:r>
          </a:p>
          <a:p>
            <a:r>
              <a:rPr lang="en-US" sz="1600" dirty="0">
                <a:latin typeface="Courier New" panose="02070309020205020404" pitchFamily="49" charset="0"/>
                <a:cs typeface="Courier New" panose="02070309020205020404" pitchFamily="49" charset="0"/>
              </a:rPr>
              <a:t>CONSTRAINT `outgoing` FOREIGN KEY (`contact`) REFERENCES `</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`.`user` (`id`)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DELETE CASCADE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UPDATE CASCADE);</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842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62199AB-B23F-407F-83D4-E5268D574CDD}"/>
              </a:ext>
            </a:extLst>
          </p:cNvPr>
          <p:cNvSpPr>
            <a:spLocks noGrp="1"/>
          </p:cNvSpPr>
          <p:nvPr>
            <p:ph idx="1"/>
          </p:nvPr>
        </p:nvSpPr>
        <p:spPr>
          <a:xfrm>
            <a:off x="337751" y="106532"/>
            <a:ext cx="11425881" cy="7411868"/>
          </a:xfrm>
        </p:spPr>
        <p:txBody>
          <a:bodyPr>
            <a:normAutofit fontScale="40000" lnSpcReduction="20000"/>
          </a:bodyPr>
          <a:lstStyle/>
          <a:p>
            <a:r>
              <a:rPr lang="it-IT" sz="4800" b="1" dirty="0">
                <a:solidFill>
                  <a:srgbClr val="FF0000"/>
                </a:solidFill>
              </a:rPr>
              <a:t>Page (</a:t>
            </a:r>
            <a:r>
              <a:rPr lang="it-IT" sz="4800" b="1" dirty="0" err="1">
                <a:solidFill>
                  <a:srgbClr val="FF0000"/>
                </a:solidFill>
              </a:rPr>
              <a:t>views</a:t>
            </a:r>
            <a:r>
              <a:rPr lang="it-IT" sz="4800" b="1" dirty="0">
                <a:solidFill>
                  <a:srgbClr val="FF0000"/>
                </a:solidFill>
              </a:rPr>
              <a:t>)</a:t>
            </a:r>
            <a:r>
              <a:rPr lang="it-IT" sz="4800" b="1" dirty="0"/>
              <a:t>, </a:t>
            </a:r>
            <a:r>
              <a:rPr lang="it-IT" sz="4800" b="1" dirty="0" err="1">
                <a:solidFill>
                  <a:srgbClr val="00B050"/>
                </a:solidFill>
              </a:rPr>
              <a:t>view</a:t>
            </a:r>
            <a:r>
              <a:rPr lang="it-IT" sz="4800" b="1" dirty="0">
                <a:solidFill>
                  <a:srgbClr val="00B050"/>
                </a:solidFill>
              </a:rPr>
              <a:t> </a:t>
            </a:r>
            <a:r>
              <a:rPr lang="it-IT" sz="4800" b="1" dirty="0" err="1">
                <a:solidFill>
                  <a:srgbClr val="00B050"/>
                </a:solidFill>
              </a:rPr>
              <a:t>components</a:t>
            </a:r>
            <a:r>
              <a:rPr lang="it-IT" sz="4800" b="1" dirty="0"/>
              <a:t>, </a:t>
            </a:r>
            <a:r>
              <a:rPr lang="it-IT" sz="4800" b="1" dirty="0">
                <a:solidFill>
                  <a:srgbClr val="00B0F0"/>
                </a:solidFill>
              </a:rPr>
              <a:t>events</a:t>
            </a:r>
            <a:r>
              <a:rPr lang="it-IT" sz="4800" b="1" dirty="0"/>
              <a:t>, </a:t>
            </a:r>
            <a:r>
              <a:rPr lang="it-IT" sz="4800" b="1" dirty="0">
                <a:solidFill>
                  <a:schemeClr val="accent4"/>
                </a:solidFill>
              </a:rPr>
              <a:t>actions</a:t>
            </a:r>
            <a:endParaRPr lang="it-IT" sz="4800" dirty="0">
              <a:solidFill>
                <a:schemeClr val="accent4"/>
              </a:solidFill>
            </a:endParaRPr>
          </a:p>
          <a:p>
            <a:pPr marL="0" indent="0" algn="just">
              <a:lnSpc>
                <a:spcPct val="120000"/>
              </a:lnSpc>
              <a:buNone/>
            </a:pPr>
            <a:r>
              <a:rPr lang="it-IT" sz="3500" dirty="0"/>
              <a:t>Un’applicazione web consente la gestione di trasferimenti di denaro online da un conto a un altro. Un utente ha un nome, un codice e uno o più conti correnti. Un conto ha un codice, un saldo, e i trasferimenti fatti (in uscita) e ricevuti (in ingresso) dal conto. Un trasferimento ha una data, un importo, un conto di origine e un conto di destinazione. Quando l’utente </a:t>
            </a:r>
            <a:r>
              <a:rPr lang="it-IT" sz="3500" dirty="0">
                <a:solidFill>
                  <a:srgbClr val="00B0F0"/>
                </a:solidFill>
              </a:rPr>
              <a:t>accede</a:t>
            </a:r>
            <a:r>
              <a:rPr lang="it-IT" sz="3500" dirty="0"/>
              <a:t> all’applicazione appare una pagina </a:t>
            </a:r>
            <a:r>
              <a:rPr lang="it-IT" sz="3500" dirty="0">
                <a:solidFill>
                  <a:srgbClr val="FF0000"/>
                </a:solidFill>
              </a:rPr>
              <a:t>LOGIN</a:t>
            </a:r>
            <a:r>
              <a:rPr lang="it-IT" sz="3500" dirty="0"/>
              <a:t> per la </a:t>
            </a:r>
            <a:r>
              <a:rPr lang="it-IT" sz="3500" dirty="0">
                <a:solidFill>
                  <a:srgbClr val="FFC000"/>
                </a:solidFill>
              </a:rPr>
              <a:t>verifica delle credenziali</a:t>
            </a:r>
            <a:r>
              <a:rPr lang="it-IT" sz="3500" dirty="0"/>
              <a:t>. In seguito all’autenticazione dell’utente appare l’HOME page che mostra </a:t>
            </a:r>
            <a:r>
              <a:rPr lang="it-IT" sz="3500" dirty="0">
                <a:solidFill>
                  <a:srgbClr val="00B050"/>
                </a:solidFill>
              </a:rPr>
              <a:t>l’elenco dei suoi conti</a:t>
            </a:r>
            <a:r>
              <a:rPr lang="it-IT" sz="3500" dirty="0"/>
              <a:t>. Quando l’utente </a:t>
            </a:r>
            <a:r>
              <a:rPr lang="it-IT" sz="3500" dirty="0">
                <a:solidFill>
                  <a:srgbClr val="00B0F0"/>
                </a:solidFill>
              </a:rPr>
              <a:t>seleziona un conto</a:t>
            </a:r>
            <a:r>
              <a:rPr lang="it-IT" sz="3500" dirty="0"/>
              <a:t>, </a:t>
            </a:r>
            <a:r>
              <a:rPr lang="it-IT" sz="3500" dirty="0">
                <a:solidFill>
                  <a:srgbClr val="FFC000"/>
                </a:solidFill>
              </a:rPr>
              <a:t>appare</a:t>
            </a:r>
            <a:r>
              <a:rPr lang="it-IT" sz="3500" dirty="0"/>
              <a:t> una pagina STATO DEL CONTO che mostra </a:t>
            </a:r>
            <a:r>
              <a:rPr lang="it-IT" sz="3500" dirty="0">
                <a:solidFill>
                  <a:srgbClr val="00B050"/>
                </a:solidFill>
              </a:rPr>
              <a:t>i dettagli del conto </a:t>
            </a:r>
            <a:r>
              <a:rPr lang="it-IT" sz="3500" dirty="0"/>
              <a:t>e la </a:t>
            </a:r>
            <a:r>
              <a:rPr lang="it-IT" sz="3500" dirty="0">
                <a:solidFill>
                  <a:srgbClr val="00B050"/>
                </a:solidFill>
              </a:rPr>
              <a:t>lista dei movimenti</a:t>
            </a:r>
            <a:r>
              <a:rPr lang="it-IT" sz="3500" dirty="0"/>
              <a:t> in entrata e in uscita, ordinati per data discendente. La pagina contiene anche una</a:t>
            </a:r>
            <a:r>
              <a:rPr lang="it-IT" sz="3500" dirty="0">
                <a:solidFill>
                  <a:srgbClr val="00B050"/>
                </a:solidFill>
              </a:rPr>
              <a:t> </a:t>
            </a:r>
            <a:r>
              <a:rPr lang="it-IT" sz="3500" dirty="0" err="1">
                <a:solidFill>
                  <a:srgbClr val="00B050"/>
                </a:solidFill>
              </a:rPr>
              <a:t>form</a:t>
            </a:r>
            <a:r>
              <a:rPr lang="it-IT" sz="3500" dirty="0">
                <a:solidFill>
                  <a:srgbClr val="00B050"/>
                </a:solidFill>
              </a:rPr>
              <a:t> per ordinare un trasferimento</a:t>
            </a:r>
            <a:r>
              <a:rPr lang="it-IT" sz="3500" dirty="0"/>
              <a:t>. La </a:t>
            </a:r>
            <a:r>
              <a:rPr lang="it-IT" sz="3500" dirty="0" err="1"/>
              <a:t>form</a:t>
            </a:r>
            <a:r>
              <a:rPr lang="it-IT" sz="3500" dirty="0"/>
              <a:t> contiene i campi: codice utente destinatario, codice conto destinatario, causale e importo. </a:t>
            </a:r>
            <a:r>
              <a:rPr lang="it-IT" sz="3500" dirty="0">
                <a:solidFill>
                  <a:srgbClr val="00B0F0"/>
                </a:solidFill>
              </a:rPr>
              <a:t>All’invio della </a:t>
            </a:r>
            <a:r>
              <a:rPr lang="it-IT" sz="3500" dirty="0" err="1">
                <a:solidFill>
                  <a:srgbClr val="00B0F0"/>
                </a:solidFill>
              </a:rPr>
              <a:t>form</a:t>
            </a:r>
            <a:r>
              <a:rPr lang="it-IT" sz="3500" dirty="0">
                <a:solidFill>
                  <a:srgbClr val="00B0F0"/>
                </a:solidFill>
              </a:rPr>
              <a:t> </a:t>
            </a:r>
            <a:r>
              <a:rPr lang="it-IT" sz="3500" dirty="0"/>
              <a:t>con il bottone INVIA, </a:t>
            </a:r>
            <a:r>
              <a:rPr lang="it-IT" sz="3500" dirty="0">
                <a:solidFill>
                  <a:srgbClr val="FFC000"/>
                </a:solidFill>
              </a:rPr>
              <a:t>l’applicazione controlla </a:t>
            </a:r>
            <a:r>
              <a:rPr lang="it-IT" sz="3500" dirty="0"/>
              <a:t>che il conto di destinazione appartenga all’utente specificato e che il conto origine abbia un saldo superiore o uguale all’importo del trasferimento. In caso di mancanza di anche solo una condizione, </a:t>
            </a:r>
            <a:r>
              <a:rPr lang="it-IT" sz="3500" dirty="0">
                <a:solidFill>
                  <a:srgbClr val="FFC000"/>
                </a:solidFill>
              </a:rPr>
              <a:t>l’applicazione mostra </a:t>
            </a:r>
            <a:r>
              <a:rPr lang="it-IT" sz="3500" dirty="0"/>
              <a:t>una pagina con un </a:t>
            </a:r>
            <a:r>
              <a:rPr lang="it-IT" sz="3500" dirty="0">
                <a:solidFill>
                  <a:srgbClr val="00B050"/>
                </a:solidFill>
              </a:rPr>
              <a:t>avviso di fallimento </a:t>
            </a:r>
            <a:r>
              <a:rPr lang="it-IT" sz="3500" dirty="0"/>
              <a:t>che spiega il motivo del mancato trasferimento. In caso di verifica di entrambe le condizioni, </a:t>
            </a:r>
            <a:r>
              <a:rPr lang="it-IT" sz="3500" dirty="0">
                <a:solidFill>
                  <a:srgbClr val="FFC000"/>
                </a:solidFill>
              </a:rPr>
              <a:t>l’applicazione deduce </a:t>
            </a:r>
            <a:r>
              <a:rPr lang="it-IT" sz="3500" dirty="0"/>
              <a:t>l’importo dal conto origine, </a:t>
            </a:r>
            <a:r>
              <a:rPr lang="it-IT" sz="3500" dirty="0">
                <a:solidFill>
                  <a:srgbClr val="FFC000"/>
                </a:solidFill>
              </a:rPr>
              <a:t>aggiunge l’importo </a:t>
            </a:r>
            <a:r>
              <a:rPr lang="it-IT" sz="3500" dirty="0"/>
              <a:t>al conto destinazione e </a:t>
            </a:r>
            <a:r>
              <a:rPr lang="it-IT" sz="3500" dirty="0">
                <a:solidFill>
                  <a:srgbClr val="FFC000"/>
                </a:solidFill>
              </a:rPr>
              <a:t>mostra</a:t>
            </a:r>
            <a:r>
              <a:rPr lang="it-IT" sz="3500" dirty="0"/>
              <a:t> una pagina </a:t>
            </a:r>
            <a:r>
              <a:rPr lang="it-IT" sz="3500" dirty="0">
                <a:solidFill>
                  <a:srgbClr val="00B050"/>
                </a:solidFill>
              </a:rPr>
              <a:t>CONFERMA TRASFERIMENTO </a:t>
            </a:r>
            <a:r>
              <a:rPr lang="it-IT" sz="3500" dirty="0"/>
              <a:t>che presenta i dati del conto di origine e destinazione, con i rispettivi saldi aggiornati. L’applicazione deve garantire l’atomicità del trasferimento: ogni volta che il conto di destinazione viene addebitato il conto di origine deve essere accreditato e viceversa.</a:t>
            </a:r>
          </a:p>
          <a:p>
            <a:pPr>
              <a:lnSpc>
                <a:spcPct val="120000"/>
              </a:lnSpc>
            </a:pPr>
            <a:r>
              <a:rPr lang="it-IT" sz="3500" dirty="0"/>
              <a:t>Si realizzi un’applicazione client server web che modifica le specifiche precedenti come segue: </a:t>
            </a:r>
          </a:p>
          <a:p>
            <a:pPr>
              <a:lnSpc>
                <a:spcPct val="120000"/>
              </a:lnSpc>
            </a:pPr>
            <a:r>
              <a:rPr lang="it-IT" sz="3500" dirty="0"/>
              <a:t>L’applicazione supporta </a:t>
            </a:r>
            <a:r>
              <a:rPr lang="it-IT" sz="3500" dirty="0">
                <a:solidFill>
                  <a:srgbClr val="00B0F0"/>
                </a:solidFill>
              </a:rPr>
              <a:t>registrazione</a:t>
            </a:r>
            <a:r>
              <a:rPr lang="it-IT" sz="3500" dirty="0"/>
              <a:t> e login mediante una pagina pubblica con opportune </a:t>
            </a:r>
            <a:r>
              <a:rPr lang="it-IT" sz="3500" dirty="0" err="1">
                <a:solidFill>
                  <a:srgbClr val="00B050"/>
                </a:solidFill>
              </a:rPr>
              <a:t>form</a:t>
            </a:r>
            <a:r>
              <a:rPr lang="it-IT" sz="3500" dirty="0"/>
              <a:t>. La registrazione </a:t>
            </a:r>
            <a:r>
              <a:rPr lang="it-IT" sz="3500" dirty="0">
                <a:solidFill>
                  <a:schemeClr val="accent4">
                    <a:lumMod val="60000"/>
                    <a:lumOff val="40000"/>
                  </a:schemeClr>
                </a:solidFill>
              </a:rPr>
              <a:t>controlla la validità sintattica </a:t>
            </a:r>
            <a:r>
              <a:rPr lang="it-IT" sz="3500" dirty="0"/>
              <a:t>dell’indirizzo di email e l’uguaglianza tra i campi “password” e “ripeti password”, anche a lato client. La registrazione controlla l’unicità dello username. </a:t>
            </a:r>
          </a:p>
          <a:p>
            <a:pPr>
              <a:lnSpc>
                <a:spcPct val="120000"/>
              </a:lnSpc>
            </a:pPr>
            <a:r>
              <a:rPr lang="it-IT" sz="3500" dirty="0"/>
              <a:t>Dopo il login, l’intera applicazione è realizzata con </a:t>
            </a:r>
            <a:r>
              <a:rPr lang="it-IT" sz="3500" dirty="0">
                <a:solidFill>
                  <a:srgbClr val="FF0000"/>
                </a:solidFill>
              </a:rPr>
              <a:t>un’unica pagina</a:t>
            </a:r>
            <a:r>
              <a:rPr lang="it-IT" sz="3500" dirty="0"/>
              <a:t>. </a:t>
            </a:r>
          </a:p>
          <a:p>
            <a:pPr>
              <a:lnSpc>
                <a:spcPct val="120000"/>
              </a:lnSpc>
            </a:pPr>
            <a:r>
              <a:rPr lang="it-IT" sz="3500" dirty="0"/>
              <a:t>Ogni interazione dell’utente è gestita senza ricaricare completamente la pagina, ma produce l’invocazione asincrona del server e l’eventuale modifica del contenuto da aggiornare a seguito dell’evento. </a:t>
            </a:r>
          </a:p>
          <a:p>
            <a:pPr>
              <a:lnSpc>
                <a:spcPct val="120000"/>
              </a:lnSpc>
            </a:pPr>
            <a:r>
              <a:rPr lang="it-IT" sz="3500" dirty="0"/>
              <a:t>I controlli di validità dei dati di input (ad esempio importo non nullo e maggiore di zero) devono essere realizzati anche a lato client. </a:t>
            </a:r>
          </a:p>
          <a:p>
            <a:pPr>
              <a:lnSpc>
                <a:spcPct val="120000"/>
              </a:lnSpc>
            </a:pPr>
            <a:r>
              <a:rPr lang="it-IT" sz="3500" dirty="0">
                <a:solidFill>
                  <a:srgbClr val="FFC000"/>
                </a:solidFill>
              </a:rPr>
              <a:t>L’avviso di fallimento</a:t>
            </a:r>
            <a:r>
              <a:rPr lang="it-IT" sz="3500" dirty="0"/>
              <a:t> è realizzato mediante un messaggio nella pagina che ospita l’applicazione. </a:t>
            </a:r>
          </a:p>
          <a:p>
            <a:pPr>
              <a:lnSpc>
                <a:spcPct val="120000"/>
              </a:lnSpc>
            </a:pPr>
            <a:r>
              <a:rPr lang="it-IT" sz="3500" dirty="0"/>
              <a:t>L’applicazione chiede all’utente </a:t>
            </a:r>
            <a:r>
              <a:rPr lang="it-IT" sz="3500" dirty="0">
                <a:solidFill>
                  <a:srgbClr val="00B0F0"/>
                </a:solidFill>
              </a:rPr>
              <a:t>se vuole inserire nella propria rubrica i dati </a:t>
            </a:r>
            <a:r>
              <a:rPr lang="it-IT" sz="3500" dirty="0"/>
              <a:t>del destinatario di un trasferimento andato a buon fine non ancora presente. Se l’utente conferma</a:t>
            </a:r>
            <a:r>
              <a:rPr lang="it-IT" sz="3500" dirty="0">
                <a:solidFill>
                  <a:srgbClr val="FFC000"/>
                </a:solidFill>
              </a:rPr>
              <a:t>, i dati sono memorizzati </a:t>
            </a:r>
            <a:r>
              <a:rPr lang="it-IT" sz="3500" dirty="0"/>
              <a:t>nella base di dati e usati per semplificare l’inserimento. Quando l’utente crea un trasferimento, l’applicazione propone mediante una funzione di </a:t>
            </a:r>
            <a:r>
              <a:rPr lang="it-IT" sz="3500" dirty="0">
                <a:solidFill>
                  <a:srgbClr val="FFC000"/>
                </a:solidFill>
              </a:rPr>
              <a:t>auto-completamento</a:t>
            </a:r>
            <a:r>
              <a:rPr lang="it-IT" sz="3500" dirty="0"/>
              <a:t> i destinatari in rubrica il cui codice corrisponde alle lettere inserite nel campo codice destinatario. </a:t>
            </a:r>
          </a:p>
          <a:p>
            <a:pPr marL="0" indent="0" algn="just">
              <a:lnSpc>
                <a:spcPct val="120000"/>
              </a:lnSpc>
              <a:buNone/>
            </a:pPr>
            <a:r>
              <a:rPr lang="it-IT" sz="2500" dirty="0"/>
              <a:t> </a:t>
            </a:r>
          </a:p>
        </p:txBody>
      </p:sp>
    </p:spTree>
    <p:extLst>
      <p:ext uri="{BB962C8B-B14F-4D97-AF65-F5344CB8AC3E}">
        <p14:creationId xmlns:p14="http://schemas.microsoft.com/office/powerpoint/2010/main" val="154367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548639" y="57647"/>
            <a:ext cx="11322658" cy="11430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err="1"/>
              <a:t>Completamento</a:t>
            </a:r>
            <a:r>
              <a:rPr lang="es-419" dirty="0"/>
              <a:t>/</a:t>
            </a:r>
            <a:r>
              <a:rPr lang="es-419" dirty="0" err="1"/>
              <a:t>ampliamento</a:t>
            </a:r>
            <a:r>
              <a:rPr lang="es-419" dirty="0"/>
              <a:t> </a:t>
            </a:r>
            <a:r>
              <a:rPr lang="es-419" dirty="0" err="1"/>
              <a:t>delle</a:t>
            </a:r>
            <a:r>
              <a:rPr lang="es-419" dirty="0"/>
              <a:t> </a:t>
            </a:r>
            <a:r>
              <a:rPr lang="es-419" dirty="0" err="1"/>
              <a:t>specifiche</a:t>
            </a:r>
            <a:endParaRPr dirty="0"/>
          </a:p>
        </p:txBody>
      </p:sp>
      <p:sp>
        <p:nvSpPr>
          <p:cNvPr id="191" name="Google Shape;191;p32"/>
          <p:cNvSpPr txBox="1">
            <a:spLocks noGrp="1"/>
          </p:cNvSpPr>
          <p:nvPr>
            <p:ph type="body" idx="1"/>
          </p:nvPr>
        </p:nvSpPr>
        <p:spPr>
          <a:xfrm>
            <a:off x="111650" y="1030594"/>
            <a:ext cx="9138220" cy="3601941"/>
          </a:xfrm>
          <a:prstGeom prst="rect">
            <a:avLst/>
          </a:prstGeom>
          <a:noFill/>
          <a:ln>
            <a:noFill/>
          </a:ln>
        </p:spPr>
        <p:txBody>
          <a:bodyPr spcFirstLastPara="1" vert="horz" wrap="square" lIns="107269" tIns="53620" rIns="107269" bIns="53620" rtlCol="0" anchor="t" anchorCtr="0">
            <a:noAutofit/>
          </a:bodyPr>
          <a:lstStyle/>
          <a:p>
            <a:pPr marL="402325">
              <a:lnSpc>
                <a:spcPct val="80000"/>
              </a:lnSpc>
              <a:spcBef>
                <a:spcPts val="469"/>
              </a:spcBef>
              <a:buClr>
                <a:srgbClr val="000000"/>
              </a:buClr>
              <a:buSzPts val="2000"/>
            </a:pPr>
            <a:r>
              <a:rPr lang="es-419" sz="2200" dirty="0" err="1">
                <a:solidFill>
                  <a:srgbClr val="000000"/>
                </a:solidFill>
              </a:rPr>
              <a:t>Password</a:t>
            </a:r>
            <a:r>
              <a:rPr lang="es-419" sz="2200" dirty="0">
                <a:solidFill>
                  <a:srgbClr val="000000"/>
                </a:solidFill>
              </a:rPr>
              <a:t> </a:t>
            </a:r>
            <a:r>
              <a:rPr lang="es-419" sz="2200" dirty="0" err="1">
                <a:solidFill>
                  <a:srgbClr val="000000"/>
                </a:solidFill>
              </a:rPr>
              <a:t>hashing</a:t>
            </a:r>
            <a:r>
              <a:rPr lang="es-419" sz="2200" dirty="0">
                <a:solidFill>
                  <a:srgbClr val="000000"/>
                </a:solidFill>
              </a:rPr>
              <a:t> per evitare salvare in </a:t>
            </a:r>
            <a:r>
              <a:rPr lang="es-419" sz="2200" dirty="0" err="1">
                <a:solidFill>
                  <a:srgbClr val="000000"/>
                </a:solidFill>
              </a:rPr>
              <a:t>chiaro</a:t>
            </a:r>
            <a:r>
              <a:rPr lang="es-419" sz="2200" dirty="0">
                <a:solidFill>
                  <a:srgbClr val="000000"/>
                </a:solidFill>
              </a:rPr>
              <a:t> </a:t>
            </a:r>
            <a:r>
              <a:rPr lang="es-419" sz="2200" dirty="0" err="1">
                <a:solidFill>
                  <a:srgbClr val="000000"/>
                </a:solidFill>
              </a:rPr>
              <a:t>password</a:t>
            </a:r>
            <a:r>
              <a:rPr lang="es-419" sz="2200" dirty="0">
                <a:solidFill>
                  <a:srgbClr val="000000"/>
                </a:solidFill>
              </a:rPr>
              <a:t> </a:t>
            </a:r>
            <a:r>
              <a:rPr lang="es-419" sz="2200" dirty="0" err="1">
                <a:solidFill>
                  <a:srgbClr val="000000"/>
                </a:solidFill>
              </a:rPr>
              <a:t>utenti</a:t>
            </a:r>
            <a:r>
              <a:rPr lang="es-419" sz="2200" dirty="0">
                <a:solidFill>
                  <a:srgbClr val="000000"/>
                </a:solidFill>
              </a:rPr>
              <a:t> con i </a:t>
            </a:r>
            <a:r>
              <a:rPr lang="es-419" sz="2200" dirty="0" err="1">
                <a:solidFill>
                  <a:srgbClr val="000000"/>
                </a:solidFill>
              </a:rPr>
              <a:t>relativi</a:t>
            </a:r>
            <a:r>
              <a:rPr lang="es-419" sz="2200" dirty="0">
                <a:solidFill>
                  <a:srgbClr val="000000"/>
                </a:solidFill>
              </a:rPr>
              <a:t> </a:t>
            </a:r>
            <a:r>
              <a:rPr lang="es-419" sz="2200" dirty="0" err="1">
                <a:solidFill>
                  <a:srgbClr val="000000"/>
                </a:solidFill>
              </a:rPr>
              <a:t>rischi</a:t>
            </a:r>
            <a:r>
              <a:rPr lang="es-419" sz="2200" dirty="0">
                <a:solidFill>
                  <a:srgbClr val="000000"/>
                </a:solidFill>
              </a:rPr>
              <a:t> </a:t>
            </a:r>
            <a:r>
              <a:rPr lang="es-419" sz="2200" dirty="0" err="1">
                <a:solidFill>
                  <a:srgbClr val="000000"/>
                </a:solidFill>
              </a:rPr>
              <a:t>associati</a:t>
            </a:r>
            <a:endParaRPr lang="es-419" sz="2200" dirty="0">
              <a:solidFill>
                <a:srgbClr val="000000"/>
              </a:solidFill>
            </a:endParaRPr>
          </a:p>
          <a:p>
            <a:pPr marL="402325">
              <a:lnSpc>
                <a:spcPct val="80000"/>
              </a:lnSpc>
              <a:spcBef>
                <a:spcPts val="469"/>
              </a:spcBef>
              <a:buClr>
                <a:srgbClr val="000000"/>
              </a:buClr>
              <a:buSzPts val="2000"/>
            </a:pPr>
            <a:r>
              <a:rPr lang="es-419" sz="2200" dirty="0">
                <a:solidFill>
                  <a:srgbClr val="000000"/>
                </a:solidFill>
              </a:rPr>
              <a:t>Salt </a:t>
            </a:r>
            <a:r>
              <a:rPr lang="es-419" sz="2200" dirty="0" err="1">
                <a:solidFill>
                  <a:srgbClr val="000000"/>
                </a:solidFill>
              </a:rPr>
              <a:t>dell’hash</a:t>
            </a:r>
            <a:r>
              <a:rPr lang="es-419" sz="2200" dirty="0">
                <a:solidFill>
                  <a:srgbClr val="000000"/>
                </a:solidFill>
              </a:rPr>
              <a:t> </a:t>
            </a:r>
            <a:r>
              <a:rPr lang="es-419" sz="2200" dirty="0" err="1">
                <a:solidFill>
                  <a:srgbClr val="000000"/>
                </a:solidFill>
              </a:rPr>
              <a:t>delle</a:t>
            </a:r>
            <a:r>
              <a:rPr lang="es-419" sz="2200" dirty="0">
                <a:solidFill>
                  <a:srgbClr val="000000"/>
                </a:solidFill>
              </a:rPr>
              <a:t> </a:t>
            </a:r>
            <a:r>
              <a:rPr lang="es-419" sz="2200" dirty="0" err="1">
                <a:solidFill>
                  <a:srgbClr val="000000"/>
                </a:solidFill>
              </a:rPr>
              <a:t>password</a:t>
            </a:r>
            <a:r>
              <a:rPr lang="es-419" sz="2200" dirty="0">
                <a:solidFill>
                  <a:srgbClr val="000000"/>
                </a:solidFill>
              </a:rPr>
              <a:t> per </a:t>
            </a:r>
            <a:r>
              <a:rPr lang="es-419" sz="2200" dirty="0" err="1">
                <a:solidFill>
                  <a:srgbClr val="000000"/>
                </a:solidFill>
              </a:rPr>
              <a:t>rendere</a:t>
            </a:r>
            <a:r>
              <a:rPr lang="es-419" sz="2200" dirty="0">
                <a:solidFill>
                  <a:srgbClr val="000000"/>
                </a:solidFill>
              </a:rPr>
              <a:t> </a:t>
            </a:r>
            <a:r>
              <a:rPr lang="es-419" sz="2200" dirty="0" err="1">
                <a:solidFill>
                  <a:srgbClr val="000000"/>
                </a:solidFill>
              </a:rPr>
              <a:t>più</a:t>
            </a:r>
            <a:r>
              <a:rPr lang="es-419" sz="2200" dirty="0">
                <a:solidFill>
                  <a:srgbClr val="000000"/>
                </a:solidFill>
              </a:rPr>
              <a:t> </a:t>
            </a:r>
            <a:r>
              <a:rPr lang="es-419" sz="2200" dirty="0" err="1">
                <a:solidFill>
                  <a:srgbClr val="000000"/>
                </a:solidFill>
              </a:rPr>
              <a:t>difficili</a:t>
            </a:r>
            <a:r>
              <a:rPr lang="es-419" sz="2200" dirty="0">
                <a:solidFill>
                  <a:srgbClr val="000000"/>
                </a:solidFill>
              </a:rPr>
              <a:t> </a:t>
            </a:r>
            <a:r>
              <a:rPr lang="es-419" sz="2200" dirty="0" err="1">
                <a:solidFill>
                  <a:srgbClr val="000000"/>
                </a:solidFill>
              </a:rPr>
              <a:t>attacchi</a:t>
            </a:r>
            <a:r>
              <a:rPr lang="es-419" sz="2200" dirty="0">
                <a:solidFill>
                  <a:srgbClr val="000000"/>
                </a:solidFill>
              </a:rPr>
              <a:t> di </a:t>
            </a:r>
            <a:r>
              <a:rPr lang="es-419" sz="2200" dirty="0" err="1">
                <a:solidFill>
                  <a:srgbClr val="000000"/>
                </a:solidFill>
              </a:rPr>
              <a:t>bruteforcing</a:t>
            </a:r>
            <a:r>
              <a:rPr lang="es-419" sz="2200" dirty="0">
                <a:solidFill>
                  <a:srgbClr val="000000"/>
                </a:solidFill>
              </a:rPr>
              <a:t> (</a:t>
            </a:r>
            <a:r>
              <a:rPr lang="es-419" sz="2200" dirty="0" err="1">
                <a:solidFill>
                  <a:srgbClr val="000000"/>
                </a:solidFill>
              </a:rPr>
              <a:t>specialmente</a:t>
            </a:r>
            <a:r>
              <a:rPr lang="es-419" sz="2200" dirty="0">
                <a:solidFill>
                  <a:srgbClr val="000000"/>
                </a:solidFill>
              </a:rPr>
              <a:t> di tipo </a:t>
            </a:r>
            <a:r>
              <a:rPr lang="es-419" sz="2200" dirty="0" err="1">
                <a:solidFill>
                  <a:srgbClr val="000000"/>
                </a:solidFill>
              </a:rPr>
              <a:t>dizionario</a:t>
            </a:r>
            <a:r>
              <a:rPr lang="es-419" sz="2200" dirty="0">
                <a:solidFill>
                  <a:srgbClr val="000000"/>
                </a:solidFill>
              </a:rPr>
              <a:t>) </a:t>
            </a:r>
            <a:r>
              <a:rPr lang="es-419" sz="2200" dirty="0" err="1">
                <a:solidFill>
                  <a:srgbClr val="000000"/>
                </a:solidFill>
              </a:rPr>
              <a:t>sulle</a:t>
            </a:r>
            <a:r>
              <a:rPr lang="es-419" sz="2200" dirty="0">
                <a:solidFill>
                  <a:srgbClr val="000000"/>
                </a:solidFill>
              </a:rPr>
              <a:t> </a:t>
            </a:r>
            <a:r>
              <a:rPr lang="es-419" sz="2200" dirty="0" err="1">
                <a:solidFill>
                  <a:srgbClr val="000000"/>
                </a:solidFill>
              </a:rPr>
              <a:t>password</a:t>
            </a:r>
            <a:r>
              <a:rPr lang="es-419" sz="2200" dirty="0">
                <a:solidFill>
                  <a:srgbClr val="000000"/>
                </a:solidFill>
              </a:rPr>
              <a:t>  </a:t>
            </a:r>
          </a:p>
          <a:p>
            <a:pPr marL="402325">
              <a:lnSpc>
                <a:spcPct val="80000"/>
              </a:lnSpc>
              <a:spcBef>
                <a:spcPts val="469"/>
              </a:spcBef>
              <a:buClr>
                <a:srgbClr val="000000"/>
              </a:buClr>
              <a:buSzPts val="2000"/>
            </a:pPr>
            <a:r>
              <a:rPr lang="es-419" sz="2200" dirty="0">
                <a:solidFill>
                  <a:srgbClr val="000000"/>
                </a:solidFill>
              </a:rPr>
              <a:t>I </a:t>
            </a:r>
            <a:r>
              <a:rPr lang="es-419" sz="2200" dirty="0" err="1">
                <a:solidFill>
                  <a:srgbClr val="000000"/>
                </a:solidFill>
              </a:rPr>
              <a:t>trasferimenti</a:t>
            </a:r>
            <a:r>
              <a:rPr lang="es-419" sz="2200" dirty="0">
                <a:solidFill>
                  <a:srgbClr val="000000"/>
                </a:solidFill>
              </a:rPr>
              <a:t> non </a:t>
            </a:r>
            <a:r>
              <a:rPr lang="es-419" sz="2200" dirty="0" err="1">
                <a:solidFill>
                  <a:srgbClr val="000000"/>
                </a:solidFill>
              </a:rPr>
              <a:t>possono</a:t>
            </a:r>
            <a:r>
              <a:rPr lang="es-419" sz="2200" dirty="0">
                <a:solidFill>
                  <a:srgbClr val="000000"/>
                </a:solidFill>
              </a:rPr>
              <a:t> </a:t>
            </a:r>
            <a:r>
              <a:rPr lang="es-419" sz="2200" dirty="0" err="1">
                <a:solidFill>
                  <a:srgbClr val="000000"/>
                </a:solidFill>
              </a:rPr>
              <a:t>avere</a:t>
            </a:r>
            <a:r>
              <a:rPr lang="es-419" sz="2200" dirty="0">
                <a:solidFill>
                  <a:srgbClr val="000000"/>
                </a:solidFill>
              </a:rPr>
              <a:t> </a:t>
            </a:r>
            <a:r>
              <a:rPr lang="es-419" sz="2200" dirty="0" err="1">
                <a:solidFill>
                  <a:srgbClr val="000000"/>
                </a:solidFill>
              </a:rPr>
              <a:t>saldi</a:t>
            </a:r>
            <a:r>
              <a:rPr lang="es-419" sz="2200" dirty="0">
                <a:solidFill>
                  <a:srgbClr val="000000"/>
                </a:solidFill>
              </a:rPr>
              <a:t> </a:t>
            </a:r>
            <a:r>
              <a:rPr lang="es-419" sz="2200" dirty="0" err="1">
                <a:solidFill>
                  <a:srgbClr val="000000"/>
                </a:solidFill>
              </a:rPr>
              <a:t>negativi</a:t>
            </a:r>
            <a:endParaRPr lang="es-419" sz="2200" dirty="0">
              <a:solidFill>
                <a:srgbClr val="000000"/>
              </a:solidFill>
            </a:endParaRPr>
          </a:p>
          <a:p>
            <a:pPr marL="402325">
              <a:lnSpc>
                <a:spcPct val="80000"/>
              </a:lnSpc>
              <a:spcBef>
                <a:spcPts val="469"/>
              </a:spcBef>
              <a:buClr>
                <a:srgbClr val="000000"/>
              </a:buClr>
              <a:buSzPts val="2000"/>
            </a:pPr>
            <a:r>
              <a:rPr lang="es-419" sz="2200" dirty="0">
                <a:solidFill>
                  <a:srgbClr val="000000"/>
                </a:solidFill>
              </a:rPr>
              <a:t>I </a:t>
            </a:r>
            <a:r>
              <a:rPr lang="es-419" sz="2200" dirty="0" err="1">
                <a:solidFill>
                  <a:srgbClr val="000000"/>
                </a:solidFill>
              </a:rPr>
              <a:t>trasferimenti</a:t>
            </a:r>
            <a:r>
              <a:rPr lang="es-419" sz="2200" dirty="0">
                <a:solidFill>
                  <a:srgbClr val="000000"/>
                </a:solidFill>
              </a:rPr>
              <a:t> </a:t>
            </a:r>
            <a:r>
              <a:rPr lang="es-419" sz="2200" dirty="0" err="1">
                <a:solidFill>
                  <a:srgbClr val="000000"/>
                </a:solidFill>
              </a:rPr>
              <a:t>possono</a:t>
            </a:r>
            <a:r>
              <a:rPr lang="es-419" sz="2200" dirty="0">
                <a:solidFill>
                  <a:srgbClr val="000000"/>
                </a:solidFill>
              </a:rPr>
              <a:t> </a:t>
            </a:r>
            <a:r>
              <a:rPr lang="es-419" sz="2200" dirty="0" err="1">
                <a:solidFill>
                  <a:srgbClr val="000000"/>
                </a:solidFill>
              </a:rPr>
              <a:t>essere</a:t>
            </a:r>
            <a:r>
              <a:rPr lang="es-419" sz="2200" dirty="0">
                <a:solidFill>
                  <a:srgbClr val="000000"/>
                </a:solidFill>
              </a:rPr>
              <a:t> </a:t>
            </a:r>
            <a:r>
              <a:rPr lang="es-419" sz="2200" dirty="0" err="1">
                <a:solidFill>
                  <a:srgbClr val="000000"/>
                </a:solidFill>
              </a:rPr>
              <a:t>tra</a:t>
            </a:r>
            <a:r>
              <a:rPr lang="es-419" sz="2200" dirty="0">
                <a:solidFill>
                  <a:srgbClr val="000000"/>
                </a:solidFill>
              </a:rPr>
              <a:t> </a:t>
            </a:r>
            <a:r>
              <a:rPr lang="es-419" sz="2200" dirty="0" err="1">
                <a:solidFill>
                  <a:srgbClr val="000000"/>
                </a:solidFill>
              </a:rPr>
              <a:t>conti</a:t>
            </a:r>
            <a:r>
              <a:rPr lang="es-419" sz="2200" dirty="0">
                <a:solidFill>
                  <a:srgbClr val="000000"/>
                </a:solidFill>
              </a:rPr>
              <a:t> </a:t>
            </a:r>
            <a:r>
              <a:rPr lang="es-419" sz="2200" dirty="0" err="1">
                <a:solidFill>
                  <a:srgbClr val="000000"/>
                </a:solidFill>
              </a:rPr>
              <a:t>dello</a:t>
            </a:r>
            <a:r>
              <a:rPr lang="es-419" sz="2200" dirty="0">
                <a:solidFill>
                  <a:srgbClr val="000000"/>
                </a:solidFill>
              </a:rPr>
              <a:t> </a:t>
            </a:r>
            <a:r>
              <a:rPr lang="es-419" sz="2200" dirty="0" err="1">
                <a:solidFill>
                  <a:srgbClr val="000000"/>
                </a:solidFill>
              </a:rPr>
              <a:t>stesso</a:t>
            </a:r>
            <a:r>
              <a:rPr lang="es-419" sz="2200" dirty="0">
                <a:solidFill>
                  <a:srgbClr val="000000"/>
                </a:solidFill>
              </a:rPr>
              <a:t> </a:t>
            </a:r>
            <a:r>
              <a:rPr lang="es-419" sz="2200" dirty="0" err="1">
                <a:solidFill>
                  <a:srgbClr val="000000"/>
                </a:solidFill>
              </a:rPr>
              <a:t>utente</a:t>
            </a:r>
            <a:endParaRPr lang="es-419" sz="2200" dirty="0">
              <a:solidFill>
                <a:srgbClr val="000000"/>
              </a:solidFill>
            </a:endParaRPr>
          </a:p>
          <a:p>
            <a:pPr marL="402325">
              <a:lnSpc>
                <a:spcPct val="80000"/>
              </a:lnSpc>
              <a:spcBef>
                <a:spcPts val="469"/>
              </a:spcBef>
              <a:buClr>
                <a:srgbClr val="000000"/>
              </a:buClr>
              <a:buSzPts val="2000"/>
            </a:pPr>
            <a:r>
              <a:rPr lang="es-419" sz="2200" dirty="0">
                <a:solidFill>
                  <a:srgbClr val="000000"/>
                </a:solidFill>
              </a:rPr>
              <a:t>Conto di </a:t>
            </a:r>
            <a:r>
              <a:rPr lang="es-419" sz="2200" dirty="0" err="1">
                <a:solidFill>
                  <a:srgbClr val="000000"/>
                </a:solidFill>
              </a:rPr>
              <a:t>partenza</a:t>
            </a:r>
            <a:r>
              <a:rPr lang="es-419" sz="2200" dirty="0">
                <a:solidFill>
                  <a:srgbClr val="000000"/>
                </a:solidFill>
              </a:rPr>
              <a:t> e </a:t>
            </a:r>
            <a:r>
              <a:rPr lang="es-419" sz="2200" dirty="0" err="1">
                <a:solidFill>
                  <a:srgbClr val="000000"/>
                </a:solidFill>
              </a:rPr>
              <a:t>destinazione</a:t>
            </a:r>
            <a:r>
              <a:rPr lang="es-419" sz="2200" dirty="0">
                <a:solidFill>
                  <a:srgbClr val="000000"/>
                </a:solidFill>
              </a:rPr>
              <a:t> </a:t>
            </a:r>
            <a:r>
              <a:rPr lang="es-419" sz="2200" dirty="0" err="1">
                <a:solidFill>
                  <a:srgbClr val="000000"/>
                </a:solidFill>
              </a:rPr>
              <a:t>dei</a:t>
            </a:r>
            <a:r>
              <a:rPr lang="es-419" sz="2200" dirty="0">
                <a:solidFill>
                  <a:srgbClr val="000000"/>
                </a:solidFill>
              </a:rPr>
              <a:t> </a:t>
            </a:r>
            <a:r>
              <a:rPr lang="es-419" sz="2200" dirty="0" err="1">
                <a:solidFill>
                  <a:srgbClr val="000000"/>
                </a:solidFill>
              </a:rPr>
              <a:t>trasferimenti</a:t>
            </a:r>
            <a:r>
              <a:rPr lang="es-419" sz="2200" dirty="0">
                <a:solidFill>
                  <a:srgbClr val="000000"/>
                </a:solidFill>
              </a:rPr>
              <a:t> non </a:t>
            </a:r>
            <a:r>
              <a:rPr lang="es-419" sz="2200" dirty="0" err="1">
                <a:solidFill>
                  <a:srgbClr val="000000"/>
                </a:solidFill>
              </a:rPr>
              <a:t>possono</a:t>
            </a:r>
            <a:r>
              <a:rPr lang="es-419" sz="2200" dirty="0">
                <a:solidFill>
                  <a:srgbClr val="000000"/>
                </a:solidFill>
              </a:rPr>
              <a:t> </a:t>
            </a:r>
            <a:r>
              <a:rPr lang="es-419" sz="2200" dirty="0" err="1">
                <a:solidFill>
                  <a:srgbClr val="000000"/>
                </a:solidFill>
              </a:rPr>
              <a:t>coincidere</a:t>
            </a:r>
            <a:endParaRPr lang="es-419" sz="2200" dirty="0">
              <a:solidFill>
                <a:srgbClr val="000000"/>
              </a:solidFill>
            </a:endParaRPr>
          </a:p>
          <a:p>
            <a:pPr marL="402325">
              <a:lnSpc>
                <a:spcPct val="80000"/>
              </a:lnSpc>
              <a:spcBef>
                <a:spcPts val="469"/>
              </a:spcBef>
              <a:buClr>
                <a:srgbClr val="000000"/>
              </a:buClr>
              <a:buSzPts val="2000"/>
            </a:pPr>
            <a:r>
              <a:rPr lang="es-419" sz="2200" dirty="0" err="1">
                <a:solidFill>
                  <a:srgbClr val="000000"/>
                </a:solidFill>
              </a:rPr>
              <a:t>Autoclik</a:t>
            </a:r>
            <a:r>
              <a:rPr lang="es-419" sz="2200" dirty="0">
                <a:solidFill>
                  <a:srgbClr val="000000"/>
                </a:solidFill>
              </a:rPr>
              <a:t> </a:t>
            </a:r>
            <a:r>
              <a:rPr lang="es-419" sz="2200" dirty="0" err="1">
                <a:solidFill>
                  <a:srgbClr val="000000"/>
                </a:solidFill>
              </a:rPr>
              <a:t>sul</a:t>
            </a:r>
            <a:r>
              <a:rPr lang="es-419" sz="2200" dirty="0">
                <a:solidFill>
                  <a:srgbClr val="000000"/>
                </a:solidFill>
              </a:rPr>
              <a:t> </a:t>
            </a:r>
            <a:r>
              <a:rPr lang="es-419" sz="2200" dirty="0" err="1">
                <a:solidFill>
                  <a:srgbClr val="000000"/>
                </a:solidFill>
              </a:rPr>
              <a:t>caricamento</a:t>
            </a:r>
            <a:r>
              <a:rPr lang="es-419" sz="2200" dirty="0">
                <a:solidFill>
                  <a:srgbClr val="000000"/>
                </a:solidFill>
              </a:rPr>
              <a:t> </a:t>
            </a:r>
            <a:r>
              <a:rPr lang="es-419" sz="2200" dirty="0" err="1">
                <a:solidFill>
                  <a:srgbClr val="000000"/>
                </a:solidFill>
              </a:rPr>
              <a:t>della</a:t>
            </a:r>
            <a:r>
              <a:rPr lang="es-419" sz="2200" dirty="0">
                <a:solidFill>
                  <a:srgbClr val="000000"/>
                </a:solidFill>
              </a:rPr>
              <a:t> pagina </a:t>
            </a:r>
            <a:r>
              <a:rPr lang="es-419" sz="2200" dirty="0" err="1">
                <a:solidFill>
                  <a:srgbClr val="000000"/>
                </a:solidFill>
              </a:rPr>
              <a:t>sul</a:t>
            </a:r>
            <a:r>
              <a:rPr lang="es-419" sz="2200" dirty="0">
                <a:solidFill>
                  <a:srgbClr val="000000"/>
                </a:solidFill>
              </a:rPr>
              <a:t> primo conto </a:t>
            </a:r>
            <a:r>
              <a:rPr lang="es-419" sz="2200" dirty="0" err="1">
                <a:solidFill>
                  <a:srgbClr val="000000"/>
                </a:solidFill>
              </a:rPr>
              <a:t>dell’utente</a:t>
            </a:r>
            <a:endParaRPr lang="es-419" sz="2200" dirty="0">
              <a:solidFill>
                <a:srgbClr val="000000"/>
              </a:solidFill>
            </a:endParaRPr>
          </a:p>
          <a:p>
            <a:pPr marL="402325">
              <a:lnSpc>
                <a:spcPct val="80000"/>
              </a:lnSpc>
              <a:spcBef>
                <a:spcPts val="469"/>
              </a:spcBef>
              <a:buClr>
                <a:srgbClr val="000000"/>
              </a:buClr>
              <a:buSzPts val="2000"/>
            </a:pPr>
            <a:r>
              <a:rPr lang="es-419" sz="2200" dirty="0" err="1">
                <a:solidFill>
                  <a:srgbClr val="000000"/>
                </a:solidFill>
              </a:rPr>
              <a:t>Autoclick</a:t>
            </a:r>
            <a:r>
              <a:rPr lang="es-419" sz="2200" dirty="0">
                <a:solidFill>
                  <a:srgbClr val="000000"/>
                </a:solidFill>
              </a:rPr>
              <a:t> </a:t>
            </a:r>
            <a:r>
              <a:rPr lang="es-419" sz="2200" dirty="0" err="1">
                <a:solidFill>
                  <a:srgbClr val="000000"/>
                </a:solidFill>
              </a:rPr>
              <a:t>sul</a:t>
            </a:r>
            <a:r>
              <a:rPr lang="es-419" sz="2200" dirty="0">
                <a:solidFill>
                  <a:srgbClr val="000000"/>
                </a:solidFill>
              </a:rPr>
              <a:t> conto </a:t>
            </a:r>
            <a:r>
              <a:rPr lang="es-419" sz="2200" dirty="0" err="1">
                <a:solidFill>
                  <a:srgbClr val="000000"/>
                </a:solidFill>
              </a:rPr>
              <a:t>interessato</a:t>
            </a:r>
            <a:r>
              <a:rPr lang="es-419" sz="2200" dirty="0">
                <a:solidFill>
                  <a:srgbClr val="000000"/>
                </a:solidFill>
              </a:rPr>
              <a:t> a </a:t>
            </a:r>
            <a:r>
              <a:rPr lang="es-419" sz="2200" dirty="0" err="1">
                <a:solidFill>
                  <a:srgbClr val="000000"/>
                </a:solidFill>
              </a:rPr>
              <a:t>seguito</a:t>
            </a:r>
            <a:r>
              <a:rPr lang="es-419" sz="2200" dirty="0">
                <a:solidFill>
                  <a:srgbClr val="000000"/>
                </a:solidFill>
              </a:rPr>
              <a:t> di un </a:t>
            </a:r>
            <a:r>
              <a:rPr lang="es-419" sz="2200" dirty="0" err="1">
                <a:solidFill>
                  <a:srgbClr val="000000"/>
                </a:solidFill>
              </a:rPr>
              <a:t>trasferimento</a:t>
            </a:r>
            <a:endParaRPr lang="es-419" sz="2200" dirty="0">
              <a:solidFill>
                <a:srgbClr val="000000"/>
              </a:solidFill>
            </a:endParaRPr>
          </a:p>
        </p:txBody>
      </p:sp>
      <p:sp>
        <p:nvSpPr>
          <p:cNvPr id="4" name="TextBox 6">
            <a:extLst>
              <a:ext uri="{FF2B5EF4-FFF2-40B4-BE49-F238E27FC236}">
                <a16:creationId xmlns:a16="http://schemas.microsoft.com/office/drawing/2014/main" id="{A4967BFF-C407-48F7-9A34-A5D2F1B3FE88}"/>
              </a:ext>
            </a:extLst>
          </p:cNvPr>
          <p:cNvSpPr txBox="1"/>
          <p:nvPr/>
        </p:nvSpPr>
        <p:spPr>
          <a:xfrm>
            <a:off x="3713260" y="4104673"/>
            <a:ext cx="4508107"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CREATE TABLE `salt` (</a:t>
            </a:r>
          </a:p>
          <a:p>
            <a:r>
              <a:rPr lang="en-US" sz="1600" dirty="0">
                <a:latin typeface="Courier New" panose="02070309020205020404" pitchFamily="49" charset="0"/>
                <a:cs typeface="Courier New" panose="02070309020205020404" pitchFamily="49" charset="0"/>
              </a:rPr>
              <a:t>  `id` int NOT NULL AUTO_INCREMENT,</a:t>
            </a:r>
          </a:p>
          <a:p>
            <a:r>
              <a:rPr lang="en-US" sz="1600" dirty="0">
                <a:latin typeface="Courier New" panose="02070309020205020404" pitchFamily="49" charset="0"/>
                <a:cs typeface="Courier New" panose="02070309020205020404" pitchFamily="49" charset="0"/>
              </a:rPr>
              <a:t>  `user` int NOT NULL,</a:t>
            </a:r>
          </a:p>
          <a:p>
            <a:r>
              <a:rPr lang="en-US" sz="1600" dirty="0">
                <a:latin typeface="Courier New" panose="02070309020205020404" pitchFamily="49" charset="0"/>
                <a:cs typeface="Courier New" panose="02070309020205020404" pitchFamily="49" charset="0"/>
              </a:rPr>
              <a:t>  `salt` varchar(64) NOT NULL,</a:t>
            </a:r>
          </a:p>
          <a:p>
            <a:r>
              <a:rPr lang="en-US" sz="1600" dirty="0">
                <a:latin typeface="Courier New" panose="02070309020205020404" pitchFamily="49" charset="0"/>
                <a:cs typeface="Courier New" panose="02070309020205020404" pitchFamily="49" charset="0"/>
              </a:rPr>
              <a:t>  PRIMARY KEY (`id`),</a:t>
            </a:r>
          </a:p>
          <a:p>
            <a:r>
              <a:rPr lang="en-US" sz="1600" dirty="0">
                <a:latin typeface="Courier New" panose="02070309020205020404" pitchFamily="49" charset="0"/>
                <a:cs typeface="Courier New" panose="02070309020205020404" pitchFamily="49" charset="0"/>
              </a:rPr>
              <a:t>  KEY `owns` (`user`),</a:t>
            </a:r>
          </a:p>
          <a:p>
            <a:r>
              <a:rPr lang="en-US" sz="1600" dirty="0">
                <a:latin typeface="Courier New" panose="02070309020205020404" pitchFamily="49" charset="0"/>
                <a:cs typeface="Courier New" panose="02070309020205020404" pitchFamily="49" charset="0"/>
              </a:rPr>
              <a:t>  CONSTRAINT `owns` FOREIGN KEY (`user`) REFERENCES `user` (`id`) </a:t>
            </a:r>
          </a:p>
          <a:p>
            <a:r>
              <a:rPr lang="en-US" sz="1600" dirty="0">
                <a:latin typeface="Courier New" panose="02070309020205020404" pitchFamily="49" charset="0"/>
                <a:cs typeface="Courier New" panose="02070309020205020404" pitchFamily="49" charset="0"/>
              </a:rPr>
              <a:t>ON DELETE CASCADE</a:t>
            </a:r>
          </a:p>
          <a:p>
            <a:r>
              <a:rPr lang="en-US" sz="1600" dirty="0">
                <a:latin typeface="Courier New" panose="02070309020205020404" pitchFamily="49" charset="0"/>
                <a:cs typeface="Courier New" panose="02070309020205020404" pitchFamily="49" charset="0"/>
              </a:rPr>
              <a:t>ON UPDATE CASCADE)</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3037</Words>
  <Application>Microsoft Office PowerPoint</Application>
  <PresentationFormat>Widescreen</PresentationFormat>
  <Paragraphs>418</Paragraphs>
  <Slides>22</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Arial</vt:lpstr>
      <vt:lpstr>Calibri</vt:lpstr>
      <vt:lpstr>Calibri Light</vt:lpstr>
      <vt:lpstr>Courier New</vt:lpstr>
      <vt:lpstr>Wingdings</vt:lpstr>
      <vt:lpstr>Tema di Office</vt:lpstr>
      <vt:lpstr>Progetto TIW RIA</vt:lpstr>
      <vt:lpstr>Presentazione standard di PowerPoint</vt:lpstr>
      <vt:lpstr>Presentazione standard di PowerPoint</vt:lpstr>
      <vt:lpstr>Database design</vt:lpstr>
      <vt:lpstr>Database design</vt:lpstr>
      <vt:lpstr>Database design</vt:lpstr>
      <vt:lpstr>Database design</vt:lpstr>
      <vt:lpstr>Presentazione standard di PowerPoint</vt:lpstr>
      <vt:lpstr>Completamento/ampliamento delle specifiche</vt:lpstr>
      <vt:lpstr>Application design</vt:lpstr>
      <vt:lpstr>Presentazione standard di PowerPoint</vt:lpstr>
      <vt:lpstr>Server side: DAO &amp; model objects</vt:lpstr>
      <vt:lpstr>Client side: view &amp; view component</vt:lpstr>
      <vt:lpstr>Eventi &amp; azioni</vt:lpstr>
      <vt:lpstr>Controller / event handler</vt:lpstr>
      <vt:lpstr>Evento: login</vt:lpstr>
      <vt:lpstr>Evento: registration</vt:lpstr>
      <vt:lpstr>Evento: caricamento Home page </vt:lpstr>
      <vt:lpstr>Evento: selezione di un account</vt:lpstr>
      <vt:lpstr>Evento: creazione di un transfer</vt:lpstr>
      <vt:lpstr>Evento: aggiungi utente in rubrica</vt:lpstr>
      <vt:lpstr>Evento: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Riccardo Nannini</dc:creator>
  <cp:lastModifiedBy>Riccardo Nannini</cp:lastModifiedBy>
  <cp:revision>66</cp:revision>
  <dcterms:created xsi:type="dcterms:W3CDTF">2020-05-24T09:54:28Z</dcterms:created>
  <dcterms:modified xsi:type="dcterms:W3CDTF">2020-06-29T16:33:18Z</dcterms:modified>
</cp:coreProperties>
</file>