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8" r:id="rId4"/>
    <p:sldId id="289" r:id="rId5"/>
    <p:sldId id="276" r:id="rId6"/>
    <p:sldId id="304" r:id="rId7"/>
    <p:sldId id="262" r:id="rId8"/>
    <p:sldId id="297" r:id="rId9"/>
    <p:sldId id="298" r:id="rId10"/>
    <p:sldId id="299" r:id="rId11"/>
    <p:sldId id="278" r:id="rId12"/>
    <p:sldId id="290" r:id="rId13"/>
    <p:sldId id="291" r:id="rId14"/>
    <p:sldId id="292" r:id="rId15"/>
    <p:sldId id="293" r:id="rId16"/>
    <p:sldId id="294" r:id="rId17"/>
    <p:sldId id="286" r:id="rId18"/>
    <p:sldId id="296" r:id="rId19"/>
    <p:sldId id="300" r:id="rId20"/>
    <p:sldId id="301" r:id="rId21"/>
    <p:sldId id="303"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autoAdjust="0"/>
  </p:normalViewPr>
  <p:slideViewPr>
    <p:cSldViewPr snapToGrid="0">
      <p:cViewPr varScale="1">
        <p:scale>
          <a:sx n="127" d="100"/>
          <a:sy n="127" d="100"/>
        </p:scale>
        <p:origin x="1200" y="120"/>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10/02/2021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17</a:t>
            </a:fld>
            <a:endParaRPr lang="en-GB" dirty="0"/>
          </a:p>
        </p:txBody>
      </p:sp>
    </p:spTree>
    <p:extLst>
      <p:ext uri="{BB962C8B-B14F-4D97-AF65-F5344CB8AC3E}">
        <p14:creationId xmlns:p14="http://schemas.microsoft.com/office/powerpoint/2010/main" val="403800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10/02/2021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answerIDINCREMENT</a:t>
            </a:r>
            <a:r>
              <a:rPr lang="en-US" sz="1600" dirty="0">
                <a:latin typeface="Courier New" panose="02070309020205020404" pitchFamily="49" charset="0"/>
                <a:cs typeface="Courier New" panose="02070309020205020404" pitchFamily="49" charset="0"/>
                <a:sym typeface="Courier New"/>
              </a:rPr>
              <a: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int NOT NULL AUTO_`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5007220" y="1782731"/>
            <a:ext cx="3886200" cy="4592930"/>
          </a:xfrm>
        </p:spPr>
        <p:txBody>
          <a:bodyPr>
            <a:normAutofit fontScale="92500" lnSpcReduction="2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Not requested by the specification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Necessary to add to new log info as the user logs in</a:t>
            </a:r>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fontScale="92500" lnSpcReduction="20000"/>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pPr lvl="1"/>
            <a:endParaRPr lang="en-GB" dirty="0"/>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p>
          <a:p>
            <a:pPr marL="457200" lvl="1" indent="0">
              <a:buNone/>
            </a:pPr>
            <a:endParaRPr lang="en-GB" dirty="0">
              <a:sym typeface="Wingdings" panose="05000000000000000000" pitchFamily="2" charset="2"/>
            </a:endParaRPr>
          </a:p>
          <a:p>
            <a:r>
              <a:rPr lang="en-GB" dirty="0">
                <a:sym typeface="Wingdings" panose="05000000000000000000" pitchFamily="2" charset="2"/>
              </a:rPr>
              <a:t>Unidirectional 1:N</a:t>
            </a:r>
          </a:p>
          <a:p>
            <a:pPr lvl="1"/>
            <a:r>
              <a:rPr lang="en-GB" dirty="0">
                <a:sym typeface="Wingdings" panose="05000000000000000000" pitchFamily="2" charset="2"/>
              </a:rPr>
              <a:t>Mapping the relationship as if it were bidirectional and use only the needed side</a:t>
            </a: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491449"/>
            <a:ext cx="4514851" cy="4927106"/>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US" dirty="0"/>
              <a:t>Not required</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To retrieve the </a:t>
            </a:r>
            <a:r>
              <a:rPr lang="en-GB" sz="2400" dirty="0"/>
              <a:t>Questionnaire Answer’s product</a:t>
            </a:r>
            <a:endParaRPr lang="en-US" dirty="0"/>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to set product of the variable question</a:t>
            </a:r>
          </a:p>
          <a:p>
            <a:pPr marL="457200" lvl="1"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Variable answer</a:t>
            </a:r>
            <a:r>
              <a:rPr lang="en-GB" dirty="0"/>
              <a:t>” </a:t>
            </a:r>
          </a:p>
        </p:txBody>
      </p:sp>
      <p:sp>
        <p:nvSpPr>
          <p:cNvPr id="5" name="Content Placeholder 4"/>
          <p:cNvSpPr>
            <a:spLocks noGrp="1"/>
          </p:cNvSpPr>
          <p:nvPr>
            <p:ph sz="half" idx="2"/>
          </p:nvPr>
        </p:nvSpPr>
        <p:spPr>
          <a:xfrm>
            <a:off x="4966370" y="1506945"/>
            <a:ext cx="3955792" cy="4592930"/>
          </a:xfrm>
        </p:spPr>
        <p:txBody>
          <a:bodyPr>
            <a:normAutofit/>
          </a:bodyPr>
          <a:lstStyle/>
          <a:p>
            <a:pPr marL="0" indent="0">
              <a:buNone/>
            </a:pPr>
            <a:r>
              <a:rPr lang="en-US" sz="2000" dirty="0"/>
              <a:t>@ManyToMany</a:t>
            </a:r>
          </a:p>
          <a:p>
            <a:pPr marL="0" indent="0">
              <a:buNone/>
            </a:pPr>
            <a:r>
              <a:rPr lang="en-US" sz="2000" dirty="0"/>
              <a:t>mapped with @ElementCollection</a:t>
            </a:r>
          </a:p>
          <a:p>
            <a:pPr marL="0" indent="0">
              <a:buNone/>
            </a:pPr>
            <a:endParaRPr lang="en-GB" sz="2400" dirty="0"/>
          </a:p>
          <a:p>
            <a:pPr marL="0" indent="0">
              <a:buNone/>
            </a:pPr>
            <a:r>
              <a:rPr lang="en-GB" sz="2400" dirty="0" err="1"/>
              <a:t>QuestionnaireAnswer</a:t>
            </a:r>
            <a:r>
              <a:rPr lang="en-GB" sz="2400" dirty="0"/>
              <a:t> </a:t>
            </a:r>
            <a:r>
              <a:rPr lang="en-GB" sz="2400" dirty="0">
                <a:sym typeface="Wingdings" panose="05000000000000000000" pitchFamily="2" charset="2"/>
              </a:rPr>
              <a:t></a:t>
            </a:r>
            <a:r>
              <a:rPr lang="en-GB" sz="2400" dirty="0"/>
              <a:t> Variable question</a:t>
            </a:r>
          </a:p>
          <a:p>
            <a:pPr lvl="1"/>
            <a:r>
              <a:rPr lang="en-GB" sz="2000" dirty="0"/>
              <a:t>Needed to create the variable answers associated to each variable question</a:t>
            </a:r>
            <a:endParaRPr lang="en-US" sz="2000" dirty="0"/>
          </a:p>
          <a:p>
            <a:pPr marL="0" indent="0">
              <a:buNone/>
            </a:pPr>
            <a:endParaRPr lang="en-US" sz="1800" u="sng"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endParaRPr lang="en-US" sz="1800" b="1" i="0" u="none" strike="noStrike" baseline="0" dirty="0">
              <a:solidFill>
                <a:srgbClr val="000000"/>
              </a:solidFill>
              <a:latin typeface="Consolas" panose="020B0609020204030204" pitchFamily="49" charset="0"/>
            </a:endParaRPr>
          </a:p>
          <a:p>
            <a:pPr marL="0"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pPr marL="0" indent="0">
              <a:buNone/>
            </a:pPr>
            <a:endParaRPr lang="en-GB" dirty="0"/>
          </a:p>
          <a:p>
            <a:pPr marL="0" indent="0">
              <a:buNone/>
            </a:pPr>
            <a:endParaRPr lang="en-GB" dirty="0"/>
          </a:p>
        </p:txBody>
      </p:sp>
      <p:sp>
        <p:nvSpPr>
          <p:cNvPr id="6" name="Rectangle 5"/>
          <p:cNvSpPr/>
          <p:nvPr/>
        </p:nvSpPr>
        <p:spPr>
          <a:xfrm>
            <a:off x="3077397" y="1565952"/>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73466"/>
            <a:ext cx="466473" cy="65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77561" y="1417819"/>
            <a:ext cx="1350370" cy="307777"/>
          </a:xfrm>
          <a:prstGeom prst="rect">
            <a:avLst/>
          </a:prstGeom>
          <a:noFill/>
        </p:spPr>
        <p:txBody>
          <a:bodyPr wrap="none" rtlCol="0">
            <a:spAutoFit/>
          </a:bodyPr>
          <a:lstStyle/>
          <a:p>
            <a:r>
              <a:rPr lang="en-US" sz="1400" dirty="0"/>
              <a:t>Variable answer</a:t>
            </a:r>
            <a:endParaRPr lang="en-GB" sz="1400"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352286" y="1645920"/>
            <a:ext cx="4825604" cy="5559552"/>
          </a:xfrm>
        </p:spPr>
        <p:txBody>
          <a:bodyPr>
            <a:normAutofit fontScale="62500" lnSpcReduction="20000"/>
          </a:bodyPr>
          <a:lstStyle/>
          <a:p>
            <a:r>
              <a:rPr lang="en-GB" dirty="0"/>
              <a:t>Client components</a:t>
            </a:r>
          </a:p>
          <a:p>
            <a:pPr lvl="1"/>
            <a:r>
              <a:rPr lang="en-GB" dirty="0"/>
              <a:t>CancelAnswer</a:t>
            </a:r>
          </a:p>
          <a:p>
            <a:pPr lvl="1"/>
            <a:r>
              <a:rPr lang="en-GB" dirty="0"/>
              <a:t>CheckLogin</a:t>
            </a:r>
          </a:p>
          <a:p>
            <a:pPr lvl="1"/>
            <a:r>
              <a:rPr lang="en-GB" dirty="0"/>
              <a:t>CreateAnswer</a:t>
            </a:r>
          </a:p>
          <a:p>
            <a:pPr lvl="1"/>
            <a:r>
              <a:rPr lang="en-GB" dirty="0"/>
              <a:t>CreateProduct</a:t>
            </a:r>
          </a:p>
          <a:p>
            <a:pPr lvl="1"/>
            <a:r>
              <a:rPr lang="en-GB" dirty="0"/>
              <a:t>CreateVariableQuestions</a:t>
            </a:r>
          </a:p>
          <a:p>
            <a:pPr lvl="1"/>
            <a:r>
              <a:rPr lang="en-GB" dirty="0"/>
              <a:t>DeleteProduct</a:t>
            </a:r>
          </a:p>
          <a:p>
            <a:pPr lvl="1"/>
            <a:r>
              <a:rPr lang="en-GB" dirty="0"/>
              <a:t>GoToAdmin</a:t>
            </a:r>
          </a:p>
          <a:p>
            <a:pPr lvl="1"/>
            <a:r>
              <a:rPr lang="en-GB" dirty="0"/>
              <a:t>GoToCreationPage</a:t>
            </a:r>
          </a:p>
          <a:p>
            <a:pPr lvl="1"/>
            <a:r>
              <a:rPr lang="en-GB" dirty="0"/>
              <a:t>GoToDeletePage</a:t>
            </a:r>
          </a:p>
          <a:p>
            <a:pPr lvl="1"/>
            <a:r>
              <a:rPr lang="en-GB" dirty="0"/>
              <a:t>GoToGreetingPage</a:t>
            </a:r>
          </a:p>
          <a:p>
            <a:pPr lvl="1"/>
            <a:r>
              <a:rPr lang="en-GB" dirty="0"/>
              <a:t>GoToHomePage</a:t>
            </a:r>
          </a:p>
          <a:p>
            <a:pPr lvl="1"/>
            <a:r>
              <a:rPr lang="en-GB" dirty="0"/>
              <a:t>GoToLeaderboardPage</a:t>
            </a:r>
          </a:p>
          <a:p>
            <a:pPr lvl="1"/>
            <a:r>
              <a:rPr lang="en-GB" dirty="0"/>
              <a:t>GoToLogPage</a:t>
            </a:r>
          </a:p>
          <a:p>
            <a:pPr lvl="1"/>
            <a:r>
              <a:rPr lang="en-GB" dirty="0"/>
              <a:t>GoToMarketingQuestionnaire</a:t>
            </a:r>
          </a:p>
          <a:p>
            <a:pPr lvl="1"/>
            <a:r>
              <a:rPr lang="en-GB" dirty="0"/>
              <a:t>GoToProductList</a:t>
            </a:r>
          </a:p>
          <a:p>
            <a:pPr lvl="1"/>
            <a:r>
              <a:rPr lang="en-GB" dirty="0"/>
              <a:t>GoToQuestionnaireInfo</a:t>
            </a:r>
          </a:p>
          <a:p>
            <a:pPr lvl="1"/>
            <a:r>
              <a:rPr lang="en-GB" dirty="0"/>
              <a:t>GoToStatistical</a:t>
            </a:r>
          </a:p>
          <a:p>
            <a:pPr lvl="1"/>
            <a:r>
              <a:rPr lang="en-GB" dirty="0"/>
              <a:t>Logout</a:t>
            </a:r>
          </a:p>
          <a:p>
            <a:pPr lvl="1"/>
            <a:r>
              <a:rPr lang="en-GB" dirty="0"/>
              <a:t>Register</a:t>
            </a:r>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725403" y="1645920"/>
            <a:ext cx="4418597" cy="4351338"/>
          </a:xfrm>
        </p:spPr>
        <p:txBody>
          <a:bodyPr>
            <a:normAutofit fontScale="62500" lnSpcReduction="20000"/>
          </a:bodyPr>
          <a:lstStyle/>
          <a:p>
            <a:r>
              <a:rPr lang="en-GB" dirty="0"/>
              <a:t>Views</a:t>
            </a:r>
          </a:p>
          <a:p>
            <a:pPr lvl="1"/>
            <a:r>
              <a:rPr lang="en-GB" dirty="0"/>
              <a:t>adminHome.html</a:t>
            </a:r>
          </a:p>
          <a:p>
            <a:pPr lvl="1"/>
            <a:r>
              <a:rPr lang="en-GB" dirty="0"/>
              <a:t>CreateProduct.html</a:t>
            </a:r>
          </a:p>
          <a:p>
            <a:pPr lvl="1"/>
            <a:r>
              <a:rPr lang="en-GB" dirty="0"/>
              <a:t>CreateProductGreetings.html</a:t>
            </a:r>
          </a:p>
          <a:p>
            <a:pPr lvl="1"/>
            <a:r>
              <a:rPr lang="en-GB" dirty="0"/>
              <a:t>CreateVariableQuestions.html</a:t>
            </a:r>
          </a:p>
          <a:p>
            <a:pPr lvl="1"/>
            <a:r>
              <a:rPr lang="en-GB" dirty="0"/>
              <a:t>delete.html</a:t>
            </a:r>
          </a:p>
          <a:p>
            <a:pPr lvl="1"/>
            <a:r>
              <a:rPr lang="en-GB" dirty="0"/>
              <a:t>deleteProductGreetings.html</a:t>
            </a:r>
          </a:p>
          <a:p>
            <a:pPr lvl="1"/>
            <a:r>
              <a:rPr lang="en-GB" dirty="0"/>
              <a:t>greetings.html</a:t>
            </a:r>
          </a:p>
          <a:p>
            <a:pPr lvl="1"/>
            <a:r>
              <a:rPr lang="en-GB" dirty="0"/>
              <a:t>Home.html</a:t>
            </a:r>
          </a:p>
          <a:p>
            <a:pPr lvl="1"/>
            <a:r>
              <a:rPr lang="en-GB" dirty="0"/>
              <a:t>HomeNoProduct.html</a:t>
            </a:r>
          </a:p>
          <a:p>
            <a:pPr lvl="1"/>
            <a:r>
              <a:rPr lang="en-GB" dirty="0"/>
              <a:t>Leaderboard.html</a:t>
            </a:r>
          </a:p>
          <a:p>
            <a:pPr lvl="1"/>
            <a:r>
              <a:rPr lang="en-GB" dirty="0"/>
              <a:t>LogPage.html</a:t>
            </a:r>
          </a:p>
          <a:p>
            <a:pPr lvl="1"/>
            <a:r>
              <a:rPr lang="en-GB" dirty="0"/>
              <a:t>Marketing.html</a:t>
            </a:r>
          </a:p>
          <a:p>
            <a:pPr lvl="1"/>
            <a:r>
              <a:rPr lang="en-GB" dirty="0"/>
              <a:t>productList.html</a:t>
            </a:r>
          </a:p>
          <a:p>
            <a:pPr lvl="1"/>
            <a:r>
              <a:rPr lang="en-GB" dirty="0"/>
              <a:t>questionnaireInfo.html</a:t>
            </a:r>
          </a:p>
          <a:p>
            <a:pPr lvl="1"/>
            <a:r>
              <a:rPr lang="en-GB" dirty="0"/>
              <a:t>Statistical.html</a:t>
            </a:r>
          </a:p>
          <a:p>
            <a:pPr lvl="1"/>
            <a:r>
              <a:rPr lang="en-GB" dirty="0"/>
              <a:t>blocked.html</a:t>
            </a:r>
          </a:p>
          <a:p>
            <a:pPr lvl="1"/>
            <a:r>
              <a:rPr lang="en-GB" dirty="0"/>
              <a:t>index.html</a:t>
            </a:r>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latin typeface="Consolas" panose="020B0609020204030204" pitchFamily="49" charset="0"/>
              </a:rPr>
              <a:t>User </a:t>
            </a:r>
            <a:r>
              <a:rPr lang="en-GB" sz="1800" dirty="0" err="1">
                <a:latin typeface="Consolas" panose="020B0609020204030204" pitchFamily="49" charset="0"/>
              </a:rPr>
              <a:t>checkCredentials</a:t>
            </a:r>
            <a:r>
              <a:rPr lang="en-GB" sz="1800" dirty="0">
                <a:latin typeface="Consolas" panose="020B0609020204030204" pitchFamily="49" charset="0"/>
              </a:rPr>
              <a:t>(String username, String password)</a:t>
            </a:r>
          </a:p>
          <a:p>
            <a:pPr lvl="2"/>
            <a:r>
              <a:rPr lang="en-GB" sz="1800" dirty="0">
                <a:latin typeface="Consolas" panose="020B0609020204030204" pitchFamily="49" charset="0"/>
              </a:rPr>
              <a:t>List&lt;String&gt; </a:t>
            </a:r>
            <a:r>
              <a:rPr lang="en-GB" sz="1800" dirty="0" err="1">
                <a:latin typeface="Consolas" panose="020B0609020204030204" pitchFamily="49" charset="0"/>
              </a:rPr>
              <a:t>findAllUsernames</a:t>
            </a:r>
            <a:r>
              <a:rPr lang="en-GB" sz="1800" dirty="0">
                <a:latin typeface="Consolas" panose="020B0609020204030204" pitchFamily="49" charset="0"/>
              </a:rPr>
              <a:t>()</a:t>
            </a:r>
          </a:p>
          <a:p>
            <a:pPr lvl="2"/>
            <a:r>
              <a:rPr lang="en-GB" sz="1800" dirty="0">
                <a:latin typeface="Consolas" panose="020B0609020204030204" pitchFamily="49" charset="0"/>
              </a:rPr>
              <a:t>User </a:t>
            </a:r>
            <a:r>
              <a:rPr lang="en-GB" sz="1800" dirty="0" err="1">
                <a:latin typeface="Consolas" panose="020B0609020204030204" pitchFamily="49" charset="0"/>
              </a:rPr>
              <a:t>registerUser</a:t>
            </a:r>
            <a:r>
              <a:rPr lang="en-GB" sz="1800" dirty="0">
                <a:latin typeface="Consolas" panose="020B0609020204030204" pitchFamily="49" charset="0"/>
              </a:rPr>
              <a:t>(String username, String password, String email)</a:t>
            </a:r>
          </a:p>
          <a:p>
            <a:pPr lvl="2"/>
            <a:r>
              <a:rPr lang="en-GB" sz="1800" dirty="0">
                <a:latin typeface="Consolas" panose="020B0609020204030204" pitchFamily="49" charset="0"/>
              </a:rPr>
              <a:t>void </a:t>
            </a:r>
            <a:r>
              <a:rPr lang="en-GB" sz="1800" dirty="0" err="1">
                <a:latin typeface="Consolas" panose="020B0609020204030204" pitchFamily="49" charset="0"/>
              </a:rPr>
              <a:t>blockUser</a:t>
            </a:r>
            <a:r>
              <a:rPr lang="en-GB" sz="1800" dirty="0">
                <a:latin typeface="Consolas" panose="020B0609020204030204" pitchFamily="49" charset="0"/>
              </a:rPr>
              <a:t>(User user)</a:t>
            </a:r>
          </a:p>
          <a:p>
            <a:pPr lvl="2"/>
            <a:r>
              <a:rPr lang="en-US" sz="1800" dirty="0">
                <a:latin typeface="Consolas" panose="020B0609020204030204" pitchFamily="49" charset="0"/>
              </a:rPr>
              <a:t>Boolean </a:t>
            </a:r>
            <a:r>
              <a:rPr lang="en-US" sz="1800" dirty="0" err="1">
                <a:latin typeface="Consolas" panose="020B0609020204030204" pitchFamily="49" charset="0"/>
              </a:rPr>
              <a:t>hasAlreadyDoneSurvey</a:t>
            </a:r>
            <a:r>
              <a:rPr lang="en-US" sz="1800" dirty="0">
                <a:latin typeface="Consolas" panose="020B0609020204030204" pitchFamily="49" charset="0"/>
              </a:rPr>
              <a:t>(Product </a:t>
            </a:r>
            <a:r>
              <a:rPr lang="en-US" sz="1800" dirty="0" err="1">
                <a:latin typeface="Consolas" panose="020B0609020204030204" pitchFamily="49" charset="0"/>
              </a:rPr>
              <a:t>product</a:t>
            </a:r>
            <a:r>
              <a:rPr lang="en-US" sz="1800" dirty="0">
                <a:latin typeface="Consolas" panose="020B0609020204030204" pitchFamily="49" charset="0"/>
              </a:rPr>
              <a:t>, int </a:t>
            </a:r>
            <a:r>
              <a:rPr lang="en-US" sz="1800" dirty="0" err="1">
                <a:latin typeface="Consolas" panose="020B0609020204030204" pitchFamily="49" charset="0"/>
              </a:rPr>
              <a:t>userID</a:t>
            </a:r>
            <a:r>
              <a:rPr lang="en-US" sz="1800" dirty="0">
                <a:latin typeface="Consolas" panose="020B0609020204030204" pitchFamily="49" charset="0"/>
              </a:rPr>
              <a:t>)</a:t>
            </a:r>
            <a:endParaRPr lang="en-GB" sz="1800" dirty="0">
              <a:latin typeface="Consolas" panose="020B0609020204030204" pitchFamily="49" charset="0"/>
            </a:endParaRPr>
          </a:p>
          <a:p>
            <a:pPr lvl="2"/>
            <a:endParaRPr lang="en-GB" sz="1800" dirty="0"/>
          </a:p>
          <a:p>
            <a:pPr lvl="1"/>
            <a:r>
              <a:rPr lang="en-GB" sz="2200" dirty="0"/>
              <a:t>@Stateless </a:t>
            </a:r>
            <a:r>
              <a:rPr lang="en-GB" sz="2200" dirty="0" err="1"/>
              <a:t>ProductService</a:t>
            </a:r>
            <a:endParaRPr lang="en-GB" sz="2200" dirty="0"/>
          </a:p>
          <a:p>
            <a:pPr lvl="2"/>
            <a:r>
              <a:rPr lang="en-US" sz="1800" dirty="0">
                <a:latin typeface="Consolas" panose="020B0609020204030204" pitchFamily="49" charset="0"/>
              </a:rPr>
              <a:t>List&lt;Product&gt; </a:t>
            </a:r>
            <a:r>
              <a:rPr lang="en-US" sz="1800" dirty="0" err="1">
                <a:latin typeface="Consolas" panose="020B0609020204030204" pitchFamily="49" charset="0"/>
              </a:rPr>
              <a:t>findProductsByDate</a:t>
            </a:r>
            <a:r>
              <a:rPr lang="en-US" sz="1800" dirty="0">
                <a:latin typeface="Consolas" panose="020B0609020204030204" pitchFamily="49" charset="0"/>
              </a:rPr>
              <a:t>(Date date)</a:t>
            </a:r>
          </a:p>
          <a:p>
            <a:pPr lvl="2"/>
            <a:r>
              <a:rPr lang="en-US" sz="1800" dirty="0">
                <a:latin typeface="Consolas" panose="020B0609020204030204" pitchFamily="49" charset="0"/>
              </a:rPr>
              <a:t>Product </a:t>
            </a:r>
            <a:r>
              <a:rPr lang="en-US" sz="1800" dirty="0" err="1">
                <a:latin typeface="Consolas" panose="020B0609020204030204" pitchFamily="49" charset="0"/>
              </a:rPr>
              <a:t>createProduct</a:t>
            </a:r>
            <a:r>
              <a:rPr lang="en-US" sz="1800" dirty="0">
                <a:latin typeface="Consolas" panose="020B0609020204030204" pitchFamily="49" charset="0"/>
              </a:rPr>
              <a:t>(String name, String date, byte[] </a:t>
            </a:r>
            <a:r>
              <a:rPr lang="en-US" sz="1800" dirty="0" err="1">
                <a:latin typeface="Consolas" panose="020B0609020204030204" pitchFamily="49" charset="0"/>
              </a:rPr>
              <a:t>img</a:t>
            </a:r>
            <a:r>
              <a:rPr lang="en-US" sz="1800" dirty="0">
                <a:latin typeface="Consolas" panose="020B0609020204030204" pitchFamily="49" charset="0"/>
              </a:rPr>
              <a:t>)</a:t>
            </a:r>
          </a:p>
          <a:p>
            <a:pPr lvl="2"/>
            <a:r>
              <a:rPr lang="it-IT" sz="1800" dirty="0" err="1">
                <a:latin typeface="Consolas" panose="020B0609020204030204" pitchFamily="49" charset="0"/>
              </a:rPr>
              <a:t>void</a:t>
            </a:r>
            <a:r>
              <a:rPr lang="it-IT" sz="1800" dirty="0">
                <a:latin typeface="Consolas" panose="020B0609020204030204" pitchFamily="49" charset="0"/>
              </a:rPr>
              <a:t> </a:t>
            </a:r>
            <a:r>
              <a:rPr lang="it-IT" sz="1800" dirty="0" err="1">
                <a:latin typeface="Consolas" panose="020B0609020204030204" pitchFamily="49" charset="0"/>
              </a:rPr>
              <a:t>deleteProduct</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id)</a:t>
            </a:r>
            <a:endParaRPr lang="en-US" sz="1800" dirty="0">
              <a:latin typeface="Consolas" panose="020B0609020204030204" pitchFamily="49" charset="0"/>
            </a:endParaRPr>
          </a:p>
          <a:p>
            <a:pPr lvl="2"/>
            <a:r>
              <a:rPr lang="it-IT" sz="1800" dirty="0">
                <a:latin typeface="Consolas" panose="020B0609020204030204" pitchFamily="49" charset="0"/>
              </a:rPr>
              <a:t>List&lt;Product&gt; </a:t>
            </a:r>
            <a:r>
              <a:rPr lang="it-IT" sz="1800" dirty="0" err="1">
                <a:latin typeface="Consolas" panose="020B0609020204030204" pitchFamily="49" charset="0"/>
              </a:rPr>
              <a:t>findPastProducts</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US" sz="1800" dirty="0">
              <a:latin typeface="Consolas" panose="020B0609020204030204" pitchFamily="49" charset="0"/>
            </a:endParaRPr>
          </a:p>
          <a:p>
            <a:pPr lvl="2"/>
            <a:r>
              <a:rPr lang="it-IT" sz="1800" dirty="0">
                <a:latin typeface="Consolas" panose="020B0609020204030204" pitchFamily="49" charset="0"/>
              </a:rPr>
              <a:t>Product </a:t>
            </a:r>
            <a:r>
              <a:rPr lang="it-IT" sz="1800" dirty="0" err="1">
                <a:latin typeface="Consolas" panose="020B0609020204030204" pitchFamily="49" charset="0"/>
              </a:rPr>
              <a:t>findProductById</a:t>
            </a:r>
            <a:r>
              <a:rPr lang="it-IT" sz="1800" dirty="0">
                <a:latin typeface="Consolas" panose="020B0609020204030204" pitchFamily="49" charset="0"/>
              </a:rPr>
              <a:t>(</a:t>
            </a:r>
            <a:r>
              <a:rPr lang="it-IT" sz="1800" u="sng"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GB" sz="1800" dirty="0"/>
          </a:p>
        </p:txBody>
      </p:sp>
    </p:spTree>
    <p:extLst>
      <p:ext uri="{BB962C8B-B14F-4D97-AF65-F5344CB8AC3E}">
        <p14:creationId xmlns:p14="http://schemas.microsoft.com/office/powerpoint/2010/main" val="2936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a:t>
            </a:r>
            <a:r>
              <a:rPr lang="en-GB" sz="1800" dirty="0"/>
              <a:t>Business Components</a:t>
            </a:r>
          </a:p>
          <a:p>
            <a:pPr lvl="1"/>
            <a:r>
              <a:rPr lang="en-GB" sz="2000" dirty="0"/>
              <a:t>@Stateless </a:t>
            </a:r>
            <a:r>
              <a:rPr lang="en-GB" sz="2000" dirty="0" err="1"/>
              <a:t>LogService</a:t>
            </a:r>
            <a:r>
              <a:rPr lang="en-GB" sz="2000" dirty="0"/>
              <a:t> </a:t>
            </a:r>
          </a:p>
          <a:p>
            <a:pPr lvl="2"/>
            <a:r>
              <a:rPr lang="en-GB" sz="1800" dirty="0">
                <a:latin typeface="Consolas" panose="020B0609020204030204" pitchFamily="49" charset="0"/>
              </a:rPr>
              <a:t>void </a:t>
            </a:r>
            <a:r>
              <a:rPr lang="it-IT" sz="1800" dirty="0" err="1">
                <a:latin typeface="Consolas" panose="020B0609020204030204" pitchFamily="49" charset="0"/>
              </a:rPr>
              <a:t>createLog</a:t>
            </a:r>
            <a:r>
              <a:rPr lang="it-IT" sz="1800" dirty="0">
                <a:latin typeface="Consolas" panose="020B0609020204030204" pitchFamily="49" charset="0"/>
              </a:rPr>
              <a:t>(</a:t>
            </a:r>
            <a:r>
              <a:rPr lang="it-IT" sz="1800" dirty="0" err="1">
                <a:latin typeface="Consolas" panose="020B0609020204030204" pitchFamily="49" charset="0"/>
              </a:rPr>
              <a:t>Timestamp</a:t>
            </a:r>
            <a:r>
              <a:rPr lang="it-IT" sz="1800" dirty="0">
                <a:latin typeface="Consolas" panose="020B0609020204030204" pitchFamily="49" charset="0"/>
              </a:rPr>
              <a:t> </a:t>
            </a:r>
            <a:r>
              <a:rPr lang="it-IT" sz="1800" dirty="0" err="1">
                <a:latin typeface="Consolas" panose="020B0609020204030204" pitchFamily="49" charset="0"/>
              </a:rPr>
              <a:t>timestamp</a:t>
            </a:r>
            <a:r>
              <a:rPr lang="it-IT" sz="1800" dirty="0">
                <a:latin typeface="Consolas" panose="020B0609020204030204" pitchFamily="49" charset="0"/>
              </a:rPr>
              <a:t>, User </a:t>
            </a:r>
            <a:r>
              <a:rPr lang="it-IT" sz="1800" dirty="0" err="1">
                <a:latin typeface="Consolas" panose="020B0609020204030204" pitchFamily="49" charset="0"/>
              </a:rPr>
              <a:t>user</a:t>
            </a:r>
            <a:r>
              <a:rPr lang="it-IT" sz="1800" dirty="0">
                <a:latin typeface="Consolas" panose="020B0609020204030204" pitchFamily="49" charset="0"/>
              </a:rPr>
              <a:t>)</a:t>
            </a:r>
          </a:p>
          <a:p>
            <a:pPr lvl="2"/>
            <a:r>
              <a:rPr lang="it-IT" sz="1800" dirty="0">
                <a:latin typeface="Consolas" panose="020B0609020204030204" pitchFamily="49" charset="0"/>
              </a:rPr>
              <a:t>List&lt;Object[]&gt; </a:t>
            </a:r>
            <a:r>
              <a:rPr lang="it-IT" sz="1800" dirty="0" err="1">
                <a:latin typeface="Consolas" panose="020B0609020204030204" pitchFamily="49" charset="0"/>
              </a:rPr>
              <a:t>findUserLogs</a:t>
            </a:r>
            <a:r>
              <a:rPr lang="it-IT" sz="1800" dirty="0">
                <a:latin typeface="Consolas" panose="020B0609020204030204" pitchFamily="49" charset="0"/>
              </a:rPr>
              <a:t>()</a:t>
            </a:r>
          </a:p>
          <a:p>
            <a:pPr lvl="2"/>
            <a:endParaRPr lang="en-GB" sz="1800" dirty="0"/>
          </a:p>
          <a:p>
            <a:pPr lvl="1"/>
            <a:r>
              <a:rPr lang="en-GB" sz="2200" dirty="0"/>
              <a:t>@Stateless </a:t>
            </a:r>
            <a:r>
              <a:rPr lang="en-GB" sz="2200" dirty="0" err="1"/>
              <a:t>VariableQuestionService</a:t>
            </a:r>
            <a:endParaRPr lang="en-GB" sz="2200" dirty="0"/>
          </a:p>
          <a:p>
            <a:pPr lvl="2"/>
            <a:r>
              <a:rPr lang="en-US" sz="1800" dirty="0">
                <a:latin typeface="Consolas" panose="020B0609020204030204" pitchFamily="49" charset="0"/>
              </a:rPr>
              <a:t>void </a:t>
            </a:r>
            <a:r>
              <a:rPr lang="en-US" sz="1800" dirty="0" err="1">
                <a:latin typeface="Consolas" panose="020B0609020204030204" pitchFamily="49" charset="0"/>
              </a:rPr>
              <a:t>CreateVariableQuestion</a:t>
            </a:r>
            <a:r>
              <a:rPr lang="en-US" sz="1800" dirty="0">
                <a:latin typeface="Consolas" panose="020B0609020204030204" pitchFamily="49" charset="0"/>
              </a:rPr>
              <a:t>(String text, int </a:t>
            </a:r>
            <a:r>
              <a:rPr lang="en-US" sz="1800" dirty="0" err="1">
                <a:latin typeface="Consolas" panose="020B0609020204030204" pitchFamily="49" charset="0"/>
              </a:rPr>
              <a:t>productId</a:t>
            </a:r>
            <a:r>
              <a:rPr lang="en-US" sz="1800" dirty="0">
                <a:latin typeface="Consolas" panose="020B0609020204030204" pitchFamily="49" charset="0"/>
              </a:rPr>
              <a:t>)</a:t>
            </a:r>
          </a:p>
          <a:p>
            <a:pPr marL="914400" lvl="2" indent="0">
              <a:buNone/>
            </a:pPr>
            <a:endParaRPr lang="en-GB" sz="1800" dirty="0">
              <a:latin typeface="Consolas" panose="020B0609020204030204" pitchFamily="49" charset="0"/>
            </a:endParaRPr>
          </a:p>
          <a:p>
            <a:pPr lvl="1"/>
            <a:r>
              <a:rPr lang="en-GB" sz="2000" dirty="0"/>
              <a:t>@Stateless </a:t>
            </a:r>
            <a:r>
              <a:rPr lang="en-GB" sz="2000" dirty="0" err="1"/>
              <a:t>OffensiveWordService</a:t>
            </a:r>
            <a:r>
              <a:rPr lang="en-GB" sz="2000" dirty="0"/>
              <a:t> </a:t>
            </a:r>
          </a:p>
          <a:p>
            <a:pPr lvl="2"/>
            <a:r>
              <a:rPr lang="en-US" sz="1800" dirty="0" err="1">
                <a:latin typeface="Consolas" panose="020B0609020204030204" pitchFamily="49" charset="0"/>
              </a:rPr>
              <a:t>boolean</a:t>
            </a:r>
            <a:r>
              <a:rPr lang="en-US" sz="1800" dirty="0">
                <a:latin typeface="Consolas" panose="020B0609020204030204" pitchFamily="49" charset="0"/>
              </a:rPr>
              <a:t> </a:t>
            </a:r>
            <a:r>
              <a:rPr lang="en-US" sz="1800" dirty="0" err="1">
                <a:latin typeface="Consolas" panose="020B0609020204030204" pitchFamily="49" charset="0"/>
              </a:rPr>
              <a:t>checkOffensiveWords</a:t>
            </a:r>
            <a:r>
              <a:rPr lang="en-US" sz="1800" dirty="0">
                <a:latin typeface="Consolas" panose="020B0609020204030204" pitchFamily="49" charset="0"/>
              </a:rPr>
              <a:t>(List&lt;String&gt; answers)</a:t>
            </a:r>
          </a:p>
          <a:p>
            <a:pPr marL="914400" lvl="2" indent="0">
              <a:buNone/>
            </a:pPr>
            <a:endParaRPr lang="en-GB" sz="1800" dirty="0">
              <a:latin typeface="Consolas" panose="020B0609020204030204" pitchFamily="49" charset="0"/>
            </a:endParaRPr>
          </a:p>
          <a:p>
            <a:pPr lvl="1"/>
            <a:r>
              <a:rPr lang="en-GB" sz="2000" dirty="0"/>
              <a:t>@Stateless </a:t>
            </a:r>
            <a:r>
              <a:rPr lang="en-GB" sz="2000" dirty="0" err="1"/>
              <a:t>QuestionnaireService</a:t>
            </a:r>
            <a:r>
              <a:rPr lang="en-GB" sz="2000" dirty="0"/>
              <a:t> </a:t>
            </a:r>
          </a:p>
          <a:p>
            <a:pPr lvl="2"/>
            <a:r>
              <a:rPr lang="fr-FR" sz="1800" dirty="0">
                <a:latin typeface="Consolas" panose="020B0609020204030204" pitchFamily="49" charset="0"/>
              </a:rPr>
              <a:t>List&lt;</a:t>
            </a:r>
            <a:r>
              <a:rPr lang="fr-FR" sz="1800" dirty="0" err="1">
                <a:latin typeface="Consolas" panose="020B0609020204030204" pitchFamily="49" charset="0"/>
              </a:rPr>
              <a:t>QuestionnaireAnswer</a:t>
            </a:r>
            <a:r>
              <a:rPr lang="fr-FR" sz="1800" dirty="0">
                <a:latin typeface="Consolas" panose="020B0609020204030204" pitchFamily="49" charset="0"/>
              </a:rPr>
              <a:t>&gt; </a:t>
            </a:r>
            <a:r>
              <a:rPr lang="fr-FR" sz="1800" dirty="0" err="1">
                <a:latin typeface="Consolas" panose="020B0609020204030204" pitchFamily="49" charset="0"/>
              </a:rPr>
              <a:t>findQuestionnaireByProduct</a:t>
            </a:r>
            <a:r>
              <a:rPr lang="fr-FR" sz="1800" dirty="0">
                <a:latin typeface="Consolas" panose="020B0609020204030204" pitchFamily="49" charset="0"/>
              </a:rPr>
              <a:t>(Product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it-IT" sz="1800" dirty="0">
                <a:latin typeface="Consolas" panose="020B0609020204030204" pitchFamily="49" charset="0"/>
              </a:rPr>
              <a:t>List&lt;</a:t>
            </a:r>
            <a:r>
              <a:rPr lang="it-IT" sz="1800" dirty="0" err="1">
                <a:latin typeface="Consolas" panose="020B0609020204030204" pitchFamily="49" charset="0"/>
              </a:rPr>
              <a:t>QuestionnaireAnswer</a:t>
            </a:r>
            <a:r>
              <a:rPr lang="it-IT" sz="1800" dirty="0">
                <a:latin typeface="Consolas" panose="020B0609020204030204" pitchFamily="49" charset="0"/>
              </a:rPr>
              <a:t>&gt; </a:t>
            </a:r>
            <a:r>
              <a:rPr lang="it-IT" sz="1800" dirty="0" err="1">
                <a:latin typeface="Consolas" panose="020B0609020204030204" pitchFamily="49" charset="0"/>
              </a:rPr>
              <a:t>findQuestionnaireByProductDeleted</a:t>
            </a:r>
            <a:r>
              <a:rPr lang="it-IT" sz="1800" dirty="0">
                <a:latin typeface="Consolas" panose="020B0609020204030204" pitchFamily="49" charset="0"/>
              </a:rPr>
              <a:t>(Product </a:t>
            </a:r>
            <a:r>
              <a:rPr lang="it-IT" sz="1800" dirty="0" err="1">
                <a:latin typeface="Consolas" panose="020B0609020204030204" pitchFamily="49" charset="0"/>
              </a:rPr>
              <a:t>product</a:t>
            </a:r>
            <a:r>
              <a:rPr lang="it-IT" sz="1800" dirty="0">
                <a:latin typeface="Consolas" panose="020B0609020204030204" pitchFamily="49" charset="0"/>
              </a:rPr>
              <a:t>)</a:t>
            </a:r>
          </a:p>
          <a:p>
            <a:pPr lvl="2"/>
            <a:r>
              <a:rPr lang="en-US" sz="1800" dirty="0">
                <a:latin typeface="Consolas" panose="020B0609020204030204" pitchFamily="49" charset="0"/>
              </a:rPr>
              <a:t>List&lt;Object[]&gt; </a:t>
            </a:r>
            <a:r>
              <a:rPr lang="en-US" sz="1800" dirty="0" err="1">
                <a:latin typeface="Consolas" panose="020B0609020204030204" pitchFamily="49" charset="0"/>
              </a:rPr>
              <a:t>findLeaderbordByProduct</a:t>
            </a:r>
            <a:r>
              <a:rPr lang="en-US" sz="1800" dirty="0">
                <a:latin typeface="Consolas" panose="020B0609020204030204" pitchFamily="49" charset="0"/>
              </a:rPr>
              <a:t>(Product product)</a:t>
            </a:r>
          </a:p>
        </p:txBody>
      </p:sp>
    </p:spTree>
    <p:extLst>
      <p:ext uri="{BB962C8B-B14F-4D97-AF65-F5344CB8AC3E}">
        <p14:creationId xmlns:p14="http://schemas.microsoft.com/office/powerpoint/2010/main" val="160239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417250" y="1078864"/>
            <a:ext cx="9611256" cy="5618498"/>
          </a:xfrm>
        </p:spPr>
        <p:txBody>
          <a:bodyPr>
            <a:normAutofit/>
          </a:bodyPr>
          <a:lstStyle/>
          <a:p>
            <a:pPr marL="0" indent="0">
              <a:buNone/>
            </a:pPr>
            <a:r>
              <a:rPr lang="en-GB" sz="1800" b="1" dirty="0"/>
              <a:t>	Business Components</a:t>
            </a:r>
          </a:p>
          <a:p>
            <a:pPr lvl="1"/>
            <a:r>
              <a:rPr lang="en-GB" sz="2000" dirty="0"/>
              <a:t>@Statefull </a:t>
            </a:r>
            <a:r>
              <a:rPr lang="en-GB" sz="2000" dirty="0" err="1"/>
              <a:t>QuestionnaireFillingService</a:t>
            </a:r>
            <a:r>
              <a:rPr lang="en-GB" sz="2000" dirty="0"/>
              <a:t> </a:t>
            </a:r>
          </a:p>
          <a:p>
            <a:pPr lvl="2"/>
            <a:r>
              <a:rPr lang="en-US" sz="1800" dirty="0">
                <a:latin typeface="Consolas" panose="020B0609020204030204" pitchFamily="49" charset="0"/>
              </a:rPr>
              <a:t>void </a:t>
            </a:r>
            <a:r>
              <a:rPr lang="en-US" sz="1800" dirty="0" err="1">
                <a:latin typeface="Consolas" panose="020B0609020204030204" pitchFamily="49" charset="0"/>
              </a:rPr>
              <a:t>storeMarketingAnswers</a:t>
            </a:r>
            <a:r>
              <a:rPr lang="en-US" sz="1800" dirty="0">
                <a:latin typeface="Consolas" panose="020B0609020204030204" pitchFamily="49" charset="0"/>
              </a:rPr>
              <a:t>(List&lt;String&gt; </a:t>
            </a:r>
            <a:r>
              <a:rPr lang="en-US" sz="1800" dirty="0" err="1">
                <a:latin typeface="Consolas" panose="020B0609020204030204" pitchFamily="49" charset="0"/>
              </a:rPr>
              <a:t>marketingAnswers</a:t>
            </a:r>
            <a:r>
              <a:rPr lang="en-US" sz="1800" dirty="0">
                <a:latin typeface="Consolas" panose="020B0609020204030204" pitchFamily="49" charset="0"/>
              </a:rPr>
              <a:t>)</a:t>
            </a:r>
            <a:endParaRPr lang="en-GB" sz="1800" dirty="0">
              <a:latin typeface="Consolas" panose="020B0609020204030204" pitchFamily="49" charset="0"/>
            </a:endParaRPr>
          </a:p>
          <a:p>
            <a:pPr lvl="2"/>
            <a:r>
              <a:rPr lang="fr-FR" sz="1800" dirty="0" err="1">
                <a:latin typeface="Consolas" panose="020B0609020204030204" pitchFamily="49" charset="0"/>
              </a:rPr>
              <a:t>void</a:t>
            </a:r>
            <a:r>
              <a:rPr lang="fr-FR" sz="1800" dirty="0">
                <a:latin typeface="Consolas" panose="020B0609020204030204" pitchFamily="49" charset="0"/>
              </a:rPr>
              <a:t> </a:t>
            </a:r>
            <a:r>
              <a:rPr lang="fr-FR" sz="1800" dirty="0" err="1">
                <a:latin typeface="Consolas" panose="020B0609020204030204" pitchFamily="49" charset="0"/>
              </a:rPr>
              <a:t>cancelQuestionnaire</a:t>
            </a:r>
            <a:r>
              <a:rPr lang="fr-FR" sz="1800" dirty="0">
                <a:latin typeface="Consolas" panose="020B0609020204030204" pitchFamily="49" charset="0"/>
              </a:rPr>
              <a:t>(User </a:t>
            </a:r>
            <a:r>
              <a:rPr lang="fr-FR" sz="1800" dirty="0" err="1">
                <a:latin typeface="Consolas" panose="020B0609020204030204" pitchFamily="49" charset="0"/>
              </a:rPr>
              <a:t>user</a:t>
            </a:r>
            <a:r>
              <a:rPr lang="fr-FR" sz="1800" dirty="0">
                <a:latin typeface="Consolas" panose="020B0609020204030204" pitchFamily="49" charset="0"/>
              </a:rPr>
              <a:t>, 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en-US" sz="1800" dirty="0">
                <a:latin typeface="Consolas" panose="020B0609020204030204" pitchFamily="49" charset="0"/>
              </a:rPr>
              <a:t>void </a:t>
            </a:r>
            <a:r>
              <a:rPr lang="en-US" sz="1800" dirty="0" err="1">
                <a:latin typeface="Consolas" panose="020B0609020204030204" pitchFamily="49" charset="0"/>
              </a:rPr>
              <a:t>createQuestionnaireAnswer</a:t>
            </a:r>
            <a:r>
              <a:rPr lang="en-US" sz="1800" dirty="0">
                <a:latin typeface="Consolas" panose="020B0609020204030204" pitchFamily="49" charset="0"/>
              </a:rPr>
              <a:t>(int answ1, String answ2, String answ3, User </a:t>
            </a:r>
            <a:r>
              <a:rPr lang="en-US" sz="1800" dirty="0" err="1">
                <a:latin typeface="Consolas" panose="020B0609020204030204" pitchFamily="49" charset="0"/>
              </a:rPr>
              <a:t>user</a:t>
            </a:r>
            <a:r>
              <a:rPr lang="en-US" sz="1800" dirty="0">
                <a:latin typeface="Consolas" panose="020B0609020204030204" pitchFamily="49" charset="0"/>
              </a:rPr>
              <a:t>, Product product)</a:t>
            </a:r>
          </a:p>
          <a:p>
            <a:pPr lvl="2"/>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dirty="0">
                <a:latin typeface="Consolas" panose="020B0609020204030204" pitchFamily="49" charset="0"/>
              </a:rPr>
              <a:t>When a user submits the marketing questionnaire we store the answers in the bean until the questionnaire (marketing + statistical) is submitted or deleted</a:t>
            </a:r>
          </a:p>
          <a:p>
            <a:pPr marL="914400" lvl="2" indent="0" algn="ctr">
              <a:buNone/>
            </a:pPr>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b="1" dirty="0">
                <a:latin typeface="Consolas" panose="020B0609020204030204" pitchFamily="49" charset="0"/>
              </a:rPr>
              <a:t>STATEFULL</a:t>
            </a:r>
          </a:p>
          <a:p>
            <a:pPr marL="914400" lvl="2" indent="0" algn="ctr">
              <a:buNone/>
            </a:pPr>
            <a:endParaRPr lang="en-GB" sz="1800" b="1" dirty="0">
              <a:latin typeface="Consolas" panose="020B0609020204030204" pitchFamily="49" charset="0"/>
            </a:endParaRPr>
          </a:p>
          <a:p>
            <a:pPr marL="914400" lvl="2" indent="0" algn="ctr">
              <a:buNone/>
            </a:pPr>
            <a:endParaRPr lang="en-GB" sz="1800" b="1" dirty="0">
              <a:latin typeface="Consolas" panose="020B0609020204030204" pitchFamily="49" charset="0"/>
            </a:endParaRPr>
          </a:p>
          <a:p>
            <a:pPr marL="914400" lvl="2" indent="0" algn="ctr">
              <a:buNone/>
            </a:pPr>
            <a:r>
              <a:rPr lang="en-GB" sz="1800" dirty="0">
                <a:latin typeface="Consolas" panose="020B0609020204030204" pitchFamily="49" charset="0"/>
              </a:rPr>
              <a:t>The others beans are stateless as there is no need to maintain a </a:t>
            </a:r>
            <a:r>
              <a:rPr lang="en-GB" sz="1800" dirty="0" err="1">
                <a:latin typeface="Consolas" panose="020B0609020204030204" pitchFamily="49" charset="0"/>
              </a:rPr>
              <a:t>statefull</a:t>
            </a:r>
            <a:r>
              <a:rPr lang="en-GB" sz="1800" dirty="0">
                <a:latin typeface="Consolas" panose="020B0609020204030204" pitchFamily="49" charset="0"/>
              </a:rPr>
              <a:t> connection with a specific user </a:t>
            </a:r>
            <a:endParaRPr lang="en-US" sz="1800" dirty="0">
              <a:latin typeface="Consolas" panose="020B0609020204030204" pitchFamily="49" charset="0"/>
            </a:endParaRPr>
          </a:p>
        </p:txBody>
      </p:sp>
      <p:cxnSp>
        <p:nvCxnSpPr>
          <p:cNvPr id="4" name="Connettore 2 3">
            <a:extLst>
              <a:ext uri="{FF2B5EF4-FFF2-40B4-BE49-F238E27FC236}">
                <a16:creationId xmlns:a16="http://schemas.microsoft.com/office/drawing/2014/main" id="{C7DF695D-E731-4F30-9E52-7B6ADCD02DF9}"/>
              </a:ext>
            </a:extLst>
          </p:cNvPr>
          <p:cNvCxnSpPr/>
          <p:nvPr/>
        </p:nvCxnSpPr>
        <p:spPr>
          <a:xfrm>
            <a:off x="4798503" y="4412609"/>
            <a:ext cx="0" cy="486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97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3690620" y="365126"/>
            <a:ext cx="7772400" cy="6186309"/>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questionnarieanswer_BEFORE_INSERT</a:t>
            </a:r>
            <a:r>
              <a:rPr lang="en-US" dirty="0"/>
              <a:t>`</a:t>
            </a:r>
          </a:p>
          <a:p>
            <a:r>
              <a:rPr lang="en-US" dirty="0"/>
              <a:t>BEFORE INSERT ON `</a:t>
            </a:r>
            <a:r>
              <a:rPr lang="en-US" dirty="0" err="1"/>
              <a:t>questionnarieanswer</a:t>
            </a:r>
            <a:r>
              <a:rPr lang="en-US" dirty="0"/>
              <a:t>` </a:t>
            </a:r>
          </a:p>
          <a:p>
            <a:r>
              <a:rPr lang="en-US" dirty="0"/>
              <a:t>FOR EACH ROW </a:t>
            </a:r>
          </a:p>
          <a:p>
            <a:r>
              <a:rPr lang="en-US" dirty="0"/>
              <a:t>BEGIN	</a:t>
            </a:r>
          </a:p>
          <a:p>
            <a:r>
              <a:rPr lang="en-US" dirty="0"/>
              <a:t>    declare sum integer;</a:t>
            </a:r>
          </a:p>
          <a:p>
            <a:r>
              <a:rPr lang="en-US" dirty="0"/>
              <a:t>    set sum = 0;</a:t>
            </a:r>
          </a:p>
          <a:p>
            <a:r>
              <a:rPr lang="en-US" dirty="0"/>
              <a:t>    </a:t>
            </a:r>
          </a:p>
          <a:p>
            <a:r>
              <a:rPr lang="en-US" dirty="0"/>
              <a:t>    if new.answ1 != 0 then</a:t>
            </a:r>
          </a:p>
          <a:p>
            <a:r>
              <a:rPr lang="en-US" dirty="0"/>
              <a:t>		set sum = sum + 2;</a:t>
            </a:r>
          </a:p>
          <a:p>
            <a:r>
              <a:rPr lang="en-US" dirty="0"/>
              <a:t>    end if;</a:t>
            </a:r>
          </a:p>
          <a:p>
            <a:r>
              <a:rPr lang="en-US" dirty="0"/>
              <a:t>    </a:t>
            </a:r>
          </a:p>
          <a:p>
            <a:r>
              <a:rPr lang="en-US" dirty="0"/>
              <a:t>    if new.answ2 != 'N' then</a:t>
            </a:r>
          </a:p>
          <a:p>
            <a:r>
              <a:rPr lang="en-US" dirty="0"/>
              <a:t>		set sum = sum + 2;</a:t>
            </a:r>
          </a:p>
          <a:p>
            <a:r>
              <a:rPr lang="en-US" dirty="0"/>
              <a:t>    end if;</a:t>
            </a:r>
          </a:p>
          <a:p>
            <a:r>
              <a:rPr lang="en-US" dirty="0"/>
              <a:t>    </a:t>
            </a:r>
          </a:p>
          <a:p>
            <a:r>
              <a:rPr lang="en-US" dirty="0"/>
              <a:t>    if new.answ3 != 'n/d'  then</a:t>
            </a:r>
          </a:p>
          <a:p>
            <a:r>
              <a:rPr lang="en-US" dirty="0"/>
              <a:t>		set sum = sum + 2;</a:t>
            </a:r>
          </a:p>
          <a:p>
            <a:r>
              <a:rPr lang="en-US" dirty="0"/>
              <a:t>    end if;</a:t>
            </a:r>
          </a:p>
          <a:p>
            <a:r>
              <a:rPr lang="en-US" dirty="0"/>
              <a:t>    </a:t>
            </a:r>
          </a:p>
          <a:p>
            <a:r>
              <a:rPr lang="en-US" dirty="0"/>
              <a:t>    set </a:t>
            </a:r>
            <a:r>
              <a:rPr lang="en-US" dirty="0" err="1"/>
              <a:t>new.points</a:t>
            </a:r>
            <a:r>
              <a:rPr lang="en-US" dirty="0"/>
              <a:t> = sum;</a:t>
            </a:r>
          </a:p>
          <a:p>
            <a:r>
              <a:rPr lang="en-US" dirty="0"/>
              <a:t>END</a:t>
            </a:r>
          </a:p>
        </p:txBody>
      </p:sp>
      <p:sp>
        <p:nvSpPr>
          <p:cNvPr id="5" name="CasellaDiTesto 4">
            <a:extLst>
              <a:ext uri="{FF2B5EF4-FFF2-40B4-BE49-F238E27FC236}">
                <a16:creationId xmlns:a16="http://schemas.microsoft.com/office/drawing/2014/main" id="{FA8523ED-F3A4-44CA-A752-6D2FDF711344}"/>
              </a:ext>
            </a:extLst>
          </p:cNvPr>
          <p:cNvSpPr txBox="1"/>
          <p:nvPr/>
        </p:nvSpPr>
        <p:spPr>
          <a:xfrm>
            <a:off x="477520" y="2092417"/>
            <a:ext cx="2928620" cy="1798864"/>
          </a:xfrm>
          <a:prstGeom prst="rect">
            <a:avLst/>
          </a:prstGeom>
          <a:noFill/>
        </p:spPr>
        <p:txBody>
          <a:bodyPr wrap="square">
            <a:spAutoFit/>
          </a:bodyPr>
          <a:lstStyle/>
          <a:p>
            <a:r>
              <a:rPr lang="en-US" b="1" dirty="0"/>
              <a:t>Every time a new questionnaire answer is going to be inserted the trigger modifies the points column with the statistical answers points</a:t>
            </a:r>
            <a:endParaRPr lang="it-IT" b="1" dirty="0"/>
          </a:p>
        </p:txBody>
      </p:sp>
    </p:spTree>
    <p:extLst>
      <p:ext uri="{BB962C8B-B14F-4D97-AF65-F5344CB8AC3E}">
        <p14:creationId xmlns:p14="http://schemas.microsoft.com/office/powerpoint/2010/main" val="34746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490220" y="1901597"/>
            <a:ext cx="7772400" cy="2308324"/>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variableanswer_AFTER_INSERT</a:t>
            </a:r>
            <a:r>
              <a:rPr lang="en-US" dirty="0"/>
              <a:t>`</a:t>
            </a:r>
          </a:p>
          <a:p>
            <a:r>
              <a:rPr lang="en-US" dirty="0"/>
              <a:t>AFTER INSERT ON `</a:t>
            </a:r>
            <a:r>
              <a:rPr lang="en-US" dirty="0" err="1"/>
              <a:t>variableanswer</a:t>
            </a:r>
            <a:r>
              <a:rPr lang="en-US" dirty="0"/>
              <a:t>`</a:t>
            </a:r>
          </a:p>
          <a:p>
            <a:r>
              <a:rPr lang="en-US" dirty="0"/>
              <a:t>FOR EACH ROW </a:t>
            </a:r>
          </a:p>
          <a:p>
            <a:r>
              <a:rPr lang="en-US" dirty="0"/>
              <a:t>BEGIN</a:t>
            </a:r>
          </a:p>
          <a:p>
            <a:r>
              <a:rPr lang="en-US" dirty="0"/>
              <a:t>    update `</a:t>
            </a:r>
            <a:r>
              <a:rPr lang="en-US" dirty="0" err="1"/>
              <a:t>questionnarieanswer</a:t>
            </a:r>
            <a:r>
              <a:rPr lang="en-US" dirty="0"/>
              <a:t>`</a:t>
            </a:r>
          </a:p>
          <a:p>
            <a:r>
              <a:rPr lang="en-US" dirty="0"/>
              <a:t>    set points = points + 1</a:t>
            </a:r>
          </a:p>
          <a:p>
            <a:r>
              <a:rPr lang="en-US" dirty="0"/>
              <a:t>    where id = </a:t>
            </a:r>
            <a:r>
              <a:rPr lang="en-US" dirty="0" err="1"/>
              <a:t>new.answerID</a:t>
            </a:r>
            <a:r>
              <a:rPr lang="en-US" dirty="0"/>
              <a:t>;</a:t>
            </a:r>
          </a:p>
          <a:p>
            <a:r>
              <a:rPr lang="en-US" dirty="0"/>
              <a:t>END</a:t>
            </a:r>
          </a:p>
        </p:txBody>
      </p:sp>
      <p:sp>
        <p:nvSpPr>
          <p:cNvPr id="7" name="CasellaDiTesto 6">
            <a:extLst>
              <a:ext uri="{FF2B5EF4-FFF2-40B4-BE49-F238E27FC236}">
                <a16:creationId xmlns:a16="http://schemas.microsoft.com/office/drawing/2014/main" id="{E1F4BABD-8DCE-46D1-B93F-C0B19BF47942}"/>
              </a:ext>
            </a:extLst>
          </p:cNvPr>
          <p:cNvSpPr txBox="1"/>
          <p:nvPr/>
        </p:nvSpPr>
        <p:spPr>
          <a:xfrm>
            <a:off x="628650" y="4754880"/>
            <a:ext cx="7509510" cy="646331"/>
          </a:xfrm>
          <a:prstGeom prst="rect">
            <a:avLst/>
          </a:prstGeom>
          <a:noFill/>
        </p:spPr>
        <p:txBody>
          <a:bodyPr wrap="square" rtlCol="0">
            <a:spAutoFit/>
          </a:bodyPr>
          <a:lstStyle/>
          <a:p>
            <a:r>
              <a:rPr lang="en-US" b="1" dirty="0"/>
              <a:t>Every time a new variable answer is inserted the trigger adds one point to the corresponding questionnaire answer</a:t>
            </a:r>
            <a:endParaRPr lang="it-IT" b="1" dirty="0"/>
          </a:p>
        </p:txBody>
      </p:sp>
    </p:spTree>
    <p:extLst>
      <p:ext uri="{BB962C8B-B14F-4D97-AF65-F5344CB8AC3E}">
        <p14:creationId xmlns:p14="http://schemas.microsoft.com/office/powerpoint/2010/main" val="645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CF6203-EE64-4950-93F7-DEBCA58745F1}"/>
              </a:ext>
            </a:extLst>
          </p:cNvPr>
          <p:cNvSpPr>
            <a:spLocks noGrp="1"/>
          </p:cNvSpPr>
          <p:nvPr>
            <p:ph type="title"/>
          </p:nvPr>
        </p:nvSpPr>
        <p:spPr/>
        <p:txBody>
          <a:bodyPr/>
          <a:lstStyle/>
          <a:p>
            <a:r>
              <a:rPr lang="it-IT" dirty="0"/>
              <a:t>Mo</a:t>
            </a:r>
            <a:r>
              <a:rPr lang="en-GB" dirty="0" err="1"/>
              <a:t>tivations</a:t>
            </a:r>
            <a:endParaRPr lang="it-IT" dirty="0"/>
          </a:p>
        </p:txBody>
      </p:sp>
      <p:sp>
        <p:nvSpPr>
          <p:cNvPr id="4" name="CasellaDiTesto 3">
            <a:extLst>
              <a:ext uri="{FF2B5EF4-FFF2-40B4-BE49-F238E27FC236}">
                <a16:creationId xmlns:a16="http://schemas.microsoft.com/office/drawing/2014/main" id="{61259993-1FAA-401B-B5CE-6F447D81B8B7}"/>
              </a:ext>
            </a:extLst>
          </p:cNvPr>
          <p:cNvSpPr txBox="1"/>
          <p:nvPr/>
        </p:nvSpPr>
        <p:spPr>
          <a:xfrm>
            <a:off x="294724" y="1859028"/>
            <a:ext cx="8652793" cy="4770537"/>
          </a:xfrm>
          <a:prstGeom prst="rect">
            <a:avLst/>
          </a:prstGeom>
          <a:noFill/>
        </p:spPr>
        <p:txBody>
          <a:bodyPr wrap="square" rtlCol="0">
            <a:spAutoFit/>
          </a:bodyPr>
          <a:lstStyle/>
          <a:p>
            <a:r>
              <a:rPr lang="it-IT" sz="2200" b="1" dirty="0" err="1"/>
              <a:t>Questionnaire</a:t>
            </a:r>
            <a:r>
              <a:rPr lang="it-IT" sz="2200" b="1" dirty="0"/>
              <a:t> </a:t>
            </a:r>
            <a:r>
              <a:rPr lang="it-IT" sz="2200" b="1" dirty="0" err="1"/>
              <a:t>Answer</a:t>
            </a:r>
            <a:r>
              <a:rPr lang="it-IT" sz="2200" b="1" dirty="0"/>
              <a:t> </a:t>
            </a:r>
            <a:r>
              <a:rPr lang="it-IT" sz="2200" dirty="0" err="1"/>
              <a:t>table</a:t>
            </a:r>
            <a:r>
              <a:rPr lang="it-IT" sz="2200" dirty="0"/>
              <a:t>, </a:t>
            </a:r>
            <a:r>
              <a:rPr lang="it-IT" sz="2200" dirty="0" err="1"/>
              <a:t>associated</a:t>
            </a:r>
            <a:r>
              <a:rPr lang="it-IT" sz="2200" dirty="0"/>
              <a:t> to one user and one product, </a:t>
            </a:r>
            <a:r>
              <a:rPr lang="it-IT" sz="2200" dirty="0" err="1"/>
              <a:t>represents</a:t>
            </a:r>
            <a:r>
              <a:rPr lang="it-IT" sz="2200" dirty="0"/>
              <a:t> the </a:t>
            </a:r>
            <a:r>
              <a:rPr lang="it-IT" sz="2200" dirty="0" err="1"/>
              <a:t>answers</a:t>
            </a:r>
            <a:r>
              <a:rPr lang="it-IT" sz="2200" dirty="0"/>
              <a:t> to the </a:t>
            </a:r>
            <a:r>
              <a:rPr lang="it-IT" sz="2200" dirty="0" err="1"/>
              <a:t>statistical</a:t>
            </a:r>
            <a:r>
              <a:rPr lang="it-IT" sz="2200" dirty="0"/>
              <a:t> part of the </a:t>
            </a:r>
            <a:r>
              <a:rPr lang="it-IT" sz="2200" dirty="0" err="1"/>
              <a:t>questionnaire</a:t>
            </a:r>
            <a:r>
              <a:rPr lang="it-IT" sz="2200" dirty="0"/>
              <a:t> (</a:t>
            </a:r>
            <a:r>
              <a:rPr lang="it-IT" sz="2200" dirty="0" err="1"/>
              <a:t>fixed</a:t>
            </a:r>
            <a:r>
              <a:rPr lang="it-IT" sz="2200" dirty="0"/>
              <a:t> </a:t>
            </a:r>
            <a:r>
              <a:rPr lang="it-IT" sz="2200" dirty="0" err="1"/>
              <a:t>questions</a:t>
            </a:r>
            <a:r>
              <a:rPr lang="it-IT" sz="2200" dirty="0"/>
              <a:t> </a:t>
            </a:r>
            <a:r>
              <a:rPr lang="it-IT" sz="2200" dirty="0">
                <a:sym typeface="Wingdings" panose="05000000000000000000" pitchFamily="2" charset="2"/>
              </a:rPr>
              <a:t> one </a:t>
            </a:r>
            <a:r>
              <a:rPr lang="it-IT" sz="2200" dirty="0" err="1">
                <a:sym typeface="Wingdings" panose="05000000000000000000" pitchFamily="2" charset="2"/>
              </a:rPr>
              <a:t>column</a:t>
            </a:r>
            <a:r>
              <a:rPr lang="it-IT" sz="2200" dirty="0">
                <a:sym typeface="Wingdings" panose="05000000000000000000" pitchFamily="2" charset="2"/>
              </a:rPr>
              <a:t> per </a:t>
            </a:r>
            <a:r>
              <a:rPr lang="it-IT" sz="2200" dirty="0" err="1">
                <a:sym typeface="Wingdings" panose="05000000000000000000" pitchFamily="2" charset="2"/>
              </a:rPr>
              <a:t>question</a:t>
            </a:r>
            <a:r>
              <a:rPr lang="it-IT" sz="2200" dirty="0">
                <a:sym typeface="Wingdings" panose="05000000000000000000" pitchFamily="2" charset="2"/>
              </a:rPr>
              <a:t>).</a:t>
            </a:r>
          </a:p>
          <a:p>
            <a:endParaRPr lang="it-IT" sz="2200" dirty="0">
              <a:sym typeface="Wingdings" panose="05000000000000000000" pitchFamily="2" charset="2"/>
            </a:endParaRPr>
          </a:p>
          <a:p>
            <a:r>
              <a:rPr lang="it-IT" sz="2200" b="1" dirty="0" err="1">
                <a:sym typeface="Wingdings" panose="05000000000000000000" pitchFamily="2" charset="2"/>
              </a:rPr>
              <a:t>Variable</a:t>
            </a:r>
            <a:r>
              <a:rPr lang="it-IT" sz="2200" b="1" dirty="0">
                <a:sym typeface="Wingdings" panose="05000000000000000000" pitchFamily="2" charset="2"/>
              </a:rPr>
              <a:t> </a:t>
            </a:r>
            <a:r>
              <a:rPr lang="it-IT" sz="2200" b="1" dirty="0" err="1">
                <a:sym typeface="Wingdings" panose="05000000000000000000" pitchFamily="2" charset="2"/>
              </a:rPr>
              <a:t>Question</a:t>
            </a:r>
            <a:r>
              <a:rPr lang="it-IT" sz="2200" dirty="0">
                <a:sym typeface="Wingdings" panose="05000000000000000000" pitchFamily="2" charset="2"/>
              </a:rPr>
              <a:t> </a:t>
            </a:r>
            <a:r>
              <a:rPr lang="it-IT" sz="2200" dirty="0" err="1">
                <a:sym typeface="Wingdings" panose="05000000000000000000" pitchFamily="2" charset="2"/>
              </a:rPr>
              <a:t>table</a:t>
            </a:r>
            <a:r>
              <a:rPr lang="it-IT" sz="2200" dirty="0">
                <a:sym typeface="Wingdings" panose="05000000000000000000" pitchFamily="2" charset="2"/>
              </a:rPr>
              <a:t>, </a:t>
            </a:r>
            <a:r>
              <a:rPr lang="it-IT" sz="2200" dirty="0" err="1">
                <a:sym typeface="Wingdings" panose="05000000000000000000" pitchFamily="2" charset="2"/>
              </a:rPr>
              <a:t>associated</a:t>
            </a:r>
            <a:r>
              <a:rPr lang="it-IT" sz="2200" dirty="0">
                <a:sym typeface="Wingdings" panose="05000000000000000000" pitchFamily="2" charset="2"/>
              </a:rPr>
              <a:t> to one product, </a:t>
            </a:r>
            <a:r>
              <a:rPr lang="it-IT" sz="2200" dirty="0" err="1">
                <a:sym typeface="Wingdings" panose="05000000000000000000" pitchFamily="2" charset="2"/>
              </a:rPr>
              <a:t>represents</a:t>
            </a:r>
            <a:r>
              <a:rPr lang="it-IT" sz="2200" dirty="0">
                <a:sym typeface="Wingdings" panose="05000000000000000000" pitchFamily="2" charset="2"/>
              </a:rPr>
              <a:t> the marketing </a:t>
            </a:r>
            <a:r>
              <a:rPr lang="it-IT" sz="2200" dirty="0" err="1">
                <a:sym typeface="Wingdings" panose="05000000000000000000" pitchFamily="2" charset="2"/>
              </a:rPr>
              <a:t>questions</a:t>
            </a:r>
            <a:r>
              <a:rPr lang="it-IT" sz="2200" dirty="0">
                <a:sym typeface="Wingdings" panose="05000000000000000000" pitchFamily="2" charset="2"/>
              </a:rPr>
              <a:t> of the </a:t>
            </a:r>
            <a:r>
              <a:rPr lang="it-IT" sz="2200" dirty="0" err="1">
                <a:sym typeface="Wingdings" panose="05000000000000000000" pitchFamily="2" charset="2"/>
              </a:rPr>
              <a:t>product’s</a:t>
            </a:r>
            <a:r>
              <a:rPr lang="it-IT" sz="2200" dirty="0">
                <a:sym typeface="Wingdings" panose="05000000000000000000" pitchFamily="2" charset="2"/>
              </a:rPr>
              <a:t> </a:t>
            </a:r>
            <a:r>
              <a:rPr lang="it-IT" sz="2200" dirty="0" err="1">
                <a:sym typeface="Wingdings" panose="05000000000000000000" pitchFamily="2" charset="2"/>
              </a:rPr>
              <a:t>questionnaire</a:t>
            </a:r>
            <a:r>
              <a:rPr lang="it-IT" sz="2200" dirty="0">
                <a:sym typeface="Wingdings" panose="05000000000000000000" pitchFamily="2" charset="2"/>
              </a:rPr>
              <a:t>. </a:t>
            </a:r>
            <a:r>
              <a:rPr lang="it-IT" sz="2200" dirty="0" err="1">
                <a:sym typeface="Wingdings" panose="05000000000000000000" pitchFamily="2" charset="2"/>
              </a:rPr>
              <a:t>Since</a:t>
            </a:r>
            <a:r>
              <a:rPr lang="it-IT" sz="2200" dirty="0">
                <a:sym typeface="Wingdings" panose="05000000000000000000" pitchFamily="2" charset="2"/>
              </a:rPr>
              <a:t> </a:t>
            </a:r>
            <a:r>
              <a:rPr lang="it-IT" sz="2200" dirty="0" err="1">
                <a:sym typeface="Wingdings" panose="05000000000000000000" pitchFamily="2" charset="2"/>
              </a:rPr>
              <a:t>they</a:t>
            </a:r>
            <a:r>
              <a:rPr lang="it-IT" sz="2200" dirty="0">
                <a:sym typeface="Wingdings" panose="05000000000000000000" pitchFamily="2" charset="2"/>
              </a:rPr>
              <a:t> </a:t>
            </a:r>
            <a:r>
              <a:rPr lang="it-IT" sz="2200" dirty="0" err="1">
                <a:sym typeface="Wingdings" panose="05000000000000000000" pitchFamily="2" charset="2"/>
              </a:rPr>
              <a:t>vary</a:t>
            </a:r>
            <a:r>
              <a:rPr lang="it-IT" sz="2200" dirty="0">
                <a:sym typeface="Wingdings" panose="05000000000000000000" pitchFamily="2" charset="2"/>
              </a:rPr>
              <a:t> in </a:t>
            </a:r>
            <a:r>
              <a:rPr lang="it-IT" sz="2200" dirty="0" err="1">
                <a:sym typeface="Wingdings" panose="05000000000000000000" pitchFamily="2" charset="2"/>
              </a:rPr>
              <a:t>number</a:t>
            </a:r>
            <a:r>
              <a:rPr lang="it-IT" sz="2200" dirty="0">
                <a:sym typeface="Wingdings" panose="05000000000000000000" pitchFamily="2" charset="2"/>
              </a:rPr>
              <a:t>, </a:t>
            </a:r>
            <a:r>
              <a:rPr lang="it-IT" sz="2200" dirty="0" err="1">
                <a:sym typeface="Wingdings" panose="05000000000000000000" pitchFamily="2" charset="2"/>
              </a:rPr>
              <a:t>they</a:t>
            </a:r>
            <a:r>
              <a:rPr lang="it-IT" sz="2200" dirty="0">
                <a:sym typeface="Wingdings" panose="05000000000000000000" pitchFamily="2" charset="2"/>
              </a:rPr>
              <a:t> </a:t>
            </a:r>
            <a:r>
              <a:rPr lang="it-IT" sz="2200" dirty="0" err="1">
                <a:sym typeface="Wingdings" panose="05000000000000000000" pitchFamily="2" charset="2"/>
              </a:rPr>
              <a:t>can’t</a:t>
            </a:r>
            <a:r>
              <a:rPr lang="it-IT" sz="2200" dirty="0">
                <a:sym typeface="Wingdings" panose="05000000000000000000" pitchFamily="2" charset="2"/>
              </a:rPr>
              <a:t> be </a:t>
            </a:r>
            <a:r>
              <a:rPr lang="it-IT" sz="2200" dirty="0" err="1">
                <a:sym typeface="Wingdings" panose="05000000000000000000" pitchFamily="2" charset="2"/>
              </a:rPr>
              <a:t>column</a:t>
            </a:r>
            <a:r>
              <a:rPr lang="it-IT" sz="2200" dirty="0">
                <a:sym typeface="Wingdings" panose="05000000000000000000" pitchFamily="2" charset="2"/>
              </a:rPr>
              <a:t> of a </a:t>
            </a:r>
            <a:r>
              <a:rPr lang="it-IT" sz="2200" dirty="0" err="1">
                <a:sym typeface="Wingdings" panose="05000000000000000000" pitchFamily="2" charset="2"/>
              </a:rPr>
              <a:t>table</a:t>
            </a:r>
            <a:r>
              <a:rPr lang="it-IT" sz="2200" dirty="0">
                <a:sym typeface="Wingdings" panose="05000000000000000000" pitchFamily="2" charset="2"/>
              </a:rPr>
              <a:t> </a:t>
            </a:r>
            <a:r>
              <a:rPr lang="it-IT" sz="2200" dirty="0" err="1">
                <a:sym typeface="Wingdings" panose="05000000000000000000" pitchFamily="2" charset="2"/>
              </a:rPr>
              <a:t>but</a:t>
            </a:r>
            <a:r>
              <a:rPr lang="it-IT" sz="2200" dirty="0">
                <a:sym typeface="Wingdings" panose="05000000000000000000" pitchFamily="2" charset="2"/>
              </a:rPr>
              <a:t> </a:t>
            </a:r>
            <a:r>
              <a:rPr lang="it-IT" sz="2200" dirty="0" err="1">
                <a:sym typeface="Wingdings" panose="05000000000000000000" pitchFamily="2" charset="2"/>
              </a:rPr>
              <a:t>they’re</a:t>
            </a:r>
            <a:r>
              <a:rPr lang="it-IT" sz="2200" dirty="0">
                <a:sym typeface="Wingdings" panose="05000000000000000000" pitchFamily="2" charset="2"/>
              </a:rPr>
              <a:t> </a:t>
            </a:r>
            <a:r>
              <a:rPr lang="it-IT" sz="2200" dirty="0" err="1">
                <a:sym typeface="Wingdings" panose="05000000000000000000" pitchFamily="2" charset="2"/>
              </a:rPr>
              <a:t>instead</a:t>
            </a:r>
            <a:r>
              <a:rPr lang="it-IT" sz="2200" dirty="0">
                <a:sym typeface="Wingdings" panose="05000000000000000000" pitchFamily="2" charset="2"/>
              </a:rPr>
              <a:t> </a:t>
            </a:r>
            <a:r>
              <a:rPr lang="it-IT" sz="2200" dirty="0" err="1">
                <a:sym typeface="Wingdings" panose="05000000000000000000" pitchFamily="2" charset="2"/>
              </a:rPr>
              <a:t>tuples</a:t>
            </a:r>
            <a:r>
              <a:rPr lang="it-IT" sz="2200" dirty="0">
                <a:sym typeface="Wingdings" panose="05000000000000000000" pitchFamily="2" charset="2"/>
              </a:rPr>
              <a:t> of </a:t>
            </a:r>
            <a:r>
              <a:rPr lang="it-IT" sz="2200" dirty="0" err="1">
                <a:sym typeface="Wingdings" panose="05000000000000000000" pitchFamily="2" charset="2"/>
              </a:rPr>
              <a:t>this</a:t>
            </a:r>
            <a:r>
              <a:rPr lang="it-IT" sz="2200" dirty="0">
                <a:sym typeface="Wingdings" panose="05000000000000000000" pitchFamily="2" charset="2"/>
              </a:rPr>
              <a:t> </a:t>
            </a:r>
            <a:r>
              <a:rPr lang="it-IT" sz="2200" dirty="0" err="1">
                <a:sym typeface="Wingdings" panose="05000000000000000000" pitchFamily="2" charset="2"/>
              </a:rPr>
              <a:t>table</a:t>
            </a:r>
            <a:r>
              <a:rPr lang="it-IT" sz="2200" dirty="0">
                <a:sym typeface="Wingdings" panose="05000000000000000000" pitchFamily="2" charset="2"/>
              </a:rPr>
              <a:t>.</a:t>
            </a:r>
          </a:p>
          <a:p>
            <a:endParaRPr lang="it-IT" sz="2200" dirty="0">
              <a:sym typeface="Wingdings" panose="05000000000000000000" pitchFamily="2" charset="2"/>
            </a:endParaRPr>
          </a:p>
          <a:p>
            <a:r>
              <a:rPr lang="it-IT" sz="2200" b="1" dirty="0" err="1">
                <a:sym typeface="Wingdings" panose="05000000000000000000" pitchFamily="2" charset="2"/>
              </a:rPr>
              <a:t>Variable</a:t>
            </a:r>
            <a:r>
              <a:rPr lang="it-IT" sz="2200" b="1" dirty="0">
                <a:sym typeface="Wingdings" panose="05000000000000000000" pitchFamily="2" charset="2"/>
              </a:rPr>
              <a:t> </a:t>
            </a:r>
            <a:r>
              <a:rPr lang="it-IT" sz="2200" b="1" dirty="0" err="1">
                <a:sym typeface="Wingdings" panose="05000000000000000000" pitchFamily="2" charset="2"/>
              </a:rPr>
              <a:t>Answer</a:t>
            </a:r>
            <a:r>
              <a:rPr lang="it-IT" sz="2200" dirty="0">
                <a:sym typeface="Wingdings" panose="05000000000000000000" pitchFamily="2" charset="2"/>
              </a:rPr>
              <a:t> </a:t>
            </a:r>
            <a:r>
              <a:rPr lang="it-IT" sz="2200" dirty="0" err="1">
                <a:sym typeface="Wingdings" panose="05000000000000000000" pitchFamily="2" charset="2"/>
              </a:rPr>
              <a:t>table</a:t>
            </a:r>
            <a:r>
              <a:rPr lang="it-IT" sz="2200" dirty="0">
                <a:sym typeface="Wingdings" panose="05000000000000000000" pitchFamily="2" charset="2"/>
              </a:rPr>
              <a:t> </a:t>
            </a:r>
            <a:r>
              <a:rPr lang="it-IT" sz="2200" dirty="0" err="1">
                <a:sym typeface="Wingdings" panose="05000000000000000000" pitchFamily="2" charset="2"/>
              </a:rPr>
              <a:t>associates</a:t>
            </a:r>
            <a:r>
              <a:rPr lang="it-IT" sz="2200" dirty="0">
                <a:sym typeface="Wingdings" panose="05000000000000000000" pitchFamily="2" charset="2"/>
              </a:rPr>
              <a:t> to </a:t>
            </a:r>
            <a:r>
              <a:rPr lang="it-IT" sz="2200" dirty="0" err="1">
                <a:sym typeface="Wingdings" panose="05000000000000000000" pitchFamily="2" charset="2"/>
              </a:rPr>
              <a:t>each</a:t>
            </a:r>
            <a:r>
              <a:rPr lang="it-IT" sz="2200" dirty="0">
                <a:sym typeface="Wingdings" panose="05000000000000000000" pitchFamily="2" charset="2"/>
              </a:rPr>
              <a:t> </a:t>
            </a:r>
            <a:r>
              <a:rPr lang="it-IT" sz="2200" dirty="0" err="1">
                <a:sym typeface="Wingdings" panose="05000000000000000000" pitchFamily="2" charset="2"/>
              </a:rPr>
              <a:t>variable</a:t>
            </a:r>
            <a:r>
              <a:rPr lang="it-IT" sz="2200" dirty="0">
                <a:sym typeface="Wingdings" panose="05000000000000000000" pitchFamily="2" charset="2"/>
              </a:rPr>
              <a:t> </a:t>
            </a:r>
            <a:r>
              <a:rPr lang="it-IT" sz="2200" dirty="0" err="1">
                <a:sym typeface="Wingdings" panose="05000000000000000000" pitchFamily="2" charset="2"/>
              </a:rPr>
              <a:t>question</a:t>
            </a:r>
            <a:r>
              <a:rPr lang="it-IT" sz="2200" dirty="0">
                <a:sym typeface="Wingdings" panose="05000000000000000000" pitchFamily="2" charset="2"/>
              </a:rPr>
              <a:t> the </a:t>
            </a:r>
            <a:r>
              <a:rPr lang="it-IT" sz="2200" dirty="0" err="1">
                <a:sym typeface="Wingdings" panose="05000000000000000000" pitchFamily="2" charset="2"/>
              </a:rPr>
              <a:t>corresponding</a:t>
            </a:r>
            <a:r>
              <a:rPr lang="it-IT" sz="2200" dirty="0">
                <a:sym typeface="Wingdings" panose="05000000000000000000" pitchFamily="2" charset="2"/>
              </a:rPr>
              <a:t> </a:t>
            </a:r>
            <a:r>
              <a:rPr lang="it-IT" sz="2200" dirty="0" err="1">
                <a:sym typeface="Wingdings" panose="05000000000000000000" pitchFamily="2" charset="2"/>
              </a:rPr>
              <a:t>answer</a:t>
            </a:r>
            <a:r>
              <a:rPr lang="it-IT" sz="2200" dirty="0">
                <a:sym typeface="Wingdings" panose="05000000000000000000" pitchFamily="2" charset="2"/>
              </a:rPr>
              <a:t> </a:t>
            </a:r>
            <a:r>
              <a:rPr lang="it-IT" sz="2200" dirty="0" err="1">
                <a:sym typeface="Wingdings" panose="05000000000000000000" pitchFamily="2" charset="2"/>
              </a:rPr>
              <a:t>given</a:t>
            </a:r>
            <a:r>
              <a:rPr lang="it-IT" sz="2200" dirty="0">
                <a:sym typeface="Wingdings" panose="05000000000000000000" pitchFamily="2" charset="2"/>
              </a:rPr>
              <a:t> from a user </a:t>
            </a:r>
            <a:r>
              <a:rPr lang="it-IT" sz="2200" dirty="0" err="1">
                <a:sym typeface="Wingdings" panose="05000000000000000000" pitchFamily="2" charset="2"/>
              </a:rPr>
              <a:t>that</a:t>
            </a:r>
            <a:r>
              <a:rPr lang="it-IT" sz="2200" dirty="0">
                <a:sym typeface="Wingdings" panose="05000000000000000000" pitchFamily="2" charset="2"/>
              </a:rPr>
              <a:t> </a:t>
            </a:r>
            <a:r>
              <a:rPr lang="it-IT" sz="2200" dirty="0" err="1">
                <a:sym typeface="Wingdings" panose="05000000000000000000" pitchFamily="2" charset="2"/>
              </a:rPr>
              <a:t>has</a:t>
            </a:r>
            <a:r>
              <a:rPr lang="it-IT" sz="2200" dirty="0">
                <a:sym typeface="Wingdings" panose="05000000000000000000" pitchFamily="2" charset="2"/>
              </a:rPr>
              <a:t> </a:t>
            </a:r>
            <a:r>
              <a:rPr lang="it-IT" sz="2200" dirty="0" err="1">
                <a:sym typeface="Wingdings" panose="05000000000000000000" pitchFamily="2" charset="2"/>
              </a:rPr>
              <a:t>completed</a:t>
            </a:r>
            <a:r>
              <a:rPr lang="it-IT" sz="2200" dirty="0">
                <a:sym typeface="Wingdings" panose="05000000000000000000" pitchFamily="2" charset="2"/>
              </a:rPr>
              <a:t> the </a:t>
            </a:r>
            <a:r>
              <a:rPr lang="it-IT" sz="2200" dirty="0" err="1">
                <a:sym typeface="Wingdings" panose="05000000000000000000" pitchFamily="2" charset="2"/>
              </a:rPr>
              <a:t>questionnaire</a:t>
            </a:r>
            <a:r>
              <a:rPr lang="it-IT" sz="2200" dirty="0">
                <a:sym typeface="Wingdings" panose="05000000000000000000" pitchFamily="2" charset="2"/>
              </a:rPr>
              <a:t> (i.e. </a:t>
            </a:r>
            <a:r>
              <a:rPr lang="it-IT" sz="2200" dirty="0" err="1">
                <a:sym typeface="Wingdings" panose="05000000000000000000" pitchFamily="2" charset="2"/>
              </a:rPr>
              <a:t>has</a:t>
            </a:r>
            <a:r>
              <a:rPr lang="it-IT" sz="2200" dirty="0">
                <a:sym typeface="Wingdings" panose="05000000000000000000" pitchFamily="2" charset="2"/>
              </a:rPr>
              <a:t> a </a:t>
            </a:r>
            <a:r>
              <a:rPr lang="it-IT" sz="2200" dirty="0" err="1">
                <a:sym typeface="Wingdings" panose="05000000000000000000" pitchFamily="2" charset="2"/>
              </a:rPr>
              <a:t>questionnaire</a:t>
            </a:r>
            <a:r>
              <a:rPr lang="it-IT" sz="2200" dirty="0">
                <a:sym typeface="Wingdings" panose="05000000000000000000" pitchFamily="2" charset="2"/>
              </a:rPr>
              <a:t> </a:t>
            </a:r>
            <a:r>
              <a:rPr lang="it-IT" sz="2200" dirty="0" err="1">
                <a:sym typeface="Wingdings" panose="05000000000000000000" pitchFamily="2" charset="2"/>
              </a:rPr>
              <a:t>answer</a:t>
            </a:r>
            <a:r>
              <a:rPr lang="it-IT" sz="2200" dirty="0">
                <a:sym typeface="Wingdings" panose="05000000000000000000" pitchFamily="2" charset="2"/>
              </a:rPr>
              <a:t> </a:t>
            </a:r>
            <a:r>
              <a:rPr lang="it-IT" sz="2200" dirty="0" err="1">
                <a:sym typeface="Wingdings" panose="05000000000000000000" pitchFamily="2" charset="2"/>
              </a:rPr>
              <a:t>tuple</a:t>
            </a:r>
            <a:r>
              <a:rPr lang="it-IT" sz="2200" dirty="0">
                <a:sym typeface="Wingdings" panose="05000000000000000000" pitchFamily="2" charset="2"/>
              </a:rPr>
              <a:t> for </a:t>
            </a:r>
            <a:r>
              <a:rPr lang="it-IT" sz="2200" dirty="0" err="1">
                <a:sym typeface="Wingdings" panose="05000000000000000000" pitchFamily="2" charset="2"/>
              </a:rPr>
              <a:t>that</a:t>
            </a:r>
            <a:r>
              <a:rPr lang="it-IT" sz="2200" dirty="0">
                <a:sym typeface="Wingdings" panose="05000000000000000000" pitchFamily="2" charset="2"/>
              </a:rPr>
              <a:t> product </a:t>
            </a:r>
            <a:r>
              <a:rPr lang="it-IT" sz="2200" dirty="0" err="1">
                <a:sym typeface="Wingdings" panose="05000000000000000000" pitchFamily="2" charset="2"/>
              </a:rPr>
              <a:t>associated</a:t>
            </a:r>
            <a:r>
              <a:rPr lang="it-IT" sz="2200" dirty="0">
                <a:sym typeface="Wingdings" panose="05000000000000000000" pitchFamily="2" charset="2"/>
              </a:rPr>
              <a:t> to </a:t>
            </a:r>
            <a:r>
              <a:rPr lang="it-IT" sz="2200" dirty="0" err="1">
                <a:sym typeface="Wingdings" panose="05000000000000000000" pitchFamily="2" charset="2"/>
              </a:rPr>
              <a:t>him</a:t>
            </a:r>
            <a:r>
              <a:rPr lang="it-IT" sz="2200" dirty="0">
                <a:sym typeface="Wingdings" panose="05000000000000000000" pitchFamily="2" charset="2"/>
              </a:rPr>
              <a:t>)</a:t>
            </a:r>
            <a:endParaRPr lang="it-IT" sz="2200" b="1" dirty="0">
              <a:sym typeface="Wingdings" panose="05000000000000000000" pitchFamily="2" charset="2"/>
            </a:endParaRPr>
          </a:p>
          <a:p>
            <a:r>
              <a:rPr lang="it-IT" dirty="0"/>
              <a:t> </a:t>
            </a:r>
            <a:endParaRPr lang="it-IT" b="1" dirty="0"/>
          </a:p>
        </p:txBody>
      </p:sp>
    </p:spTree>
    <p:extLst>
      <p:ext uri="{BB962C8B-B14F-4D97-AF65-F5344CB8AC3E}">
        <p14:creationId xmlns:p14="http://schemas.microsoft.com/office/powerpoint/2010/main" val="256205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3873</TotalTime>
  <Words>2328</Words>
  <Application>Microsoft Office PowerPoint</Application>
  <PresentationFormat>Presentazione su schermo (4:3)</PresentationFormat>
  <Paragraphs>393</Paragraphs>
  <Slides>22</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Consolas</vt:lpstr>
      <vt:lpstr>Courier New</vt:lpstr>
      <vt:lpstr>Office Theme</vt:lpstr>
      <vt:lpstr>Data bases 2</vt:lpstr>
      <vt:lpstr>Specifications</vt:lpstr>
      <vt:lpstr>Specifications</vt:lpstr>
      <vt:lpstr>Presentazione standard di PowerPoint</vt:lpstr>
      <vt:lpstr>Relational model</vt:lpstr>
      <vt:lpstr>Motivations</vt:lpstr>
      <vt:lpstr>SQL DDL</vt:lpstr>
      <vt:lpstr>SQL DDL</vt:lpstr>
      <vt:lpstr>SQL DDL</vt:lpstr>
      <vt:lpstr>SQL DDL</vt:lpstr>
      <vt:lpstr>Relationship “Logs” </vt:lpstr>
      <vt:lpstr>Relationship “Fills” </vt:lpstr>
      <vt:lpstr>Relationship “IsAbout” </vt:lpstr>
      <vt:lpstr>Relationship “Reviews” </vt:lpstr>
      <vt:lpstr>Relationship “ReferingTo” </vt:lpstr>
      <vt:lpstr>Relationship “Variable answer” </vt:lpstr>
      <vt:lpstr>Components</vt:lpstr>
      <vt:lpstr>Components</vt:lpstr>
      <vt:lpstr>Components</vt:lpstr>
      <vt:lpstr>Components</vt:lpstr>
      <vt:lpstr>Triggers</vt:lpstr>
      <vt:lpstr>Triggers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295</cp:revision>
  <dcterms:created xsi:type="dcterms:W3CDTF">2020-11-06T10:16:45Z</dcterms:created>
  <dcterms:modified xsi:type="dcterms:W3CDTF">2021-02-10T16:07:38Z</dcterms:modified>
</cp:coreProperties>
</file>