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88" r:id="rId4"/>
    <p:sldId id="289" r:id="rId5"/>
    <p:sldId id="276" r:id="rId6"/>
    <p:sldId id="262" r:id="rId7"/>
    <p:sldId id="297" r:id="rId8"/>
    <p:sldId id="298" r:id="rId9"/>
    <p:sldId id="299" r:id="rId10"/>
    <p:sldId id="278" r:id="rId11"/>
    <p:sldId id="290" r:id="rId12"/>
    <p:sldId id="291" r:id="rId13"/>
    <p:sldId id="292" r:id="rId14"/>
    <p:sldId id="293" r:id="rId15"/>
    <p:sldId id="294" r:id="rId16"/>
    <p:sldId id="286" r:id="rId17"/>
    <p:sldId id="296" r:id="rId18"/>
    <p:sldId id="300" r:id="rId19"/>
    <p:sldId id="301" r:id="rId20"/>
    <p:sldId id="303" r:id="rId21"/>
    <p:sldId id="30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5" autoAdjust="0"/>
  </p:normalViewPr>
  <p:slideViewPr>
    <p:cSldViewPr snapToGrid="0">
      <p:cViewPr varScale="1">
        <p:scale>
          <a:sx n="99" d="100"/>
          <a:sy n="99" d="100"/>
        </p:scale>
        <p:origin x="1022" y="72"/>
      </p:cViewPr>
      <p:guideLst>
        <p:guide orient="horz" pos="2160"/>
        <p:guide pos="2880"/>
      </p:guideLst>
    </p:cSldViewPr>
  </p:slideViewPr>
  <p:outlineViewPr>
    <p:cViewPr>
      <p:scale>
        <a:sx n="33" d="100"/>
        <a:sy n="33" d="100"/>
      </p:scale>
      <p:origin x="0" y="-3922"/>
    </p:cViewPr>
  </p:outlineViewPr>
  <p:notesTextViewPr>
    <p:cViewPr>
      <p:scale>
        <a:sx n="1" d="1"/>
        <a:sy n="1" d="1"/>
      </p:scale>
      <p:origin x="0" y="0"/>
    </p:cViewPr>
  </p:notesTextViewPr>
  <p:sorterViewPr>
    <p:cViewPr>
      <p:scale>
        <a:sx n="200" d="100"/>
        <a:sy n="200" d="100"/>
      </p:scale>
      <p:origin x="0" y="-10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10/02/2021</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‹N›</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C687BD1-250A-4D3C-93F8-CE8E4620A598}" type="slidenum">
              <a:rPr lang="en-GB" smtClean="0"/>
              <a:t>4</a:t>
            </a:fld>
            <a:endParaRPr lang="en-GB" dirty="0"/>
          </a:p>
        </p:txBody>
      </p:sp>
    </p:spTree>
    <p:extLst>
      <p:ext uri="{BB962C8B-B14F-4D97-AF65-F5344CB8AC3E}">
        <p14:creationId xmlns:p14="http://schemas.microsoft.com/office/powerpoint/2010/main" val="3902224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7993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6834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528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7266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C687BD1-250A-4D3C-93F8-CE8E4620A598}" type="slidenum">
              <a:rPr lang="en-GB" smtClean="0"/>
              <a:t>16</a:t>
            </a:fld>
            <a:endParaRPr lang="en-GB" dirty="0"/>
          </a:p>
        </p:txBody>
      </p:sp>
    </p:spTree>
    <p:extLst>
      <p:ext uri="{BB962C8B-B14F-4D97-AF65-F5344CB8AC3E}">
        <p14:creationId xmlns:p14="http://schemas.microsoft.com/office/powerpoint/2010/main" val="4038001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10/02/2021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10/02/2021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10/02/2021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10/02/2021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10/02/2021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10/02/2021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10/02/2021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10/02/2021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10/02/2021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10/02/2021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10/02/2021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10/02/2021</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‹N›</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en-GB" dirty="0"/>
              <a:t>JPA exercise: XYZ</a:t>
            </a:r>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“Logs” </a:t>
            </a:r>
          </a:p>
        </p:txBody>
      </p:sp>
      <p:sp>
        <p:nvSpPr>
          <p:cNvPr id="5" name="Content Placeholder 4"/>
          <p:cNvSpPr>
            <a:spLocks noGrp="1"/>
          </p:cNvSpPr>
          <p:nvPr>
            <p:ph sz="half" idx="2"/>
          </p:nvPr>
        </p:nvSpPr>
        <p:spPr>
          <a:xfrm>
            <a:off x="5007220" y="1782731"/>
            <a:ext cx="3886200" cy="4592930"/>
          </a:xfrm>
        </p:spPr>
        <p:txBody>
          <a:bodyPr>
            <a:normAutofit fontScale="92500" lnSpcReduction="20000"/>
          </a:bodyPr>
          <a:lstStyle/>
          <a:p>
            <a:r>
              <a:rPr lang="en-GB" dirty="0"/>
              <a:t>User </a:t>
            </a:r>
            <a:r>
              <a:rPr lang="en-GB" dirty="0">
                <a:sym typeface="Wingdings" panose="05000000000000000000" pitchFamily="2" charset="2"/>
              </a:rPr>
              <a:t></a:t>
            </a:r>
            <a:r>
              <a:rPr lang="en-GB" dirty="0"/>
              <a:t> Log </a:t>
            </a:r>
            <a:br>
              <a:rPr lang="en-GB" dirty="0"/>
            </a:br>
            <a:r>
              <a:rPr lang="en-GB" dirty="0"/>
              <a:t>@OneToMany</a:t>
            </a:r>
          </a:p>
          <a:p>
            <a:pPr lvl="1"/>
            <a:r>
              <a:rPr lang="en-GB" dirty="0"/>
              <a:t>Not requested by the specification</a:t>
            </a:r>
          </a:p>
          <a:p>
            <a:r>
              <a:rPr lang="en-GB" dirty="0"/>
              <a:t>Log </a:t>
            </a:r>
            <a:r>
              <a:rPr lang="en-GB" dirty="0">
                <a:sym typeface="Wingdings" panose="05000000000000000000" pitchFamily="2" charset="2"/>
              </a:rPr>
              <a:t> User </a:t>
            </a:r>
            <a:br>
              <a:rPr lang="en-GB" dirty="0">
                <a:sym typeface="Wingdings" panose="05000000000000000000" pitchFamily="2" charset="2"/>
              </a:rPr>
            </a:br>
            <a:r>
              <a:rPr lang="en-GB" dirty="0">
                <a:sym typeface="Wingdings" panose="05000000000000000000" pitchFamily="2" charset="2"/>
              </a:rPr>
              <a:t>@ManyToOne</a:t>
            </a:r>
          </a:p>
          <a:p>
            <a:pPr lvl="1"/>
            <a:r>
              <a:rPr lang="en-GB" dirty="0"/>
              <a:t>Necessary to add to new log info as the user logs in</a:t>
            </a:r>
          </a:p>
          <a:p>
            <a:pPr>
              <a:lnSpc>
                <a:spcPct val="100000"/>
              </a:lnSpc>
            </a:pPr>
            <a:r>
              <a:rPr lang="it-IT" dirty="0" err="1"/>
              <a:t>Unidirectional</a:t>
            </a:r>
            <a:r>
              <a:rPr lang="it-IT" dirty="0"/>
              <a:t> 0:N</a:t>
            </a:r>
          </a:p>
          <a:p>
            <a:pPr lvl="1"/>
            <a:r>
              <a:rPr lang="en-GB" dirty="0">
                <a:sym typeface="Wingdings" panose="05000000000000000000" pitchFamily="2" charset="2"/>
              </a:rPr>
              <a:t>Do not map the @ToMany side of the relationship as a collection data member and use (named) JPQL queries to retrieve the correlated objects when needed</a:t>
            </a:r>
          </a:p>
          <a:p>
            <a:pPr lvl="1"/>
            <a:endParaRPr lang="en-GB" dirty="0">
              <a:sym typeface="Wingdings" panose="05000000000000000000" pitchFamily="2" charset="2"/>
            </a:endParaRPr>
          </a:p>
          <a:p>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759710" y="2105721"/>
            <a:ext cx="481222" cy="369332"/>
          </a:xfrm>
          <a:prstGeom prst="rect">
            <a:avLst/>
          </a:prstGeom>
          <a:noFill/>
        </p:spPr>
        <p:txBody>
          <a:bodyPr wrap="none" rtlCol="0">
            <a:spAutoFit/>
          </a:bodyPr>
          <a:lstStyle/>
          <a:p>
            <a:r>
              <a:rPr lang="en-GB" dirty="0"/>
              <a:t>1:1</a:t>
            </a:r>
          </a:p>
        </p:txBody>
      </p:sp>
      <p:sp>
        <p:nvSpPr>
          <p:cNvPr id="13" name="TextBox 12"/>
          <p:cNvSpPr txBox="1"/>
          <p:nvPr/>
        </p:nvSpPr>
        <p:spPr>
          <a:xfrm>
            <a:off x="2081419" y="1380618"/>
            <a:ext cx="603050" cy="369332"/>
          </a:xfrm>
          <a:prstGeom prst="rect">
            <a:avLst/>
          </a:prstGeom>
          <a:noFill/>
        </p:spPr>
        <p:txBody>
          <a:bodyPr wrap="none" rtlCol="0">
            <a:spAutoFit/>
          </a:bodyPr>
          <a:lstStyle/>
          <a:p>
            <a:r>
              <a:rPr lang="en-GB" dirty="0"/>
              <a:t>Logs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1</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2101117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“Fills” </a:t>
            </a:r>
          </a:p>
        </p:txBody>
      </p:sp>
      <p:sp>
        <p:nvSpPr>
          <p:cNvPr id="5" name="Content Placeholder 4"/>
          <p:cNvSpPr>
            <a:spLocks noGrp="1"/>
          </p:cNvSpPr>
          <p:nvPr>
            <p:ph sz="half" idx="2"/>
          </p:nvPr>
        </p:nvSpPr>
        <p:spPr>
          <a:xfrm>
            <a:off x="4629150" y="1825625"/>
            <a:ext cx="4284652" cy="4592930"/>
          </a:xfrm>
        </p:spPr>
        <p:txBody>
          <a:bodyPr>
            <a:normAutofit fontScale="92500" lnSpcReduction="20000"/>
          </a:bodyPr>
          <a:lstStyle/>
          <a:p>
            <a:r>
              <a:rPr lang="en-GB" sz="2400" dirty="0"/>
              <a:t>User </a:t>
            </a:r>
            <a:r>
              <a:rPr lang="en-GB" sz="2400" dirty="0">
                <a:sym typeface="Wingdings" panose="05000000000000000000" pitchFamily="2" charset="2"/>
              </a:rPr>
              <a:t></a:t>
            </a:r>
            <a:r>
              <a:rPr lang="en-GB" sz="2400" dirty="0"/>
              <a:t> Questionnaire Answer </a:t>
            </a:r>
            <a:br>
              <a:rPr lang="en-GB" dirty="0"/>
            </a:br>
            <a:r>
              <a:rPr lang="en-GB" dirty="0"/>
              <a:t>@OneToMany</a:t>
            </a:r>
          </a:p>
          <a:p>
            <a:pPr lvl="1"/>
            <a:r>
              <a:rPr lang="en-GB" dirty="0"/>
              <a:t>Necessary to retrieve the user questionnaire to check if he has already filled the questionnaire of the day</a:t>
            </a:r>
          </a:p>
          <a:p>
            <a:pPr lvl="1"/>
            <a:endParaRPr lang="en-GB" dirty="0"/>
          </a:p>
          <a:p>
            <a:r>
              <a:rPr lang="en-GB" sz="2400" dirty="0"/>
              <a:t>Questionnaire Answer </a:t>
            </a:r>
            <a:r>
              <a:rPr lang="en-GB" sz="2400" dirty="0">
                <a:sym typeface="Wingdings" panose="05000000000000000000" pitchFamily="2" charset="2"/>
              </a:rPr>
              <a:t> User </a:t>
            </a:r>
            <a:br>
              <a:rPr lang="en-GB" dirty="0">
                <a:sym typeface="Wingdings" panose="05000000000000000000" pitchFamily="2" charset="2"/>
              </a:rPr>
            </a:br>
            <a:r>
              <a:rPr lang="en-GB" dirty="0">
                <a:sym typeface="Wingdings" panose="05000000000000000000" pitchFamily="2" charset="2"/>
              </a:rPr>
              <a:t>@ManyToOne</a:t>
            </a:r>
          </a:p>
          <a:p>
            <a:pPr lvl="1"/>
            <a:r>
              <a:rPr lang="en-GB" dirty="0"/>
              <a:t>Not requested by the specification</a:t>
            </a:r>
          </a:p>
          <a:p>
            <a:pPr marL="457200" lvl="1" indent="0">
              <a:buNone/>
            </a:pPr>
            <a:endParaRPr lang="en-GB" dirty="0">
              <a:sym typeface="Wingdings" panose="05000000000000000000" pitchFamily="2" charset="2"/>
            </a:endParaRPr>
          </a:p>
          <a:p>
            <a:r>
              <a:rPr lang="en-GB" dirty="0">
                <a:sym typeface="Wingdings" panose="05000000000000000000" pitchFamily="2" charset="2"/>
              </a:rPr>
              <a:t>Unidirectional 1:N</a:t>
            </a:r>
          </a:p>
          <a:p>
            <a:pPr lvl="1"/>
            <a:r>
              <a:rPr lang="en-GB" dirty="0">
                <a:sym typeface="Wingdings" panose="05000000000000000000" pitchFamily="2" charset="2"/>
              </a:rPr>
              <a:t>Mapping the relationship as if it were bidirectional and use only the needed side</a:t>
            </a: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43565" y="1380618"/>
            <a:ext cx="538930" cy="369332"/>
          </a:xfrm>
          <a:prstGeom prst="rect">
            <a:avLst/>
          </a:prstGeom>
          <a:noFill/>
        </p:spPr>
        <p:txBody>
          <a:bodyPr wrap="none" rtlCol="0">
            <a:spAutoFit/>
          </a:bodyPr>
          <a:lstStyle/>
          <a:p>
            <a:r>
              <a:rPr lang="en-GB" dirty="0"/>
              <a:t>Fills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1159403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dirty="0" err="1"/>
              <a:t>IsAbout</a:t>
            </a:r>
            <a:r>
              <a:rPr lang="en-GB" dirty="0"/>
              <a:t>” </a:t>
            </a:r>
          </a:p>
        </p:txBody>
      </p:sp>
      <p:sp>
        <p:nvSpPr>
          <p:cNvPr id="5" name="Content Placeholder 4"/>
          <p:cNvSpPr>
            <a:spLocks noGrp="1"/>
          </p:cNvSpPr>
          <p:nvPr>
            <p:ph sz="half" idx="2"/>
          </p:nvPr>
        </p:nvSpPr>
        <p:spPr>
          <a:xfrm>
            <a:off x="4629149" y="1491449"/>
            <a:ext cx="4514851" cy="4927106"/>
          </a:xfrm>
        </p:spPr>
        <p:txBody>
          <a:bodyPr>
            <a:normAutofit lnSpcReduction="10000"/>
          </a:bodyPr>
          <a:lstStyle/>
          <a:p>
            <a:r>
              <a:rPr lang="en-GB" sz="2200" dirty="0"/>
              <a:t>Product </a:t>
            </a:r>
            <a:r>
              <a:rPr lang="en-GB" sz="2200" dirty="0">
                <a:sym typeface="Wingdings" panose="05000000000000000000" pitchFamily="2" charset="2"/>
              </a:rPr>
              <a:t></a:t>
            </a:r>
            <a:r>
              <a:rPr lang="en-GB" sz="2200" dirty="0"/>
              <a:t> Questionnaire Answer </a:t>
            </a:r>
            <a:br>
              <a:rPr lang="en-GB" dirty="0"/>
            </a:br>
            <a:r>
              <a:rPr lang="en-GB" dirty="0"/>
              <a:t>@OneToMany</a:t>
            </a:r>
          </a:p>
          <a:p>
            <a:pPr lvl="1"/>
            <a:r>
              <a:rPr lang="en-US" dirty="0"/>
              <a:t>Not required</a:t>
            </a:r>
          </a:p>
          <a:p>
            <a:r>
              <a:rPr lang="en-GB" sz="2200" dirty="0"/>
              <a:t>Questionnaire Answers </a:t>
            </a:r>
            <a:r>
              <a:rPr lang="en-GB" sz="2200" dirty="0">
                <a:sym typeface="Wingdings" panose="05000000000000000000" pitchFamily="2" charset="2"/>
              </a:rPr>
              <a:t> </a:t>
            </a:r>
            <a:r>
              <a:rPr lang="en-GB" sz="2200" dirty="0"/>
              <a:t>Product</a:t>
            </a:r>
            <a:r>
              <a:rPr lang="en-GB" sz="2200" dirty="0">
                <a:sym typeface="Wingdings" panose="05000000000000000000" pitchFamily="2" charset="2"/>
              </a:rPr>
              <a:t> </a:t>
            </a:r>
            <a:br>
              <a:rPr lang="en-GB" dirty="0">
                <a:sym typeface="Wingdings" panose="05000000000000000000" pitchFamily="2" charset="2"/>
              </a:rPr>
            </a:br>
            <a:r>
              <a:rPr lang="en-GB" dirty="0">
                <a:sym typeface="Wingdings" panose="05000000000000000000" pitchFamily="2" charset="2"/>
              </a:rPr>
              <a:t>@ManyToOne</a:t>
            </a:r>
          </a:p>
          <a:p>
            <a:pPr lvl="1"/>
            <a:r>
              <a:rPr lang="en-US" dirty="0"/>
              <a:t>To retrieve the </a:t>
            </a:r>
            <a:r>
              <a:rPr lang="en-GB" sz="2400" dirty="0"/>
              <a:t>Questionnaire Answer’s product</a:t>
            </a:r>
            <a:endParaRPr lang="en-US" dirty="0"/>
          </a:p>
          <a:p>
            <a:pPr>
              <a:lnSpc>
                <a:spcPct val="100000"/>
              </a:lnSpc>
            </a:pPr>
            <a:r>
              <a:rPr lang="it-IT" dirty="0" err="1"/>
              <a:t>Unidirectional</a:t>
            </a:r>
            <a:r>
              <a:rPr lang="it-IT" dirty="0"/>
              <a:t> 0:N</a:t>
            </a:r>
          </a:p>
          <a:p>
            <a:pPr lvl="1"/>
            <a:r>
              <a:rPr lang="en-GB" dirty="0">
                <a:sym typeface="Wingdings" panose="05000000000000000000" pitchFamily="2" charset="2"/>
              </a:rPr>
              <a:t>Do not map the @ToMany side of the relationship as a collection data member and use (named) JPQL queries to retrieve the correlated objects when needed</a:t>
            </a:r>
          </a:p>
          <a:p>
            <a:pPr lvl="1"/>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50915" y="1390228"/>
            <a:ext cx="907621" cy="369332"/>
          </a:xfrm>
          <a:prstGeom prst="rect">
            <a:avLst/>
          </a:prstGeom>
          <a:noFill/>
        </p:spPr>
        <p:txBody>
          <a:bodyPr wrap="none" rtlCol="0">
            <a:spAutoFit/>
          </a:bodyPr>
          <a:lstStyle/>
          <a:p>
            <a:r>
              <a:rPr lang="en-GB" dirty="0" err="1"/>
              <a:t>IsAbout</a:t>
            </a:r>
            <a:endParaRPr lang="en-GB" dirty="0"/>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Questionnaire</a:t>
            </a:r>
          </a:p>
          <a:p>
            <a:pPr algn="ctr"/>
            <a:r>
              <a:rPr lang="en-GB" dirty="0"/>
              <a:t>Answer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716912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a:t>Reviews</a:t>
            </a:r>
            <a:r>
              <a:rPr lang="en-GB" dirty="0"/>
              <a:t>” </a:t>
            </a:r>
          </a:p>
        </p:txBody>
      </p:sp>
      <p:sp>
        <p:nvSpPr>
          <p:cNvPr id="5" name="Content Placeholder 4"/>
          <p:cNvSpPr>
            <a:spLocks noGrp="1"/>
          </p:cNvSpPr>
          <p:nvPr>
            <p:ph sz="half" idx="2"/>
          </p:nvPr>
        </p:nvSpPr>
        <p:spPr>
          <a:xfrm>
            <a:off x="4629149" y="1825625"/>
            <a:ext cx="4381685" cy="4592930"/>
          </a:xfrm>
        </p:spPr>
        <p:txBody>
          <a:bodyPr>
            <a:normAutofit lnSpcReduction="10000"/>
          </a:bodyPr>
          <a:lstStyle/>
          <a:p>
            <a:r>
              <a:rPr lang="en-GB" dirty="0"/>
              <a:t>Product </a:t>
            </a:r>
            <a:r>
              <a:rPr lang="en-GB" dirty="0">
                <a:sym typeface="Wingdings" panose="05000000000000000000" pitchFamily="2" charset="2"/>
              </a:rPr>
              <a:t></a:t>
            </a:r>
            <a:r>
              <a:rPr lang="en-GB" dirty="0"/>
              <a:t> Review </a:t>
            </a:r>
            <a:br>
              <a:rPr lang="en-GB" dirty="0"/>
            </a:br>
            <a:r>
              <a:rPr lang="en-GB" dirty="0"/>
              <a:t>@OneToMany</a:t>
            </a:r>
          </a:p>
          <a:p>
            <a:pPr lvl="1"/>
            <a:r>
              <a:rPr lang="en-GB" dirty="0"/>
              <a:t>Necessary to retrieve the reviews of a product for the home page</a:t>
            </a:r>
          </a:p>
          <a:p>
            <a:r>
              <a:rPr lang="en-GB" dirty="0"/>
              <a:t>Review </a:t>
            </a:r>
            <a:r>
              <a:rPr lang="en-GB" dirty="0">
                <a:sym typeface="Wingdings" panose="05000000000000000000" pitchFamily="2" charset="2"/>
              </a:rPr>
              <a:t> </a:t>
            </a:r>
            <a:r>
              <a:rPr lang="en-GB" dirty="0"/>
              <a:t>Product</a:t>
            </a:r>
            <a:r>
              <a:rPr lang="en-GB" dirty="0">
                <a:sym typeface="Wingdings" panose="05000000000000000000" pitchFamily="2" charset="2"/>
              </a:rPr>
              <a:t> </a:t>
            </a:r>
            <a:br>
              <a:rPr lang="en-GB" dirty="0">
                <a:sym typeface="Wingdings" panose="05000000000000000000" pitchFamily="2" charset="2"/>
              </a:rPr>
            </a:br>
            <a:r>
              <a:rPr lang="en-GB" dirty="0">
                <a:sym typeface="Wingdings" panose="05000000000000000000" pitchFamily="2" charset="2"/>
              </a:rPr>
              <a:t>@ManyToOne</a:t>
            </a:r>
          </a:p>
          <a:p>
            <a:pPr lvl="1"/>
            <a:r>
              <a:rPr lang="en-US" dirty="0"/>
              <a:t>Not required</a:t>
            </a:r>
          </a:p>
          <a:p>
            <a:pPr>
              <a:lnSpc>
                <a:spcPct val="100000"/>
              </a:lnSpc>
            </a:pPr>
            <a:r>
              <a:rPr lang="it-IT" dirty="0" err="1"/>
              <a:t>Unidirectional</a:t>
            </a:r>
            <a:r>
              <a:rPr lang="it-IT" dirty="0"/>
              <a:t> 0:N</a:t>
            </a:r>
          </a:p>
          <a:p>
            <a:pPr lvl="1">
              <a:lnSpc>
                <a:spcPct val="100000"/>
              </a:lnSpc>
            </a:pPr>
            <a:r>
              <a:rPr lang="en-US" dirty="0"/>
              <a:t>Mapping the relationship as if it were bidirectional and use only the needed side</a:t>
            </a:r>
          </a:p>
          <a:p>
            <a:pPr lvl="1"/>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Review</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55230" y="1370978"/>
            <a:ext cx="944105" cy="369332"/>
          </a:xfrm>
          <a:prstGeom prst="rect">
            <a:avLst/>
          </a:prstGeom>
          <a:noFill/>
        </p:spPr>
        <p:txBody>
          <a:bodyPr wrap="none" rtlCol="0">
            <a:spAutoFit/>
          </a:bodyPr>
          <a:lstStyle/>
          <a:p>
            <a:r>
              <a:rPr lang="en-US" sz="1800" dirty="0"/>
              <a:t>Reviews</a:t>
            </a:r>
            <a:endParaRPr lang="en-GB" dirty="0"/>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Review</a:t>
            </a:r>
            <a:endParaRPr lang="en-GB"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t>Review</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092544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err="1"/>
              <a:t>ReferingTo</a:t>
            </a:r>
            <a:r>
              <a:rPr lang="en-GB" dirty="0"/>
              <a:t>” </a:t>
            </a:r>
          </a:p>
        </p:txBody>
      </p:sp>
      <p:sp>
        <p:nvSpPr>
          <p:cNvPr id="5" name="Content Placeholder 4"/>
          <p:cNvSpPr>
            <a:spLocks noGrp="1"/>
          </p:cNvSpPr>
          <p:nvPr>
            <p:ph sz="half" idx="2"/>
          </p:nvPr>
        </p:nvSpPr>
        <p:spPr>
          <a:xfrm>
            <a:off x="4629149" y="1825625"/>
            <a:ext cx="4381685" cy="4592930"/>
          </a:xfrm>
        </p:spPr>
        <p:txBody>
          <a:bodyPr>
            <a:normAutofit lnSpcReduction="10000"/>
          </a:bodyPr>
          <a:lstStyle/>
          <a:p>
            <a:r>
              <a:rPr lang="en-GB" dirty="0"/>
              <a:t>Product </a:t>
            </a:r>
            <a:r>
              <a:rPr lang="en-GB" dirty="0">
                <a:sym typeface="Wingdings" panose="05000000000000000000" pitchFamily="2" charset="2"/>
              </a:rPr>
              <a:t></a:t>
            </a:r>
            <a:r>
              <a:rPr lang="en-GB" dirty="0"/>
              <a:t> </a:t>
            </a:r>
            <a:r>
              <a:rPr lang="en-GB" sz="2800" dirty="0"/>
              <a:t>Variable question</a:t>
            </a:r>
            <a:r>
              <a:rPr lang="en-GB" dirty="0"/>
              <a:t> </a:t>
            </a:r>
            <a:br>
              <a:rPr lang="en-GB" dirty="0"/>
            </a:br>
            <a:r>
              <a:rPr lang="en-GB" dirty="0"/>
              <a:t>@OneToMany</a:t>
            </a:r>
          </a:p>
          <a:p>
            <a:pPr lvl="1"/>
            <a:r>
              <a:rPr lang="en-GB" dirty="0"/>
              <a:t>Necessary to retrieve the variable question a product when accessing a questionnaire</a:t>
            </a:r>
          </a:p>
          <a:p>
            <a:r>
              <a:rPr lang="en-GB" sz="2800" dirty="0"/>
              <a:t>Variable question</a:t>
            </a:r>
            <a:r>
              <a:rPr lang="en-GB" dirty="0"/>
              <a:t> </a:t>
            </a:r>
            <a:r>
              <a:rPr lang="en-GB" dirty="0">
                <a:sym typeface="Wingdings" panose="05000000000000000000" pitchFamily="2" charset="2"/>
              </a:rPr>
              <a:t> </a:t>
            </a:r>
            <a:r>
              <a:rPr lang="en-GB" dirty="0"/>
              <a:t>Product</a:t>
            </a:r>
            <a:r>
              <a:rPr lang="en-GB" dirty="0">
                <a:sym typeface="Wingdings" panose="05000000000000000000" pitchFamily="2" charset="2"/>
              </a:rPr>
              <a:t> </a:t>
            </a:r>
            <a:br>
              <a:rPr lang="en-GB" dirty="0">
                <a:sym typeface="Wingdings" panose="05000000000000000000" pitchFamily="2" charset="2"/>
              </a:rPr>
            </a:br>
            <a:r>
              <a:rPr lang="en-GB" dirty="0">
                <a:sym typeface="Wingdings" panose="05000000000000000000" pitchFamily="2" charset="2"/>
              </a:rPr>
              <a:t>@ManyToOne</a:t>
            </a:r>
          </a:p>
          <a:p>
            <a:pPr lvl="1"/>
            <a:r>
              <a:rPr lang="en-US" dirty="0"/>
              <a:t>Necessary to set product of the variable question</a:t>
            </a:r>
          </a:p>
          <a:p>
            <a:pPr marL="457200" lvl="1" indent="0">
              <a:buNone/>
            </a:pPr>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endParaRPr lang="en-GB" dirty="0"/>
          </a:p>
          <a:p>
            <a:endParaRPr lang="en-GB" dirty="0"/>
          </a:p>
        </p:txBody>
      </p:sp>
      <p:sp>
        <p:nvSpPr>
          <p:cNvPr id="6" name="Rectangle 5"/>
          <p:cNvSpPr/>
          <p:nvPr/>
        </p:nvSpPr>
        <p:spPr>
          <a:xfrm>
            <a:off x="3022124" y="1573510"/>
            <a:ext cx="1568918" cy="8150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a:endCxn id="8" idx="0"/>
          </p:cNvCxnSpPr>
          <p:nvPr/>
        </p:nvCxnSpPr>
        <p:spPr>
          <a:xfrm flipH="1" flipV="1">
            <a:off x="2610924" y="1980050"/>
            <a:ext cx="411200" cy="97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799116" y="1354138"/>
            <a:ext cx="1176604" cy="369332"/>
          </a:xfrm>
          <a:prstGeom prst="rect">
            <a:avLst/>
          </a:prstGeom>
          <a:noFill/>
        </p:spPr>
        <p:txBody>
          <a:bodyPr wrap="none" rtlCol="0">
            <a:spAutoFit/>
          </a:bodyPr>
          <a:lstStyle/>
          <a:p>
            <a:r>
              <a:rPr lang="en-US" sz="1800" dirty="0" err="1"/>
              <a:t>ReferingTo</a:t>
            </a:r>
            <a:endParaRPr lang="en-GB" dirty="0"/>
          </a:p>
        </p:txBody>
      </p:sp>
      <p:sp>
        <p:nvSpPr>
          <p:cNvPr id="14" name="Rectangle 13"/>
          <p:cNvSpPr/>
          <p:nvPr/>
        </p:nvSpPr>
        <p:spPr>
          <a:xfrm>
            <a:off x="2994260" y="3028576"/>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6" name="Straight Connector 15"/>
          <p:cNvCxnSpPr>
            <a:cxnSpLocks/>
            <a:stCxn id="14" idx="1"/>
            <a:endCxn id="15" idx="3"/>
          </p:cNvCxnSpPr>
          <p:nvPr/>
        </p:nvCxnSpPr>
        <p:spPr>
          <a:xfrm flipH="1">
            <a:off x="1791095" y="3402986"/>
            <a:ext cx="1203165"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68044" y="4342949"/>
            <a:ext cx="1568918" cy="724759"/>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19" name="Straight Connector 18"/>
          <p:cNvCxnSpPr>
            <a:cxnSpLocks/>
            <a:stCxn id="17" idx="1"/>
            <a:endCxn id="18" idx="3"/>
          </p:cNvCxnSpPr>
          <p:nvPr/>
        </p:nvCxnSpPr>
        <p:spPr>
          <a:xfrm flipH="1">
            <a:off x="1799116" y="4705329"/>
            <a:ext cx="1168928" cy="5089"/>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250076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US" sz="4400" dirty="0"/>
              <a:t>Variable answer</a:t>
            </a:r>
            <a:r>
              <a:rPr lang="en-GB" dirty="0"/>
              <a:t>” </a:t>
            </a:r>
          </a:p>
        </p:txBody>
      </p:sp>
      <p:sp>
        <p:nvSpPr>
          <p:cNvPr id="5" name="Content Placeholder 4"/>
          <p:cNvSpPr>
            <a:spLocks noGrp="1"/>
          </p:cNvSpPr>
          <p:nvPr>
            <p:ph sz="half" idx="2"/>
          </p:nvPr>
        </p:nvSpPr>
        <p:spPr>
          <a:xfrm>
            <a:off x="4966370" y="1506945"/>
            <a:ext cx="3955792" cy="4592930"/>
          </a:xfrm>
        </p:spPr>
        <p:txBody>
          <a:bodyPr>
            <a:normAutofit/>
          </a:bodyPr>
          <a:lstStyle/>
          <a:p>
            <a:pPr marL="0" indent="0">
              <a:buNone/>
            </a:pPr>
            <a:r>
              <a:rPr lang="en-US" sz="2000" dirty="0"/>
              <a:t>@ManyToMany</a:t>
            </a:r>
          </a:p>
          <a:p>
            <a:pPr marL="0" indent="0">
              <a:buNone/>
            </a:pPr>
            <a:r>
              <a:rPr lang="en-US" sz="2000" dirty="0"/>
              <a:t>mapped with @ElementCollection</a:t>
            </a:r>
          </a:p>
          <a:p>
            <a:pPr marL="0" indent="0">
              <a:buNone/>
            </a:pPr>
            <a:endParaRPr lang="en-GB" sz="2400" dirty="0"/>
          </a:p>
          <a:p>
            <a:pPr marL="0" indent="0">
              <a:buNone/>
            </a:pPr>
            <a:r>
              <a:rPr lang="en-GB" sz="2400" dirty="0" err="1"/>
              <a:t>QuestionnaireAnswer</a:t>
            </a:r>
            <a:r>
              <a:rPr lang="en-GB" sz="2400" dirty="0"/>
              <a:t> </a:t>
            </a:r>
            <a:r>
              <a:rPr lang="en-GB" sz="2400" dirty="0">
                <a:sym typeface="Wingdings" panose="05000000000000000000" pitchFamily="2" charset="2"/>
              </a:rPr>
              <a:t></a:t>
            </a:r>
            <a:r>
              <a:rPr lang="en-GB" sz="2400" dirty="0"/>
              <a:t> Variable question</a:t>
            </a:r>
          </a:p>
          <a:p>
            <a:pPr lvl="1"/>
            <a:r>
              <a:rPr lang="en-GB" sz="2000" dirty="0"/>
              <a:t>Needed to create the variable answers associated to each variable question</a:t>
            </a:r>
            <a:endParaRPr lang="en-US" sz="2000" dirty="0"/>
          </a:p>
          <a:p>
            <a:pPr marL="0" indent="0">
              <a:buNone/>
            </a:pPr>
            <a:endParaRPr lang="en-US" sz="1800" u="sng" dirty="0">
              <a:latin typeface="Consolas" panose="020B0609020204030204" pitchFamily="49" charset="0"/>
            </a:endParaRPr>
          </a:p>
          <a:p>
            <a:pPr marL="0" indent="0">
              <a:buNone/>
            </a:pPr>
            <a:endParaRPr lang="en-US" sz="1800" dirty="0">
              <a:latin typeface="Consolas" panose="020B0609020204030204" pitchFamily="49" charset="0"/>
            </a:endParaRPr>
          </a:p>
          <a:p>
            <a:pPr marL="0" indent="0">
              <a:buNone/>
            </a:pPr>
            <a:endParaRPr lang="en-US" sz="1800" b="1" i="0" u="none" strike="noStrike" baseline="0" dirty="0">
              <a:solidFill>
                <a:srgbClr val="000000"/>
              </a:solidFill>
              <a:latin typeface="Consolas" panose="020B0609020204030204" pitchFamily="49" charset="0"/>
            </a:endParaRPr>
          </a:p>
          <a:p>
            <a:pPr marL="0" indent="0">
              <a:buNone/>
            </a:pPr>
            <a:endParaRPr lang="it-IT" sz="1800" b="0" i="0" u="none" strike="noStrike" baseline="0" dirty="0">
              <a:solidFill>
                <a:srgbClr val="000000"/>
              </a:solidFill>
              <a:latin typeface="Calibri" panose="020F0502020204030204" pitchFamily="34" charset="0"/>
            </a:endParaRPr>
          </a:p>
          <a:p>
            <a:pPr marL="457200" lvl="1" indent="0">
              <a:buNone/>
            </a:pPr>
            <a:endParaRPr lang="en-GB" dirty="0">
              <a:sym typeface="Wingdings" panose="05000000000000000000" pitchFamily="2" charset="2"/>
            </a:endParaRPr>
          </a:p>
          <a:p>
            <a:pPr marL="0" indent="0">
              <a:buNone/>
            </a:pPr>
            <a:endParaRPr lang="en-GB" dirty="0"/>
          </a:p>
          <a:p>
            <a:pPr marL="0" indent="0">
              <a:buNone/>
            </a:pPr>
            <a:endParaRPr lang="en-GB" dirty="0"/>
          </a:p>
        </p:txBody>
      </p:sp>
      <p:sp>
        <p:nvSpPr>
          <p:cNvPr id="6" name="Rectangle 5"/>
          <p:cNvSpPr/>
          <p:nvPr/>
        </p:nvSpPr>
        <p:spPr>
          <a:xfrm>
            <a:off x="3077397" y="1565952"/>
            <a:ext cx="1568918" cy="8150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Questionnaire</a:t>
            </a:r>
          </a:p>
          <a:p>
            <a:pPr algn="ctr"/>
            <a:r>
              <a:rPr lang="en-GB" dirty="0"/>
              <a:t>Answer</a:t>
            </a:r>
            <a:endParaRPr lang="en-GB" sz="1800" dirty="0"/>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a:endCxn id="8" idx="0"/>
          </p:cNvCxnSpPr>
          <p:nvPr/>
        </p:nvCxnSpPr>
        <p:spPr>
          <a:xfrm flipH="1">
            <a:off x="2610924" y="1973466"/>
            <a:ext cx="466473" cy="658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86822" y="211286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759710" y="2105721"/>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777561" y="1417819"/>
            <a:ext cx="1350370" cy="307777"/>
          </a:xfrm>
          <a:prstGeom prst="rect">
            <a:avLst/>
          </a:prstGeom>
          <a:noFill/>
        </p:spPr>
        <p:txBody>
          <a:bodyPr wrap="none" rtlCol="0">
            <a:spAutoFit/>
          </a:bodyPr>
          <a:lstStyle/>
          <a:p>
            <a:r>
              <a:rPr lang="en-US" sz="1400" dirty="0"/>
              <a:t>Variable answer</a:t>
            </a:r>
            <a:endParaRPr lang="en-GB" sz="1400" dirty="0"/>
          </a:p>
        </p:txBody>
      </p:sp>
      <p:sp>
        <p:nvSpPr>
          <p:cNvPr id="14" name="Rectangle 13"/>
          <p:cNvSpPr/>
          <p:nvPr/>
        </p:nvSpPr>
        <p:spPr>
          <a:xfrm>
            <a:off x="2994260" y="3028576"/>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Questionnaire</a:t>
            </a:r>
          </a:p>
          <a:p>
            <a:pPr algn="ctr"/>
            <a:r>
              <a:rPr lang="en-GB" dirty="0"/>
              <a:t>Answer</a:t>
            </a:r>
            <a:endParaRPr lang="en-GB" sz="1800" dirty="0"/>
          </a:p>
        </p:txBody>
      </p:sp>
      <p:cxnSp>
        <p:nvCxnSpPr>
          <p:cNvPr id="16" name="Straight Connector 15"/>
          <p:cNvCxnSpPr>
            <a:cxnSpLocks/>
            <a:stCxn id="14" idx="1"/>
          </p:cNvCxnSpPr>
          <p:nvPr/>
        </p:nvCxnSpPr>
        <p:spPr>
          <a:xfrm flipH="1">
            <a:off x="1791095" y="3402986"/>
            <a:ext cx="1203165"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68044" y="4342949"/>
            <a:ext cx="1568918" cy="724759"/>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Questionnaire</a:t>
            </a:r>
          </a:p>
          <a:p>
            <a:pPr algn="ctr"/>
            <a:r>
              <a:rPr lang="en-GB" dirty="0"/>
              <a:t>Answer</a:t>
            </a:r>
            <a:endParaRPr lang="en-GB" sz="1800" dirty="0"/>
          </a:p>
        </p:txBody>
      </p:sp>
      <p:cxnSp>
        <p:nvCxnSpPr>
          <p:cNvPr id="19" name="Straight Connector 18"/>
          <p:cNvCxnSpPr>
            <a:cxnSpLocks/>
            <a:stCxn id="17" idx="1"/>
          </p:cNvCxnSpPr>
          <p:nvPr/>
        </p:nvCxnSpPr>
        <p:spPr>
          <a:xfrm flipH="1">
            <a:off x="1799116" y="4705329"/>
            <a:ext cx="1168928" cy="5089"/>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2258" y="3051663"/>
            <a:ext cx="239988" cy="369332"/>
          </a:xfrm>
          <a:prstGeom prst="rect">
            <a:avLst/>
          </a:prstGeom>
          <a:noFill/>
        </p:spPr>
        <p:txBody>
          <a:bodyPr wrap="square" rtlCol="0">
            <a:spAutoFit/>
          </a:bodyPr>
          <a:lstStyle/>
          <a:p>
            <a:r>
              <a:rPr lang="en-GB" dirty="0"/>
              <a:t>*</a:t>
            </a:r>
          </a:p>
        </p:txBody>
      </p:sp>
      <p:sp>
        <p:nvSpPr>
          <p:cNvPr id="21" name="TextBox 20"/>
          <p:cNvSpPr txBox="1"/>
          <p:nvPr/>
        </p:nvSpPr>
        <p:spPr>
          <a:xfrm>
            <a:off x="1786359" y="4308305"/>
            <a:ext cx="300082" cy="369332"/>
          </a:xfrm>
          <a:prstGeom prst="rect">
            <a:avLst/>
          </a:prstGeom>
          <a:noFill/>
        </p:spPr>
        <p:txBody>
          <a:bodyPr wrap="none" rtlCol="0">
            <a:spAutoFit/>
          </a:bodyPr>
          <a:lstStyle/>
          <a:p>
            <a:r>
              <a:rPr lang="en-GB" dirty="0"/>
              <a:t>*</a:t>
            </a:r>
          </a:p>
        </p:txBody>
      </p:sp>
      <p:sp>
        <p:nvSpPr>
          <p:cNvPr id="22" name="Rectangle 5">
            <a:extLst>
              <a:ext uri="{FF2B5EF4-FFF2-40B4-BE49-F238E27FC236}">
                <a16:creationId xmlns:a16="http://schemas.microsoft.com/office/drawing/2014/main" id="{34FC7163-2383-4EFD-B680-005581DAA5E6}"/>
              </a:ext>
            </a:extLst>
          </p:cNvPr>
          <p:cNvSpPr/>
          <p:nvPr/>
        </p:nvSpPr>
        <p:spPr>
          <a:xfrm>
            <a:off x="190792" y="1542701"/>
            <a:ext cx="1568918" cy="81502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23" name="Rectangle 13">
            <a:extLst>
              <a:ext uri="{FF2B5EF4-FFF2-40B4-BE49-F238E27FC236}">
                <a16:creationId xmlns:a16="http://schemas.microsoft.com/office/drawing/2014/main" id="{067D34CD-38F2-491E-97C8-6A33078478CC}"/>
              </a:ext>
            </a:extLst>
          </p:cNvPr>
          <p:cNvSpPr/>
          <p:nvPr/>
        </p:nvSpPr>
        <p:spPr>
          <a:xfrm>
            <a:off x="204532" y="3054590"/>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
        <p:nvSpPr>
          <p:cNvPr id="24" name="Rectangle 13">
            <a:extLst>
              <a:ext uri="{FF2B5EF4-FFF2-40B4-BE49-F238E27FC236}">
                <a16:creationId xmlns:a16="http://schemas.microsoft.com/office/drawing/2014/main" id="{0297EC6B-86FE-4F52-9D6E-64EB9EBA97E4}"/>
              </a:ext>
            </a:extLst>
          </p:cNvPr>
          <p:cNvSpPr/>
          <p:nvPr/>
        </p:nvSpPr>
        <p:spPr>
          <a:xfrm>
            <a:off x="221838" y="4342949"/>
            <a:ext cx="1568918" cy="74882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800" dirty="0"/>
              <a:t>Variable question</a:t>
            </a:r>
          </a:p>
        </p:txBody>
      </p:sp>
    </p:spTree>
    <p:extLst>
      <p:ext uri="{BB962C8B-B14F-4D97-AF65-F5344CB8AC3E}">
        <p14:creationId xmlns:p14="http://schemas.microsoft.com/office/powerpoint/2010/main" val="3736939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962" y="18255"/>
            <a:ext cx="7886700" cy="1325563"/>
          </a:xfrm>
        </p:spPr>
        <p:txBody>
          <a:bodyPr/>
          <a:lstStyle/>
          <a:p>
            <a:r>
              <a:rPr lang="en-GB" dirty="0"/>
              <a:t>Components</a:t>
            </a:r>
          </a:p>
        </p:txBody>
      </p:sp>
      <p:sp>
        <p:nvSpPr>
          <p:cNvPr id="4" name="Content Placeholder 3"/>
          <p:cNvSpPr>
            <a:spLocks noGrp="1"/>
          </p:cNvSpPr>
          <p:nvPr>
            <p:ph sz="half" idx="1"/>
          </p:nvPr>
        </p:nvSpPr>
        <p:spPr>
          <a:xfrm>
            <a:off x="352286" y="1645920"/>
            <a:ext cx="4825604" cy="5559552"/>
          </a:xfrm>
        </p:spPr>
        <p:txBody>
          <a:bodyPr>
            <a:normAutofit fontScale="62500" lnSpcReduction="20000"/>
          </a:bodyPr>
          <a:lstStyle/>
          <a:p>
            <a:r>
              <a:rPr lang="en-GB" dirty="0"/>
              <a:t>Client components</a:t>
            </a:r>
          </a:p>
          <a:p>
            <a:pPr lvl="1"/>
            <a:r>
              <a:rPr lang="en-GB" dirty="0"/>
              <a:t>CancelAnswer</a:t>
            </a:r>
          </a:p>
          <a:p>
            <a:pPr lvl="1"/>
            <a:r>
              <a:rPr lang="en-GB" dirty="0"/>
              <a:t>CheckLogin</a:t>
            </a:r>
          </a:p>
          <a:p>
            <a:pPr lvl="1"/>
            <a:r>
              <a:rPr lang="en-GB" dirty="0"/>
              <a:t>CreateAnswer</a:t>
            </a:r>
          </a:p>
          <a:p>
            <a:pPr lvl="1"/>
            <a:r>
              <a:rPr lang="en-GB" dirty="0"/>
              <a:t>CreateProduct</a:t>
            </a:r>
          </a:p>
          <a:p>
            <a:pPr lvl="1"/>
            <a:r>
              <a:rPr lang="en-GB" dirty="0"/>
              <a:t>CreateVariableQuestions</a:t>
            </a:r>
          </a:p>
          <a:p>
            <a:pPr lvl="1"/>
            <a:r>
              <a:rPr lang="en-GB" dirty="0"/>
              <a:t>DeleteProduct</a:t>
            </a:r>
          </a:p>
          <a:p>
            <a:pPr lvl="1"/>
            <a:r>
              <a:rPr lang="en-GB" dirty="0"/>
              <a:t>GoToAdmin</a:t>
            </a:r>
          </a:p>
          <a:p>
            <a:pPr lvl="1"/>
            <a:r>
              <a:rPr lang="en-GB" dirty="0"/>
              <a:t>GoToCreationPage</a:t>
            </a:r>
          </a:p>
          <a:p>
            <a:pPr lvl="1"/>
            <a:r>
              <a:rPr lang="en-GB" dirty="0"/>
              <a:t>GoToDeletePage</a:t>
            </a:r>
          </a:p>
          <a:p>
            <a:pPr lvl="1"/>
            <a:r>
              <a:rPr lang="en-GB" dirty="0"/>
              <a:t>GoToGreetingPage</a:t>
            </a:r>
          </a:p>
          <a:p>
            <a:pPr lvl="1"/>
            <a:r>
              <a:rPr lang="en-GB" dirty="0"/>
              <a:t>GoToHomePage</a:t>
            </a:r>
          </a:p>
          <a:p>
            <a:pPr lvl="1"/>
            <a:r>
              <a:rPr lang="en-GB" dirty="0"/>
              <a:t>GoToLeaderboardPage</a:t>
            </a:r>
          </a:p>
          <a:p>
            <a:pPr lvl="1"/>
            <a:r>
              <a:rPr lang="en-GB" dirty="0"/>
              <a:t>GoToLogPage</a:t>
            </a:r>
          </a:p>
          <a:p>
            <a:pPr lvl="1"/>
            <a:r>
              <a:rPr lang="en-GB" dirty="0"/>
              <a:t>GoToMarketingQuestionnaire</a:t>
            </a:r>
          </a:p>
          <a:p>
            <a:pPr lvl="1"/>
            <a:r>
              <a:rPr lang="en-GB" dirty="0"/>
              <a:t>GoToProductList</a:t>
            </a:r>
          </a:p>
          <a:p>
            <a:pPr lvl="1"/>
            <a:r>
              <a:rPr lang="en-GB" dirty="0"/>
              <a:t>GoToQuestionnaireInfo</a:t>
            </a:r>
          </a:p>
          <a:p>
            <a:pPr lvl="1"/>
            <a:r>
              <a:rPr lang="en-GB" dirty="0"/>
              <a:t>GoToStatistical</a:t>
            </a:r>
          </a:p>
          <a:p>
            <a:pPr lvl="1"/>
            <a:r>
              <a:rPr lang="en-GB" dirty="0"/>
              <a:t>Logout</a:t>
            </a:r>
          </a:p>
          <a:p>
            <a:pPr lvl="1"/>
            <a:r>
              <a:rPr lang="en-GB" dirty="0"/>
              <a:t>Register</a:t>
            </a:r>
          </a:p>
          <a:p>
            <a:pPr marL="0" indent="0">
              <a:buNone/>
            </a:pPr>
            <a:endParaRPr lang="en-GB" dirty="0"/>
          </a:p>
          <a:p>
            <a:pPr marL="0" indent="0">
              <a:buNone/>
            </a:pPr>
            <a:endParaRPr lang="en-GB" dirty="0"/>
          </a:p>
          <a:p>
            <a:endParaRPr lang="en-GB" dirty="0"/>
          </a:p>
        </p:txBody>
      </p:sp>
      <p:sp>
        <p:nvSpPr>
          <p:cNvPr id="5" name="Content Placeholder 4"/>
          <p:cNvSpPr>
            <a:spLocks noGrp="1"/>
          </p:cNvSpPr>
          <p:nvPr>
            <p:ph sz="half" idx="2"/>
          </p:nvPr>
        </p:nvSpPr>
        <p:spPr>
          <a:xfrm>
            <a:off x="4725403" y="1645920"/>
            <a:ext cx="4418597" cy="4351338"/>
          </a:xfrm>
        </p:spPr>
        <p:txBody>
          <a:bodyPr>
            <a:normAutofit fontScale="62500" lnSpcReduction="20000"/>
          </a:bodyPr>
          <a:lstStyle/>
          <a:p>
            <a:r>
              <a:rPr lang="en-GB" dirty="0"/>
              <a:t>Views</a:t>
            </a:r>
          </a:p>
          <a:p>
            <a:pPr lvl="1"/>
            <a:r>
              <a:rPr lang="en-GB" dirty="0"/>
              <a:t>adminHome.html</a:t>
            </a:r>
          </a:p>
          <a:p>
            <a:pPr lvl="1"/>
            <a:r>
              <a:rPr lang="en-GB" dirty="0"/>
              <a:t>CreateProduct.html</a:t>
            </a:r>
          </a:p>
          <a:p>
            <a:pPr lvl="1"/>
            <a:r>
              <a:rPr lang="en-GB" dirty="0"/>
              <a:t>CreateProductGreetings.html</a:t>
            </a:r>
          </a:p>
          <a:p>
            <a:pPr lvl="1"/>
            <a:r>
              <a:rPr lang="en-GB" dirty="0"/>
              <a:t>CreateVariableQuestions.html</a:t>
            </a:r>
          </a:p>
          <a:p>
            <a:pPr lvl="1"/>
            <a:r>
              <a:rPr lang="en-GB" dirty="0"/>
              <a:t>delete.html</a:t>
            </a:r>
          </a:p>
          <a:p>
            <a:pPr lvl="1"/>
            <a:r>
              <a:rPr lang="en-GB" dirty="0"/>
              <a:t>deleteProductGreetings.html</a:t>
            </a:r>
          </a:p>
          <a:p>
            <a:pPr lvl="1"/>
            <a:r>
              <a:rPr lang="en-GB" dirty="0"/>
              <a:t>greetings.html</a:t>
            </a:r>
          </a:p>
          <a:p>
            <a:pPr lvl="1"/>
            <a:r>
              <a:rPr lang="en-GB" dirty="0"/>
              <a:t>Home.html</a:t>
            </a:r>
          </a:p>
          <a:p>
            <a:pPr lvl="1"/>
            <a:r>
              <a:rPr lang="en-GB" dirty="0"/>
              <a:t>HomeNoProduct.html</a:t>
            </a:r>
          </a:p>
          <a:p>
            <a:pPr lvl="1"/>
            <a:r>
              <a:rPr lang="en-GB" dirty="0"/>
              <a:t>Leaderboard.html</a:t>
            </a:r>
          </a:p>
          <a:p>
            <a:pPr lvl="1"/>
            <a:r>
              <a:rPr lang="en-GB" dirty="0"/>
              <a:t>LogPage.html</a:t>
            </a:r>
          </a:p>
          <a:p>
            <a:pPr lvl="1"/>
            <a:r>
              <a:rPr lang="en-GB" dirty="0"/>
              <a:t>Marketing.html</a:t>
            </a:r>
          </a:p>
          <a:p>
            <a:pPr lvl="1"/>
            <a:r>
              <a:rPr lang="en-GB" dirty="0"/>
              <a:t>productList.html</a:t>
            </a:r>
          </a:p>
          <a:p>
            <a:pPr lvl="1"/>
            <a:r>
              <a:rPr lang="en-GB" dirty="0"/>
              <a:t>questionnaireInfo.html</a:t>
            </a:r>
          </a:p>
          <a:p>
            <a:pPr lvl="1"/>
            <a:r>
              <a:rPr lang="en-GB" dirty="0"/>
              <a:t>Statistical.html</a:t>
            </a:r>
          </a:p>
          <a:p>
            <a:pPr lvl="1"/>
            <a:r>
              <a:rPr lang="en-GB" dirty="0"/>
              <a:t>blocked.html</a:t>
            </a:r>
          </a:p>
          <a:p>
            <a:pPr lvl="1"/>
            <a:r>
              <a:rPr lang="en-GB" dirty="0"/>
              <a:t>index.html</a:t>
            </a:r>
          </a:p>
          <a:p>
            <a:pPr lvl="1"/>
            <a:endParaRPr lang="en-GB" dirty="0"/>
          </a:p>
        </p:txBody>
      </p:sp>
    </p:spTree>
    <p:extLst>
      <p:ext uri="{BB962C8B-B14F-4D97-AF65-F5344CB8AC3E}">
        <p14:creationId xmlns:p14="http://schemas.microsoft.com/office/powerpoint/2010/main" val="1681549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962" y="18255"/>
            <a:ext cx="7886700" cy="1325563"/>
          </a:xfrm>
        </p:spPr>
        <p:txBody>
          <a:bodyPr/>
          <a:lstStyle/>
          <a:p>
            <a:r>
              <a:rPr lang="en-GB" dirty="0"/>
              <a:t>Components</a:t>
            </a:r>
          </a:p>
        </p:txBody>
      </p:sp>
      <p:sp>
        <p:nvSpPr>
          <p:cNvPr id="5" name="Content Placeholder 4"/>
          <p:cNvSpPr>
            <a:spLocks noGrp="1"/>
          </p:cNvSpPr>
          <p:nvPr>
            <p:ph sz="half" idx="2"/>
          </p:nvPr>
        </p:nvSpPr>
        <p:spPr>
          <a:xfrm>
            <a:off x="-334328" y="1078864"/>
            <a:ext cx="9528334" cy="5618498"/>
          </a:xfrm>
        </p:spPr>
        <p:txBody>
          <a:bodyPr>
            <a:normAutofit/>
          </a:bodyPr>
          <a:lstStyle/>
          <a:p>
            <a:pPr marL="0" indent="0">
              <a:buNone/>
            </a:pPr>
            <a:r>
              <a:rPr lang="en-GB" sz="1800" b="1" dirty="0"/>
              <a:t>	Business Components</a:t>
            </a:r>
          </a:p>
          <a:p>
            <a:pPr lvl="1"/>
            <a:r>
              <a:rPr lang="en-GB" sz="2000" dirty="0"/>
              <a:t>@Stateless </a:t>
            </a:r>
            <a:r>
              <a:rPr lang="en-GB" sz="2000" dirty="0" err="1"/>
              <a:t>UserService</a:t>
            </a:r>
            <a:r>
              <a:rPr lang="en-GB" sz="2000" dirty="0"/>
              <a:t> </a:t>
            </a:r>
          </a:p>
          <a:p>
            <a:pPr lvl="2"/>
            <a:r>
              <a:rPr lang="en-GB" sz="1800" dirty="0">
                <a:latin typeface="Consolas" panose="020B0609020204030204" pitchFamily="49" charset="0"/>
              </a:rPr>
              <a:t>User </a:t>
            </a:r>
            <a:r>
              <a:rPr lang="en-GB" sz="1800" dirty="0" err="1">
                <a:latin typeface="Consolas" panose="020B0609020204030204" pitchFamily="49" charset="0"/>
              </a:rPr>
              <a:t>checkCredentials</a:t>
            </a:r>
            <a:r>
              <a:rPr lang="en-GB" sz="1800" dirty="0">
                <a:latin typeface="Consolas" panose="020B0609020204030204" pitchFamily="49" charset="0"/>
              </a:rPr>
              <a:t>(String username, String password)</a:t>
            </a:r>
          </a:p>
          <a:p>
            <a:pPr lvl="2"/>
            <a:r>
              <a:rPr lang="en-GB" sz="1800" dirty="0">
                <a:latin typeface="Consolas" panose="020B0609020204030204" pitchFamily="49" charset="0"/>
              </a:rPr>
              <a:t>List&lt;String&gt; </a:t>
            </a:r>
            <a:r>
              <a:rPr lang="en-GB" sz="1800" dirty="0" err="1">
                <a:latin typeface="Consolas" panose="020B0609020204030204" pitchFamily="49" charset="0"/>
              </a:rPr>
              <a:t>findAllUsernames</a:t>
            </a:r>
            <a:r>
              <a:rPr lang="en-GB" sz="1800" dirty="0">
                <a:latin typeface="Consolas" panose="020B0609020204030204" pitchFamily="49" charset="0"/>
              </a:rPr>
              <a:t>()</a:t>
            </a:r>
          </a:p>
          <a:p>
            <a:pPr lvl="2"/>
            <a:r>
              <a:rPr lang="en-GB" sz="1800" dirty="0">
                <a:latin typeface="Consolas" panose="020B0609020204030204" pitchFamily="49" charset="0"/>
              </a:rPr>
              <a:t>User </a:t>
            </a:r>
            <a:r>
              <a:rPr lang="en-GB" sz="1800" dirty="0" err="1">
                <a:latin typeface="Consolas" panose="020B0609020204030204" pitchFamily="49" charset="0"/>
              </a:rPr>
              <a:t>registerUser</a:t>
            </a:r>
            <a:r>
              <a:rPr lang="en-GB" sz="1800" dirty="0">
                <a:latin typeface="Consolas" panose="020B0609020204030204" pitchFamily="49" charset="0"/>
              </a:rPr>
              <a:t>(String username, String password, String email)</a:t>
            </a:r>
          </a:p>
          <a:p>
            <a:pPr lvl="2"/>
            <a:r>
              <a:rPr lang="en-GB" sz="1800" dirty="0">
                <a:latin typeface="Consolas" panose="020B0609020204030204" pitchFamily="49" charset="0"/>
              </a:rPr>
              <a:t>void </a:t>
            </a:r>
            <a:r>
              <a:rPr lang="en-GB" sz="1800" dirty="0" err="1">
                <a:latin typeface="Consolas" panose="020B0609020204030204" pitchFamily="49" charset="0"/>
              </a:rPr>
              <a:t>blockUser</a:t>
            </a:r>
            <a:r>
              <a:rPr lang="en-GB" sz="1800" dirty="0">
                <a:latin typeface="Consolas" panose="020B0609020204030204" pitchFamily="49" charset="0"/>
              </a:rPr>
              <a:t>(User user)</a:t>
            </a:r>
          </a:p>
          <a:p>
            <a:pPr lvl="2"/>
            <a:r>
              <a:rPr lang="en-US" sz="1800" dirty="0">
                <a:latin typeface="Consolas" panose="020B0609020204030204" pitchFamily="49" charset="0"/>
              </a:rPr>
              <a:t>Boolean </a:t>
            </a:r>
            <a:r>
              <a:rPr lang="en-US" sz="1800" dirty="0" err="1">
                <a:latin typeface="Consolas" panose="020B0609020204030204" pitchFamily="49" charset="0"/>
              </a:rPr>
              <a:t>hasAlreadyDoneSurvey</a:t>
            </a:r>
            <a:r>
              <a:rPr lang="en-US" sz="1800" dirty="0">
                <a:latin typeface="Consolas" panose="020B0609020204030204" pitchFamily="49" charset="0"/>
              </a:rPr>
              <a:t>(Product </a:t>
            </a:r>
            <a:r>
              <a:rPr lang="en-US" sz="1800" dirty="0" err="1">
                <a:latin typeface="Consolas" panose="020B0609020204030204" pitchFamily="49" charset="0"/>
              </a:rPr>
              <a:t>product</a:t>
            </a:r>
            <a:r>
              <a:rPr lang="en-US" sz="1800" dirty="0">
                <a:latin typeface="Consolas" panose="020B0609020204030204" pitchFamily="49" charset="0"/>
              </a:rPr>
              <a:t>, int </a:t>
            </a:r>
            <a:r>
              <a:rPr lang="en-US" sz="1800" dirty="0" err="1">
                <a:latin typeface="Consolas" panose="020B0609020204030204" pitchFamily="49" charset="0"/>
              </a:rPr>
              <a:t>userID</a:t>
            </a:r>
            <a:r>
              <a:rPr lang="en-US" sz="1800" dirty="0">
                <a:latin typeface="Consolas" panose="020B0609020204030204" pitchFamily="49" charset="0"/>
              </a:rPr>
              <a:t>)</a:t>
            </a:r>
            <a:endParaRPr lang="en-GB" sz="1800" dirty="0">
              <a:latin typeface="Consolas" panose="020B0609020204030204" pitchFamily="49" charset="0"/>
            </a:endParaRPr>
          </a:p>
          <a:p>
            <a:pPr lvl="2"/>
            <a:endParaRPr lang="en-GB" sz="1800" dirty="0"/>
          </a:p>
          <a:p>
            <a:pPr lvl="1"/>
            <a:r>
              <a:rPr lang="en-GB" sz="2200" dirty="0"/>
              <a:t>@Stateless </a:t>
            </a:r>
            <a:r>
              <a:rPr lang="en-GB" sz="2200" dirty="0" err="1"/>
              <a:t>ProductService</a:t>
            </a:r>
            <a:endParaRPr lang="en-GB" sz="2200" dirty="0"/>
          </a:p>
          <a:p>
            <a:pPr lvl="2"/>
            <a:r>
              <a:rPr lang="en-US" sz="1800" dirty="0">
                <a:latin typeface="Consolas" panose="020B0609020204030204" pitchFamily="49" charset="0"/>
              </a:rPr>
              <a:t>List&lt;Product&gt; </a:t>
            </a:r>
            <a:r>
              <a:rPr lang="en-US" sz="1800" dirty="0" err="1">
                <a:latin typeface="Consolas" panose="020B0609020204030204" pitchFamily="49" charset="0"/>
              </a:rPr>
              <a:t>findProductsByDate</a:t>
            </a:r>
            <a:r>
              <a:rPr lang="en-US" sz="1800" dirty="0">
                <a:latin typeface="Consolas" panose="020B0609020204030204" pitchFamily="49" charset="0"/>
              </a:rPr>
              <a:t>(Date date)</a:t>
            </a:r>
          </a:p>
          <a:p>
            <a:pPr lvl="2"/>
            <a:r>
              <a:rPr lang="en-US" sz="1800" dirty="0">
                <a:latin typeface="Consolas" panose="020B0609020204030204" pitchFamily="49" charset="0"/>
              </a:rPr>
              <a:t>Product </a:t>
            </a:r>
            <a:r>
              <a:rPr lang="en-US" sz="1800" dirty="0" err="1">
                <a:latin typeface="Consolas" panose="020B0609020204030204" pitchFamily="49" charset="0"/>
              </a:rPr>
              <a:t>createProduct</a:t>
            </a:r>
            <a:r>
              <a:rPr lang="en-US" sz="1800" dirty="0">
                <a:latin typeface="Consolas" panose="020B0609020204030204" pitchFamily="49" charset="0"/>
              </a:rPr>
              <a:t>(String name, String date, byte[] </a:t>
            </a:r>
            <a:r>
              <a:rPr lang="en-US" sz="1800" dirty="0" err="1">
                <a:latin typeface="Consolas" panose="020B0609020204030204" pitchFamily="49" charset="0"/>
              </a:rPr>
              <a:t>img</a:t>
            </a:r>
            <a:r>
              <a:rPr lang="en-US" sz="1800" dirty="0">
                <a:latin typeface="Consolas" panose="020B0609020204030204" pitchFamily="49" charset="0"/>
              </a:rPr>
              <a:t>)</a:t>
            </a:r>
          </a:p>
          <a:p>
            <a:pPr lvl="2"/>
            <a:r>
              <a:rPr lang="it-IT" sz="1800" dirty="0" err="1">
                <a:latin typeface="Consolas" panose="020B0609020204030204" pitchFamily="49" charset="0"/>
              </a:rPr>
              <a:t>void</a:t>
            </a:r>
            <a:r>
              <a:rPr lang="it-IT" sz="1800" dirty="0">
                <a:latin typeface="Consolas" panose="020B0609020204030204" pitchFamily="49" charset="0"/>
              </a:rPr>
              <a:t> </a:t>
            </a:r>
            <a:r>
              <a:rPr lang="it-IT" sz="1800" dirty="0" err="1">
                <a:latin typeface="Consolas" panose="020B0609020204030204" pitchFamily="49" charset="0"/>
              </a:rPr>
              <a:t>deleteProduct</a:t>
            </a:r>
            <a:r>
              <a:rPr lang="it-IT" sz="1800" dirty="0">
                <a:latin typeface="Consolas" panose="020B0609020204030204" pitchFamily="49" charset="0"/>
              </a:rPr>
              <a:t>(</a:t>
            </a:r>
            <a:r>
              <a:rPr lang="it-IT" sz="1800" dirty="0" err="1">
                <a:latin typeface="Consolas" panose="020B0609020204030204" pitchFamily="49" charset="0"/>
              </a:rPr>
              <a:t>int</a:t>
            </a:r>
            <a:r>
              <a:rPr lang="it-IT" sz="1800" dirty="0">
                <a:latin typeface="Consolas" panose="020B0609020204030204" pitchFamily="49" charset="0"/>
              </a:rPr>
              <a:t> id)</a:t>
            </a:r>
            <a:endParaRPr lang="en-US" sz="1800" dirty="0">
              <a:latin typeface="Consolas" panose="020B0609020204030204" pitchFamily="49" charset="0"/>
            </a:endParaRPr>
          </a:p>
          <a:p>
            <a:pPr lvl="2"/>
            <a:r>
              <a:rPr lang="it-IT" sz="1800" dirty="0">
                <a:latin typeface="Consolas" panose="020B0609020204030204" pitchFamily="49" charset="0"/>
              </a:rPr>
              <a:t>List&lt;Product&gt; </a:t>
            </a:r>
            <a:r>
              <a:rPr lang="it-IT" sz="1800" dirty="0" err="1">
                <a:latin typeface="Consolas" panose="020B0609020204030204" pitchFamily="49" charset="0"/>
              </a:rPr>
              <a:t>findPastProducts</a:t>
            </a:r>
            <a:r>
              <a:rPr lang="it-IT" sz="1800" dirty="0">
                <a:latin typeface="Consolas" panose="020B0609020204030204" pitchFamily="49" charset="0"/>
              </a:rPr>
              <a:t>(</a:t>
            </a:r>
            <a:r>
              <a:rPr lang="it-IT" sz="1800" dirty="0" err="1">
                <a:latin typeface="Consolas" panose="020B0609020204030204" pitchFamily="49" charset="0"/>
              </a:rPr>
              <a:t>int</a:t>
            </a:r>
            <a:r>
              <a:rPr lang="it-IT" sz="1800" dirty="0">
                <a:latin typeface="Consolas" panose="020B0609020204030204" pitchFamily="49" charset="0"/>
              </a:rPr>
              <a:t> </a:t>
            </a:r>
            <a:r>
              <a:rPr lang="it-IT" sz="1800" dirty="0" err="1">
                <a:latin typeface="Consolas" panose="020B0609020204030204" pitchFamily="49" charset="0"/>
              </a:rPr>
              <a:t>prodId</a:t>
            </a:r>
            <a:r>
              <a:rPr lang="it-IT" sz="1800" dirty="0">
                <a:latin typeface="Consolas" panose="020B0609020204030204" pitchFamily="49" charset="0"/>
              </a:rPr>
              <a:t>)</a:t>
            </a:r>
            <a:endParaRPr lang="en-US" sz="1800" dirty="0">
              <a:latin typeface="Consolas" panose="020B0609020204030204" pitchFamily="49" charset="0"/>
            </a:endParaRPr>
          </a:p>
          <a:p>
            <a:pPr lvl="2"/>
            <a:r>
              <a:rPr lang="it-IT" sz="1800" dirty="0">
                <a:latin typeface="Consolas" panose="020B0609020204030204" pitchFamily="49" charset="0"/>
              </a:rPr>
              <a:t>Product </a:t>
            </a:r>
            <a:r>
              <a:rPr lang="it-IT" sz="1800" dirty="0" err="1">
                <a:latin typeface="Consolas" panose="020B0609020204030204" pitchFamily="49" charset="0"/>
              </a:rPr>
              <a:t>findProductById</a:t>
            </a:r>
            <a:r>
              <a:rPr lang="it-IT" sz="1800" dirty="0">
                <a:latin typeface="Consolas" panose="020B0609020204030204" pitchFamily="49" charset="0"/>
              </a:rPr>
              <a:t>(</a:t>
            </a:r>
            <a:r>
              <a:rPr lang="it-IT" sz="1800" u="sng" dirty="0" err="1">
                <a:latin typeface="Consolas" panose="020B0609020204030204" pitchFamily="49" charset="0"/>
              </a:rPr>
              <a:t>int</a:t>
            </a:r>
            <a:r>
              <a:rPr lang="it-IT" sz="1800" dirty="0">
                <a:latin typeface="Consolas" panose="020B0609020204030204" pitchFamily="49" charset="0"/>
              </a:rPr>
              <a:t> </a:t>
            </a:r>
            <a:r>
              <a:rPr lang="it-IT" sz="1800" dirty="0" err="1">
                <a:latin typeface="Consolas" panose="020B0609020204030204" pitchFamily="49" charset="0"/>
              </a:rPr>
              <a:t>prodId</a:t>
            </a:r>
            <a:r>
              <a:rPr lang="it-IT" sz="1800" dirty="0">
                <a:latin typeface="Consolas" panose="020B0609020204030204" pitchFamily="49" charset="0"/>
              </a:rPr>
              <a:t>)</a:t>
            </a:r>
            <a:endParaRPr lang="en-GB" sz="1800" dirty="0"/>
          </a:p>
        </p:txBody>
      </p:sp>
    </p:spTree>
    <p:extLst>
      <p:ext uri="{BB962C8B-B14F-4D97-AF65-F5344CB8AC3E}">
        <p14:creationId xmlns:p14="http://schemas.microsoft.com/office/powerpoint/2010/main" val="29369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962" y="18255"/>
            <a:ext cx="7886700" cy="1325563"/>
          </a:xfrm>
        </p:spPr>
        <p:txBody>
          <a:bodyPr/>
          <a:lstStyle/>
          <a:p>
            <a:r>
              <a:rPr lang="en-GB" dirty="0"/>
              <a:t>Components</a:t>
            </a:r>
          </a:p>
        </p:txBody>
      </p:sp>
      <p:sp>
        <p:nvSpPr>
          <p:cNvPr id="5" name="Content Placeholder 4"/>
          <p:cNvSpPr>
            <a:spLocks noGrp="1"/>
          </p:cNvSpPr>
          <p:nvPr>
            <p:ph sz="half" idx="2"/>
          </p:nvPr>
        </p:nvSpPr>
        <p:spPr>
          <a:xfrm>
            <a:off x="-334328" y="1078864"/>
            <a:ext cx="9528334" cy="5618498"/>
          </a:xfrm>
        </p:spPr>
        <p:txBody>
          <a:bodyPr>
            <a:normAutofit/>
          </a:bodyPr>
          <a:lstStyle/>
          <a:p>
            <a:pPr marL="0" indent="0">
              <a:buNone/>
            </a:pPr>
            <a:r>
              <a:rPr lang="en-GB" sz="1800" b="1" dirty="0"/>
              <a:t>	</a:t>
            </a:r>
            <a:r>
              <a:rPr lang="en-GB" sz="1800" dirty="0"/>
              <a:t>Business Components</a:t>
            </a:r>
          </a:p>
          <a:p>
            <a:pPr lvl="1"/>
            <a:r>
              <a:rPr lang="en-GB" sz="2000" dirty="0"/>
              <a:t>@Stateless </a:t>
            </a:r>
            <a:r>
              <a:rPr lang="en-GB" sz="2000" dirty="0" err="1"/>
              <a:t>LogService</a:t>
            </a:r>
            <a:r>
              <a:rPr lang="en-GB" sz="2000" dirty="0"/>
              <a:t> </a:t>
            </a:r>
          </a:p>
          <a:p>
            <a:pPr lvl="2"/>
            <a:r>
              <a:rPr lang="en-GB" sz="1800" dirty="0">
                <a:latin typeface="Consolas" panose="020B0609020204030204" pitchFamily="49" charset="0"/>
              </a:rPr>
              <a:t>void </a:t>
            </a:r>
            <a:r>
              <a:rPr lang="it-IT" sz="1800" dirty="0" err="1">
                <a:latin typeface="Consolas" panose="020B0609020204030204" pitchFamily="49" charset="0"/>
              </a:rPr>
              <a:t>createLog</a:t>
            </a:r>
            <a:r>
              <a:rPr lang="it-IT" sz="1800" dirty="0">
                <a:latin typeface="Consolas" panose="020B0609020204030204" pitchFamily="49" charset="0"/>
              </a:rPr>
              <a:t>(</a:t>
            </a:r>
            <a:r>
              <a:rPr lang="it-IT" sz="1800" dirty="0" err="1">
                <a:latin typeface="Consolas" panose="020B0609020204030204" pitchFamily="49" charset="0"/>
              </a:rPr>
              <a:t>Timestamp</a:t>
            </a:r>
            <a:r>
              <a:rPr lang="it-IT" sz="1800" dirty="0">
                <a:latin typeface="Consolas" panose="020B0609020204030204" pitchFamily="49" charset="0"/>
              </a:rPr>
              <a:t> </a:t>
            </a:r>
            <a:r>
              <a:rPr lang="it-IT" sz="1800" dirty="0" err="1">
                <a:latin typeface="Consolas" panose="020B0609020204030204" pitchFamily="49" charset="0"/>
              </a:rPr>
              <a:t>timestamp</a:t>
            </a:r>
            <a:r>
              <a:rPr lang="it-IT" sz="1800" dirty="0">
                <a:latin typeface="Consolas" panose="020B0609020204030204" pitchFamily="49" charset="0"/>
              </a:rPr>
              <a:t>, User </a:t>
            </a:r>
            <a:r>
              <a:rPr lang="it-IT" sz="1800" dirty="0" err="1">
                <a:latin typeface="Consolas" panose="020B0609020204030204" pitchFamily="49" charset="0"/>
              </a:rPr>
              <a:t>user</a:t>
            </a:r>
            <a:r>
              <a:rPr lang="it-IT" sz="1800" dirty="0">
                <a:latin typeface="Consolas" panose="020B0609020204030204" pitchFamily="49" charset="0"/>
              </a:rPr>
              <a:t>)</a:t>
            </a:r>
          </a:p>
          <a:p>
            <a:pPr lvl="2"/>
            <a:r>
              <a:rPr lang="it-IT" sz="1800" dirty="0">
                <a:latin typeface="Consolas" panose="020B0609020204030204" pitchFamily="49" charset="0"/>
              </a:rPr>
              <a:t>List&lt;Object[]&gt; </a:t>
            </a:r>
            <a:r>
              <a:rPr lang="it-IT" sz="1800" dirty="0" err="1">
                <a:latin typeface="Consolas" panose="020B0609020204030204" pitchFamily="49" charset="0"/>
              </a:rPr>
              <a:t>findUserLogs</a:t>
            </a:r>
            <a:r>
              <a:rPr lang="it-IT" sz="1800" dirty="0">
                <a:latin typeface="Consolas" panose="020B0609020204030204" pitchFamily="49" charset="0"/>
              </a:rPr>
              <a:t>()</a:t>
            </a:r>
          </a:p>
          <a:p>
            <a:pPr lvl="2"/>
            <a:endParaRPr lang="en-GB" sz="1800" dirty="0"/>
          </a:p>
          <a:p>
            <a:pPr lvl="1"/>
            <a:r>
              <a:rPr lang="en-GB" sz="2200" dirty="0"/>
              <a:t>@Stateless </a:t>
            </a:r>
            <a:r>
              <a:rPr lang="en-GB" sz="2200" dirty="0" err="1"/>
              <a:t>VariableQuestionService</a:t>
            </a:r>
            <a:endParaRPr lang="en-GB" sz="2200" dirty="0"/>
          </a:p>
          <a:p>
            <a:pPr lvl="2"/>
            <a:r>
              <a:rPr lang="en-US" sz="1800" dirty="0">
                <a:latin typeface="Consolas" panose="020B0609020204030204" pitchFamily="49" charset="0"/>
              </a:rPr>
              <a:t>void </a:t>
            </a:r>
            <a:r>
              <a:rPr lang="en-US" sz="1800" dirty="0" err="1">
                <a:latin typeface="Consolas" panose="020B0609020204030204" pitchFamily="49" charset="0"/>
              </a:rPr>
              <a:t>CreateVariableQuestion</a:t>
            </a:r>
            <a:r>
              <a:rPr lang="en-US" sz="1800" dirty="0">
                <a:latin typeface="Consolas" panose="020B0609020204030204" pitchFamily="49" charset="0"/>
              </a:rPr>
              <a:t>(String text, int </a:t>
            </a:r>
            <a:r>
              <a:rPr lang="en-US" sz="1800" dirty="0" err="1">
                <a:latin typeface="Consolas" panose="020B0609020204030204" pitchFamily="49" charset="0"/>
              </a:rPr>
              <a:t>productId</a:t>
            </a:r>
            <a:r>
              <a:rPr lang="en-US" sz="1800" dirty="0">
                <a:latin typeface="Consolas" panose="020B0609020204030204" pitchFamily="49" charset="0"/>
              </a:rPr>
              <a:t>)</a:t>
            </a:r>
          </a:p>
          <a:p>
            <a:pPr marL="914400" lvl="2" indent="0">
              <a:buNone/>
            </a:pPr>
            <a:endParaRPr lang="en-GB" sz="1800" dirty="0">
              <a:latin typeface="Consolas" panose="020B0609020204030204" pitchFamily="49" charset="0"/>
            </a:endParaRPr>
          </a:p>
          <a:p>
            <a:pPr lvl="1"/>
            <a:r>
              <a:rPr lang="en-GB" sz="2000" dirty="0"/>
              <a:t>@Stateless </a:t>
            </a:r>
            <a:r>
              <a:rPr lang="en-GB" sz="2000" dirty="0" err="1"/>
              <a:t>OffensiveWordService</a:t>
            </a:r>
            <a:r>
              <a:rPr lang="en-GB" sz="2000" dirty="0"/>
              <a:t> </a:t>
            </a:r>
          </a:p>
          <a:p>
            <a:pPr lvl="2"/>
            <a:r>
              <a:rPr lang="en-US" sz="1800" dirty="0" err="1">
                <a:latin typeface="Consolas" panose="020B0609020204030204" pitchFamily="49" charset="0"/>
              </a:rPr>
              <a:t>boolean</a:t>
            </a:r>
            <a:r>
              <a:rPr lang="en-US" sz="1800" dirty="0">
                <a:latin typeface="Consolas" panose="020B0609020204030204" pitchFamily="49" charset="0"/>
              </a:rPr>
              <a:t> </a:t>
            </a:r>
            <a:r>
              <a:rPr lang="en-US" sz="1800" dirty="0" err="1">
                <a:latin typeface="Consolas" panose="020B0609020204030204" pitchFamily="49" charset="0"/>
              </a:rPr>
              <a:t>checkOffensiveWords</a:t>
            </a:r>
            <a:r>
              <a:rPr lang="en-US" sz="1800" dirty="0">
                <a:latin typeface="Consolas" panose="020B0609020204030204" pitchFamily="49" charset="0"/>
              </a:rPr>
              <a:t>(List&lt;String&gt; answers)</a:t>
            </a:r>
          </a:p>
          <a:p>
            <a:pPr marL="914400" lvl="2" indent="0">
              <a:buNone/>
            </a:pPr>
            <a:endParaRPr lang="en-GB" sz="1800" dirty="0">
              <a:latin typeface="Consolas" panose="020B0609020204030204" pitchFamily="49" charset="0"/>
            </a:endParaRPr>
          </a:p>
          <a:p>
            <a:pPr lvl="1"/>
            <a:r>
              <a:rPr lang="en-GB" sz="2000" dirty="0"/>
              <a:t>@Stateless </a:t>
            </a:r>
            <a:r>
              <a:rPr lang="en-GB" sz="2000" dirty="0" err="1"/>
              <a:t>QuestionnaireService</a:t>
            </a:r>
            <a:r>
              <a:rPr lang="en-GB" sz="2000" dirty="0"/>
              <a:t> </a:t>
            </a:r>
          </a:p>
          <a:p>
            <a:pPr lvl="2"/>
            <a:r>
              <a:rPr lang="fr-FR" sz="1800" dirty="0">
                <a:latin typeface="Consolas" panose="020B0609020204030204" pitchFamily="49" charset="0"/>
              </a:rPr>
              <a:t>List&lt;</a:t>
            </a:r>
            <a:r>
              <a:rPr lang="fr-FR" sz="1800" dirty="0" err="1">
                <a:latin typeface="Consolas" panose="020B0609020204030204" pitchFamily="49" charset="0"/>
              </a:rPr>
              <a:t>QuestionnaireAnswer</a:t>
            </a:r>
            <a:r>
              <a:rPr lang="fr-FR" sz="1800" dirty="0">
                <a:latin typeface="Consolas" panose="020B0609020204030204" pitchFamily="49" charset="0"/>
              </a:rPr>
              <a:t>&gt; </a:t>
            </a:r>
            <a:r>
              <a:rPr lang="fr-FR" sz="1800" dirty="0" err="1">
                <a:latin typeface="Consolas" panose="020B0609020204030204" pitchFamily="49" charset="0"/>
              </a:rPr>
              <a:t>findQuestionnaireByProduct</a:t>
            </a:r>
            <a:r>
              <a:rPr lang="fr-FR" sz="1800" dirty="0">
                <a:latin typeface="Consolas" panose="020B0609020204030204" pitchFamily="49" charset="0"/>
              </a:rPr>
              <a:t>(Product </a:t>
            </a:r>
            <a:r>
              <a:rPr lang="fr-FR" sz="1800" dirty="0" err="1">
                <a:latin typeface="Consolas" panose="020B0609020204030204" pitchFamily="49" charset="0"/>
              </a:rPr>
              <a:t>product</a:t>
            </a:r>
            <a:r>
              <a:rPr lang="fr-FR" sz="1800" dirty="0">
                <a:latin typeface="Consolas" panose="020B0609020204030204" pitchFamily="49" charset="0"/>
              </a:rPr>
              <a:t>)</a:t>
            </a:r>
          </a:p>
          <a:p>
            <a:pPr lvl="2"/>
            <a:r>
              <a:rPr lang="it-IT" sz="1800" dirty="0">
                <a:latin typeface="Consolas" panose="020B0609020204030204" pitchFamily="49" charset="0"/>
              </a:rPr>
              <a:t>List&lt;</a:t>
            </a:r>
            <a:r>
              <a:rPr lang="it-IT" sz="1800" dirty="0" err="1">
                <a:latin typeface="Consolas" panose="020B0609020204030204" pitchFamily="49" charset="0"/>
              </a:rPr>
              <a:t>QuestionnaireAnswer</a:t>
            </a:r>
            <a:r>
              <a:rPr lang="it-IT" sz="1800" dirty="0">
                <a:latin typeface="Consolas" panose="020B0609020204030204" pitchFamily="49" charset="0"/>
              </a:rPr>
              <a:t>&gt; </a:t>
            </a:r>
            <a:r>
              <a:rPr lang="it-IT" sz="1800" dirty="0" err="1">
                <a:latin typeface="Consolas" panose="020B0609020204030204" pitchFamily="49" charset="0"/>
              </a:rPr>
              <a:t>findQuestionnaireByProductDeleted</a:t>
            </a:r>
            <a:r>
              <a:rPr lang="it-IT" sz="1800" dirty="0">
                <a:latin typeface="Consolas" panose="020B0609020204030204" pitchFamily="49" charset="0"/>
              </a:rPr>
              <a:t>(Product </a:t>
            </a:r>
            <a:r>
              <a:rPr lang="it-IT" sz="1800" dirty="0" err="1">
                <a:latin typeface="Consolas" panose="020B0609020204030204" pitchFamily="49" charset="0"/>
              </a:rPr>
              <a:t>product</a:t>
            </a:r>
            <a:r>
              <a:rPr lang="it-IT" sz="1800" dirty="0">
                <a:latin typeface="Consolas" panose="020B0609020204030204" pitchFamily="49" charset="0"/>
              </a:rPr>
              <a:t>)</a:t>
            </a:r>
          </a:p>
          <a:p>
            <a:pPr lvl="2"/>
            <a:r>
              <a:rPr lang="en-US" sz="1800" dirty="0">
                <a:latin typeface="Consolas" panose="020B0609020204030204" pitchFamily="49" charset="0"/>
              </a:rPr>
              <a:t>List&lt;Object[]&gt; </a:t>
            </a:r>
            <a:r>
              <a:rPr lang="en-US" sz="1800" dirty="0" err="1">
                <a:latin typeface="Consolas" panose="020B0609020204030204" pitchFamily="49" charset="0"/>
              </a:rPr>
              <a:t>findLeaderbordByProduct</a:t>
            </a:r>
            <a:r>
              <a:rPr lang="en-US" sz="1800" dirty="0">
                <a:latin typeface="Consolas" panose="020B0609020204030204" pitchFamily="49" charset="0"/>
              </a:rPr>
              <a:t>(Product product)</a:t>
            </a:r>
          </a:p>
        </p:txBody>
      </p:sp>
    </p:spTree>
    <p:extLst>
      <p:ext uri="{BB962C8B-B14F-4D97-AF65-F5344CB8AC3E}">
        <p14:creationId xmlns:p14="http://schemas.microsoft.com/office/powerpoint/2010/main" val="1602396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962" y="18255"/>
            <a:ext cx="7886700" cy="1325563"/>
          </a:xfrm>
        </p:spPr>
        <p:txBody>
          <a:bodyPr/>
          <a:lstStyle/>
          <a:p>
            <a:r>
              <a:rPr lang="en-GB" dirty="0"/>
              <a:t>Components</a:t>
            </a:r>
          </a:p>
        </p:txBody>
      </p:sp>
      <p:sp>
        <p:nvSpPr>
          <p:cNvPr id="5" name="Content Placeholder 4"/>
          <p:cNvSpPr>
            <a:spLocks noGrp="1"/>
          </p:cNvSpPr>
          <p:nvPr>
            <p:ph sz="half" idx="2"/>
          </p:nvPr>
        </p:nvSpPr>
        <p:spPr>
          <a:xfrm>
            <a:off x="-417250" y="1078864"/>
            <a:ext cx="9611256" cy="5618498"/>
          </a:xfrm>
        </p:spPr>
        <p:txBody>
          <a:bodyPr>
            <a:normAutofit/>
          </a:bodyPr>
          <a:lstStyle/>
          <a:p>
            <a:pPr marL="0" indent="0">
              <a:buNone/>
            </a:pPr>
            <a:r>
              <a:rPr lang="en-GB" sz="1800" b="1" dirty="0"/>
              <a:t>	Business Components</a:t>
            </a:r>
          </a:p>
          <a:p>
            <a:pPr lvl="1"/>
            <a:r>
              <a:rPr lang="en-GB" sz="2000" dirty="0"/>
              <a:t>@Statefull </a:t>
            </a:r>
            <a:r>
              <a:rPr lang="en-GB" sz="2000" dirty="0" err="1"/>
              <a:t>QuestionnaireFillingService</a:t>
            </a:r>
            <a:r>
              <a:rPr lang="en-GB" sz="2000" dirty="0"/>
              <a:t> </a:t>
            </a:r>
          </a:p>
          <a:p>
            <a:pPr lvl="2"/>
            <a:r>
              <a:rPr lang="en-US" sz="1800" dirty="0">
                <a:latin typeface="Consolas" panose="020B0609020204030204" pitchFamily="49" charset="0"/>
              </a:rPr>
              <a:t>void </a:t>
            </a:r>
            <a:r>
              <a:rPr lang="en-US" sz="1800" dirty="0" err="1">
                <a:latin typeface="Consolas" panose="020B0609020204030204" pitchFamily="49" charset="0"/>
              </a:rPr>
              <a:t>storeMarketingAnswers</a:t>
            </a:r>
            <a:r>
              <a:rPr lang="en-US" sz="1800" dirty="0">
                <a:latin typeface="Consolas" panose="020B0609020204030204" pitchFamily="49" charset="0"/>
              </a:rPr>
              <a:t>(List&lt;String&gt; </a:t>
            </a:r>
            <a:r>
              <a:rPr lang="en-US" sz="1800" dirty="0" err="1">
                <a:latin typeface="Consolas" panose="020B0609020204030204" pitchFamily="49" charset="0"/>
              </a:rPr>
              <a:t>marketingAnswers</a:t>
            </a:r>
            <a:r>
              <a:rPr lang="en-US" sz="1800" dirty="0">
                <a:latin typeface="Consolas" panose="020B0609020204030204" pitchFamily="49" charset="0"/>
              </a:rPr>
              <a:t>)</a:t>
            </a:r>
            <a:endParaRPr lang="en-GB" sz="1800" dirty="0">
              <a:latin typeface="Consolas" panose="020B0609020204030204" pitchFamily="49" charset="0"/>
            </a:endParaRPr>
          </a:p>
          <a:p>
            <a:pPr lvl="2"/>
            <a:r>
              <a:rPr lang="fr-FR" sz="1800" dirty="0" err="1">
                <a:latin typeface="Consolas" panose="020B0609020204030204" pitchFamily="49" charset="0"/>
              </a:rPr>
              <a:t>void</a:t>
            </a:r>
            <a:r>
              <a:rPr lang="fr-FR" sz="1800" dirty="0">
                <a:latin typeface="Consolas" panose="020B0609020204030204" pitchFamily="49" charset="0"/>
              </a:rPr>
              <a:t> </a:t>
            </a:r>
            <a:r>
              <a:rPr lang="fr-FR" sz="1800" dirty="0" err="1">
                <a:latin typeface="Consolas" panose="020B0609020204030204" pitchFamily="49" charset="0"/>
              </a:rPr>
              <a:t>cancelQuestionnaire</a:t>
            </a:r>
            <a:r>
              <a:rPr lang="fr-FR" sz="1800" dirty="0">
                <a:latin typeface="Consolas" panose="020B0609020204030204" pitchFamily="49" charset="0"/>
              </a:rPr>
              <a:t>(User </a:t>
            </a:r>
            <a:r>
              <a:rPr lang="fr-FR" sz="1800" dirty="0" err="1">
                <a:latin typeface="Consolas" panose="020B0609020204030204" pitchFamily="49" charset="0"/>
              </a:rPr>
              <a:t>user</a:t>
            </a:r>
            <a:r>
              <a:rPr lang="fr-FR" sz="1800" dirty="0">
                <a:latin typeface="Consolas" panose="020B0609020204030204" pitchFamily="49" charset="0"/>
              </a:rPr>
              <a:t>, Product </a:t>
            </a:r>
            <a:r>
              <a:rPr lang="fr-FR" sz="1800" dirty="0" err="1">
                <a:latin typeface="Consolas" panose="020B0609020204030204" pitchFamily="49" charset="0"/>
              </a:rPr>
              <a:t>product</a:t>
            </a:r>
            <a:r>
              <a:rPr lang="fr-FR" sz="1800" dirty="0">
                <a:latin typeface="Consolas" panose="020B0609020204030204" pitchFamily="49" charset="0"/>
              </a:rPr>
              <a:t>)</a:t>
            </a:r>
          </a:p>
          <a:p>
            <a:pPr lvl="2"/>
            <a:r>
              <a:rPr lang="en-US" sz="1800" dirty="0">
                <a:latin typeface="Consolas" panose="020B0609020204030204" pitchFamily="49" charset="0"/>
              </a:rPr>
              <a:t>void </a:t>
            </a:r>
            <a:r>
              <a:rPr lang="en-US" sz="1800" dirty="0" err="1">
                <a:latin typeface="Consolas" panose="020B0609020204030204" pitchFamily="49" charset="0"/>
              </a:rPr>
              <a:t>createQuestionnaireAnswer</a:t>
            </a:r>
            <a:r>
              <a:rPr lang="en-US" sz="1800" dirty="0">
                <a:latin typeface="Consolas" panose="020B0609020204030204" pitchFamily="49" charset="0"/>
              </a:rPr>
              <a:t>(int answ1, String answ2, String answ3, User </a:t>
            </a:r>
            <a:r>
              <a:rPr lang="en-US" sz="1800" dirty="0" err="1">
                <a:latin typeface="Consolas" panose="020B0609020204030204" pitchFamily="49" charset="0"/>
              </a:rPr>
              <a:t>user</a:t>
            </a:r>
            <a:r>
              <a:rPr lang="en-US" sz="1800" dirty="0">
                <a:latin typeface="Consolas" panose="020B0609020204030204" pitchFamily="49" charset="0"/>
              </a:rPr>
              <a:t>, Product product)</a:t>
            </a:r>
          </a:p>
          <a:p>
            <a:pPr lvl="2"/>
            <a:endParaRPr lang="en-US" sz="1800" dirty="0">
              <a:latin typeface="Consolas" panose="020B0609020204030204" pitchFamily="49" charset="0"/>
            </a:endParaRPr>
          </a:p>
          <a:p>
            <a:pPr marL="914400" lvl="2" indent="0" algn="ctr">
              <a:buNone/>
            </a:pPr>
            <a:endParaRPr lang="en-US" sz="1800" dirty="0">
              <a:latin typeface="Consolas" panose="020B0609020204030204" pitchFamily="49" charset="0"/>
            </a:endParaRPr>
          </a:p>
          <a:p>
            <a:pPr marL="914400" lvl="2" indent="0" algn="ctr">
              <a:buNone/>
            </a:pPr>
            <a:r>
              <a:rPr lang="en-US" sz="1800" dirty="0">
                <a:latin typeface="Consolas" panose="020B0609020204030204" pitchFamily="49" charset="0"/>
              </a:rPr>
              <a:t>When a user submits the marketing questionnaire we store the answers in the bean until the questionnaire (marketing + statistical) is submitted or deleted</a:t>
            </a:r>
          </a:p>
          <a:p>
            <a:pPr marL="914400" lvl="2" indent="0" algn="ctr">
              <a:buNone/>
            </a:pPr>
            <a:endParaRPr lang="en-US" sz="1800" dirty="0">
              <a:latin typeface="Consolas" panose="020B0609020204030204" pitchFamily="49" charset="0"/>
            </a:endParaRPr>
          </a:p>
          <a:p>
            <a:pPr marL="914400" lvl="2" indent="0" algn="ctr">
              <a:buNone/>
            </a:pPr>
            <a:endParaRPr lang="en-US" sz="1800" dirty="0">
              <a:latin typeface="Consolas" panose="020B0609020204030204" pitchFamily="49" charset="0"/>
            </a:endParaRPr>
          </a:p>
          <a:p>
            <a:pPr marL="914400" lvl="2" indent="0" algn="ctr">
              <a:buNone/>
            </a:pPr>
            <a:r>
              <a:rPr lang="en-US" sz="1800" b="1" dirty="0">
                <a:latin typeface="Consolas" panose="020B0609020204030204" pitchFamily="49" charset="0"/>
              </a:rPr>
              <a:t>STATEFULL</a:t>
            </a:r>
          </a:p>
          <a:p>
            <a:pPr marL="914400" lvl="2" indent="0" algn="ctr">
              <a:buNone/>
            </a:pPr>
            <a:endParaRPr lang="en-GB" sz="1800" b="1" dirty="0">
              <a:latin typeface="Consolas" panose="020B0609020204030204" pitchFamily="49" charset="0"/>
            </a:endParaRPr>
          </a:p>
          <a:p>
            <a:pPr marL="914400" lvl="2" indent="0" algn="ctr">
              <a:buNone/>
            </a:pPr>
            <a:endParaRPr lang="en-GB" sz="1800" b="1" dirty="0">
              <a:latin typeface="Consolas" panose="020B0609020204030204" pitchFamily="49" charset="0"/>
            </a:endParaRPr>
          </a:p>
          <a:p>
            <a:pPr marL="914400" lvl="2" indent="0" algn="ctr">
              <a:buNone/>
            </a:pPr>
            <a:r>
              <a:rPr lang="en-GB" sz="1800" dirty="0">
                <a:latin typeface="Consolas" panose="020B0609020204030204" pitchFamily="49" charset="0"/>
              </a:rPr>
              <a:t>The others beans are stateless as there is no need to maintain a </a:t>
            </a:r>
            <a:r>
              <a:rPr lang="en-GB" sz="1800" dirty="0" err="1">
                <a:latin typeface="Consolas" panose="020B0609020204030204" pitchFamily="49" charset="0"/>
              </a:rPr>
              <a:t>statefull</a:t>
            </a:r>
            <a:r>
              <a:rPr lang="en-GB" sz="1800" dirty="0">
                <a:latin typeface="Consolas" panose="020B0609020204030204" pitchFamily="49" charset="0"/>
              </a:rPr>
              <a:t> connection with a specific user </a:t>
            </a:r>
            <a:endParaRPr lang="en-US" sz="1800" dirty="0">
              <a:latin typeface="Consolas" panose="020B0609020204030204" pitchFamily="49" charset="0"/>
            </a:endParaRPr>
          </a:p>
        </p:txBody>
      </p:sp>
      <p:cxnSp>
        <p:nvCxnSpPr>
          <p:cNvPr id="4" name="Connettore 2 3">
            <a:extLst>
              <a:ext uri="{FF2B5EF4-FFF2-40B4-BE49-F238E27FC236}">
                <a16:creationId xmlns:a16="http://schemas.microsoft.com/office/drawing/2014/main" id="{C7DF695D-E731-4F30-9E52-7B6ADCD02DF9}"/>
              </a:ext>
            </a:extLst>
          </p:cNvPr>
          <p:cNvCxnSpPr/>
          <p:nvPr/>
        </p:nvCxnSpPr>
        <p:spPr>
          <a:xfrm>
            <a:off x="4798503" y="4412609"/>
            <a:ext cx="0" cy="4865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58976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521" y="-149779"/>
            <a:ext cx="7886700" cy="1325563"/>
          </a:xfrm>
        </p:spPr>
        <p:txBody>
          <a:bodyPr/>
          <a:lstStyle/>
          <a:p>
            <a:r>
              <a:rPr lang="en-GB" dirty="0"/>
              <a:t>Specifications</a:t>
            </a:r>
          </a:p>
        </p:txBody>
      </p:sp>
      <p:sp>
        <p:nvSpPr>
          <p:cNvPr id="3" name="Content Placeholder 2"/>
          <p:cNvSpPr>
            <a:spLocks noGrp="1"/>
          </p:cNvSpPr>
          <p:nvPr>
            <p:ph idx="1"/>
          </p:nvPr>
        </p:nvSpPr>
        <p:spPr>
          <a:xfrm>
            <a:off x="532661" y="914400"/>
            <a:ext cx="8202966" cy="5734975"/>
          </a:xfrm>
        </p:spPr>
        <p:txBody>
          <a:bodyPr>
            <a:normAutofit fontScale="85000" lnSpcReduction="10000"/>
          </a:bodyPr>
          <a:lstStyle/>
          <a:p>
            <a:pPr algn="just">
              <a:lnSpc>
                <a:spcPct val="120000"/>
              </a:lnSpc>
            </a:pPr>
            <a:endParaRPr lang="it-IT" sz="1800" b="0" i="0" u="none" strike="noStrike" baseline="0" dirty="0">
              <a:solidFill>
                <a:srgbClr val="000000"/>
              </a:solidFill>
              <a:latin typeface="Calibri" panose="020F0502020204030204" pitchFamily="34" charset="0"/>
            </a:endParaRPr>
          </a:p>
          <a:p>
            <a:pPr marL="0" indent="0" algn="just">
              <a:lnSpc>
                <a:spcPct val="120000"/>
              </a:lnSpc>
              <a:buNone/>
            </a:pPr>
            <a:r>
              <a:rPr lang="en-US" sz="1800" b="0" i="0" u="none" strike="noStrike" baseline="0" dirty="0">
                <a:solidFill>
                  <a:srgbClr val="000000"/>
                </a:solidFill>
                <a:latin typeface="Calibri" panose="020F0502020204030204" pitchFamily="34" charset="0"/>
              </a:rPr>
              <a:t> An application deals with gamified consumer data collection. A user registers with a username, a password and an email. A registered user logs in and accesses a HOME PAGE where a “Questionnaire of the day” is published. </a:t>
            </a:r>
          </a:p>
          <a:p>
            <a:pPr marL="0" indent="0" algn="just">
              <a:lnSpc>
                <a:spcPct val="120000"/>
              </a:lnSpc>
              <a:buNone/>
            </a:pPr>
            <a:r>
              <a:rPr lang="en-US" sz="1800" b="0" i="0" u="none" strike="noStrike" baseline="0" dirty="0">
                <a:solidFill>
                  <a:srgbClr val="000000"/>
                </a:solidFill>
                <a:latin typeface="Calibri" panose="020F0502020204030204" pitchFamily="34" charset="0"/>
              </a:rPr>
              <a:t>The HOME PAGE displays the name and the image of the “product of the day” and the product reviews by other users. The HOME PAGE comprises a link to access a QUESTIONNAIRE PAGE with a questionnaire divided in two sections: a section with a variable number of marketing questions about the product of the day (e.g., Q1: “Do you know the product?” Q2: Have you purchased the product before?” and Q3 “Would you recommend the product to a friend?”) and a section with fixed inputs for collecting statistical data about the user: age, sex, expertise level (low, medium high). The user fills in the marketing section, then accesses (with a </a:t>
            </a:r>
            <a:r>
              <a:rPr lang="en-US" sz="1800" b="0" i="1" u="none" strike="noStrike" baseline="0" dirty="0">
                <a:solidFill>
                  <a:srgbClr val="000000"/>
                </a:solidFill>
                <a:latin typeface="Calibri" panose="020F0502020204030204" pitchFamily="34" charset="0"/>
              </a:rPr>
              <a:t>next </a:t>
            </a:r>
            <a:r>
              <a:rPr lang="en-US" sz="1800" b="0" i="0" u="none" strike="noStrike" baseline="0" dirty="0">
                <a:solidFill>
                  <a:srgbClr val="000000"/>
                </a:solidFill>
                <a:latin typeface="Calibri" panose="020F0502020204030204" pitchFamily="34" charset="0"/>
              </a:rPr>
              <a:t>button) the statistical section where she can complete the questionnaire and submit it (with a </a:t>
            </a:r>
            <a:r>
              <a:rPr lang="en-US" sz="1800" b="0" i="1" u="none" strike="noStrike" baseline="0" dirty="0">
                <a:solidFill>
                  <a:srgbClr val="000000"/>
                </a:solidFill>
                <a:latin typeface="Calibri" panose="020F0502020204030204" pitchFamily="34" charset="0"/>
              </a:rPr>
              <a:t>submit </a:t>
            </a:r>
            <a:r>
              <a:rPr lang="en-US" sz="1800" b="0" i="0" u="none" strike="noStrike" baseline="0" dirty="0">
                <a:solidFill>
                  <a:srgbClr val="000000"/>
                </a:solidFill>
                <a:latin typeface="Calibri" panose="020F0502020204030204" pitchFamily="34" charset="0"/>
              </a:rPr>
              <a:t>button), cancel it (with a </a:t>
            </a:r>
            <a:r>
              <a:rPr lang="en-US" sz="1800" b="0" i="1" u="none" strike="noStrike" baseline="0" dirty="0">
                <a:solidFill>
                  <a:srgbClr val="000000"/>
                </a:solidFill>
                <a:latin typeface="Calibri" panose="020F0502020204030204" pitchFamily="34" charset="0"/>
              </a:rPr>
              <a:t>cancel </a:t>
            </a:r>
            <a:r>
              <a:rPr lang="en-US" sz="1800" b="0" i="0" u="none" strike="noStrike" baseline="0" dirty="0">
                <a:solidFill>
                  <a:srgbClr val="000000"/>
                </a:solidFill>
                <a:latin typeface="Calibri" panose="020F0502020204030204" pitchFamily="34" charset="0"/>
              </a:rPr>
              <a:t>button), or go back to the previous section and change the answers (with a </a:t>
            </a:r>
            <a:r>
              <a:rPr lang="en-US" sz="1800" b="0" i="1" u="none" strike="noStrike" baseline="0" dirty="0">
                <a:solidFill>
                  <a:srgbClr val="000000"/>
                </a:solidFill>
                <a:latin typeface="Calibri" panose="020F0502020204030204" pitchFamily="34" charset="0"/>
              </a:rPr>
              <a:t>previous </a:t>
            </a:r>
            <a:r>
              <a:rPr lang="en-US" sz="1800" b="0" i="0" u="none" strike="noStrike" baseline="0" dirty="0">
                <a:solidFill>
                  <a:srgbClr val="000000"/>
                </a:solidFill>
                <a:latin typeface="Calibri" panose="020F0502020204030204" pitchFamily="34" charset="0"/>
              </a:rPr>
              <a:t>button). All inputs of the marketing section are mandatory. All inputs of the statistical section are optional. </a:t>
            </a:r>
          </a:p>
          <a:p>
            <a:pPr marL="0" indent="0" algn="just">
              <a:lnSpc>
                <a:spcPct val="120000"/>
              </a:lnSpc>
              <a:buNone/>
            </a:pPr>
            <a:r>
              <a:rPr lang="en-US" sz="1800" b="0" i="0" u="none" strike="noStrike" baseline="0" dirty="0">
                <a:solidFill>
                  <a:srgbClr val="000000"/>
                </a:solidFill>
                <a:latin typeface="Calibri" panose="020F0502020204030204" pitchFamily="34" charset="0"/>
              </a:rPr>
              <a:t>After successfully submitting the questionnaire, the user is routed to a page with a thanks and greetings message. </a:t>
            </a:r>
          </a:p>
          <a:p>
            <a:pPr marL="0" indent="0" algn="just">
              <a:lnSpc>
                <a:spcPct val="120000"/>
              </a:lnSpc>
              <a:buNone/>
            </a:pPr>
            <a:r>
              <a:rPr lang="en-US" sz="1800" b="0" i="0" u="none" strike="noStrike" baseline="0" dirty="0">
                <a:solidFill>
                  <a:srgbClr val="000000"/>
                </a:solidFill>
                <a:latin typeface="Calibri" panose="020F0502020204030204" pitchFamily="34" charset="0"/>
              </a:rPr>
              <a:t>The database contains a table of offensive words. If any response of the user contains a word listed in the table, the transaction is rolled back, no data are recorded in the database, and the user’s account is blocked so that no questionnaires can be filled in by such account in the future. </a:t>
            </a:r>
            <a:endParaRPr lang="en-GB" sz="2000" dirty="0"/>
          </a:p>
        </p:txBody>
      </p:sp>
    </p:spTree>
    <p:extLst>
      <p:ext uri="{BB962C8B-B14F-4D97-AF65-F5344CB8AC3E}">
        <p14:creationId xmlns:p14="http://schemas.microsoft.com/office/powerpoint/2010/main" val="1650179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B1E29D-510A-44A8-930B-557287B0F92C}"/>
              </a:ext>
            </a:extLst>
          </p:cNvPr>
          <p:cNvSpPr>
            <a:spLocks noGrp="1"/>
          </p:cNvSpPr>
          <p:nvPr>
            <p:ph type="title"/>
          </p:nvPr>
        </p:nvSpPr>
        <p:spPr/>
        <p:txBody>
          <a:bodyPr/>
          <a:lstStyle/>
          <a:p>
            <a:r>
              <a:rPr lang="en-US" dirty="0"/>
              <a:t>Triggers</a:t>
            </a:r>
            <a:endParaRPr lang="it-IT" dirty="0"/>
          </a:p>
        </p:txBody>
      </p:sp>
      <p:sp>
        <p:nvSpPr>
          <p:cNvPr id="6" name="CasellaDiTesto 5">
            <a:extLst>
              <a:ext uri="{FF2B5EF4-FFF2-40B4-BE49-F238E27FC236}">
                <a16:creationId xmlns:a16="http://schemas.microsoft.com/office/drawing/2014/main" id="{8F51E651-59D7-48CF-97C4-A74692939F9A}"/>
              </a:ext>
            </a:extLst>
          </p:cNvPr>
          <p:cNvSpPr txBox="1"/>
          <p:nvPr/>
        </p:nvSpPr>
        <p:spPr>
          <a:xfrm>
            <a:off x="3690620" y="365126"/>
            <a:ext cx="7772400" cy="6186309"/>
          </a:xfrm>
          <a:prstGeom prst="rect">
            <a:avLst/>
          </a:prstGeom>
          <a:noFill/>
        </p:spPr>
        <p:txBody>
          <a:bodyPr wrap="square">
            <a:spAutoFit/>
          </a:bodyPr>
          <a:lstStyle/>
          <a:p>
            <a:r>
              <a:rPr lang="en-US" dirty="0"/>
              <a:t>CREATE DEFINER=`</a:t>
            </a:r>
            <a:r>
              <a:rPr lang="en-US" dirty="0" err="1"/>
              <a:t>root`@`localhost</a:t>
            </a:r>
            <a:r>
              <a:rPr lang="en-US" dirty="0"/>
              <a:t>` TRIGGER `</a:t>
            </a:r>
            <a:r>
              <a:rPr lang="en-US" dirty="0" err="1"/>
              <a:t>questionnarieanswer_BEFORE_INSERT</a:t>
            </a:r>
            <a:r>
              <a:rPr lang="en-US" dirty="0"/>
              <a:t>`</a:t>
            </a:r>
          </a:p>
          <a:p>
            <a:r>
              <a:rPr lang="en-US" dirty="0"/>
              <a:t>BEFORE INSERT ON `</a:t>
            </a:r>
            <a:r>
              <a:rPr lang="en-US" dirty="0" err="1"/>
              <a:t>questionnarieanswer</a:t>
            </a:r>
            <a:r>
              <a:rPr lang="en-US" dirty="0"/>
              <a:t>` </a:t>
            </a:r>
          </a:p>
          <a:p>
            <a:r>
              <a:rPr lang="en-US" dirty="0"/>
              <a:t>FOR EACH ROW </a:t>
            </a:r>
          </a:p>
          <a:p>
            <a:r>
              <a:rPr lang="en-US" dirty="0"/>
              <a:t>BEGIN	</a:t>
            </a:r>
          </a:p>
          <a:p>
            <a:r>
              <a:rPr lang="en-US" dirty="0"/>
              <a:t>    declare sum integer;</a:t>
            </a:r>
          </a:p>
          <a:p>
            <a:r>
              <a:rPr lang="en-US" dirty="0"/>
              <a:t>    set sum = 0;</a:t>
            </a:r>
          </a:p>
          <a:p>
            <a:r>
              <a:rPr lang="en-US" dirty="0"/>
              <a:t>    </a:t>
            </a:r>
          </a:p>
          <a:p>
            <a:r>
              <a:rPr lang="en-US" dirty="0"/>
              <a:t>    if new.answ1 != 0 then</a:t>
            </a:r>
          </a:p>
          <a:p>
            <a:r>
              <a:rPr lang="en-US" dirty="0"/>
              <a:t>		set sum = sum + 2;</a:t>
            </a:r>
          </a:p>
          <a:p>
            <a:r>
              <a:rPr lang="en-US" dirty="0"/>
              <a:t>    end if;</a:t>
            </a:r>
          </a:p>
          <a:p>
            <a:r>
              <a:rPr lang="en-US" dirty="0"/>
              <a:t>    </a:t>
            </a:r>
          </a:p>
          <a:p>
            <a:r>
              <a:rPr lang="en-US" dirty="0"/>
              <a:t>    if new.answ2 != 'N' then</a:t>
            </a:r>
          </a:p>
          <a:p>
            <a:r>
              <a:rPr lang="en-US" dirty="0"/>
              <a:t>		set sum = sum + 2;</a:t>
            </a:r>
          </a:p>
          <a:p>
            <a:r>
              <a:rPr lang="en-US" dirty="0"/>
              <a:t>    end if;</a:t>
            </a:r>
          </a:p>
          <a:p>
            <a:r>
              <a:rPr lang="en-US" dirty="0"/>
              <a:t>    </a:t>
            </a:r>
          </a:p>
          <a:p>
            <a:r>
              <a:rPr lang="en-US" dirty="0"/>
              <a:t>    if new.answ3 != 'n/d'  then</a:t>
            </a:r>
          </a:p>
          <a:p>
            <a:r>
              <a:rPr lang="en-US" dirty="0"/>
              <a:t>		set sum = sum + 2;</a:t>
            </a:r>
          </a:p>
          <a:p>
            <a:r>
              <a:rPr lang="en-US" dirty="0"/>
              <a:t>    end if;</a:t>
            </a:r>
          </a:p>
          <a:p>
            <a:r>
              <a:rPr lang="en-US" dirty="0"/>
              <a:t>    </a:t>
            </a:r>
          </a:p>
          <a:p>
            <a:r>
              <a:rPr lang="en-US" dirty="0"/>
              <a:t>    set </a:t>
            </a:r>
            <a:r>
              <a:rPr lang="en-US" dirty="0" err="1"/>
              <a:t>new.points</a:t>
            </a:r>
            <a:r>
              <a:rPr lang="en-US" dirty="0"/>
              <a:t> = sum;</a:t>
            </a:r>
          </a:p>
          <a:p>
            <a:r>
              <a:rPr lang="en-US" dirty="0"/>
              <a:t>END</a:t>
            </a:r>
          </a:p>
        </p:txBody>
      </p:sp>
      <p:sp>
        <p:nvSpPr>
          <p:cNvPr id="5" name="CasellaDiTesto 4">
            <a:extLst>
              <a:ext uri="{FF2B5EF4-FFF2-40B4-BE49-F238E27FC236}">
                <a16:creationId xmlns:a16="http://schemas.microsoft.com/office/drawing/2014/main" id="{FA8523ED-F3A4-44CA-A752-6D2FDF711344}"/>
              </a:ext>
            </a:extLst>
          </p:cNvPr>
          <p:cNvSpPr txBox="1"/>
          <p:nvPr/>
        </p:nvSpPr>
        <p:spPr>
          <a:xfrm>
            <a:off x="477520" y="2092417"/>
            <a:ext cx="2928620" cy="1798864"/>
          </a:xfrm>
          <a:prstGeom prst="rect">
            <a:avLst/>
          </a:prstGeom>
          <a:noFill/>
        </p:spPr>
        <p:txBody>
          <a:bodyPr wrap="square">
            <a:spAutoFit/>
          </a:bodyPr>
          <a:lstStyle/>
          <a:p>
            <a:r>
              <a:rPr lang="en-US" b="1" dirty="0"/>
              <a:t>Every time a new questionnaire answer is going to be inserted the trigger modifies the points column with the statistical answers points</a:t>
            </a:r>
            <a:endParaRPr lang="it-IT" b="1" dirty="0"/>
          </a:p>
        </p:txBody>
      </p:sp>
    </p:spTree>
    <p:extLst>
      <p:ext uri="{BB962C8B-B14F-4D97-AF65-F5344CB8AC3E}">
        <p14:creationId xmlns:p14="http://schemas.microsoft.com/office/powerpoint/2010/main" val="3474673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B1E29D-510A-44A8-930B-557287B0F92C}"/>
              </a:ext>
            </a:extLst>
          </p:cNvPr>
          <p:cNvSpPr>
            <a:spLocks noGrp="1"/>
          </p:cNvSpPr>
          <p:nvPr>
            <p:ph type="title"/>
          </p:nvPr>
        </p:nvSpPr>
        <p:spPr/>
        <p:txBody>
          <a:bodyPr/>
          <a:lstStyle/>
          <a:p>
            <a:r>
              <a:rPr lang="en-US" dirty="0"/>
              <a:t>Triggers</a:t>
            </a:r>
            <a:endParaRPr lang="it-IT" dirty="0"/>
          </a:p>
        </p:txBody>
      </p:sp>
      <p:sp>
        <p:nvSpPr>
          <p:cNvPr id="6" name="CasellaDiTesto 5">
            <a:extLst>
              <a:ext uri="{FF2B5EF4-FFF2-40B4-BE49-F238E27FC236}">
                <a16:creationId xmlns:a16="http://schemas.microsoft.com/office/drawing/2014/main" id="{8F51E651-59D7-48CF-97C4-A74692939F9A}"/>
              </a:ext>
            </a:extLst>
          </p:cNvPr>
          <p:cNvSpPr txBox="1"/>
          <p:nvPr/>
        </p:nvSpPr>
        <p:spPr>
          <a:xfrm>
            <a:off x="490220" y="1901597"/>
            <a:ext cx="7772400" cy="2308324"/>
          </a:xfrm>
          <a:prstGeom prst="rect">
            <a:avLst/>
          </a:prstGeom>
          <a:noFill/>
        </p:spPr>
        <p:txBody>
          <a:bodyPr wrap="square">
            <a:spAutoFit/>
          </a:bodyPr>
          <a:lstStyle/>
          <a:p>
            <a:r>
              <a:rPr lang="en-US" dirty="0"/>
              <a:t>CREATE DEFINER=`</a:t>
            </a:r>
            <a:r>
              <a:rPr lang="en-US" dirty="0" err="1"/>
              <a:t>root`@`localhost</a:t>
            </a:r>
            <a:r>
              <a:rPr lang="en-US" dirty="0"/>
              <a:t>` TRIGGER `</a:t>
            </a:r>
            <a:r>
              <a:rPr lang="en-US" dirty="0" err="1"/>
              <a:t>variableanswer_AFTER_INSERT</a:t>
            </a:r>
            <a:r>
              <a:rPr lang="en-US" dirty="0"/>
              <a:t>`</a:t>
            </a:r>
          </a:p>
          <a:p>
            <a:r>
              <a:rPr lang="en-US" dirty="0"/>
              <a:t>AFTER INSERT ON `</a:t>
            </a:r>
            <a:r>
              <a:rPr lang="en-US" dirty="0" err="1"/>
              <a:t>variableanswer</a:t>
            </a:r>
            <a:r>
              <a:rPr lang="en-US" dirty="0"/>
              <a:t>`</a:t>
            </a:r>
          </a:p>
          <a:p>
            <a:r>
              <a:rPr lang="en-US" dirty="0"/>
              <a:t>FOR EACH ROW </a:t>
            </a:r>
          </a:p>
          <a:p>
            <a:r>
              <a:rPr lang="en-US" dirty="0"/>
              <a:t>BEGIN</a:t>
            </a:r>
          </a:p>
          <a:p>
            <a:r>
              <a:rPr lang="en-US" dirty="0"/>
              <a:t>    update `</a:t>
            </a:r>
            <a:r>
              <a:rPr lang="en-US" dirty="0" err="1"/>
              <a:t>questionnarieanswer</a:t>
            </a:r>
            <a:r>
              <a:rPr lang="en-US" dirty="0"/>
              <a:t>`</a:t>
            </a:r>
          </a:p>
          <a:p>
            <a:r>
              <a:rPr lang="en-US" dirty="0"/>
              <a:t>    set points = points + 1</a:t>
            </a:r>
          </a:p>
          <a:p>
            <a:r>
              <a:rPr lang="en-US" dirty="0"/>
              <a:t>    where id = </a:t>
            </a:r>
            <a:r>
              <a:rPr lang="en-US" dirty="0" err="1"/>
              <a:t>new.answerID</a:t>
            </a:r>
            <a:r>
              <a:rPr lang="en-US" dirty="0"/>
              <a:t>;</a:t>
            </a:r>
          </a:p>
          <a:p>
            <a:r>
              <a:rPr lang="en-US" dirty="0"/>
              <a:t>END</a:t>
            </a:r>
          </a:p>
        </p:txBody>
      </p:sp>
      <p:sp>
        <p:nvSpPr>
          <p:cNvPr id="7" name="CasellaDiTesto 6">
            <a:extLst>
              <a:ext uri="{FF2B5EF4-FFF2-40B4-BE49-F238E27FC236}">
                <a16:creationId xmlns:a16="http://schemas.microsoft.com/office/drawing/2014/main" id="{E1F4BABD-8DCE-46D1-B93F-C0B19BF47942}"/>
              </a:ext>
            </a:extLst>
          </p:cNvPr>
          <p:cNvSpPr txBox="1"/>
          <p:nvPr/>
        </p:nvSpPr>
        <p:spPr>
          <a:xfrm>
            <a:off x="628650" y="4754880"/>
            <a:ext cx="7509510" cy="646331"/>
          </a:xfrm>
          <a:prstGeom prst="rect">
            <a:avLst/>
          </a:prstGeom>
          <a:noFill/>
        </p:spPr>
        <p:txBody>
          <a:bodyPr wrap="square" rtlCol="0">
            <a:spAutoFit/>
          </a:bodyPr>
          <a:lstStyle/>
          <a:p>
            <a:r>
              <a:rPr lang="en-US" b="1" dirty="0"/>
              <a:t>Every time a new variable answer is inserted the trigger adds one point to the corresponding questionnaire answer</a:t>
            </a:r>
            <a:endParaRPr lang="it-IT" b="1" dirty="0"/>
          </a:p>
        </p:txBody>
      </p:sp>
    </p:spTree>
    <p:extLst>
      <p:ext uri="{BB962C8B-B14F-4D97-AF65-F5344CB8AC3E}">
        <p14:creationId xmlns:p14="http://schemas.microsoft.com/office/powerpoint/2010/main" val="64561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521" y="-149779"/>
            <a:ext cx="7886700" cy="1325563"/>
          </a:xfrm>
        </p:spPr>
        <p:txBody>
          <a:bodyPr/>
          <a:lstStyle/>
          <a:p>
            <a:r>
              <a:rPr lang="en-GB" dirty="0"/>
              <a:t>Specifications</a:t>
            </a:r>
          </a:p>
        </p:txBody>
      </p:sp>
      <p:sp>
        <p:nvSpPr>
          <p:cNvPr id="3" name="Content Placeholder 2"/>
          <p:cNvSpPr>
            <a:spLocks noGrp="1"/>
          </p:cNvSpPr>
          <p:nvPr>
            <p:ph idx="1"/>
          </p:nvPr>
        </p:nvSpPr>
        <p:spPr>
          <a:xfrm>
            <a:off x="532661" y="729206"/>
            <a:ext cx="8202966" cy="5920170"/>
          </a:xfrm>
        </p:spPr>
        <p:txBody>
          <a:bodyPr>
            <a:normAutofit fontScale="85000" lnSpcReduction="20000"/>
          </a:bodyPr>
          <a:lstStyle/>
          <a:p>
            <a:pPr marL="0" indent="0" algn="l">
              <a:lnSpc>
                <a:spcPct val="110000"/>
              </a:lnSpc>
              <a:buNone/>
            </a:pPr>
            <a:endParaRPr lang="it-IT" sz="1800" b="0" i="0" u="none" strike="noStrike" baseline="0" dirty="0">
              <a:solidFill>
                <a:srgbClr val="000000"/>
              </a:solidFill>
              <a:latin typeface="Calibri" panose="020F0502020204030204" pitchFamily="34" charset="0"/>
            </a:endParaRPr>
          </a:p>
          <a:p>
            <a:pPr marL="0" indent="0">
              <a:lnSpc>
                <a:spcPct val="110000"/>
              </a:lnSpc>
              <a:buNone/>
            </a:pPr>
            <a:r>
              <a:rPr lang="en-US" sz="1800" b="0" i="0" u="none" strike="noStrike" baseline="0" dirty="0">
                <a:solidFill>
                  <a:srgbClr val="000000"/>
                </a:solidFill>
                <a:latin typeface="Calibri" panose="020F0502020204030204" pitchFamily="34" charset="0"/>
              </a:rPr>
              <a:t> When the user submits the questionnaire one or more trigger compute the gamification points to assign to the user for the specific questionnaire, according to the following rule: </a:t>
            </a:r>
          </a:p>
          <a:p>
            <a:pPr marL="0" indent="0">
              <a:lnSpc>
                <a:spcPct val="110000"/>
              </a:lnSpc>
              <a:buNone/>
            </a:pPr>
            <a:r>
              <a:rPr lang="en-US" sz="1800" b="0" i="0" u="none" strike="noStrike" baseline="0" dirty="0">
                <a:solidFill>
                  <a:srgbClr val="000000"/>
                </a:solidFill>
                <a:latin typeface="Calibri" panose="020F0502020204030204" pitchFamily="34" charset="0"/>
              </a:rPr>
              <a:t>1. One point is assigned for every answered question of section 1 (remember that the number of questions can vary in different questionnaires). </a:t>
            </a:r>
          </a:p>
          <a:p>
            <a:pPr marL="0" indent="0">
              <a:lnSpc>
                <a:spcPct val="110000"/>
              </a:lnSpc>
              <a:buNone/>
            </a:pPr>
            <a:r>
              <a:rPr lang="en-US" sz="1800" b="0" i="0" u="none" strike="noStrike" baseline="0" dirty="0">
                <a:solidFill>
                  <a:srgbClr val="000000"/>
                </a:solidFill>
                <a:latin typeface="Calibri" panose="020F0502020204030204" pitchFamily="34" charset="0"/>
              </a:rPr>
              <a:t>2. Two points are assigned for every answered optional question of section 2. </a:t>
            </a:r>
            <a:endParaRPr lang="it-IT" sz="1800" b="0" i="0" u="none" strike="noStrike" baseline="0" dirty="0">
              <a:solidFill>
                <a:srgbClr val="000000"/>
              </a:solidFill>
              <a:latin typeface="Calibri" panose="020F0502020204030204" pitchFamily="34" charset="0"/>
            </a:endParaRPr>
          </a:p>
          <a:p>
            <a:pPr marL="0" indent="0">
              <a:lnSpc>
                <a:spcPct val="110000"/>
              </a:lnSpc>
              <a:buNone/>
            </a:pPr>
            <a:r>
              <a:rPr lang="en-US" sz="1800" b="0" i="0" u="none" strike="noStrike" baseline="0" dirty="0">
                <a:solidFill>
                  <a:srgbClr val="000000"/>
                </a:solidFill>
                <a:latin typeface="Calibri" panose="020F0502020204030204" pitchFamily="34" charset="0"/>
              </a:rPr>
              <a:t>When the user cancels the questionnaire, no responses are stored in the database. However, the database retains the information that the user X has logged in at a given date and time. </a:t>
            </a:r>
          </a:p>
          <a:p>
            <a:pPr marL="0" indent="0">
              <a:lnSpc>
                <a:spcPct val="110000"/>
              </a:lnSpc>
              <a:buNone/>
            </a:pPr>
            <a:r>
              <a:rPr lang="en-US" sz="1800" b="0" i="0" u="none" strike="noStrike" baseline="0" dirty="0">
                <a:solidFill>
                  <a:srgbClr val="000000"/>
                </a:solidFill>
                <a:latin typeface="Calibri" panose="020F0502020204030204" pitchFamily="34" charset="0"/>
              </a:rPr>
              <a:t>The user can access a LEADERBOARD page, which shows a list of the usernames and points of all the users who filled in the questionnaire of the day, ordered by the number of points (descending). </a:t>
            </a:r>
          </a:p>
          <a:p>
            <a:pPr marL="0" indent="0">
              <a:lnSpc>
                <a:spcPct val="110000"/>
              </a:lnSpc>
              <a:buNone/>
            </a:pPr>
            <a:r>
              <a:rPr lang="en-US" sz="1800" b="0" i="0" u="none" strike="noStrike" baseline="0" dirty="0">
                <a:solidFill>
                  <a:srgbClr val="000000"/>
                </a:solidFill>
                <a:latin typeface="Calibri" panose="020F0502020204030204" pitchFamily="34" charset="0"/>
              </a:rPr>
              <a:t>The administrator can access a dedicated application on the same database, which features the following pages </a:t>
            </a:r>
          </a:p>
          <a:p>
            <a:pPr>
              <a:lnSpc>
                <a:spcPct val="110000"/>
              </a:lnSpc>
            </a:pPr>
            <a:r>
              <a:rPr lang="en-US" sz="1800" b="0" i="0" u="none" strike="noStrike" baseline="0" dirty="0">
                <a:solidFill>
                  <a:srgbClr val="000000"/>
                </a:solidFill>
                <a:latin typeface="Calibri" panose="020F0502020204030204" pitchFamily="34" charset="0"/>
              </a:rPr>
              <a:t>A CREATION page for inserting the product of the day for the current date or for a posterior date and for creating a variable number of marketing questions about such product. </a:t>
            </a:r>
          </a:p>
          <a:p>
            <a:pPr>
              <a:lnSpc>
                <a:spcPct val="110000"/>
              </a:lnSpc>
            </a:pPr>
            <a:r>
              <a:rPr lang="en-US" sz="1800" b="0" i="0" u="none" strike="noStrike" baseline="0" dirty="0">
                <a:solidFill>
                  <a:srgbClr val="000000"/>
                </a:solidFill>
                <a:latin typeface="Calibri" panose="020F0502020204030204" pitchFamily="34" charset="0"/>
              </a:rPr>
              <a:t>An INSPECTION page for accessing the data of a past questionnaire. The visualized data for a given questionnaire include </a:t>
            </a:r>
          </a:p>
          <a:p>
            <a:pPr marL="457200" lvl="1" indent="0">
              <a:lnSpc>
                <a:spcPct val="110000"/>
              </a:lnSpc>
              <a:buNone/>
            </a:pPr>
            <a:r>
              <a:rPr lang="en-US" sz="1400" b="0" i="0" u="none" strike="noStrike" baseline="0" dirty="0">
                <a:solidFill>
                  <a:srgbClr val="000000"/>
                </a:solidFill>
                <a:latin typeface="Courier New" panose="02070309020205020404" pitchFamily="49" charset="0"/>
              </a:rPr>
              <a:t>o </a:t>
            </a:r>
            <a:r>
              <a:rPr lang="en-US" sz="1400" b="0" i="0" u="none" strike="noStrike" baseline="0" dirty="0">
                <a:solidFill>
                  <a:srgbClr val="000000"/>
                </a:solidFill>
                <a:latin typeface="Calibri" panose="020F0502020204030204" pitchFamily="34" charset="0"/>
              </a:rPr>
              <a:t>List of users who submitted the questionnaire. </a:t>
            </a:r>
          </a:p>
          <a:p>
            <a:pPr marL="457200" lvl="1" indent="0">
              <a:lnSpc>
                <a:spcPct val="110000"/>
              </a:lnSpc>
              <a:buNone/>
            </a:pPr>
            <a:r>
              <a:rPr lang="en-US" sz="1400" b="0" i="0" u="none" strike="noStrike" baseline="0" dirty="0">
                <a:solidFill>
                  <a:srgbClr val="000000"/>
                </a:solidFill>
                <a:latin typeface="Courier New" panose="02070309020205020404" pitchFamily="49" charset="0"/>
              </a:rPr>
              <a:t>o </a:t>
            </a:r>
            <a:r>
              <a:rPr lang="en-US" sz="1400" b="0" i="0" u="none" strike="noStrike" baseline="0" dirty="0">
                <a:solidFill>
                  <a:srgbClr val="000000"/>
                </a:solidFill>
                <a:latin typeface="Calibri" panose="020F0502020204030204" pitchFamily="34" charset="0"/>
              </a:rPr>
              <a:t>List of users who cancelled the questionnaire. </a:t>
            </a:r>
          </a:p>
          <a:p>
            <a:pPr marL="457200" lvl="1" indent="0">
              <a:lnSpc>
                <a:spcPct val="110000"/>
              </a:lnSpc>
              <a:buNone/>
            </a:pPr>
            <a:r>
              <a:rPr lang="en-US" sz="1400" b="0" i="0" u="none" strike="noStrike" baseline="0" dirty="0">
                <a:solidFill>
                  <a:srgbClr val="000000"/>
                </a:solidFill>
                <a:latin typeface="Courier New" panose="02070309020205020404" pitchFamily="49" charset="0"/>
              </a:rPr>
              <a:t>o </a:t>
            </a:r>
            <a:r>
              <a:rPr lang="en-US" sz="1400" b="0" i="0" u="none" strike="noStrike" baseline="0" dirty="0">
                <a:solidFill>
                  <a:srgbClr val="000000"/>
                </a:solidFill>
                <a:latin typeface="Calibri" panose="020F0502020204030204" pitchFamily="34" charset="0"/>
              </a:rPr>
              <a:t>Questionnaire answers of each user. </a:t>
            </a:r>
          </a:p>
          <a:p>
            <a:pPr>
              <a:lnSpc>
                <a:spcPct val="110000"/>
              </a:lnSpc>
            </a:pPr>
            <a:r>
              <a:rPr lang="en-US" sz="1800" b="0" i="0" u="none" strike="noStrike" baseline="0" dirty="0">
                <a:solidFill>
                  <a:srgbClr val="000000"/>
                </a:solidFill>
                <a:latin typeface="Calibri" panose="020F0502020204030204" pitchFamily="34" charset="0"/>
              </a:rPr>
              <a:t>A DELETION page for ERASING the questionnaire data and the related responses and points of all users who filled in the questionnaire. Deletion should be possible only for a date preceding the current date. </a:t>
            </a:r>
          </a:p>
        </p:txBody>
      </p:sp>
    </p:spTree>
    <p:extLst>
      <p:ext uri="{BB962C8B-B14F-4D97-AF65-F5344CB8AC3E}">
        <p14:creationId xmlns:p14="http://schemas.microsoft.com/office/powerpoint/2010/main" val="92152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41">
            <a:extLst>
              <a:ext uri="{FF2B5EF4-FFF2-40B4-BE49-F238E27FC236}">
                <a16:creationId xmlns:a16="http://schemas.microsoft.com/office/drawing/2014/main" id="{4D680694-37B1-42E4-8B74-3A85341EB27D}"/>
              </a:ext>
            </a:extLst>
          </p:cNvPr>
          <p:cNvSpPr/>
          <p:nvPr/>
        </p:nvSpPr>
        <p:spPr>
          <a:xfrm>
            <a:off x="1600702" y="1551037"/>
            <a:ext cx="990547"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User</a:t>
            </a:r>
          </a:p>
        </p:txBody>
      </p:sp>
      <p:sp>
        <p:nvSpPr>
          <p:cNvPr id="60" name="Rectangle 41">
            <a:extLst>
              <a:ext uri="{FF2B5EF4-FFF2-40B4-BE49-F238E27FC236}">
                <a16:creationId xmlns:a16="http://schemas.microsoft.com/office/drawing/2014/main" id="{481ABE85-5C7C-4327-BD2C-728C56F8A5A7}"/>
              </a:ext>
            </a:extLst>
          </p:cNvPr>
          <p:cNvSpPr/>
          <p:nvPr/>
        </p:nvSpPr>
        <p:spPr>
          <a:xfrm>
            <a:off x="1478030" y="177592"/>
            <a:ext cx="1229054"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Log</a:t>
            </a:r>
          </a:p>
        </p:txBody>
      </p:sp>
      <p:sp>
        <p:nvSpPr>
          <p:cNvPr id="61" name="Diamond 42">
            <a:extLst>
              <a:ext uri="{FF2B5EF4-FFF2-40B4-BE49-F238E27FC236}">
                <a16:creationId xmlns:a16="http://schemas.microsoft.com/office/drawing/2014/main" id="{ABCB12CC-7677-4387-B83B-5E2BF3201BB6}"/>
              </a:ext>
            </a:extLst>
          </p:cNvPr>
          <p:cNvSpPr/>
          <p:nvPr/>
        </p:nvSpPr>
        <p:spPr>
          <a:xfrm>
            <a:off x="1833513" y="923924"/>
            <a:ext cx="51808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62" name="Straight Connector 48">
            <a:extLst>
              <a:ext uri="{FF2B5EF4-FFF2-40B4-BE49-F238E27FC236}">
                <a16:creationId xmlns:a16="http://schemas.microsoft.com/office/drawing/2014/main" id="{1DD3B050-1583-40B9-858E-B5388786CF3A}"/>
              </a:ext>
            </a:extLst>
          </p:cNvPr>
          <p:cNvCxnSpPr>
            <a:cxnSpLocks/>
            <a:stCxn id="60" idx="2"/>
            <a:endCxn id="61" idx="0"/>
          </p:cNvCxnSpPr>
          <p:nvPr/>
        </p:nvCxnSpPr>
        <p:spPr>
          <a:xfrm>
            <a:off x="2092557" y="659663"/>
            <a:ext cx="0" cy="264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48">
            <a:extLst>
              <a:ext uri="{FF2B5EF4-FFF2-40B4-BE49-F238E27FC236}">
                <a16:creationId xmlns:a16="http://schemas.microsoft.com/office/drawing/2014/main" id="{87CA619C-032A-471D-B8BC-8C56F636F62B}"/>
              </a:ext>
            </a:extLst>
          </p:cNvPr>
          <p:cNvCxnSpPr>
            <a:cxnSpLocks/>
            <a:stCxn id="61" idx="2"/>
            <a:endCxn id="57" idx="0"/>
          </p:cNvCxnSpPr>
          <p:nvPr/>
        </p:nvCxnSpPr>
        <p:spPr>
          <a:xfrm>
            <a:off x="2092557" y="1346728"/>
            <a:ext cx="3419" cy="204309"/>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52">
            <a:extLst>
              <a:ext uri="{FF2B5EF4-FFF2-40B4-BE49-F238E27FC236}">
                <a16:creationId xmlns:a16="http://schemas.microsoft.com/office/drawing/2014/main" id="{086B72A7-CFF1-413F-A92F-FA67685F4D65}"/>
              </a:ext>
            </a:extLst>
          </p:cNvPr>
          <p:cNvSpPr txBox="1"/>
          <p:nvPr/>
        </p:nvSpPr>
        <p:spPr>
          <a:xfrm>
            <a:off x="2202154" y="714186"/>
            <a:ext cx="415498" cy="307777"/>
          </a:xfrm>
          <a:prstGeom prst="rect">
            <a:avLst/>
          </a:prstGeom>
          <a:noFill/>
        </p:spPr>
        <p:txBody>
          <a:bodyPr wrap="none" rtlCol="0">
            <a:spAutoFit/>
          </a:bodyPr>
          <a:lstStyle/>
          <a:p>
            <a:r>
              <a:rPr lang="en-GB" sz="1400" dirty="0"/>
              <a:t>1:1</a:t>
            </a:r>
          </a:p>
        </p:txBody>
      </p:sp>
      <p:sp>
        <p:nvSpPr>
          <p:cNvPr id="65" name="TextBox 51">
            <a:extLst>
              <a:ext uri="{FF2B5EF4-FFF2-40B4-BE49-F238E27FC236}">
                <a16:creationId xmlns:a16="http://schemas.microsoft.com/office/drawing/2014/main" id="{44F751C7-178B-4679-A386-2D6813387889}"/>
              </a:ext>
            </a:extLst>
          </p:cNvPr>
          <p:cNvSpPr txBox="1"/>
          <p:nvPr/>
        </p:nvSpPr>
        <p:spPr>
          <a:xfrm>
            <a:off x="2182922" y="1249138"/>
            <a:ext cx="439544" cy="307777"/>
          </a:xfrm>
          <a:prstGeom prst="rect">
            <a:avLst/>
          </a:prstGeom>
          <a:noFill/>
        </p:spPr>
        <p:txBody>
          <a:bodyPr wrap="none" rtlCol="0">
            <a:spAutoFit/>
          </a:bodyPr>
          <a:lstStyle/>
          <a:p>
            <a:r>
              <a:rPr lang="en-GB" sz="1400" dirty="0"/>
              <a:t>0:N</a:t>
            </a:r>
          </a:p>
        </p:txBody>
      </p:sp>
      <p:sp>
        <p:nvSpPr>
          <p:cNvPr id="70" name="Rectangle 16">
            <a:extLst>
              <a:ext uri="{FF2B5EF4-FFF2-40B4-BE49-F238E27FC236}">
                <a16:creationId xmlns:a16="http://schemas.microsoft.com/office/drawing/2014/main" id="{26AE069B-5A25-49CC-944D-188015FE26A6}"/>
              </a:ext>
            </a:extLst>
          </p:cNvPr>
          <p:cNvSpPr/>
          <p:nvPr/>
        </p:nvSpPr>
        <p:spPr>
          <a:xfrm>
            <a:off x="6151795" y="655692"/>
            <a:ext cx="1399158"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Offensive Word</a:t>
            </a:r>
          </a:p>
        </p:txBody>
      </p:sp>
      <p:sp>
        <p:nvSpPr>
          <p:cNvPr id="71" name="Rectangle 17">
            <a:extLst>
              <a:ext uri="{FF2B5EF4-FFF2-40B4-BE49-F238E27FC236}">
                <a16:creationId xmlns:a16="http://schemas.microsoft.com/office/drawing/2014/main" id="{49A90AF8-AEE5-4F86-B88F-8857DAC6E109}"/>
              </a:ext>
            </a:extLst>
          </p:cNvPr>
          <p:cNvSpPr/>
          <p:nvPr/>
        </p:nvSpPr>
        <p:spPr>
          <a:xfrm>
            <a:off x="1534539" y="3726772"/>
            <a:ext cx="1122872"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Product</a:t>
            </a:r>
          </a:p>
        </p:txBody>
      </p:sp>
      <p:sp>
        <p:nvSpPr>
          <p:cNvPr id="82" name="Rectangle 17">
            <a:extLst>
              <a:ext uri="{FF2B5EF4-FFF2-40B4-BE49-F238E27FC236}">
                <a16:creationId xmlns:a16="http://schemas.microsoft.com/office/drawing/2014/main" id="{BBE2D369-018C-467B-846D-3C3F55BF34B1}"/>
              </a:ext>
            </a:extLst>
          </p:cNvPr>
          <p:cNvSpPr/>
          <p:nvPr/>
        </p:nvSpPr>
        <p:spPr>
          <a:xfrm>
            <a:off x="2446148" y="5902507"/>
            <a:ext cx="1122872"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Variable question</a:t>
            </a:r>
          </a:p>
        </p:txBody>
      </p:sp>
      <p:sp>
        <p:nvSpPr>
          <p:cNvPr id="84" name="Diamond 42">
            <a:extLst>
              <a:ext uri="{FF2B5EF4-FFF2-40B4-BE49-F238E27FC236}">
                <a16:creationId xmlns:a16="http://schemas.microsoft.com/office/drawing/2014/main" id="{FA704C44-9342-42A9-B2E7-D0C9A5656CCC}"/>
              </a:ext>
            </a:extLst>
          </p:cNvPr>
          <p:cNvSpPr/>
          <p:nvPr/>
        </p:nvSpPr>
        <p:spPr>
          <a:xfrm>
            <a:off x="2416978" y="4907400"/>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85" name="Straight Connector 48">
            <a:extLst>
              <a:ext uri="{FF2B5EF4-FFF2-40B4-BE49-F238E27FC236}">
                <a16:creationId xmlns:a16="http://schemas.microsoft.com/office/drawing/2014/main" id="{955B8EBD-4964-468D-A3D6-12FC362A6CD2}"/>
              </a:ext>
            </a:extLst>
          </p:cNvPr>
          <p:cNvCxnSpPr>
            <a:cxnSpLocks/>
          </p:cNvCxnSpPr>
          <p:nvPr/>
        </p:nvCxnSpPr>
        <p:spPr>
          <a:xfrm flipV="1">
            <a:off x="2649768" y="4216981"/>
            <a:ext cx="1112" cy="682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48">
            <a:extLst>
              <a:ext uri="{FF2B5EF4-FFF2-40B4-BE49-F238E27FC236}">
                <a16:creationId xmlns:a16="http://schemas.microsoft.com/office/drawing/2014/main" id="{C8E2EF08-E118-4473-A390-A5776254DE22}"/>
              </a:ext>
            </a:extLst>
          </p:cNvPr>
          <p:cNvCxnSpPr>
            <a:cxnSpLocks/>
            <a:endCxn id="84" idx="2"/>
          </p:cNvCxnSpPr>
          <p:nvPr/>
        </p:nvCxnSpPr>
        <p:spPr>
          <a:xfrm flipH="1" flipV="1">
            <a:off x="2652647" y="5330204"/>
            <a:ext cx="4764" cy="572303"/>
          </a:xfrm>
          <a:prstGeom prst="line">
            <a:avLst/>
          </a:prstGeom>
        </p:spPr>
        <p:style>
          <a:lnRef idx="1">
            <a:schemeClr val="accent1"/>
          </a:lnRef>
          <a:fillRef idx="0">
            <a:schemeClr val="accent1"/>
          </a:fillRef>
          <a:effectRef idx="0">
            <a:schemeClr val="accent1"/>
          </a:effectRef>
          <a:fontRef idx="minor">
            <a:schemeClr val="tx1"/>
          </a:fontRef>
        </p:style>
      </p:cxnSp>
      <p:sp>
        <p:nvSpPr>
          <p:cNvPr id="90" name="TextBox 52">
            <a:extLst>
              <a:ext uri="{FF2B5EF4-FFF2-40B4-BE49-F238E27FC236}">
                <a16:creationId xmlns:a16="http://schemas.microsoft.com/office/drawing/2014/main" id="{57502586-C847-44ED-BD01-54A8B48C3669}"/>
              </a:ext>
            </a:extLst>
          </p:cNvPr>
          <p:cNvSpPr txBox="1"/>
          <p:nvPr/>
        </p:nvSpPr>
        <p:spPr>
          <a:xfrm>
            <a:off x="2649766" y="4225763"/>
            <a:ext cx="439544" cy="307777"/>
          </a:xfrm>
          <a:prstGeom prst="rect">
            <a:avLst/>
          </a:prstGeom>
          <a:noFill/>
        </p:spPr>
        <p:txBody>
          <a:bodyPr wrap="none" rtlCol="0">
            <a:spAutoFit/>
          </a:bodyPr>
          <a:lstStyle/>
          <a:p>
            <a:r>
              <a:rPr lang="en-GB" sz="1400" dirty="0"/>
              <a:t>0:N</a:t>
            </a:r>
          </a:p>
        </p:txBody>
      </p:sp>
      <p:sp>
        <p:nvSpPr>
          <p:cNvPr id="91" name="TextBox 52">
            <a:extLst>
              <a:ext uri="{FF2B5EF4-FFF2-40B4-BE49-F238E27FC236}">
                <a16:creationId xmlns:a16="http://schemas.microsoft.com/office/drawing/2014/main" id="{9556AA0C-00FB-43C7-BD1E-4C0AACECFAD1}"/>
              </a:ext>
            </a:extLst>
          </p:cNvPr>
          <p:cNvSpPr txBox="1"/>
          <p:nvPr/>
        </p:nvSpPr>
        <p:spPr>
          <a:xfrm>
            <a:off x="2702253" y="5567523"/>
            <a:ext cx="415498" cy="307777"/>
          </a:xfrm>
          <a:prstGeom prst="rect">
            <a:avLst/>
          </a:prstGeom>
          <a:noFill/>
        </p:spPr>
        <p:txBody>
          <a:bodyPr wrap="none" rtlCol="0">
            <a:spAutoFit/>
          </a:bodyPr>
          <a:lstStyle/>
          <a:p>
            <a:r>
              <a:rPr lang="en-GB" sz="1400" dirty="0"/>
              <a:t>1:1</a:t>
            </a:r>
          </a:p>
        </p:txBody>
      </p:sp>
      <p:sp>
        <p:nvSpPr>
          <p:cNvPr id="94" name="Rectangle 17">
            <a:extLst>
              <a:ext uri="{FF2B5EF4-FFF2-40B4-BE49-F238E27FC236}">
                <a16:creationId xmlns:a16="http://schemas.microsoft.com/office/drawing/2014/main" id="{1D14390C-DEF5-4B16-888B-E1A64478CA99}"/>
              </a:ext>
            </a:extLst>
          </p:cNvPr>
          <p:cNvSpPr/>
          <p:nvPr/>
        </p:nvSpPr>
        <p:spPr>
          <a:xfrm>
            <a:off x="4151448" y="2560522"/>
            <a:ext cx="1295522" cy="698717"/>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Questionnaire</a:t>
            </a:r>
          </a:p>
          <a:p>
            <a:pPr algn="ctr"/>
            <a:r>
              <a:rPr lang="en-GB" sz="1400" dirty="0"/>
              <a:t>Answer</a:t>
            </a:r>
          </a:p>
        </p:txBody>
      </p:sp>
      <p:cxnSp>
        <p:nvCxnSpPr>
          <p:cNvPr id="96" name="Straight Connector 48">
            <a:extLst>
              <a:ext uri="{FF2B5EF4-FFF2-40B4-BE49-F238E27FC236}">
                <a16:creationId xmlns:a16="http://schemas.microsoft.com/office/drawing/2014/main" id="{8B41C666-CCBD-49FD-8FFD-AA6E37DB7135}"/>
              </a:ext>
            </a:extLst>
          </p:cNvPr>
          <p:cNvCxnSpPr>
            <a:cxnSpLocks/>
            <a:stCxn id="71" idx="3"/>
            <a:endCxn id="97" idx="1"/>
          </p:cNvCxnSpPr>
          <p:nvPr/>
        </p:nvCxnSpPr>
        <p:spPr>
          <a:xfrm flipV="1">
            <a:off x="2657411" y="3966685"/>
            <a:ext cx="1906129" cy="1123"/>
          </a:xfrm>
          <a:prstGeom prst="line">
            <a:avLst/>
          </a:prstGeom>
        </p:spPr>
        <p:style>
          <a:lnRef idx="1">
            <a:schemeClr val="accent1"/>
          </a:lnRef>
          <a:fillRef idx="0">
            <a:schemeClr val="accent1"/>
          </a:fillRef>
          <a:effectRef idx="0">
            <a:schemeClr val="accent1"/>
          </a:effectRef>
          <a:fontRef idx="minor">
            <a:schemeClr val="tx1"/>
          </a:fontRef>
        </p:style>
      </p:cxnSp>
      <p:sp>
        <p:nvSpPr>
          <p:cNvPr id="97" name="Diamond 42">
            <a:extLst>
              <a:ext uri="{FF2B5EF4-FFF2-40B4-BE49-F238E27FC236}">
                <a16:creationId xmlns:a16="http://schemas.microsoft.com/office/drawing/2014/main" id="{12B726EE-026C-4459-B203-9A41A54FB5E7}"/>
              </a:ext>
            </a:extLst>
          </p:cNvPr>
          <p:cNvSpPr/>
          <p:nvPr/>
        </p:nvSpPr>
        <p:spPr>
          <a:xfrm>
            <a:off x="4563540" y="3755283"/>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98" name="Straight Connector 48">
            <a:extLst>
              <a:ext uri="{FF2B5EF4-FFF2-40B4-BE49-F238E27FC236}">
                <a16:creationId xmlns:a16="http://schemas.microsoft.com/office/drawing/2014/main" id="{0655181C-499F-4452-890B-59945AECFE58}"/>
              </a:ext>
            </a:extLst>
          </p:cNvPr>
          <p:cNvCxnSpPr>
            <a:cxnSpLocks/>
            <a:stCxn id="97" idx="0"/>
            <a:endCxn id="94" idx="2"/>
          </p:cNvCxnSpPr>
          <p:nvPr/>
        </p:nvCxnSpPr>
        <p:spPr>
          <a:xfrm flipV="1">
            <a:off x="4799209" y="3259239"/>
            <a:ext cx="0" cy="4960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48">
            <a:extLst>
              <a:ext uri="{FF2B5EF4-FFF2-40B4-BE49-F238E27FC236}">
                <a16:creationId xmlns:a16="http://schemas.microsoft.com/office/drawing/2014/main" id="{436A000C-4037-45EA-86B7-85B8A4AEFAE0}"/>
              </a:ext>
            </a:extLst>
          </p:cNvPr>
          <p:cNvCxnSpPr>
            <a:cxnSpLocks/>
            <a:stCxn id="57" idx="3"/>
            <a:endCxn id="108" idx="1"/>
          </p:cNvCxnSpPr>
          <p:nvPr/>
        </p:nvCxnSpPr>
        <p:spPr>
          <a:xfrm flipV="1">
            <a:off x="2591249" y="1790411"/>
            <a:ext cx="1973615" cy="1663"/>
          </a:xfrm>
          <a:prstGeom prst="line">
            <a:avLst/>
          </a:prstGeom>
        </p:spPr>
        <p:style>
          <a:lnRef idx="1">
            <a:schemeClr val="accent1"/>
          </a:lnRef>
          <a:fillRef idx="0">
            <a:schemeClr val="accent1"/>
          </a:fillRef>
          <a:effectRef idx="0">
            <a:schemeClr val="accent1"/>
          </a:effectRef>
          <a:fontRef idx="minor">
            <a:schemeClr val="tx1"/>
          </a:fontRef>
        </p:style>
      </p:cxnSp>
      <p:sp>
        <p:nvSpPr>
          <p:cNvPr id="108" name="Diamond 42">
            <a:extLst>
              <a:ext uri="{FF2B5EF4-FFF2-40B4-BE49-F238E27FC236}">
                <a16:creationId xmlns:a16="http://schemas.microsoft.com/office/drawing/2014/main" id="{47FCEC78-37E1-4808-8C6F-23AAB3FEDFF3}"/>
              </a:ext>
            </a:extLst>
          </p:cNvPr>
          <p:cNvSpPr/>
          <p:nvPr/>
        </p:nvSpPr>
        <p:spPr>
          <a:xfrm>
            <a:off x="4564864" y="1579008"/>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109" name="Straight Connector 48">
            <a:extLst>
              <a:ext uri="{FF2B5EF4-FFF2-40B4-BE49-F238E27FC236}">
                <a16:creationId xmlns:a16="http://schemas.microsoft.com/office/drawing/2014/main" id="{EC1F9A94-891D-472B-9C96-68439BBB6331}"/>
              </a:ext>
            </a:extLst>
          </p:cNvPr>
          <p:cNvCxnSpPr>
            <a:cxnSpLocks/>
            <a:stCxn id="108" idx="2"/>
            <a:endCxn id="94" idx="0"/>
          </p:cNvCxnSpPr>
          <p:nvPr/>
        </p:nvCxnSpPr>
        <p:spPr>
          <a:xfrm flipH="1">
            <a:off x="4799209" y="2001812"/>
            <a:ext cx="1324" cy="558710"/>
          </a:xfrm>
          <a:prstGeom prst="line">
            <a:avLst/>
          </a:prstGeom>
        </p:spPr>
        <p:style>
          <a:lnRef idx="1">
            <a:schemeClr val="accent1"/>
          </a:lnRef>
          <a:fillRef idx="0">
            <a:schemeClr val="accent1"/>
          </a:fillRef>
          <a:effectRef idx="0">
            <a:schemeClr val="accent1"/>
          </a:effectRef>
          <a:fontRef idx="minor">
            <a:schemeClr val="tx1"/>
          </a:fontRef>
        </p:style>
      </p:cxnSp>
      <p:sp>
        <p:nvSpPr>
          <p:cNvPr id="130" name="TextBox 52">
            <a:extLst>
              <a:ext uri="{FF2B5EF4-FFF2-40B4-BE49-F238E27FC236}">
                <a16:creationId xmlns:a16="http://schemas.microsoft.com/office/drawing/2014/main" id="{439A1237-5E4F-41DE-98EC-C66D01A07B79}"/>
              </a:ext>
            </a:extLst>
          </p:cNvPr>
          <p:cNvSpPr txBox="1"/>
          <p:nvPr/>
        </p:nvSpPr>
        <p:spPr>
          <a:xfrm>
            <a:off x="4282180" y="3224172"/>
            <a:ext cx="415498" cy="307777"/>
          </a:xfrm>
          <a:prstGeom prst="rect">
            <a:avLst/>
          </a:prstGeom>
          <a:noFill/>
        </p:spPr>
        <p:txBody>
          <a:bodyPr wrap="none" rtlCol="0">
            <a:spAutoFit/>
          </a:bodyPr>
          <a:lstStyle/>
          <a:p>
            <a:r>
              <a:rPr lang="en-GB" sz="1400" dirty="0"/>
              <a:t>1:1</a:t>
            </a:r>
          </a:p>
        </p:txBody>
      </p:sp>
      <p:sp>
        <p:nvSpPr>
          <p:cNvPr id="131" name="TextBox 52">
            <a:extLst>
              <a:ext uri="{FF2B5EF4-FFF2-40B4-BE49-F238E27FC236}">
                <a16:creationId xmlns:a16="http://schemas.microsoft.com/office/drawing/2014/main" id="{4A9D94F2-AD73-44D5-9538-B65390C2B37F}"/>
              </a:ext>
            </a:extLst>
          </p:cNvPr>
          <p:cNvSpPr txBox="1"/>
          <p:nvPr/>
        </p:nvSpPr>
        <p:spPr>
          <a:xfrm>
            <a:off x="4344792" y="2274271"/>
            <a:ext cx="415498" cy="307777"/>
          </a:xfrm>
          <a:prstGeom prst="rect">
            <a:avLst/>
          </a:prstGeom>
          <a:noFill/>
        </p:spPr>
        <p:txBody>
          <a:bodyPr wrap="none" rtlCol="0">
            <a:spAutoFit/>
          </a:bodyPr>
          <a:lstStyle/>
          <a:p>
            <a:r>
              <a:rPr lang="en-GB" sz="1400" dirty="0"/>
              <a:t>1:1</a:t>
            </a:r>
          </a:p>
        </p:txBody>
      </p:sp>
      <p:sp>
        <p:nvSpPr>
          <p:cNvPr id="133" name="TextBox 52">
            <a:extLst>
              <a:ext uri="{FF2B5EF4-FFF2-40B4-BE49-F238E27FC236}">
                <a16:creationId xmlns:a16="http://schemas.microsoft.com/office/drawing/2014/main" id="{1F390D2B-186E-4A78-AA94-A0FEF8B67655}"/>
              </a:ext>
            </a:extLst>
          </p:cNvPr>
          <p:cNvSpPr txBox="1"/>
          <p:nvPr/>
        </p:nvSpPr>
        <p:spPr>
          <a:xfrm>
            <a:off x="2624424" y="1895945"/>
            <a:ext cx="439544" cy="307777"/>
          </a:xfrm>
          <a:prstGeom prst="rect">
            <a:avLst/>
          </a:prstGeom>
          <a:noFill/>
        </p:spPr>
        <p:txBody>
          <a:bodyPr wrap="none" rtlCol="0">
            <a:spAutoFit/>
          </a:bodyPr>
          <a:lstStyle/>
          <a:p>
            <a:r>
              <a:rPr lang="en-GB" sz="1400" dirty="0"/>
              <a:t>0:N</a:t>
            </a:r>
          </a:p>
        </p:txBody>
      </p:sp>
      <p:sp>
        <p:nvSpPr>
          <p:cNvPr id="134" name="TextBox 52">
            <a:extLst>
              <a:ext uri="{FF2B5EF4-FFF2-40B4-BE49-F238E27FC236}">
                <a16:creationId xmlns:a16="http://schemas.microsoft.com/office/drawing/2014/main" id="{8F8BE116-BC98-493D-BD59-F26E8C70332B}"/>
              </a:ext>
            </a:extLst>
          </p:cNvPr>
          <p:cNvSpPr txBox="1"/>
          <p:nvPr/>
        </p:nvSpPr>
        <p:spPr>
          <a:xfrm>
            <a:off x="2672902" y="3679800"/>
            <a:ext cx="439544" cy="307777"/>
          </a:xfrm>
          <a:prstGeom prst="rect">
            <a:avLst/>
          </a:prstGeom>
          <a:noFill/>
        </p:spPr>
        <p:txBody>
          <a:bodyPr wrap="none" rtlCol="0">
            <a:spAutoFit/>
          </a:bodyPr>
          <a:lstStyle/>
          <a:p>
            <a:r>
              <a:rPr lang="en-GB" sz="1400" dirty="0"/>
              <a:t>0:N</a:t>
            </a:r>
          </a:p>
        </p:txBody>
      </p:sp>
      <p:sp>
        <p:nvSpPr>
          <p:cNvPr id="152" name="Rectangle 17">
            <a:extLst>
              <a:ext uri="{FF2B5EF4-FFF2-40B4-BE49-F238E27FC236}">
                <a16:creationId xmlns:a16="http://schemas.microsoft.com/office/drawing/2014/main" id="{617756D2-8E1B-48DD-AE3D-A1EE87604C2F}"/>
              </a:ext>
            </a:extLst>
          </p:cNvPr>
          <p:cNvSpPr/>
          <p:nvPr/>
        </p:nvSpPr>
        <p:spPr>
          <a:xfrm>
            <a:off x="726687" y="5909784"/>
            <a:ext cx="1122872"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Review</a:t>
            </a:r>
          </a:p>
        </p:txBody>
      </p:sp>
      <p:sp>
        <p:nvSpPr>
          <p:cNvPr id="153" name="Diamond 42">
            <a:extLst>
              <a:ext uri="{FF2B5EF4-FFF2-40B4-BE49-F238E27FC236}">
                <a16:creationId xmlns:a16="http://schemas.microsoft.com/office/drawing/2014/main" id="{84DCE840-E722-44F9-83EA-9A94EF6E5A7A}"/>
              </a:ext>
            </a:extLst>
          </p:cNvPr>
          <p:cNvSpPr/>
          <p:nvPr/>
        </p:nvSpPr>
        <p:spPr>
          <a:xfrm>
            <a:off x="1302927" y="4907038"/>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154" name="Straight Connector 48">
            <a:extLst>
              <a:ext uri="{FF2B5EF4-FFF2-40B4-BE49-F238E27FC236}">
                <a16:creationId xmlns:a16="http://schemas.microsoft.com/office/drawing/2014/main" id="{36B32DA5-6EB2-4AA5-A346-06B25158C0C3}"/>
              </a:ext>
            </a:extLst>
          </p:cNvPr>
          <p:cNvCxnSpPr>
            <a:cxnSpLocks/>
            <a:stCxn id="153" idx="0"/>
          </p:cNvCxnSpPr>
          <p:nvPr/>
        </p:nvCxnSpPr>
        <p:spPr>
          <a:xfrm flipV="1">
            <a:off x="1538596" y="4207678"/>
            <a:ext cx="14752" cy="699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48">
            <a:extLst>
              <a:ext uri="{FF2B5EF4-FFF2-40B4-BE49-F238E27FC236}">
                <a16:creationId xmlns:a16="http://schemas.microsoft.com/office/drawing/2014/main" id="{E3653263-8CF6-48A0-B139-8A0B30164FD7}"/>
              </a:ext>
            </a:extLst>
          </p:cNvPr>
          <p:cNvCxnSpPr>
            <a:cxnSpLocks/>
            <a:endCxn id="153" idx="2"/>
          </p:cNvCxnSpPr>
          <p:nvPr/>
        </p:nvCxnSpPr>
        <p:spPr>
          <a:xfrm flipV="1">
            <a:off x="1534539" y="5329842"/>
            <a:ext cx="4057" cy="554240"/>
          </a:xfrm>
          <a:prstGeom prst="line">
            <a:avLst/>
          </a:prstGeom>
        </p:spPr>
        <p:style>
          <a:lnRef idx="1">
            <a:schemeClr val="accent1"/>
          </a:lnRef>
          <a:fillRef idx="0">
            <a:schemeClr val="accent1"/>
          </a:fillRef>
          <a:effectRef idx="0">
            <a:schemeClr val="accent1"/>
          </a:effectRef>
          <a:fontRef idx="minor">
            <a:schemeClr val="tx1"/>
          </a:fontRef>
        </p:style>
      </p:cxnSp>
      <p:sp>
        <p:nvSpPr>
          <p:cNvPr id="156" name="TextBox 52">
            <a:extLst>
              <a:ext uri="{FF2B5EF4-FFF2-40B4-BE49-F238E27FC236}">
                <a16:creationId xmlns:a16="http://schemas.microsoft.com/office/drawing/2014/main" id="{2B851A1B-04FD-4EB7-8A92-332FEAD830EF}"/>
              </a:ext>
            </a:extLst>
          </p:cNvPr>
          <p:cNvSpPr txBox="1"/>
          <p:nvPr/>
        </p:nvSpPr>
        <p:spPr>
          <a:xfrm>
            <a:off x="1104158" y="4234545"/>
            <a:ext cx="439544" cy="307777"/>
          </a:xfrm>
          <a:prstGeom prst="rect">
            <a:avLst/>
          </a:prstGeom>
          <a:noFill/>
        </p:spPr>
        <p:txBody>
          <a:bodyPr wrap="none" rtlCol="0">
            <a:spAutoFit/>
          </a:bodyPr>
          <a:lstStyle/>
          <a:p>
            <a:r>
              <a:rPr lang="en-GB" sz="1400" dirty="0"/>
              <a:t>0:N</a:t>
            </a:r>
          </a:p>
        </p:txBody>
      </p:sp>
      <p:sp>
        <p:nvSpPr>
          <p:cNvPr id="157" name="TextBox 52">
            <a:extLst>
              <a:ext uri="{FF2B5EF4-FFF2-40B4-BE49-F238E27FC236}">
                <a16:creationId xmlns:a16="http://schemas.microsoft.com/office/drawing/2014/main" id="{24DEFFFB-5676-4848-901C-F768E50EAB96}"/>
              </a:ext>
            </a:extLst>
          </p:cNvPr>
          <p:cNvSpPr txBox="1"/>
          <p:nvPr/>
        </p:nvSpPr>
        <p:spPr>
          <a:xfrm>
            <a:off x="1136817" y="5576305"/>
            <a:ext cx="415498" cy="307777"/>
          </a:xfrm>
          <a:prstGeom prst="rect">
            <a:avLst/>
          </a:prstGeom>
          <a:noFill/>
        </p:spPr>
        <p:txBody>
          <a:bodyPr wrap="none" rtlCol="0">
            <a:spAutoFit/>
          </a:bodyPr>
          <a:lstStyle/>
          <a:p>
            <a:r>
              <a:rPr lang="en-GB" sz="1400" dirty="0"/>
              <a:t>1:1</a:t>
            </a:r>
          </a:p>
        </p:txBody>
      </p:sp>
      <p:cxnSp>
        <p:nvCxnSpPr>
          <p:cNvPr id="59" name="Straight Connector 48">
            <a:extLst>
              <a:ext uri="{FF2B5EF4-FFF2-40B4-BE49-F238E27FC236}">
                <a16:creationId xmlns:a16="http://schemas.microsoft.com/office/drawing/2014/main" id="{9A9D6C2F-A3E3-4616-9587-71B475084B73}"/>
              </a:ext>
            </a:extLst>
          </p:cNvPr>
          <p:cNvCxnSpPr>
            <a:cxnSpLocks/>
          </p:cNvCxnSpPr>
          <p:nvPr/>
        </p:nvCxnSpPr>
        <p:spPr>
          <a:xfrm flipH="1" flipV="1">
            <a:off x="5862101" y="8339046"/>
            <a:ext cx="1230189" cy="18645"/>
          </a:xfrm>
          <a:prstGeom prst="line">
            <a:avLst/>
          </a:prstGeom>
        </p:spPr>
        <p:style>
          <a:lnRef idx="1">
            <a:schemeClr val="accent1"/>
          </a:lnRef>
          <a:fillRef idx="0">
            <a:schemeClr val="accent1"/>
          </a:fillRef>
          <a:effectRef idx="0">
            <a:schemeClr val="accent1"/>
          </a:effectRef>
          <a:fontRef idx="minor">
            <a:schemeClr val="tx1"/>
          </a:fontRef>
        </p:style>
      </p:cxnSp>
      <p:sp>
        <p:nvSpPr>
          <p:cNvPr id="37" name="Rectangle 17">
            <a:extLst>
              <a:ext uri="{FF2B5EF4-FFF2-40B4-BE49-F238E27FC236}">
                <a16:creationId xmlns:a16="http://schemas.microsoft.com/office/drawing/2014/main" id="{1B68D85A-EC2F-4A0D-BE8A-1FACFCC6CE27}"/>
              </a:ext>
            </a:extLst>
          </p:cNvPr>
          <p:cNvSpPr/>
          <p:nvPr/>
        </p:nvSpPr>
        <p:spPr>
          <a:xfrm>
            <a:off x="6449320" y="4666002"/>
            <a:ext cx="1295522" cy="48207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Variable </a:t>
            </a:r>
          </a:p>
          <a:p>
            <a:pPr algn="ctr"/>
            <a:r>
              <a:rPr lang="en-GB" sz="1400" dirty="0"/>
              <a:t>Answer</a:t>
            </a:r>
          </a:p>
        </p:txBody>
      </p:sp>
      <p:sp>
        <p:nvSpPr>
          <p:cNvPr id="40" name="Diamond 42">
            <a:extLst>
              <a:ext uri="{FF2B5EF4-FFF2-40B4-BE49-F238E27FC236}">
                <a16:creationId xmlns:a16="http://schemas.microsoft.com/office/drawing/2014/main" id="{8935B867-5365-41AA-B87E-32106F0B5B0B}"/>
              </a:ext>
            </a:extLst>
          </p:cNvPr>
          <p:cNvSpPr/>
          <p:nvPr/>
        </p:nvSpPr>
        <p:spPr>
          <a:xfrm>
            <a:off x="6856621" y="2722379"/>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sp>
        <p:nvSpPr>
          <p:cNvPr id="43" name="Diamond 42">
            <a:extLst>
              <a:ext uri="{FF2B5EF4-FFF2-40B4-BE49-F238E27FC236}">
                <a16:creationId xmlns:a16="http://schemas.microsoft.com/office/drawing/2014/main" id="{F708C6AA-A95B-4B96-9D51-CBA5A5EE06FD}"/>
              </a:ext>
            </a:extLst>
          </p:cNvPr>
          <p:cNvSpPr/>
          <p:nvPr/>
        </p:nvSpPr>
        <p:spPr>
          <a:xfrm>
            <a:off x="6863765" y="5933538"/>
            <a:ext cx="471338" cy="42280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solidFill>
                <a:schemeClr val="dk1"/>
              </a:solidFill>
            </a:endParaRPr>
          </a:p>
        </p:txBody>
      </p:sp>
      <p:cxnSp>
        <p:nvCxnSpPr>
          <p:cNvPr id="45" name="Straight Connector 48">
            <a:extLst>
              <a:ext uri="{FF2B5EF4-FFF2-40B4-BE49-F238E27FC236}">
                <a16:creationId xmlns:a16="http://schemas.microsoft.com/office/drawing/2014/main" id="{01C13E65-01F1-42EB-962C-3F246968E9A8}"/>
              </a:ext>
            </a:extLst>
          </p:cNvPr>
          <p:cNvCxnSpPr>
            <a:cxnSpLocks/>
            <a:stCxn id="82" idx="3"/>
            <a:endCxn id="43" idx="1"/>
          </p:cNvCxnSpPr>
          <p:nvPr/>
        </p:nvCxnSpPr>
        <p:spPr>
          <a:xfrm>
            <a:off x="3569020" y="6143543"/>
            <a:ext cx="329474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48">
            <a:extLst>
              <a:ext uri="{FF2B5EF4-FFF2-40B4-BE49-F238E27FC236}">
                <a16:creationId xmlns:a16="http://schemas.microsoft.com/office/drawing/2014/main" id="{3D49BA80-5E36-4BF1-A0BF-0ABE9230D2BE}"/>
              </a:ext>
            </a:extLst>
          </p:cNvPr>
          <p:cNvCxnSpPr>
            <a:cxnSpLocks/>
            <a:stCxn id="43" idx="0"/>
            <a:endCxn id="37" idx="2"/>
          </p:cNvCxnSpPr>
          <p:nvPr/>
        </p:nvCxnSpPr>
        <p:spPr>
          <a:xfrm flipH="1" flipV="1">
            <a:off x="7097081" y="5148073"/>
            <a:ext cx="2353" cy="785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48">
            <a:extLst>
              <a:ext uri="{FF2B5EF4-FFF2-40B4-BE49-F238E27FC236}">
                <a16:creationId xmlns:a16="http://schemas.microsoft.com/office/drawing/2014/main" id="{6B11CE1B-51C1-4F3D-855A-5D9C621E9B63}"/>
              </a:ext>
            </a:extLst>
          </p:cNvPr>
          <p:cNvCxnSpPr>
            <a:cxnSpLocks/>
            <a:stCxn id="37" idx="0"/>
            <a:endCxn id="40" idx="2"/>
          </p:cNvCxnSpPr>
          <p:nvPr/>
        </p:nvCxnSpPr>
        <p:spPr>
          <a:xfrm flipH="1" flipV="1">
            <a:off x="7092290" y="3145183"/>
            <a:ext cx="4791" cy="1520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48">
            <a:extLst>
              <a:ext uri="{FF2B5EF4-FFF2-40B4-BE49-F238E27FC236}">
                <a16:creationId xmlns:a16="http://schemas.microsoft.com/office/drawing/2014/main" id="{BD9C4E3F-E6A6-44AB-80F2-04D977F17DCC}"/>
              </a:ext>
            </a:extLst>
          </p:cNvPr>
          <p:cNvCxnSpPr>
            <a:cxnSpLocks/>
            <a:stCxn id="94" idx="3"/>
            <a:endCxn id="40" idx="1"/>
          </p:cNvCxnSpPr>
          <p:nvPr/>
        </p:nvCxnSpPr>
        <p:spPr>
          <a:xfrm>
            <a:off x="5446970" y="2909881"/>
            <a:ext cx="1409651" cy="23900"/>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52">
            <a:extLst>
              <a:ext uri="{FF2B5EF4-FFF2-40B4-BE49-F238E27FC236}">
                <a16:creationId xmlns:a16="http://schemas.microsoft.com/office/drawing/2014/main" id="{2CD1F325-10CF-4F77-AB88-1072ED4C1CDB}"/>
              </a:ext>
            </a:extLst>
          </p:cNvPr>
          <p:cNvSpPr txBox="1"/>
          <p:nvPr/>
        </p:nvSpPr>
        <p:spPr>
          <a:xfrm>
            <a:off x="5505656" y="2505486"/>
            <a:ext cx="439544" cy="307777"/>
          </a:xfrm>
          <a:prstGeom prst="rect">
            <a:avLst/>
          </a:prstGeom>
          <a:noFill/>
        </p:spPr>
        <p:txBody>
          <a:bodyPr wrap="none" rtlCol="0">
            <a:spAutoFit/>
          </a:bodyPr>
          <a:lstStyle/>
          <a:p>
            <a:r>
              <a:rPr lang="en-GB" sz="1400" dirty="0"/>
              <a:t>0:N</a:t>
            </a:r>
          </a:p>
        </p:txBody>
      </p:sp>
      <p:sp>
        <p:nvSpPr>
          <p:cNvPr id="67" name="TextBox 52">
            <a:extLst>
              <a:ext uri="{FF2B5EF4-FFF2-40B4-BE49-F238E27FC236}">
                <a16:creationId xmlns:a16="http://schemas.microsoft.com/office/drawing/2014/main" id="{6B44850D-8410-4853-BBBD-3BCFB4E687A7}"/>
              </a:ext>
            </a:extLst>
          </p:cNvPr>
          <p:cNvSpPr txBox="1"/>
          <p:nvPr/>
        </p:nvSpPr>
        <p:spPr>
          <a:xfrm>
            <a:off x="3645109" y="5755895"/>
            <a:ext cx="439544" cy="307777"/>
          </a:xfrm>
          <a:prstGeom prst="rect">
            <a:avLst/>
          </a:prstGeom>
          <a:noFill/>
        </p:spPr>
        <p:txBody>
          <a:bodyPr wrap="none" rtlCol="0">
            <a:spAutoFit/>
          </a:bodyPr>
          <a:lstStyle/>
          <a:p>
            <a:r>
              <a:rPr lang="en-GB" sz="1400" dirty="0"/>
              <a:t>0:N</a:t>
            </a:r>
          </a:p>
        </p:txBody>
      </p:sp>
      <p:sp>
        <p:nvSpPr>
          <p:cNvPr id="72" name="TextBox 52">
            <a:extLst>
              <a:ext uri="{FF2B5EF4-FFF2-40B4-BE49-F238E27FC236}">
                <a16:creationId xmlns:a16="http://schemas.microsoft.com/office/drawing/2014/main" id="{8D01ED69-1504-432F-A42C-4E52BE63D61B}"/>
              </a:ext>
            </a:extLst>
          </p:cNvPr>
          <p:cNvSpPr txBox="1"/>
          <p:nvPr/>
        </p:nvSpPr>
        <p:spPr>
          <a:xfrm>
            <a:off x="6486591" y="5224710"/>
            <a:ext cx="415498" cy="307777"/>
          </a:xfrm>
          <a:prstGeom prst="rect">
            <a:avLst/>
          </a:prstGeom>
          <a:noFill/>
        </p:spPr>
        <p:txBody>
          <a:bodyPr wrap="none" rtlCol="0">
            <a:spAutoFit/>
          </a:bodyPr>
          <a:lstStyle/>
          <a:p>
            <a:r>
              <a:rPr lang="en-GB" sz="1400" dirty="0"/>
              <a:t>1:1</a:t>
            </a:r>
          </a:p>
        </p:txBody>
      </p:sp>
      <p:sp>
        <p:nvSpPr>
          <p:cNvPr id="73" name="TextBox 52">
            <a:extLst>
              <a:ext uri="{FF2B5EF4-FFF2-40B4-BE49-F238E27FC236}">
                <a16:creationId xmlns:a16="http://schemas.microsoft.com/office/drawing/2014/main" id="{D9B2FAD1-48AA-4C9F-A301-6D3C90B4A18D}"/>
              </a:ext>
            </a:extLst>
          </p:cNvPr>
          <p:cNvSpPr txBox="1"/>
          <p:nvPr/>
        </p:nvSpPr>
        <p:spPr>
          <a:xfrm>
            <a:off x="6486591" y="4272475"/>
            <a:ext cx="415498" cy="307777"/>
          </a:xfrm>
          <a:prstGeom prst="rect">
            <a:avLst/>
          </a:prstGeom>
          <a:noFill/>
        </p:spPr>
        <p:txBody>
          <a:bodyPr wrap="none" rtlCol="0">
            <a:spAutoFit/>
          </a:bodyPr>
          <a:lstStyle/>
          <a:p>
            <a:r>
              <a:rPr lang="en-GB" sz="1400" dirty="0"/>
              <a:t>1:1</a:t>
            </a:r>
          </a:p>
        </p:txBody>
      </p:sp>
      <p:sp>
        <p:nvSpPr>
          <p:cNvPr id="18" name="CasellaDiTesto 17">
            <a:extLst>
              <a:ext uri="{FF2B5EF4-FFF2-40B4-BE49-F238E27FC236}">
                <a16:creationId xmlns:a16="http://schemas.microsoft.com/office/drawing/2014/main" id="{9FD85682-93F9-49B3-AAE7-F37EA4C606B4}"/>
              </a:ext>
            </a:extLst>
          </p:cNvPr>
          <p:cNvSpPr txBox="1"/>
          <p:nvPr/>
        </p:nvSpPr>
        <p:spPr>
          <a:xfrm>
            <a:off x="1302927" y="941640"/>
            <a:ext cx="701119" cy="307777"/>
          </a:xfrm>
          <a:prstGeom prst="rect">
            <a:avLst/>
          </a:prstGeom>
          <a:noFill/>
        </p:spPr>
        <p:txBody>
          <a:bodyPr wrap="square" rtlCol="0">
            <a:spAutoFit/>
          </a:bodyPr>
          <a:lstStyle/>
          <a:p>
            <a:r>
              <a:rPr lang="en-US" sz="1400" dirty="0"/>
              <a:t>Logs</a:t>
            </a:r>
            <a:endParaRPr lang="it-IT" dirty="0"/>
          </a:p>
        </p:txBody>
      </p:sp>
      <p:sp>
        <p:nvSpPr>
          <p:cNvPr id="74" name="CasellaDiTesto 73">
            <a:extLst>
              <a:ext uri="{FF2B5EF4-FFF2-40B4-BE49-F238E27FC236}">
                <a16:creationId xmlns:a16="http://schemas.microsoft.com/office/drawing/2014/main" id="{D8AB6D75-4CC6-40C5-A9C8-BCEFD8166CDD}"/>
              </a:ext>
            </a:extLst>
          </p:cNvPr>
          <p:cNvSpPr txBox="1"/>
          <p:nvPr/>
        </p:nvSpPr>
        <p:spPr>
          <a:xfrm>
            <a:off x="4560192" y="1223743"/>
            <a:ext cx="701119" cy="307777"/>
          </a:xfrm>
          <a:prstGeom prst="rect">
            <a:avLst/>
          </a:prstGeom>
          <a:noFill/>
        </p:spPr>
        <p:txBody>
          <a:bodyPr wrap="square" rtlCol="0">
            <a:spAutoFit/>
          </a:bodyPr>
          <a:lstStyle/>
          <a:p>
            <a:r>
              <a:rPr lang="en-US" sz="1400" dirty="0"/>
              <a:t>Fills</a:t>
            </a:r>
            <a:endParaRPr lang="it-IT" dirty="0"/>
          </a:p>
        </p:txBody>
      </p:sp>
      <p:sp>
        <p:nvSpPr>
          <p:cNvPr id="75" name="CasellaDiTesto 74">
            <a:extLst>
              <a:ext uri="{FF2B5EF4-FFF2-40B4-BE49-F238E27FC236}">
                <a16:creationId xmlns:a16="http://schemas.microsoft.com/office/drawing/2014/main" id="{B367F36A-C260-4210-9C6D-F75F070AC471}"/>
              </a:ext>
            </a:extLst>
          </p:cNvPr>
          <p:cNvSpPr txBox="1"/>
          <p:nvPr/>
        </p:nvSpPr>
        <p:spPr>
          <a:xfrm>
            <a:off x="2943990" y="4973594"/>
            <a:ext cx="1053613" cy="307777"/>
          </a:xfrm>
          <a:prstGeom prst="rect">
            <a:avLst/>
          </a:prstGeom>
          <a:noFill/>
        </p:spPr>
        <p:txBody>
          <a:bodyPr wrap="square" rtlCol="0">
            <a:spAutoFit/>
          </a:bodyPr>
          <a:lstStyle/>
          <a:p>
            <a:r>
              <a:rPr lang="en-US" sz="1400" dirty="0" err="1"/>
              <a:t>ReferingTo</a:t>
            </a:r>
            <a:endParaRPr lang="it-IT" dirty="0"/>
          </a:p>
        </p:txBody>
      </p:sp>
      <p:sp>
        <p:nvSpPr>
          <p:cNvPr id="76" name="CasellaDiTesto 75">
            <a:extLst>
              <a:ext uri="{FF2B5EF4-FFF2-40B4-BE49-F238E27FC236}">
                <a16:creationId xmlns:a16="http://schemas.microsoft.com/office/drawing/2014/main" id="{D942EA33-7994-4C52-B421-08550DCD513F}"/>
              </a:ext>
            </a:extLst>
          </p:cNvPr>
          <p:cNvSpPr txBox="1"/>
          <p:nvPr/>
        </p:nvSpPr>
        <p:spPr>
          <a:xfrm>
            <a:off x="514330" y="4940124"/>
            <a:ext cx="1479418" cy="307777"/>
          </a:xfrm>
          <a:prstGeom prst="rect">
            <a:avLst/>
          </a:prstGeom>
          <a:noFill/>
        </p:spPr>
        <p:txBody>
          <a:bodyPr wrap="square" rtlCol="0">
            <a:spAutoFit/>
          </a:bodyPr>
          <a:lstStyle/>
          <a:p>
            <a:r>
              <a:rPr lang="en-US" sz="1400" dirty="0"/>
              <a:t>Reviews</a:t>
            </a:r>
            <a:endParaRPr lang="it-IT" dirty="0"/>
          </a:p>
        </p:txBody>
      </p:sp>
      <p:sp>
        <p:nvSpPr>
          <p:cNvPr id="77" name="CasellaDiTesto 76">
            <a:extLst>
              <a:ext uri="{FF2B5EF4-FFF2-40B4-BE49-F238E27FC236}">
                <a16:creationId xmlns:a16="http://schemas.microsoft.com/office/drawing/2014/main" id="{D6DCC8FB-C98F-4CA7-A2A8-FA369E1B9E6C}"/>
              </a:ext>
            </a:extLst>
          </p:cNvPr>
          <p:cNvSpPr txBox="1"/>
          <p:nvPr/>
        </p:nvSpPr>
        <p:spPr>
          <a:xfrm>
            <a:off x="6632295" y="2401829"/>
            <a:ext cx="1161416" cy="307777"/>
          </a:xfrm>
          <a:prstGeom prst="rect">
            <a:avLst/>
          </a:prstGeom>
          <a:noFill/>
        </p:spPr>
        <p:txBody>
          <a:bodyPr wrap="square" rtlCol="0">
            <a:spAutoFit/>
          </a:bodyPr>
          <a:lstStyle/>
          <a:p>
            <a:r>
              <a:rPr lang="en-US" sz="1400" dirty="0" err="1"/>
              <a:t>BelongsTo</a:t>
            </a:r>
            <a:endParaRPr lang="it-IT" dirty="0"/>
          </a:p>
        </p:txBody>
      </p:sp>
      <p:sp>
        <p:nvSpPr>
          <p:cNvPr id="78" name="CasellaDiTesto 77">
            <a:extLst>
              <a:ext uri="{FF2B5EF4-FFF2-40B4-BE49-F238E27FC236}">
                <a16:creationId xmlns:a16="http://schemas.microsoft.com/office/drawing/2014/main" id="{0FD19CE7-8258-4A39-82FA-9720BCB1B53E}"/>
              </a:ext>
            </a:extLst>
          </p:cNvPr>
          <p:cNvSpPr txBox="1"/>
          <p:nvPr/>
        </p:nvSpPr>
        <p:spPr>
          <a:xfrm>
            <a:off x="4422158" y="4219314"/>
            <a:ext cx="824330" cy="307777"/>
          </a:xfrm>
          <a:prstGeom prst="rect">
            <a:avLst/>
          </a:prstGeom>
          <a:noFill/>
        </p:spPr>
        <p:txBody>
          <a:bodyPr wrap="square" rtlCol="0">
            <a:spAutoFit/>
          </a:bodyPr>
          <a:lstStyle/>
          <a:p>
            <a:r>
              <a:rPr lang="en-US" sz="1400" dirty="0" err="1"/>
              <a:t>IsAbout</a:t>
            </a:r>
            <a:endParaRPr lang="it-IT" dirty="0"/>
          </a:p>
        </p:txBody>
      </p:sp>
      <p:sp>
        <p:nvSpPr>
          <p:cNvPr id="79" name="CasellaDiTesto 78">
            <a:extLst>
              <a:ext uri="{FF2B5EF4-FFF2-40B4-BE49-F238E27FC236}">
                <a16:creationId xmlns:a16="http://schemas.microsoft.com/office/drawing/2014/main" id="{01A95363-C3FC-4ACC-B437-6C3547C0CC64}"/>
              </a:ext>
            </a:extLst>
          </p:cNvPr>
          <p:cNvSpPr txBox="1"/>
          <p:nvPr/>
        </p:nvSpPr>
        <p:spPr>
          <a:xfrm>
            <a:off x="6608798" y="6321762"/>
            <a:ext cx="1053613" cy="307777"/>
          </a:xfrm>
          <a:prstGeom prst="rect">
            <a:avLst/>
          </a:prstGeom>
          <a:noFill/>
        </p:spPr>
        <p:txBody>
          <a:bodyPr wrap="square" rtlCol="0">
            <a:spAutoFit/>
          </a:bodyPr>
          <a:lstStyle/>
          <a:p>
            <a:r>
              <a:rPr lang="en-US" sz="1400" dirty="0" err="1"/>
              <a:t>AnswersTo</a:t>
            </a:r>
            <a:endParaRPr lang="it-IT" dirty="0"/>
          </a:p>
        </p:txBody>
      </p:sp>
    </p:spTree>
    <p:extLst>
      <p:ext uri="{BB962C8B-B14F-4D97-AF65-F5344CB8AC3E}">
        <p14:creationId xmlns:p14="http://schemas.microsoft.com/office/powerpoint/2010/main" val="2972387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Arrow Connector 4">
            <a:extLst>
              <a:ext uri="{FF2B5EF4-FFF2-40B4-BE49-F238E27FC236}">
                <a16:creationId xmlns:a16="http://schemas.microsoft.com/office/drawing/2014/main" id="{7CFB2E21-2E22-46D5-A9D9-8121AD9B509C}"/>
              </a:ext>
            </a:extLst>
          </p:cNvPr>
          <p:cNvCxnSpPr>
            <a:cxnSpLocks/>
          </p:cNvCxnSpPr>
          <p:nvPr/>
        </p:nvCxnSpPr>
        <p:spPr>
          <a:xfrm flipH="1" flipV="1">
            <a:off x="2038350" y="2936081"/>
            <a:ext cx="435770" cy="25074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2869" y="0"/>
            <a:ext cx="7886700" cy="1325563"/>
          </a:xfrm>
        </p:spPr>
        <p:txBody>
          <a:bodyPr/>
          <a:lstStyle/>
          <a:p>
            <a:r>
              <a:rPr lang="en-GB" dirty="0"/>
              <a:t>Relational model</a:t>
            </a:r>
          </a:p>
        </p:txBody>
      </p:sp>
      <p:sp>
        <p:nvSpPr>
          <p:cNvPr id="3" name="Content Placeholder 2"/>
          <p:cNvSpPr>
            <a:spLocks noGrp="1"/>
          </p:cNvSpPr>
          <p:nvPr>
            <p:ph idx="1"/>
          </p:nvPr>
        </p:nvSpPr>
        <p:spPr>
          <a:xfrm>
            <a:off x="628649" y="1264444"/>
            <a:ext cx="8399847" cy="5593556"/>
          </a:xfrm>
        </p:spPr>
        <p:txBody>
          <a:bodyPr>
            <a:normAutofit/>
          </a:bodyPr>
          <a:lstStyle/>
          <a:p>
            <a:pPr marL="0" indent="0">
              <a:buNone/>
            </a:pPr>
            <a:r>
              <a:rPr lang="en-GB" sz="1600" dirty="0"/>
              <a:t>Log(</a:t>
            </a:r>
            <a:r>
              <a:rPr lang="en-GB" sz="1600" u="sng" dirty="0" err="1"/>
              <a:t>Id</a:t>
            </a:r>
            <a:r>
              <a:rPr lang="en-GB" sz="1600" dirty="0" err="1"/>
              <a:t>,UserId,TimeStamp</a:t>
            </a:r>
            <a:r>
              <a:rPr lang="en-GB" sz="1600" dirty="0"/>
              <a:t>)</a:t>
            </a:r>
          </a:p>
          <a:p>
            <a:pPr marL="0" indent="0">
              <a:buNone/>
            </a:pPr>
            <a:endParaRPr lang="en-GB" sz="1600" dirty="0"/>
          </a:p>
          <a:p>
            <a:pPr marL="0" indent="0">
              <a:buNone/>
            </a:pPr>
            <a:r>
              <a:rPr lang="en-GB" sz="1600" dirty="0"/>
              <a:t>User(</a:t>
            </a:r>
            <a:r>
              <a:rPr lang="en-GB" sz="1600" u="sng" dirty="0" err="1"/>
              <a:t>Id</a:t>
            </a:r>
            <a:r>
              <a:rPr lang="en-GB" sz="1600" dirty="0" err="1"/>
              <a:t>,Username,Password,Email,Role,Blocked</a:t>
            </a:r>
            <a:r>
              <a:rPr lang="en-GB" sz="1600" dirty="0"/>
              <a:t>)</a:t>
            </a:r>
          </a:p>
          <a:p>
            <a:pPr marL="0" indent="0">
              <a:buNone/>
            </a:pPr>
            <a:endParaRPr lang="en-GB" sz="1600" dirty="0"/>
          </a:p>
          <a:p>
            <a:pPr marL="0" indent="0">
              <a:buNone/>
            </a:pPr>
            <a:r>
              <a:rPr lang="en-GB" sz="1600" dirty="0" err="1"/>
              <a:t>QuestionnaireAnswer</a:t>
            </a:r>
            <a:r>
              <a:rPr lang="en-GB" sz="1600" dirty="0"/>
              <a:t>(</a:t>
            </a:r>
            <a:r>
              <a:rPr lang="en-GB" sz="1600" u="sng" dirty="0"/>
              <a:t>Id</a:t>
            </a:r>
            <a:r>
              <a:rPr lang="en-GB" sz="1600" dirty="0"/>
              <a:t>,ProdId,UserId,Answ1, Answ2, Answ3,Deleted)</a:t>
            </a:r>
          </a:p>
          <a:p>
            <a:pPr marL="0" indent="0">
              <a:buNone/>
            </a:pPr>
            <a:endParaRPr lang="en-GB" sz="1600" dirty="0"/>
          </a:p>
          <a:p>
            <a:pPr marL="0" indent="0">
              <a:buNone/>
            </a:pPr>
            <a:r>
              <a:rPr lang="en-GB" sz="1600" dirty="0"/>
              <a:t>Product(</a:t>
            </a:r>
            <a:r>
              <a:rPr lang="en-GB" sz="1600" u="sng" dirty="0" err="1"/>
              <a:t>Id</a:t>
            </a:r>
            <a:r>
              <a:rPr lang="en-GB" sz="1600" dirty="0" err="1"/>
              <a:t>,Name,Date,Image</a:t>
            </a:r>
            <a:r>
              <a:rPr lang="en-GB" sz="1600" dirty="0"/>
              <a:t>)</a:t>
            </a:r>
          </a:p>
          <a:p>
            <a:pPr marL="0" indent="0">
              <a:buNone/>
            </a:pPr>
            <a:endParaRPr lang="en-GB" sz="1600" dirty="0"/>
          </a:p>
          <a:p>
            <a:pPr marL="0" indent="0">
              <a:buNone/>
            </a:pPr>
            <a:r>
              <a:rPr lang="en-GB" sz="1600" dirty="0"/>
              <a:t>Review(</a:t>
            </a:r>
            <a:r>
              <a:rPr lang="en-GB" sz="1600" u="sng" dirty="0" err="1"/>
              <a:t>Id</a:t>
            </a:r>
            <a:r>
              <a:rPr lang="en-GB" sz="1600" dirty="0" err="1"/>
              <a:t>,ProductId,Text</a:t>
            </a:r>
            <a:r>
              <a:rPr lang="en-GB" sz="1600" dirty="0"/>
              <a:t>)</a:t>
            </a:r>
          </a:p>
          <a:p>
            <a:pPr marL="0" indent="0">
              <a:buNone/>
            </a:pPr>
            <a:endParaRPr lang="en-GB" sz="1600" dirty="0"/>
          </a:p>
          <a:p>
            <a:pPr marL="0" indent="0">
              <a:buNone/>
            </a:pPr>
            <a:r>
              <a:rPr lang="en-GB" sz="1600" dirty="0"/>
              <a:t>			</a:t>
            </a:r>
            <a:r>
              <a:rPr lang="en-GB" sz="1600" dirty="0" err="1"/>
              <a:t>VaribleQuestion</a:t>
            </a:r>
            <a:r>
              <a:rPr lang="en-GB" sz="1600" dirty="0"/>
              <a:t>(</a:t>
            </a:r>
            <a:r>
              <a:rPr lang="en-GB" sz="1600" u="sng" dirty="0" err="1"/>
              <a:t>Id</a:t>
            </a:r>
            <a:r>
              <a:rPr lang="en-GB" sz="1600" dirty="0" err="1"/>
              <a:t>,ProductId,Text</a:t>
            </a:r>
            <a:r>
              <a:rPr lang="en-GB" sz="1600" dirty="0"/>
              <a:t>)</a:t>
            </a:r>
          </a:p>
          <a:p>
            <a:pPr marL="0" indent="0">
              <a:buNone/>
            </a:pPr>
            <a:endParaRPr lang="en-GB" sz="1600" dirty="0"/>
          </a:p>
          <a:p>
            <a:pPr marL="0" indent="0">
              <a:buNone/>
            </a:pPr>
            <a:r>
              <a:rPr lang="en-GB" sz="1600" dirty="0" err="1"/>
              <a:t>VariableAnswer</a:t>
            </a:r>
            <a:r>
              <a:rPr lang="en-GB" sz="1600" dirty="0"/>
              <a:t>(</a:t>
            </a:r>
            <a:r>
              <a:rPr lang="en-GB" sz="1600" u="sng" dirty="0" err="1"/>
              <a:t>AnswerId,VariableQuestionId</a:t>
            </a:r>
            <a:r>
              <a:rPr lang="en-GB" sz="1600" dirty="0" err="1"/>
              <a:t>,Answer</a:t>
            </a:r>
            <a:r>
              <a:rPr lang="en-GB" sz="1600" dirty="0"/>
              <a:t>)</a:t>
            </a:r>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p:txBody>
      </p:sp>
      <p:cxnSp>
        <p:nvCxnSpPr>
          <p:cNvPr id="5" name="Straight Arrow Connector 4"/>
          <p:cNvCxnSpPr>
            <a:cxnSpLocks/>
          </p:cNvCxnSpPr>
          <p:nvPr/>
        </p:nvCxnSpPr>
        <p:spPr>
          <a:xfrm flipH="1" flipV="1">
            <a:off x="1357314" y="2257426"/>
            <a:ext cx="2284383" cy="4142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a:off x="1164431" y="1535906"/>
            <a:ext cx="64294" cy="464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4">
            <a:extLst>
              <a:ext uri="{FF2B5EF4-FFF2-40B4-BE49-F238E27FC236}">
                <a16:creationId xmlns:a16="http://schemas.microsoft.com/office/drawing/2014/main" id="{93D8AAC1-0728-495E-B535-57DDAA3DB635}"/>
              </a:ext>
            </a:extLst>
          </p:cNvPr>
          <p:cNvCxnSpPr>
            <a:cxnSpLocks/>
          </p:cNvCxnSpPr>
          <p:nvPr/>
        </p:nvCxnSpPr>
        <p:spPr>
          <a:xfrm flipH="1">
            <a:off x="1600201" y="2936081"/>
            <a:ext cx="1453100" cy="4429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4">
            <a:extLst>
              <a:ext uri="{FF2B5EF4-FFF2-40B4-BE49-F238E27FC236}">
                <a16:creationId xmlns:a16="http://schemas.microsoft.com/office/drawing/2014/main" id="{1AA82D76-B472-495A-862B-FE1CB1508B42}"/>
              </a:ext>
            </a:extLst>
          </p:cNvPr>
          <p:cNvCxnSpPr>
            <a:cxnSpLocks/>
          </p:cNvCxnSpPr>
          <p:nvPr/>
        </p:nvCxnSpPr>
        <p:spPr>
          <a:xfrm flipH="1" flipV="1">
            <a:off x="1493044" y="3664743"/>
            <a:ext cx="435769" cy="4143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4">
            <a:extLst>
              <a:ext uri="{FF2B5EF4-FFF2-40B4-BE49-F238E27FC236}">
                <a16:creationId xmlns:a16="http://schemas.microsoft.com/office/drawing/2014/main" id="{8E1029CB-E63D-4CC1-A84D-60CFA83381AE}"/>
              </a:ext>
            </a:extLst>
          </p:cNvPr>
          <p:cNvCxnSpPr>
            <a:cxnSpLocks/>
          </p:cNvCxnSpPr>
          <p:nvPr/>
        </p:nvCxnSpPr>
        <p:spPr>
          <a:xfrm flipV="1">
            <a:off x="4071939" y="5050631"/>
            <a:ext cx="785811" cy="3929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4">
            <a:extLst>
              <a:ext uri="{FF2B5EF4-FFF2-40B4-BE49-F238E27FC236}">
                <a16:creationId xmlns:a16="http://schemas.microsoft.com/office/drawing/2014/main" id="{1826638D-31F3-483C-9D9C-2FBB254D6EF4}"/>
              </a:ext>
            </a:extLst>
          </p:cNvPr>
          <p:cNvCxnSpPr>
            <a:cxnSpLocks/>
          </p:cNvCxnSpPr>
          <p:nvPr/>
        </p:nvCxnSpPr>
        <p:spPr>
          <a:xfrm flipH="1" flipV="1">
            <a:off x="1685925" y="3614737"/>
            <a:ext cx="3614738" cy="11287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9794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p:txBody>
          <a:bodyPr/>
          <a:lstStyle/>
          <a:p>
            <a:r>
              <a:rPr lang="es-419" dirty="0"/>
              <a:t>SQL DDL</a:t>
            </a:r>
          </a:p>
        </p:txBody>
      </p:sp>
      <p:sp>
        <p:nvSpPr>
          <p:cNvPr id="172" name="Google Shape;172;p29"/>
          <p:cNvSpPr txBox="1">
            <a:spLocks noGrp="1"/>
          </p:cNvSpPr>
          <p:nvPr>
            <p:ph type="body" idx="1"/>
          </p:nvPr>
        </p:nvSpPr>
        <p:spPr>
          <a:xfrm>
            <a:off x="173736" y="1825625"/>
            <a:ext cx="4341114" cy="4351338"/>
          </a:xfrm>
        </p:spPr>
        <p:txBody>
          <a:bodyPr>
            <a:normAutofit/>
          </a:bodyPr>
          <a:lstStyle/>
          <a:p>
            <a:pPr marL="0" inden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a:latin typeface="Courier New" panose="02070309020205020404" pitchFamily="49" charset="0"/>
                <a:cs typeface="Courier New" panose="02070309020205020404" pitchFamily="49" charset="0"/>
                <a:sym typeface="Courier New"/>
              </a:rPr>
              <a:t>user</a:t>
            </a:r>
            <a:r>
              <a:rPr lang="en-US" sz="1600" dirty="0">
                <a:latin typeface="Courier New" panose="02070309020205020404" pitchFamily="49" charset="0"/>
                <a:cs typeface="Courier New" panose="02070309020205020404" pitchFamily="49" charset="0"/>
                <a:sym typeface="Courier New"/>
              </a:rPr>
              <a:t>` (  </a:t>
            </a:r>
          </a:p>
          <a:p>
            <a:pPr marL="0" indent="0">
              <a:buNone/>
            </a:pPr>
            <a:r>
              <a:rPr lang="en-US" sz="1600" dirty="0">
                <a:latin typeface="Courier New" panose="02070309020205020404" pitchFamily="49" charset="0"/>
                <a:cs typeface="Courier New" panose="02070309020205020404" pitchFamily="49" charset="0"/>
                <a:sym typeface="Courier New"/>
              </a:rPr>
              <a:t>`id` int NOT NULL AUTO_INCREMENT,</a:t>
            </a:r>
          </a:p>
          <a:p>
            <a:pPr marL="0" indent="0">
              <a:buNone/>
            </a:pPr>
            <a:r>
              <a:rPr lang="en-US" sz="1600" dirty="0">
                <a:latin typeface="Courier New" panose="02070309020205020404" pitchFamily="49" charset="0"/>
                <a:cs typeface="Courier New" panose="02070309020205020404" pitchFamily="49" charset="0"/>
                <a:sym typeface="Courier New"/>
              </a:rPr>
              <a:t>`username` varchar(45) NOT NULL,  </a:t>
            </a:r>
          </a:p>
          <a:p>
            <a:pPr marL="0" indent="0">
              <a:buNone/>
            </a:pPr>
            <a:r>
              <a:rPr lang="en-US" sz="1600" dirty="0">
                <a:latin typeface="Courier New" panose="02070309020205020404" pitchFamily="49" charset="0"/>
                <a:cs typeface="Courier New" panose="02070309020205020404" pitchFamily="49" charset="0"/>
                <a:sym typeface="Courier New"/>
              </a:rPr>
              <a:t>`password` varchar(100) NOT NULL,   </a:t>
            </a:r>
          </a:p>
          <a:p>
            <a:pPr marL="0" indent="0">
              <a:buNone/>
            </a:pPr>
            <a:r>
              <a:rPr lang="en-US" sz="1600" dirty="0">
                <a:latin typeface="Courier New" panose="02070309020205020404" pitchFamily="49" charset="0"/>
                <a:cs typeface="Courier New" panose="02070309020205020404" pitchFamily="49" charset="0"/>
                <a:sym typeface="Courier New"/>
              </a:rPr>
              <a:t>`email` varchar(100) NOT NULL,  </a:t>
            </a:r>
          </a:p>
          <a:p>
            <a:pPr marL="0" indent="0">
              <a:buNone/>
            </a:pPr>
            <a:r>
              <a:rPr lang="en-US" sz="1600" dirty="0">
                <a:latin typeface="Courier New" panose="02070309020205020404" pitchFamily="49" charset="0"/>
                <a:cs typeface="Courier New" panose="02070309020205020404" pitchFamily="49" charset="0"/>
                <a:sym typeface="Courier New"/>
              </a:rPr>
              <a:t>`role` varchar(10) NOT NULL, </a:t>
            </a:r>
          </a:p>
          <a:p>
            <a:pPr marL="0" indent="0">
              <a:buNone/>
            </a:pPr>
            <a:r>
              <a:rPr lang="en-US" sz="1600" dirty="0">
                <a:latin typeface="Courier New" panose="02070309020205020404" pitchFamily="49" charset="0"/>
                <a:cs typeface="Courier New" panose="02070309020205020404" pitchFamily="49" charset="0"/>
                <a:sym typeface="Courier New"/>
              </a:rPr>
              <a:t>`blocked` </a:t>
            </a:r>
            <a:r>
              <a:rPr lang="en-US" sz="1600" dirty="0" err="1">
                <a:latin typeface="Courier New" panose="02070309020205020404" pitchFamily="49" charset="0"/>
                <a:cs typeface="Courier New" panose="02070309020205020404" pitchFamily="49" charset="0"/>
                <a:sym typeface="Courier New"/>
              </a:rPr>
              <a:t>tinyint</a:t>
            </a:r>
            <a:r>
              <a:rPr lang="en-US" sz="1600" dirty="0">
                <a:latin typeface="Courier New" panose="02070309020205020404" pitchFamily="49" charset="0"/>
                <a:cs typeface="Courier New" panose="02070309020205020404" pitchFamily="49" charset="0"/>
                <a:sym typeface="Courier New"/>
              </a:rPr>
              <a:t> NOT NULL,</a:t>
            </a:r>
          </a:p>
          <a:p>
            <a:pPr marL="0" indent="0">
              <a:buNone/>
            </a:pPr>
            <a:r>
              <a:rPr lang="en-US" sz="1600" dirty="0">
                <a:latin typeface="Courier New" panose="02070309020205020404" pitchFamily="49" charset="0"/>
                <a:cs typeface="Courier New" panose="02070309020205020404" pitchFamily="49" charset="0"/>
                <a:sym typeface="Courier New"/>
              </a:rPr>
              <a:t> PRIMARY KEY (`id`)</a:t>
            </a:r>
          </a:p>
          <a:p>
            <a:pPr marL="0" indent="0">
              <a:buNone/>
            </a:pPr>
            <a:r>
              <a:rPr lang="en-US" sz="1600" dirty="0">
                <a:latin typeface="Courier New" panose="02070309020205020404" pitchFamily="49" charset="0"/>
                <a:cs typeface="Courier New" panose="02070309020205020404" pitchFamily="49" charset="0"/>
                <a:sym typeface="Courier New"/>
              </a:rPr>
              <a:t>)</a:t>
            </a:r>
          </a:p>
        </p:txBody>
      </p:sp>
      <p:sp>
        <p:nvSpPr>
          <p:cNvPr id="7" name="Google Shape;172;p29">
            <a:extLst>
              <a:ext uri="{FF2B5EF4-FFF2-40B4-BE49-F238E27FC236}">
                <a16:creationId xmlns:a16="http://schemas.microsoft.com/office/drawing/2014/main" id="{2BA8C500-C788-4FAD-93AB-95CAE01A66B1}"/>
              </a:ext>
            </a:extLst>
          </p:cNvPr>
          <p:cNvSpPr txBox="1">
            <a:spLocks/>
          </p:cNvSpPr>
          <p:nvPr/>
        </p:nvSpPr>
        <p:spPr>
          <a:xfrm>
            <a:off x="4436828" y="1755389"/>
            <a:ext cx="453343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a:latin typeface="Courier New" panose="02070309020205020404" pitchFamily="49" charset="0"/>
                <a:cs typeface="Courier New" panose="02070309020205020404" pitchFamily="49" charset="0"/>
                <a:sym typeface="Courier New"/>
              </a:rPr>
              <a:t>product</a:t>
            </a:r>
            <a:r>
              <a:rPr lang="en-US" sz="1600"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`id` int NOT NULL AUTO_INCREMENT,</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`name` varchar(50)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`date` date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`image` </a:t>
            </a:r>
            <a:r>
              <a:rPr lang="en-US" sz="1600" dirty="0" err="1">
                <a:latin typeface="Courier New" panose="02070309020205020404" pitchFamily="49" charset="0"/>
                <a:cs typeface="Courier New" panose="02070309020205020404" pitchFamily="49" charset="0"/>
                <a:sym typeface="Courier New"/>
              </a:rPr>
              <a:t>longblob</a:t>
            </a:r>
            <a:r>
              <a:rPr lang="en-US" sz="1600" dirty="0">
                <a:latin typeface="Courier New" panose="02070309020205020404" pitchFamily="49" charset="0"/>
                <a:cs typeface="Courier New" panose="02070309020205020404" pitchFamily="49" charset="0"/>
                <a:sym typeface="Courier New"/>
              </a:rPr>
              <a:t>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PRIMARY KEY (`id`),</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a:t>
            </a:r>
            <a:r>
              <a:rPr lang="en-US" sz="1600" b="1"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endParaRPr lang="en-US" sz="1600" dirty="0">
              <a:latin typeface="Courier New" panose="02070309020205020404" pitchFamily="49" charset="0"/>
              <a:cs typeface="Courier New" panose="02070309020205020404" pitchFamily="49" charset="0"/>
              <a:sym typeface="Courier New"/>
            </a:endParaRPr>
          </a:p>
        </p:txBody>
      </p:sp>
    </p:spTree>
    <p:extLst>
      <p:ext uri="{BB962C8B-B14F-4D97-AF65-F5344CB8AC3E}">
        <p14:creationId xmlns:p14="http://schemas.microsoft.com/office/powerpoint/2010/main" val="1839635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p:txBody>
          <a:bodyPr/>
          <a:lstStyle/>
          <a:p>
            <a:r>
              <a:rPr lang="es-419" dirty="0"/>
              <a:t>SQL DDL</a:t>
            </a:r>
          </a:p>
        </p:txBody>
      </p:sp>
      <p:sp>
        <p:nvSpPr>
          <p:cNvPr id="172" name="Google Shape;172;p29"/>
          <p:cNvSpPr txBox="1">
            <a:spLocks noGrp="1"/>
          </p:cNvSpPr>
          <p:nvPr>
            <p:ph type="body" idx="1"/>
          </p:nvPr>
        </p:nvSpPr>
        <p:spPr>
          <a:xfrm>
            <a:off x="104858" y="1687514"/>
            <a:ext cx="4403532" cy="5063144"/>
          </a:xfrm>
        </p:spPr>
        <p:txBody>
          <a:bodyPr>
            <a:normAutofit fontScale="92500" lnSpcReduction="10000"/>
          </a:bodyPr>
          <a:lstStyle/>
          <a:p>
            <a:pPr marL="0" inden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err="1">
                <a:latin typeface="Courier New" panose="02070309020205020404" pitchFamily="49" charset="0"/>
                <a:cs typeface="Courier New" panose="02070309020205020404" pitchFamily="49" charset="0"/>
                <a:sym typeface="Courier New"/>
              </a:rPr>
              <a:t>questionnarieAnswer</a:t>
            </a:r>
            <a:r>
              <a:rPr lang="en-US" sz="1600" dirty="0">
                <a:latin typeface="Courier New" panose="02070309020205020404" pitchFamily="49" charset="0"/>
                <a:cs typeface="Courier New" panose="02070309020205020404" pitchFamily="49" charset="0"/>
                <a:sym typeface="Courier New"/>
              </a:rPr>
              <a:t>` (  </a:t>
            </a:r>
          </a:p>
          <a:p>
            <a:pPr marL="0" indent="0">
              <a:buNone/>
            </a:pPr>
            <a:r>
              <a:rPr lang="en-US" sz="1600" dirty="0">
                <a:latin typeface="Courier New" panose="02070309020205020404" pitchFamily="49" charset="0"/>
                <a:cs typeface="Courier New" panose="02070309020205020404" pitchFamily="49" charset="0"/>
                <a:sym typeface="Courier New"/>
              </a:rPr>
              <a:t>`id` int NOT NULL AUTO_INCREMENT,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userID</a:t>
            </a:r>
            <a:r>
              <a:rPr lang="en-US" sz="1600" dirty="0">
                <a:latin typeface="Courier New" panose="02070309020205020404" pitchFamily="49" charset="0"/>
                <a:cs typeface="Courier New" panose="02070309020205020404" pitchFamily="49" charset="0"/>
                <a:sym typeface="Courier New"/>
              </a:rPr>
              <a:t>` int NOT NULL,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int NOT NULL,   </a:t>
            </a:r>
          </a:p>
          <a:p>
            <a:pPr marL="0" indent="0">
              <a:buNone/>
            </a:pPr>
            <a:r>
              <a:rPr lang="en-US" sz="1600" dirty="0">
                <a:latin typeface="Courier New" panose="02070309020205020404" pitchFamily="49" charset="0"/>
                <a:cs typeface="Courier New" panose="02070309020205020404" pitchFamily="49" charset="0"/>
                <a:sym typeface="Courier New"/>
              </a:rPr>
              <a:t>`answ1` int NOT NULL,  </a:t>
            </a:r>
          </a:p>
          <a:p>
            <a:pPr marL="0" indent="0">
              <a:buNone/>
            </a:pPr>
            <a:r>
              <a:rPr lang="en-US" sz="1600" dirty="0">
                <a:latin typeface="Courier New" panose="02070309020205020404" pitchFamily="49" charset="0"/>
                <a:cs typeface="Courier New" panose="02070309020205020404" pitchFamily="49" charset="0"/>
                <a:sym typeface="Courier New"/>
              </a:rPr>
              <a:t>`answ2` char(1) NOT NULL,  </a:t>
            </a:r>
          </a:p>
          <a:p>
            <a:pPr marL="0" indent="0">
              <a:buNone/>
            </a:pPr>
            <a:r>
              <a:rPr lang="en-US" sz="1600" dirty="0">
                <a:latin typeface="Courier New" panose="02070309020205020404" pitchFamily="49" charset="0"/>
                <a:cs typeface="Courier New" panose="02070309020205020404" pitchFamily="49" charset="0"/>
                <a:sym typeface="Courier New"/>
              </a:rPr>
              <a:t>`answ3` varchar(10) NOT NULL,  </a:t>
            </a:r>
          </a:p>
          <a:p>
            <a:pPr marL="0" indent="0">
              <a:buNone/>
            </a:pPr>
            <a:r>
              <a:rPr lang="en-US" sz="1600" dirty="0">
                <a:latin typeface="Courier New" panose="02070309020205020404" pitchFamily="49" charset="0"/>
                <a:cs typeface="Courier New" panose="02070309020205020404" pitchFamily="49" charset="0"/>
                <a:sym typeface="Courier New"/>
              </a:rPr>
              <a:t>`deleted` </a:t>
            </a:r>
            <a:r>
              <a:rPr lang="en-US" sz="1600" dirty="0" err="1">
                <a:latin typeface="Courier New" panose="02070309020205020404" pitchFamily="49" charset="0"/>
                <a:cs typeface="Courier New" panose="02070309020205020404" pitchFamily="49" charset="0"/>
                <a:sym typeface="Courier New"/>
              </a:rPr>
              <a:t>tinyint</a:t>
            </a:r>
            <a:r>
              <a:rPr lang="en-US" sz="1600" dirty="0">
                <a:latin typeface="Courier New" panose="02070309020205020404" pitchFamily="49" charset="0"/>
                <a:cs typeface="Courier New" panose="02070309020205020404" pitchFamily="49" charset="0"/>
                <a:sym typeface="Courier New"/>
              </a:rPr>
              <a:t> NOT NULL, </a:t>
            </a:r>
          </a:p>
          <a:p>
            <a:pPr marL="0" indent="0">
              <a:buNone/>
            </a:pPr>
            <a:r>
              <a:rPr lang="en-US" sz="1600" dirty="0">
                <a:latin typeface="Courier New" panose="02070309020205020404" pitchFamily="49" charset="0"/>
                <a:cs typeface="Courier New" panose="02070309020205020404" pitchFamily="49" charset="0"/>
                <a:sym typeface="Courier New"/>
              </a:rPr>
              <a:t>PRIMARY KEY (`id`),</a:t>
            </a:r>
          </a:p>
          <a:p>
            <a:pPr marL="0" indent="0">
              <a:buNone/>
            </a:pPr>
            <a:r>
              <a:rPr lang="en-US" sz="1600" dirty="0">
                <a:latin typeface="Courier New" panose="02070309020205020404" pitchFamily="49" charset="0"/>
                <a:cs typeface="Courier New" panose="02070309020205020404" pitchFamily="49" charset="0"/>
                <a:sym typeface="Courier New"/>
              </a:rPr>
              <a:t>CONSTRAINT `</a:t>
            </a:r>
            <a:r>
              <a:rPr lang="en-US" sz="1600" dirty="0" err="1">
                <a:latin typeface="Courier New" panose="02070309020205020404" pitchFamily="49" charset="0"/>
                <a:cs typeface="Courier New" panose="02070309020205020404" pitchFamily="49" charset="0"/>
                <a:sym typeface="Courier New"/>
              </a:rPr>
              <a:t>userquestionnaire</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userID</a:t>
            </a:r>
            <a:r>
              <a:rPr lang="en-US" sz="1600" dirty="0">
                <a:latin typeface="Courier New" panose="02070309020205020404" pitchFamily="49" charset="0"/>
                <a:cs typeface="Courier New" panose="02070309020205020404" pitchFamily="49" charset="0"/>
                <a:sym typeface="Courier New"/>
              </a:rPr>
              <a:t>`) REFERENCES `user`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CONSTRAINT `</a:t>
            </a:r>
            <a:r>
              <a:rPr lang="en-US" sz="1600" dirty="0" err="1">
                <a:latin typeface="Courier New" panose="02070309020205020404" pitchFamily="49" charset="0"/>
                <a:cs typeface="Courier New" panose="02070309020205020404" pitchFamily="49" charset="0"/>
                <a:sym typeface="Courier New"/>
              </a:rPr>
              <a:t>prodquestionnaire</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REFERENCES `product`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a:t>
            </a:r>
          </a:p>
        </p:txBody>
      </p:sp>
      <p:sp>
        <p:nvSpPr>
          <p:cNvPr id="7" name="Google Shape;172;p29">
            <a:extLst>
              <a:ext uri="{FF2B5EF4-FFF2-40B4-BE49-F238E27FC236}">
                <a16:creationId xmlns:a16="http://schemas.microsoft.com/office/drawing/2014/main" id="{2BA8C500-C788-4FAD-93AB-95CAE01A66B1}"/>
              </a:ext>
            </a:extLst>
          </p:cNvPr>
          <p:cNvSpPr txBox="1">
            <a:spLocks/>
          </p:cNvSpPr>
          <p:nvPr/>
        </p:nvSpPr>
        <p:spPr>
          <a:xfrm>
            <a:off x="4436828" y="1687514"/>
            <a:ext cx="4533438" cy="435133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a:latin typeface="Courier New" panose="02070309020205020404" pitchFamily="49" charset="0"/>
                <a:cs typeface="Courier New" panose="02070309020205020404" pitchFamily="49" charset="0"/>
                <a:sym typeface="Courier New"/>
              </a:rPr>
              <a:t>log</a:t>
            </a:r>
            <a:r>
              <a:rPr lang="en-US" sz="1600"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`id` int NOT NULL AUTO_INCREMENT,</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a:t>
            </a:r>
            <a:r>
              <a:rPr lang="en-US" sz="1600" dirty="0" err="1">
                <a:latin typeface="Courier New" panose="02070309020205020404" pitchFamily="49" charset="0"/>
                <a:cs typeface="Courier New" panose="02070309020205020404" pitchFamily="49" charset="0"/>
                <a:sym typeface="Courier New"/>
              </a:rPr>
              <a:t>userID</a:t>
            </a:r>
            <a:r>
              <a:rPr lang="en-US" sz="1600" dirty="0">
                <a:latin typeface="Courier New" panose="02070309020205020404" pitchFamily="49" charset="0"/>
                <a:cs typeface="Courier New" panose="02070309020205020404" pitchFamily="49" charset="0"/>
                <a:sym typeface="Courier New"/>
              </a:rPr>
              <a:t>` int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`timestamp` timestamp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PRIMARY KEY (`id`),</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CONSTRAINT `</a:t>
            </a:r>
            <a:r>
              <a:rPr lang="en-US" sz="1600" dirty="0" err="1">
                <a:latin typeface="Courier New" panose="02070309020205020404" pitchFamily="49" charset="0"/>
                <a:cs typeface="Courier New" panose="02070309020205020404" pitchFamily="49" charset="0"/>
                <a:sym typeface="Courier New"/>
              </a:rPr>
              <a:t>userlog</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userID</a:t>
            </a:r>
            <a:r>
              <a:rPr lang="en-US" sz="1600" dirty="0">
                <a:latin typeface="Courier New" panose="02070309020205020404" pitchFamily="49" charset="0"/>
                <a:cs typeface="Courier New" panose="02070309020205020404" pitchFamily="49" charset="0"/>
                <a:sym typeface="Courier New"/>
              </a:rPr>
              <a:t>`) REFERENCES `user` (`id`) ON DELETE CASCADE ON UPDATE CASCADE</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a:t>
            </a:r>
            <a:r>
              <a:rPr lang="en-US" sz="1600" b="1"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endParaRPr lang="en-US" sz="1600" dirty="0">
              <a:latin typeface="Courier New" panose="02070309020205020404" pitchFamily="49" charset="0"/>
              <a:cs typeface="Courier New" panose="02070309020205020404" pitchFamily="49" charset="0"/>
              <a:sym typeface="Courier New"/>
            </a:endParaRPr>
          </a:p>
        </p:txBody>
      </p:sp>
    </p:spTree>
    <p:extLst>
      <p:ext uri="{BB962C8B-B14F-4D97-AF65-F5344CB8AC3E}">
        <p14:creationId xmlns:p14="http://schemas.microsoft.com/office/powerpoint/2010/main" val="93474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p:txBody>
          <a:bodyPr/>
          <a:lstStyle/>
          <a:p>
            <a:r>
              <a:rPr lang="es-419" dirty="0"/>
              <a:t>SQL DDL</a:t>
            </a:r>
          </a:p>
        </p:txBody>
      </p:sp>
      <p:sp>
        <p:nvSpPr>
          <p:cNvPr id="172" name="Google Shape;172;p29"/>
          <p:cNvSpPr txBox="1">
            <a:spLocks noGrp="1"/>
          </p:cNvSpPr>
          <p:nvPr>
            <p:ph type="body" idx="1"/>
          </p:nvPr>
        </p:nvSpPr>
        <p:spPr>
          <a:xfrm>
            <a:off x="104858" y="1687514"/>
            <a:ext cx="4403532" cy="5063144"/>
          </a:xfrm>
        </p:spPr>
        <p:txBody>
          <a:bodyPr>
            <a:normAutofit/>
          </a:bodyPr>
          <a:lstStyle/>
          <a:p>
            <a:pPr marL="0" inden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a:latin typeface="Courier New" panose="02070309020205020404" pitchFamily="49" charset="0"/>
                <a:cs typeface="Courier New" panose="02070309020205020404" pitchFamily="49" charset="0"/>
                <a:sym typeface="Courier New"/>
              </a:rPr>
              <a:t>review</a:t>
            </a:r>
            <a:r>
              <a:rPr lang="en-US" sz="1600" dirty="0">
                <a:latin typeface="Courier New" panose="02070309020205020404" pitchFamily="49" charset="0"/>
                <a:cs typeface="Courier New" panose="02070309020205020404" pitchFamily="49" charset="0"/>
                <a:sym typeface="Courier New"/>
              </a:rPr>
              <a:t>` (  </a:t>
            </a:r>
          </a:p>
          <a:p>
            <a:pPr marL="0" indent="0">
              <a:buNone/>
            </a:pPr>
            <a:r>
              <a:rPr lang="en-US" sz="1600" dirty="0">
                <a:latin typeface="Courier New" panose="02070309020205020404" pitchFamily="49" charset="0"/>
                <a:cs typeface="Courier New" panose="02070309020205020404" pitchFamily="49" charset="0"/>
                <a:sym typeface="Courier New"/>
              </a:rPr>
              <a:t>`id` int NOT NULL AUTO_INCREMENT,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int NOT NULL,  </a:t>
            </a:r>
          </a:p>
          <a:p>
            <a:pPr marL="0" indent="0">
              <a:buNone/>
            </a:pPr>
            <a:r>
              <a:rPr lang="en-US" sz="1600" dirty="0">
                <a:latin typeface="Courier New" panose="02070309020205020404" pitchFamily="49" charset="0"/>
                <a:cs typeface="Courier New" panose="02070309020205020404" pitchFamily="49" charset="0"/>
                <a:sym typeface="Courier New"/>
              </a:rPr>
              <a:t>`text` varchar(500) NOT NULL,  </a:t>
            </a:r>
          </a:p>
          <a:p>
            <a:pPr marL="0" indent="0">
              <a:buNone/>
            </a:pPr>
            <a:r>
              <a:rPr lang="en-US" sz="1600" dirty="0">
                <a:latin typeface="Courier New" panose="02070309020205020404" pitchFamily="49" charset="0"/>
                <a:cs typeface="Courier New" panose="02070309020205020404" pitchFamily="49" charset="0"/>
                <a:sym typeface="Courier New"/>
              </a:rPr>
              <a:t> PRIMARY KEY (`id`),</a:t>
            </a:r>
          </a:p>
          <a:p>
            <a:pPr marL="0" indent="0">
              <a:buNone/>
            </a:pPr>
            <a:r>
              <a:rPr lang="en-US" sz="1600" dirty="0">
                <a:latin typeface="Courier New" panose="02070309020205020404" pitchFamily="49" charset="0"/>
                <a:cs typeface="Courier New" panose="02070309020205020404" pitchFamily="49" charset="0"/>
                <a:sym typeface="Courier New"/>
              </a:rPr>
              <a:t>CONSTRAINT `</a:t>
            </a:r>
            <a:r>
              <a:rPr lang="en-US" sz="1600" dirty="0" err="1">
                <a:latin typeface="Courier New" panose="02070309020205020404" pitchFamily="49" charset="0"/>
                <a:cs typeface="Courier New" panose="02070309020205020404" pitchFamily="49" charset="0"/>
                <a:sym typeface="Courier New"/>
              </a:rPr>
              <a:t>prodreview</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REFERENCES `product`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a:t>
            </a:r>
          </a:p>
        </p:txBody>
      </p:sp>
      <p:sp>
        <p:nvSpPr>
          <p:cNvPr id="7" name="Google Shape;172;p29">
            <a:extLst>
              <a:ext uri="{FF2B5EF4-FFF2-40B4-BE49-F238E27FC236}">
                <a16:creationId xmlns:a16="http://schemas.microsoft.com/office/drawing/2014/main" id="{2BA8C500-C788-4FAD-93AB-95CAE01A66B1}"/>
              </a:ext>
            </a:extLst>
          </p:cNvPr>
          <p:cNvSpPr txBox="1">
            <a:spLocks/>
          </p:cNvSpPr>
          <p:nvPr/>
        </p:nvSpPr>
        <p:spPr>
          <a:xfrm>
            <a:off x="4436828" y="1687514"/>
            <a:ext cx="4533438"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err="1">
                <a:latin typeface="Courier New" panose="02070309020205020404" pitchFamily="49" charset="0"/>
                <a:cs typeface="Courier New" panose="02070309020205020404" pitchFamily="49" charset="0"/>
                <a:sym typeface="Courier New"/>
              </a:rPr>
              <a:t>variableQuestion</a:t>
            </a:r>
            <a:r>
              <a:rPr lang="en-US" sz="1600"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`id` int NOT NULL AUTO_INCREMENT,</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int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`text` varchar(250) NOT NULL,</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PRIMARY KEY (`id`),</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 CONSTRAINT `</a:t>
            </a:r>
            <a:r>
              <a:rPr lang="en-US" sz="1600" dirty="0" err="1">
                <a:latin typeface="Courier New" panose="02070309020205020404" pitchFamily="49" charset="0"/>
                <a:cs typeface="Courier New" panose="02070309020205020404" pitchFamily="49" charset="0"/>
                <a:sym typeface="Courier New"/>
              </a:rPr>
              <a:t>prodquestion</a:t>
            </a:r>
            <a:r>
              <a:rPr lang="en-US" sz="1600" dirty="0">
                <a:latin typeface="Courier New" panose="02070309020205020404" pitchFamily="49" charset="0"/>
                <a:cs typeface="Courier New" panose="02070309020205020404" pitchFamily="49" charset="0"/>
                <a:sym typeface="Courier New"/>
              </a:rPr>
              <a:t>` FOREIGN KEY (`</a:t>
            </a:r>
            <a:r>
              <a:rPr lang="en-US" sz="1600" dirty="0" err="1">
                <a:latin typeface="Courier New" panose="02070309020205020404" pitchFamily="49" charset="0"/>
                <a:cs typeface="Courier New" panose="02070309020205020404" pitchFamily="49" charset="0"/>
                <a:sym typeface="Courier New"/>
              </a:rPr>
              <a:t>prodID</a:t>
            </a:r>
            <a:r>
              <a:rPr lang="en-US" sz="1600" dirty="0">
                <a:latin typeface="Courier New" panose="02070309020205020404" pitchFamily="49" charset="0"/>
                <a:cs typeface="Courier New" panose="02070309020205020404" pitchFamily="49" charset="0"/>
                <a:sym typeface="Courier New"/>
              </a:rPr>
              <a:t>`) REFERENCES `product` (`id`) ON DELETE CASCADE ON UPDATE CASCADE</a:t>
            </a:r>
          </a:p>
          <a:p>
            <a:pPr marL="0" indent="0">
              <a:buFont typeface="Arial" panose="020B0604020202020204" pitchFamily="34" charset="0"/>
              <a:buNone/>
            </a:pPr>
            <a:r>
              <a:rPr lang="en-US" sz="1600" dirty="0">
                <a:latin typeface="Courier New" panose="02070309020205020404" pitchFamily="49" charset="0"/>
                <a:cs typeface="Courier New" panose="02070309020205020404" pitchFamily="49" charset="0"/>
                <a:sym typeface="Courier New"/>
              </a:rPr>
              <a:t>)</a:t>
            </a:r>
            <a:r>
              <a:rPr lang="en-US" sz="1600" b="1" dirty="0">
                <a:latin typeface="Courier New" panose="02070309020205020404" pitchFamily="49" charset="0"/>
                <a:cs typeface="Courier New" panose="02070309020205020404" pitchFamily="49" charset="0"/>
                <a:sym typeface="Courier New"/>
              </a:rPr>
              <a:t> </a:t>
            </a:r>
          </a:p>
          <a:p>
            <a:pPr marL="0" indent="0">
              <a:buFont typeface="Arial" panose="020B0604020202020204" pitchFamily="34" charset="0"/>
              <a:buNone/>
            </a:pPr>
            <a:endParaRPr lang="en-US" sz="1600" dirty="0">
              <a:latin typeface="Courier New" panose="02070309020205020404" pitchFamily="49" charset="0"/>
              <a:cs typeface="Courier New" panose="02070309020205020404" pitchFamily="49" charset="0"/>
              <a:sym typeface="Courier New"/>
            </a:endParaRPr>
          </a:p>
        </p:txBody>
      </p:sp>
    </p:spTree>
    <p:extLst>
      <p:ext uri="{BB962C8B-B14F-4D97-AF65-F5344CB8AC3E}">
        <p14:creationId xmlns:p14="http://schemas.microsoft.com/office/powerpoint/2010/main" val="526234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p:txBody>
          <a:bodyPr/>
          <a:lstStyle/>
          <a:p>
            <a:r>
              <a:rPr lang="es-419" dirty="0"/>
              <a:t>SQL DDL</a:t>
            </a:r>
          </a:p>
        </p:txBody>
      </p:sp>
      <p:sp>
        <p:nvSpPr>
          <p:cNvPr id="172" name="Google Shape;172;p29"/>
          <p:cNvSpPr txBox="1">
            <a:spLocks noGrp="1"/>
          </p:cNvSpPr>
          <p:nvPr>
            <p:ph type="body" idx="1"/>
          </p:nvPr>
        </p:nvSpPr>
        <p:spPr>
          <a:xfrm>
            <a:off x="205945" y="1674213"/>
            <a:ext cx="4555524" cy="4907819"/>
          </a:xfrm>
        </p:spPr>
        <p:txBody>
          <a:bodyPr>
            <a:normAutofit/>
          </a:bodyPr>
          <a:lstStyle/>
          <a:p>
            <a:pPr marL="0" indent="0">
              <a:buNone/>
            </a:pPr>
            <a:r>
              <a:rPr lang="en-US" sz="1600" dirty="0">
                <a:latin typeface="Courier New" panose="02070309020205020404" pitchFamily="49" charset="0"/>
                <a:cs typeface="Courier New" panose="02070309020205020404" pitchFamily="49" charset="0"/>
                <a:sym typeface="Courier New"/>
              </a:rPr>
              <a:t>CREATE TABLE `</a:t>
            </a:r>
            <a:r>
              <a:rPr lang="en-US" sz="1600" b="1" dirty="0" err="1">
                <a:latin typeface="Courier New" panose="02070309020205020404" pitchFamily="49" charset="0"/>
                <a:cs typeface="Courier New" panose="02070309020205020404" pitchFamily="49" charset="0"/>
                <a:sym typeface="Courier New"/>
              </a:rPr>
              <a:t>variableAnswer</a:t>
            </a:r>
            <a:r>
              <a:rPr lang="en-US" sz="1600" dirty="0">
                <a:latin typeface="Courier New" panose="02070309020205020404" pitchFamily="49" charset="0"/>
                <a:cs typeface="Courier New" panose="02070309020205020404" pitchFamily="49" charset="0"/>
                <a:sym typeface="Courier New"/>
              </a:rPr>
              <a:t>` (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answerIDINCREMENT</a:t>
            </a:r>
            <a:r>
              <a:rPr lang="en-US" sz="1600" dirty="0">
                <a:latin typeface="Courier New" panose="02070309020205020404" pitchFamily="49" charset="0"/>
                <a:cs typeface="Courier New" panose="02070309020205020404" pitchFamily="49" charset="0"/>
                <a:sym typeface="Courier New"/>
              </a:rPr>
              <a:t>,  </a:t>
            </a:r>
          </a:p>
          <a:p>
            <a:pPr marL="0" indent="0">
              <a:buNone/>
            </a:pPr>
            <a:r>
              <a:rPr lang="en-US" sz="1600" dirty="0">
                <a:latin typeface="Courier New" panose="02070309020205020404" pitchFamily="49" charset="0"/>
                <a:cs typeface="Courier New" panose="02070309020205020404" pitchFamily="49" charset="0"/>
                <a:sym typeface="Courier New"/>
              </a:rPr>
              <a:t>`</a:t>
            </a:r>
            <a:r>
              <a:rPr lang="en-US" sz="1600" dirty="0" err="1">
                <a:latin typeface="Courier New" panose="02070309020205020404" pitchFamily="49" charset="0"/>
                <a:cs typeface="Courier New" panose="02070309020205020404" pitchFamily="49" charset="0"/>
                <a:sym typeface="Courier New"/>
              </a:rPr>
              <a:t>variableQuestionID</a:t>
            </a:r>
            <a:r>
              <a:rPr lang="en-US" sz="1600" dirty="0">
                <a:latin typeface="Courier New" panose="02070309020205020404" pitchFamily="49" charset="0"/>
                <a:cs typeface="Courier New" panose="02070309020205020404" pitchFamily="49" charset="0"/>
                <a:sym typeface="Courier New"/>
              </a:rPr>
              <a:t>` int NOT NULL,  </a:t>
            </a:r>
          </a:p>
          <a:p>
            <a:pPr marL="0" indent="0">
              <a:buNone/>
            </a:pPr>
            <a:r>
              <a:rPr lang="en-US" sz="1600" dirty="0">
                <a:latin typeface="Courier New" panose="02070309020205020404" pitchFamily="49" charset="0"/>
                <a:cs typeface="Courier New" panose="02070309020205020404" pitchFamily="49" charset="0"/>
                <a:sym typeface="Courier New"/>
              </a:rPr>
              <a:t>`answer` varchar(500) NOT NULL,  </a:t>
            </a:r>
          </a:p>
          <a:p>
            <a:pPr marL="0" indent="0">
              <a:buNone/>
            </a:pPr>
            <a:r>
              <a:rPr lang="en-US" sz="1600" dirty="0">
                <a:latin typeface="Courier New" panose="02070309020205020404" pitchFamily="49" charset="0"/>
                <a:cs typeface="Courier New" panose="02070309020205020404" pitchFamily="49" charset="0"/>
                <a:sym typeface="Courier New"/>
              </a:rPr>
              <a:t>PRIMARY KEY (`</a:t>
            </a:r>
            <a:r>
              <a:rPr lang="en-US" sz="1600" dirty="0" err="1">
                <a:latin typeface="Courier New" panose="02070309020205020404" pitchFamily="49" charset="0"/>
                <a:cs typeface="Courier New" panose="02070309020205020404" pitchFamily="49" charset="0"/>
                <a:sym typeface="Courier New"/>
              </a:rPr>
              <a:t>answerID</a:t>
            </a:r>
            <a:r>
              <a:rPr lang="en-US" sz="1600" dirty="0">
                <a:latin typeface="Courier New" panose="02070309020205020404" pitchFamily="49" charset="0"/>
                <a:cs typeface="Courier New" panose="02070309020205020404" pitchFamily="49" charset="0"/>
                <a:sym typeface="Courier New"/>
              </a:rPr>
              <a:t>`, ` </a:t>
            </a:r>
            <a:r>
              <a:rPr lang="en-US" sz="1600" dirty="0" err="1">
                <a:latin typeface="Courier New" panose="02070309020205020404" pitchFamily="49" charset="0"/>
                <a:cs typeface="Courier New" panose="02070309020205020404" pitchFamily="49" charset="0"/>
                <a:sym typeface="Courier New"/>
              </a:rPr>
              <a:t>variableQuestionID</a:t>
            </a:r>
            <a:r>
              <a:rPr lang="en-US" sz="1600" dirty="0">
                <a:latin typeface="Courier New" panose="02070309020205020404" pitchFamily="49" charset="0"/>
                <a:cs typeface="Courier New" panose="02070309020205020404" pitchFamily="49" charset="0"/>
                <a:sym typeface="Courier New"/>
              </a:rPr>
              <a:t>`),</a:t>
            </a:r>
          </a:p>
          <a:p>
            <a:pPr marL="0" indent="0">
              <a:buNone/>
            </a:pPr>
            <a:r>
              <a:rPr lang="en-US" sz="1600" dirty="0">
                <a:latin typeface="Courier New" panose="02070309020205020404" pitchFamily="49" charset="0"/>
                <a:cs typeface="Courier New" panose="02070309020205020404" pitchFamily="49" charset="0"/>
                <a:sym typeface="Courier New"/>
              </a:rPr>
              <a:t>CONSTRAINT `answers` FOREIGN KEY (`</a:t>
            </a:r>
            <a:r>
              <a:rPr lang="en-US" sz="1600" dirty="0" err="1">
                <a:latin typeface="Courier New" panose="02070309020205020404" pitchFamily="49" charset="0"/>
                <a:cs typeface="Courier New" panose="02070309020205020404" pitchFamily="49" charset="0"/>
                <a:sym typeface="Courier New"/>
              </a:rPr>
              <a:t>answerID</a:t>
            </a:r>
            <a:r>
              <a:rPr lang="en-US" sz="1600" dirty="0">
                <a:latin typeface="Courier New" panose="02070309020205020404" pitchFamily="49" charset="0"/>
                <a:cs typeface="Courier New" panose="02070309020205020404" pitchFamily="49" charset="0"/>
                <a:sym typeface="Courier New"/>
              </a:rPr>
              <a:t>`) REFERENCES `</a:t>
            </a:r>
            <a:r>
              <a:rPr lang="en-US" sz="1600" dirty="0" err="1">
                <a:latin typeface="Courier New" panose="02070309020205020404" pitchFamily="49" charset="0"/>
                <a:cs typeface="Courier New" panose="02070309020205020404" pitchFamily="49" charset="0"/>
                <a:sym typeface="Courier New"/>
              </a:rPr>
              <a:t>questionnarieAnswer</a:t>
            </a:r>
            <a:r>
              <a:rPr lang="en-US" sz="1600" dirty="0">
                <a:latin typeface="Courier New" panose="02070309020205020404" pitchFamily="49" charset="0"/>
                <a:cs typeface="Courier New" panose="02070309020205020404" pitchFamily="49" charset="0"/>
                <a:sym typeface="Courier New"/>
              </a:rPr>
              <a:t>`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CONSTRAINT `question` int NOT NULL AUTO_` FOREIGN KEY ( </a:t>
            </a:r>
            <a:r>
              <a:rPr lang="en-US" sz="1600" dirty="0" err="1">
                <a:latin typeface="Courier New" panose="02070309020205020404" pitchFamily="49" charset="0"/>
                <a:cs typeface="Courier New" panose="02070309020205020404" pitchFamily="49" charset="0"/>
                <a:sym typeface="Courier New"/>
              </a:rPr>
              <a:t>variableQuestionID</a:t>
            </a:r>
            <a:r>
              <a:rPr lang="en-US" sz="1600" dirty="0">
                <a:latin typeface="Courier New" panose="02070309020205020404" pitchFamily="49" charset="0"/>
                <a:cs typeface="Courier New" panose="02070309020205020404" pitchFamily="49" charset="0"/>
                <a:sym typeface="Courier New"/>
              </a:rPr>
              <a:t>`) REFERENCES `</a:t>
            </a:r>
            <a:r>
              <a:rPr lang="en-US" sz="1600" dirty="0" err="1">
                <a:latin typeface="Courier New" panose="02070309020205020404" pitchFamily="49" charset="0"/>
                <a:cs typeface="Courier New" panose="02070309020205020404" pitchFamily="49" charset="0"/>
                <a:sym typeface="Courier New"/>
              </a:rPr>
              <a:t>variableQuestion</a:t>
            </a:r>
            <a:r>
              <a:rPr lang="en-US" sz="1600" dirty="0">
                <a:latin typeface="Courier New" panose="02070309020205020404" pitchFamily="49" charset="0"/>
                <a:cs typeface="Courier New" panose="02070309020205020404" pitchFamily="49" charset="0"/>
                <a:sym typeface="Courier New"/>
              </a:rPr>
              <a:t>` (`id`) ON DELETE CASCADE ON UPDATE CASCADE</a:t>
            </a:r>
          </a:p>
          <a:p>
            <a:pPr marL="0" indent="0">
              <a:buNone/>
            </a:pPr>
            <a:r>
              <a:rPr lang="en-US" sz="1600" dirty="0">
                <a:latin typeface="Courier New" panose="02070309020205020404" pitchFamily="49" charset="0"/>
                <a:cs typeface="Courier New" panose="02070309020205020404" pitchFamily="49" charset="0"/>
                <a:sym typeface="Courier New"/>
              </a:rPr>
              <a:t>)</a:t>
            </a:r>
          </a:p>
        </p:txBody>
      </p:sp>
      <p:sp>
        <p:nvSpPr>
          <p:cNvPr id="2" name="CasellaDiTesto 1">
            <a:extLst>
              <a:ext uri="{FF2B5EF4-FFF2-40B4-BE49-F238E27FC236}">
                <a16:creationId xmlns:a16="http://schemas.microsoft.com/office/drawing/2014/main" id="{338462ED-698C-44FE-AA52-1CCDB180270E}"/>
              </a:ext>
            </a:extLst>
          </p:cNvPr>
          <p:cNvSpPr txBox="1"/>
          <p:nvPr/>
        </p:nvSpPr>
        <p:spPr>
          <a:xfrm>
            <a:off x="4588476" y="3016252"/>
            <a:ext cx="4555524" cy="1369606"/>
          </a:xfrm>
          <a:prstGeom prst="rect">
            <a:avLst/>
          </a:prstGeom>
          <a:noFill/>
        </p:spPr>
        <p:txBody>
          <a:bodyPr wrap="square" rtlCol="0">
            <a:spAutoFit/>
          </a:bodyPr>
          <a:lstStyle/>
          <a:p>
            <a:pPr>
              <a:lnSpc>
                <a:spcPct val="90000"/>
              </a:lnSpc>
              <a:spcBef>
                <a:spcPts val="1000"/>
              </a:spcBef>
            </a:pPr>
            <a:r>
              <a:rPr lang="en-US" sz="1600" dirty="0">
                <a:latin typeface="Courier New" panose="02070309020205020404" pitchFamily="49" charset="0"/>
                <a:cs typeface="Courier New" panose="02070309020205020404" pitchFamily="49" charset="0"/>
              </a:rPr>
              <a:t>CREATE TABLE `</a:t>
            </a:r>
            <a:r>
              <a:rPr lang="en-US" sz="1600" b="1" dirty="0" err="1">
                <a:latin typeface="Courier New" panose="02070309020205020404" pitchFamily="49" charset="0"/>
                <a:cs typeface="Courier New" panose="02070309020205020404" pitchFamily="49" charset="0"/>
              </a:rPr>
              <a:t>offensive_word</a:t>
            </a:r>
            <a:r>
              <a:rPr lang="en-US" sz="1600" dirty="0">
                <a:latin typeface="Courier New" panose="02070309020205020404" pitchFamily="49" charset="0"/>
                <a:cs typeface="Courier New" panose="02070309020205020404" pitchFamily="49" charset="0"/>
              </a:rPr>
              <a:t>` (</a:t>
            </a:r>
          </a:p>
          <a:p>
            <a:pPr>
              <a:lnSpc>
                <a:spcPct val="90000"/>
              </a:lnSpc>
              <a:spcBef>
                <a:spcPts val="1000"/>
              </a:spcBef>
            </a:pPr>
            <a:r>
              <a:rPr lang="en-US" sz="1600" dirty="0">
                <a:latin typeface="Courier New" panose="02070309020205020404" pitchFamily="49" charset="0"/>
                <a:cs typeface="Courier New" panose="02070309020205020404" pitchFamily="49" charset="0"/>
              </a:rPr>
              <a:t>  `id` int NOT NULL AUTO_INCREMENT,</a:t>
            </a:r>
          </a:p>
          <a:p>
            <a:pPr>
              <a:lnSpc>
                <a:spcPct val="90000"/>
              </a:lnSpc>
              <a:spcBef>
                <a:spcPts val="1000"/>
              </a:spcBef>
            </a:pPr>
            <a:r>
              <a:rPr lang="en-US" sz="1600" dirty="0">
                <a:latin typeface="Courier New" panose="02070309020205020404" pitchFamily="49" charset="0"/>
                <a:cs typeface="Courier New" panose="02070309020205020404" pitchFamily="49" charset="0"/>
              </a:rPr>
              <a:t>  `word` varchar(50) NOT NULL, </a:t>
            </a:r>
          </a:p>
          <a:p>
            <a:pPr>
              <a:lnSpc>
                <a:spcPct val="90000"/>
              </a:lnSpc>
              <a:spcBef>
                <a:spcPts val="1000"/>
              </a:spcBef>
            </a:pPr>
            <a:r>
              <a:rPr lang="en-US" sz="1600" dirty="0">
                <a:latin typeface="Courier New" panose="02070309020205020404" pitchFamily="49" charset="0"/>
                <a:cs typeface="Courier New" panose="02070309020205020404" pitchFamily="49" charset="0"/>
              </a:rPr>
              <a:t> PRIMARY KEY (`id`))</a:t>
            </a:r>
            <a:endParaRPr lang="it-IT"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195750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3856</TotalTime>
  <Words>2218</Words>
  <Application>Microsoft Office PowerPoint</Application>
  <PresentationFormat>Presentazione su schermo (4:3)</PresentationFormat>
  <Paragraphs>386</Paragraphs>
  <Slides>21</Slides>
  <Notes>6</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21</vt:i4>
      </vt:variant>
    </vt:vector>
  </HeadingPairs>
  <TitlesOfParts>
    <vt:vector size="27" baseType="lpstr">
      <vt:lpstr>Arial</vt:lpstr>
      <vt:lpstr>Calibri</vt:lpstr>
      <vt:lpstr>Calibri Light</vt:lpstr>
      <vt:lpstr>Consolas</vt:lpstr>
      <vt:lpstr>Courier New</vt:lpstr>
      <vt:lpstr>Office Theme</vt:lpstr>
      <vt:lpstr>Data bases 2</vt:lpstr>
      <vt:lpstr>Specifications</vt:lpstr>
      <vt:lpstr>Specifications</vt:lpstr>
      <vt:lpstr>Presentazione standard di PowerPoint</vt:lpstr>
      <vt:lpstr>Relational model</vt:lpstr>
      <vt:lpstr>SQL DDL</vt:lpstr>
      <vt:lpstr>SQL DDL</vt:lpstr>
      <vt:lpstr>SQL DDL</vt:lpstr>
      <vt:lpstr>SQL DDL</vt:lpstr>
      <vt:lpstr>Relationship “Logs” </vt:lpstr>
      <vt:lpstr>Relationship “Fills” </vt:lpstr>
      <vt:lpstr>Relationship “IsAbout” </vt:lpstr>
      <vt:lpstr>Relationship “Reviews” </vt:lpstr>
      <vt:lpstr>Relationship “ReferingTo” </vt:lpstr>
      <vt:lpstr>Relationship “Variable answer” </vt:lpstr>
      <vt:lpstr>Components</vt:lpstr>
      <vt:lpstr>Components</vt:lpstr>
      <vt:lpstr>Components</vt:lpstr>
      <vt:lpstr>Components</vt:lpstr>
      <vt:lpstr>Triggers</vt:lpstr>
      <vt:lpstr>Triggers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Riccardo Nannini</cp:lastModifiedBy>
  <cp:revision>293</cp:revision>
  <dcterms:created xsi:type="dcterms:W3CDTF">2020-11-06T10:16:45Z</dcterms:created>
  <dcterms:modified xsi:type="dcterms:W3CDTF">2021-02-10T09:34:46Z</dcterms:modified>
</cp:coreProperties>
</file>