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88" r:id="rId4"/>
    <p:sldId id="289" r:id="rId5"/>
    <p:sldId id="276" r:id="rId6"/>
    <p:sldId id="262" r:id="rId7"/>
    <p:sldId id="297" r:id="rId8"/>
    <p:sldId id="298" r:id="rId9"/>
    <p:sldId id="299" r:id="rId10"/>
    <p:sldId id="277" r:id="rId11"/>
    <p:sldId id="278" r:id="rId12"/>
    <p:sldId id="290" r:id="rId13"/>
    <p:sldId id="291" r:id="rId14"/>
    <p:sldId id="292" r:id="rId15"/>
    <p:sldId id="293" r:id="rId16"/>
    <p:sldId id="294" r:id="rId17"/>
    <p:sldId id="295" r:id="rId18"/>
    <p:sldId id="286" r:id="rId19"/>
    <p:sldId id="29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5" autoAdjust="0"/>
  </p:normalViewPr>
  <p:slideViewPr>
    <p:cSldViewPr snapToGrid="0">
      <p:cViewPr varScale="1">
        <p:scale>
          <a:sx n="93" d="100"/>
          <a:sy n="93" d="100"/>
        </p:scale>
        <p:origin x="1162" y="82"/>
      </p:cViewPr>
      <p:guideLst>
        <p:guide orient="horz" pos="2160"/>
        <p:guide pos="2880"/>
      </p:guideLst>
    </p:cSldViewPr>
  </p:slideViewPr>
  <p:outlineViewPr>
    <p:cViewPr>
      <p:scale>
        <a:sx n="33" d="100"/>
        <a:sy n="33" d="100"/>
      </p:scale>
      <p:origin x="0" y="-3922"/>
    </p:cViewPr>
  </p:outlineViewPr>
  <p:notesTextViewPr>
    <p:cViewPr>
      <p:scale>
        <a:sx n="1" d="1"/>
        <a:sy n="1" d="1"/>
      </p:scale>
      <p:origin x="0" y="0"/>
    </p:cViewPr>
  </p:notesTextViewPr>
  <p:sorterViewPr>
    <p:cViewPr>
      <p:scale>
        <a:sx n="200" d="100"/>
        <a:sy n="2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28/01/2021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4</a:t>
            </a:fld>
            <a:endParaRPr lang="en-GB" dirty="0"/>
          </a:p>
        </p:txBody>
      </p:sp>
    </p:spTree>
    <p:extLst>
      <p:ext uri="{BB962C8B-B14F-4D97-AF65-F5344CB8AC3E}">
        <p14:creationId xmlns:p14="http://schemas.microsoft.com/office/powerpoint/2010/main" val="390222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99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83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266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28/01/2021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28/01/2021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28/01/2021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28/01/2021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28/01/2021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28/01/2021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28/01/2021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28/01/2021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28/01/2021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28/01/2021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28/01/2021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28/01/2021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JPA exercise: XYZ</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Explain the E/R model because it’s not that clear at first sight</a:t>
            </a:r>
          </a:p>
        </p:txBody>
      </p:sp>
    </p:spTree>
    <p:extLst>
      <p:ext uri="{BB962C8B-B14F-4D97-AF65-F5344CB8AC3E}">
        <p14:creationId xmlns:p14="http://schemas.microsoft.com/office/powerpoint/2010/main" val="314254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“Logs” </a:t>
            </a:r>
          </a:p>
        </p:txBody>
      </p:sp>
      <p:sp>
        <p:nvSpPr>
          <p:cNvPr id="5" name="Content Placeholder 4"/>
          <p:cNvSpPr>
            <a:spLocks noGrp="1"/>
          </p:cNvSpPr>
          <p:nvPr>
            <p:ph sz="half" idx="2"/>
          </p:nvPr>
        </p:nvSpPr>
        <p:spPr>
          <a:xfrm>
            <a:off x="4629150" y="1825625"/>
            <a:ext cx="3886200" cy="4592930"/>
          </a:xfrm>
        </p:spPr>
        <p:txBody>
          <a:bodyPr>
            <a:normAutofit fontScale="92500" lnSpcReduction="10000"/>
          </a:bodyPr>
          <a:lstStyle/>
          <a:p>
            <a:r>
              <a:rPr lang="en-GB" dirty="0"/>
              <a:t>User </a:t>
            </a:r>
            <a:r>
              <a:rPr lang="en-GB" dirty="0">
                <a:sym typeface="Wingdings" panose="05000000000000000000" pitchFamily="2" charset="2"/>
              </a:rPr>
              <a:t></a:t>
            </a:r>
            <a:r>
              <a:rPr lang="en-GB" dirty="0"/>
              <a:t> Log </a:t>
            </a:r>
            <a:br>
              <a:rPr lang="en-GB" dirty="0"/>
            </a:br>
            <a:r>
              <a:rPr lang="en-GB" dirty="0"/>
              <a:t>@OneToMany</a:t>
            </a:r>
          </a:p>
          <a:p>
            <a:pPr lvl="1"/>
            <a:r>
              <a:rPr lang="en-GB" dirty="0"/>
              <a:t>Necessary to add to new log info as the user logs in</a:t>
            </a:r>
          </a:p>
          <a:p>
            <a:r>
              <a:rPr lang="en-GB" dirty="0"/>
              <a:t>Log </a:t>
            </a:r>
            <a:r>
              <a:rPr lang="en-GB"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Not requested by the specification</a:t>
            </a:r>
            <a:endParaRPr lang="it-IT" sz="1800" b="0" i="0" u="none" strike="noStrike" baseline="0" dirty="0">
              <a:solidFill>
                <a:srgbClr val="000000"/>
              </a:solidFill>
              <a:latin typeface="Calibri" panose="020F0502020204030204" pitchFamily="34" charset="0"/>
            </a:endParaRP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81419" y="1380618"/>
            <a:ext cx="603050" cy="369332"/>
          </a:xfrm>
          <a:prstGeom prst="rect">
            <a:avLst/>
          </a:prstGeom>
          <a:noFill/>
        </p:spPr>
        <p:txBody>
          <a:bodyPr wrap="none" rtlCol="0">
            <a:spAutoFit/>
          </a:bodyPr>
          <a:lstStyle/>
          <a:p>
            <a:r>
              <a:rPr lang="en-GB" dirty="0"/>
              <a:t>Logs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1</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“Fills” </a:t>
            </a:r>
          </a:p>
        </p:txBody>
      </p:sp>
      <p:sp>
        <p:nvSpPr>
          <p:cNvPr id="5" name="Content Placeholder 4"/>
          <p:cNvSpPr>
            <a:spLocks noGrp="1"/>
          </p:cNvSpPr>
          <p:nvPr>
            <p:ph sz="half" idx="2"/>
          </p:nvPr>
        </p:nvSpPr>
        <p:spPr>
          <a:xfrm>
            <a:off x="4629150" y="1825625"/>
            <a:ext cx="4284652" cy="4592930"/>
          </a:xfrm>
        </p:spPr>
        <p:txBody>
          <a:bodyPr>
            <a:normAutofit/>
          </a:bodyPr>
          <a:lstStyle/>
          <a:p>
            <a:r>
              <a:rPr lang="en-GB" sz="2400" dirty="0"/>
              <a:t>User </a:t>
            </a:r>
            <a:r>
              <a:rPr lang="en-GB" sz="2400" dirty="0">
                <a:sym typeface="Wingdings" panose="05000000000000000000" pitchFamily="2" charset="2"/>
              </a:rPr>
              <a:t></a:t>
            </a:r>
            <a:r>
              <a:rPr lang="en-GB" sz="2400" dirty="0"/>
              <a:t> Questionnaire Answer </a:t>
            </a:r>
            <a:br>
              <a:rPr lang="en-GB" dirty="0"/>
            </a:br>
            <a:r>
              <a:rPr lang="en-GB" dirty="0"/>
              <a:t>@OneToMany</a:t>
            </a:r>
          </a:p>
          <a:p>
            <a:pPr lvl="1"/>
            <a:r>
              <a:rPr lang="en-GB" dirty="0"/>
              <a:t>Necessary to retrieve the user questionnaire to check if he has already filled the questionnaire of the day</a:t>
            </a:r>
          </a:p>
          <a:p>
            <a:r>
              <a:rPr lang="en-GB" sz="2400" dirty="0"/>
              <a:t>Questionnaire Answer </a:t>
            </a:r>
            <a:r>
              <a:rPr lang="en-GB" sz="2400"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US" dirty="0"/>
              <a:t>Necessary for the admin inspection </a:t>
            </a: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43565" y="1380618"/>
            <a:ext cx="538930" cy="369332"/>
          </a:xfrm>
          <a:prstGeom prst="rect">
            <a:avLst/>
          </a:prstGeom>
          <a:noFill/>
        </p:spPr>
        <p:txBody>
          <a:bodyPr wrap="none" rtlCol="0">
            <a:spAutoFit/>
          </a:bodyPr>
          <a:lstStyle/>
          <a:p>
            <a:r>
              <a:rPr lang="en-GB" dirty="0"/>
              <a:t>Fills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5940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IsAbout</a:t>
            </a:r>
            <a:r>
              <a:rPr lang="en-GB" dirty="0"/>
              <a:t>” </a:t>
            </a:r>
          </a:p>
        </p:txBody>
      </p:sp>
      <p:sp>
        <p:nvSpPr>
          <p:cNvPr id="5" name="Content Placeholder 4"/>
          <p:cNvSpPr>
            <a:spLocks noGrp="1"/>
          </p:cNvSpPr>
          <p:nvPr>
            <p:ph sz="half" idx="2"/>
          </p:nvPr>
        </p:nvSpPr>
        <p:spPr>
          <a:xfrm>
            <a:off x="4629149" y="1825625"/>
            <a:ext cx="4514851" cy="4592930"/>
          </a:xfrm>
        </p:spPr>
        <p:txBody>
          <a:bodyPr>
            <a:normAutofit lnSpcReduction="10000"/>
          </a:bodyPr>
          <a:lstStyle/>
          <a:p>
            <a:r>
              <a:rPr lang="en-GB" sz="2200" dirty="0"/>
              <a:t>Product </a:t>
            </a:r>
            <a:r>
              <a:rPr lang="en-GB" sz="2200" dirty="0">
                <a:sym typeface="Wingdings" panose="05000000000000000000" pitchFamily="2" charset="2"/>
              </a:rPr>
              <a:t></a:t>
            </a:r>
            <a:r>
              <a:rPr lang="en-GB" sz="2200" dirty="0"/>
              <a:t> Questionnaire Answer </a:t>
            </a:r>
            <a:br>
              <a:rPr lang="en-GB" dirty="0"/>
            </a:br>
            <a:r>
              <a:rPr lang="en-GB" dirty="0"/>
              <a:t>@OneToMany</a:t>
            </a:r>
          </a:p>
          <a:p>
            <a:pPr lvl="1"/>
            <a:r>
              <a:rPr lang="en-GB" dirty="0"/>
              <a:t>Necessary to retrieve the questionnaire of a specific product</a:t>
            </a:r>
          </a:p>
          <a:p>
            <a:r>
              <a:rPr lang="en-GB" sz="2200" dirty="0"/>
              <a:t>Questionnaire Answers </a:t>
            </a:r>
            <a:r>
              <a:rPr lang="en-GB" sz="2200" dirty="0">
                <a:sym typeface="Wingdings" panose="05000000000000000000" pitchFamily="2" charset="2"/>
              </a:rPr>
              <a:t> </a:t>
            </a:r>
            <a:r>
              <a:rPr lang="en-GB" sz="2200" dirty="0"/>
              <a:t>Product</a:t>
            </a:r>
            <a:r>
              <a:rPr lang="en-GB" sz="22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0915" y="1390228"/>
            <a:ext cx="907621" cy="369332"/>
          </a:xfrm>
          <a:prstGeom prst="rect">
            <a:avLst/>
          </a:prstGeom>
          <a:noFill/>
        </p:spPr>
        <p:txBody>
          <a:bodyPr wrap="none" rtlCol="0">
            <a:spAutoFit/>
          </a:bodyPr>
          <a:lstStyle/>
          <a:p>
            <a:r>
              <a:rPr lang="en-GB" dirty="0" err="1"/>
              <a:t>IsAbout</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16912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Reviews</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Review </a:t>
            </a:r>
            <a:br>
              <a:rPr lang="en-GB" dirty="0"/>
            </a:br>
            <a:r>
              <a:rPr lang="en-GB" dirty="0"/>
              <a:t>@OneToMany</a:t>
            </a:r>
          </a:p>
          <a:p>
            <a:pPr lvl="1"/>
            <a:r>
              <a:rPr lang="en-GB" dirty="0"/>
              <a:t>Necessary to retrieve the reviews of a product for the home page</a:t>
            </a:r>
          </a:p>
          <a:p>
            <a:r>
              <a:rPr lang="en-GB" dirty="0"/>
              <a:t>Review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5230" y="1370978"/>
            <a:ext cx="944105" cy="369332"/>
          </a:xfrm>
          <a:prstGeom prst="rect">
            <a:avLst/>
          </a:prstGeom>
          <a:noFill/>
        </p:spPr>
        <p:txBody>
          <a:bodyPr wrap="none" rtlCol="0">
            <a:spAutoFit/>
          </a:bodyPr>
          <a:lstStyle/>
          <a:p>
            <a:r>
              <a:rPr lang="en-US" sz="1800" dirty="0"/>
              <a:t>Reviews</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09254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ReferingTo</a:t>
            </a:r>
            <a:r>
              <a:rPr lang="en-GB" dirty="0"/>
              <a:t>” </a:t>
            </a:r>
          </a:p>
        </p:txBody>
      </p:sp>
      <p:sp>
        <p:nvSpPr>
          <p:cNvPr id="5" name="Content Placeholder 4"/>
          <p:cNvSpPr>
            <a:spLocks noGrp="1"/>
          </p:cNvSpPr>
          <p:nvPr>
            <p:ph sz="half" idx="2"/>
          </p:nvPr>
        </p:nvSpPr>
        <p:spPr>
          <a:xfrm>
            <a:off x="4629149" y="1825625"/>
            <a:ext cx="4381685" cy="4592930"/>
          </a:xfrm>
        </p:spPr>
        <p:txBody>
          <a:bodyPr>
            <a:normAutofit fontScale="92500" lnSpcReduction="10000"/>
          </a:bodyPr>
          <a:lstStyle/>
          <a:p>
            <a:r>
              <a:rPr lang="en-GB" dirty="0"/>
              <a:t>Product </a:t>
            </a:r>
            <a:r>
              <a:rPr lang="en-GB" dirty="0">
                <a:sym typeface="Wingdings" panose="05000000000000000000" pitchFamily="2" charset="2"/>
              </a:rPr>
              <a:t></a:t>
            </a:r>
            <a:r>
              <a:rPr lang="en-GB" dirty="0"/>
              <a:t> </a:t>
            </a:r>
            <a:r>
              <a:rPr lang="en-GB" sz="2800" dirty="0"/>
              <a:t>Variable question</a:t>
            </a:r>
            <a:r>
              <a:rPr lang="en-GB" dirty="0"/>
              <a:t> </a:t>
            </a:r>
            <a:br>
              <a:rPr lang="en-GB" dirty="0"/>
            </a:br>
            <a:r>
              <a:rPr lang="en-GB" dirty="0"/>
              <a:t>@OneToMany</a:t>
            </a:r>
          </a:p>
          <a:p>
            <a:pPr lvl="1"/>
            <a:r>
              <a:rPr lang="en-GB" dirty="0"/>
              <a:t>Necessary to retrieve the variable question a product when accessing a questionnaire</a:t>
            </a:r>
          </a:p>
          <a:p>
            <a:r>
              <a:rPr lang="en-GB" sz="2800" dirty="0"/>
              <a:t>Variable question</a:t>
            </a:r>
            <a:r>
              <a:rPr lang="en-GB" dirty="0"/>
              <a:t>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76604" cy="369332"/>
          </a:xfrm>
          <a:prstGeom prst="rect">
            <a:avLst/>
          </a:prstGeom>
          <a:noFill/>
        </p:spPr>
        <p:txBody>
          <a:bodyPr wrap="none" rtlCol="0">
            <a:spAutoFit/>
          </a:bodyPr>
          <a:lstStyle/>
          <a:p>
            <a:r>
              <a:rPr lang="en-US" sz="1800" dirty="0" err="1"/>
              <a:t>ReferingTo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cxnSpLocks/>
            <a:stCxn id="14" idx="1"/>
            <a:endCxn id="15" idx="3"/>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cxnSpLocks/>
            <a:stCxn id="17" idx="1"/>
            <a:endCxn id="18" idx="3"/>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25007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AnswersTo</a:t>
            </a:r>
            <a:r>
              <a:rPr lang="en-GB" dirty="0"/>
              <a:t>” </a:t>
            </a:r>
          </a:p>
        </p:txBody>
      </p:sp>
      <p:sp>
        <p:nvSpPr>
          <p:cNvPr id="5" name="Content Placeholder 4"/>
          <p:cNvSpPr>
            <a:spLocks noGrp="1"/>
          </p:cNvSpPr>
          <p:nvPr>
            <p:ph sz="half" idx="2"/>
          </p:nvPr>
        </p:nvSpPr>
        <p:spPr>
          <a:xfrm>
            <a:off x="4629149" y="1825625"/>
            <a:ext cx="4514851" cy="4592930"/>
          </a:xfrm>
        </p:spPr>
        <p:txBody>
          <a:bodyPr>
            <a:normAutofit fontScale="92500"/>
          </a:bodyPr>
          <a:lstStyle/>
          <a:p>
            <a:r>
              <a:rPr lang="en-GB" sz="2000" dirty="0"/>
              <a:t>Variable questions </a:t>
            </a:r>
            <a:r>
              <a:rPr lang="en-GB" sz="2000" dirty="0">
                <a:sym typeface="Wingdings" panose="05000000000000000000" pitchFamily="2" charset="2"/>
              </a:rPr>
              <a:t></a:t>
            </a:r>
            <a:r>
              <a:rPr lang="en-GB" sz="2000" dirty="0"/>
              <a:t> Variable answers </a:t>
            </a:r>
            <a:br>
              <a:rPr lang="en-GB" dirty="0"/>
            </a:br>
            <a:r>
              <a:rPr lang="en-GB" dirty="0"/>
              <a:t>@OneToMany</a:t>
            </a:r>
          </a:p>
          <a:p>
            <a:pPr lvl="1"/>
            <a:endParaRPr lang="en-GB" dirty="0"/>
          </a:p>
          <a:p>
            <a:pPr lvl="1"/>
            <a:endParaRPr lang="en-GB" dirty="0"/>
          </a:p>
          <a:p>
            <a:r>
              <a:rPr lang="en-GB" sz="2000" dirty="0"/>
              <a:t>Variable answers </a:t>
            </a:r>
            <a:r>
              <a:rPr lang="en-GB" sz="2000" dirty="0">
                <a:sym typeface="Wingdings" panose="05000000000000000000" pitchFamily="2" charset="2"/>
              </a:rPr>
              <a:t> </a:t>
            </a:r>
            <a:r>
              <a:rPr lang="en-GB" sz="2000" dirty="0"/>
              <a:t>variable question</a:t>
            </a:r>
            <a:r>
              <a:rPr lang="en-GB" sz="2000" dirty="0">
                <a:sym typeface="Wingdings" panose="05000000000000000000" pitchFamily="2" charset="2"/>
              </a:rPr>
              <a:t>s</a:t>
            </a:r>
            <a:br>
              <a:rPr lang="en-GB" dirty="0">
                <a:sym typeface="Wingdings" panose="05000000000000000000" pitchFamily="2" charset="2"/>
              </a:rPr>
            </a:br>
            <a:r>
              <a:rPr lang="en-GB" dirty="0">
                <a:sym typeface="Wingdings" panose="05000000000000000000" pitchFamily="2" charset="2"/>
              </a:rPr>
              <a:t>@ManyToOne</a:t>
            </a:r>
          </a:p>
          <a:p>
            <a:pPr lvl="1"/>
            <a:r>
              <a:rPr lang="en-US" dirty="0"/>
              <a:t>Needed to retrieve the question answered by the answer</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Tree>
    <p:extLst>
      <p:ext uri="{BB962C8B-B14F-4D97-AF65-F5344CB8AC3E}">
        <p14:creationId xmlns:p14="http://schemas.microsoft.com/office/powerpoint/2010/main" val="373693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BelongsTo</a:t>
            </a:r>
            <a:r>
              <a:rPr lang="en-GB" dirty="0"/>
              <a:t>” </a:t>
            </a:r>
          </a:p>
        </p:txBody>
      </p:sp>
      <p:sp>
        <p:nvSpPr>
          <p:cNvPr id="5" name="Content Placeholder 4"/>
          <p:cNvSpPr>
            <a:spLocks noGrp="1"/>
          </p:cNvSpPr>
          <p:nvPr>
            <p:ph sz="half" idx="2"/>
          </p:nvPr>
        </p:nvSpPr>
        <p:spPr>
          <a:xfrm>
            <a:off x="4629149" y="1825625"/>
            <a:ext cx="4461511" cy="4592930"/>
          </a:xfrm>
        </p:spPr>
        <p:txBody>
          <a:bodyPr>
            <a:normAutofit fontScale="92500" lnSpcReduction="10000"/>
          </a:bodyPr>
          <a:lstStyle/>
          <a:p>
            <a:r>
              <a:rPr lang="en-GB" sz="1900" dirty="0"/>
              <a:t>Questionnaire Answer </a:t>
            </a:r>
            <a:r>
              <a:rPr lang="en-GB" sz="1900" dirty="0">
                <a:sym typeface="Wingdings" panose="05000000000000000000" pitchFamily="2" charset="2"/>
              </a:rPr>
              <a:t></a:t>
            </a:r>
            <a:r>
              <a:rPr lang="en-GB" sz="1900" dirty="0"/>
              <a:t> Variable answers </a:t>
            </a:r>
            <a:br>
              <a:rPr lang="en-GB" dirty="0"/>
            </a:br>
            <a:r>
              <a:rPr lang="en-GB" dirty="0"/>
              <a:t>@OneToMany</a:t>
            </a:r>
          </a:p>
          <a:p>
            <a:pPr lvl="1"/>
            <a:r>
              <a:rPr lang="en-GB" dirty="0"/>
              <a:t>Necessary to retrieve the variable answers related to each questionnaire for the inspection admin page</a:t>
            </a:r>
          </a:p>
          <a:p>
            <a:r>
              <a:rPr lang="en-GB" sz="1900" dirty="0"/>
              <a:t>Variable answers </a:t>
            </a:r>
            <a:r>
              <a:rPr lang="en-GB" sz="1900" dirty="0">
                <a:sym typeface="Wingdings" panose="05000000000000000000" pitchFamily="2" charset="2"/>
              </a:rPr>
              <a:t> </a:t>
            </a:r>
            <a:r>
              <a:rPr lang="en-GB" sz="1900" dirty="0"/>
              <a:t>Questionnaire Answer</a:t>
            </a:r>
            <a:r>
              <a:rPr lang="en-GB" sz="19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86094" cy="369332"/>
          </a:xfrm>
          <a:prstGeom prst="rect">
            <a:avLst/>
          </a:prstGeom>
          <a:noFill/>
        </p:spPr>
        <p:txBody>
          <a:bodyPr wrap="none" rtlCol="0">
            <a:spAutoFit/>
          </a:bodyPr>
          <a:lstStyle/>
          <a:p>
            <a:r>
              <a:rPr lang="en-US" sz="1800" dirty="0" err="1"/>
              <a:t>AnswersTo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answers</a:t>
            </a:r>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Tree>
    <p:extLst>
      <p:ext uri="{BB962C8B-B14F-4D97-AF65-F5344CB8AC3E}">
        <p14:creationId xmlns:p14="http://schemas.microsoft.com/office/powerpoint/2010/main" val="371754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4" name="Content Placeholder 3"/>
          <p:cNvSpPr>
            <a:spLocks noGrp="1"/>
          </p:cNvSpPr>
          <p:nvPr>
            <p:ph sz="half" idx="1"/>
          </p:nvPr>
        </p:nvSpPr>
        <p:spPr>
          <a:xfrm>
            <a:off x="96254" y="1182624"/>
            <a:ext cx="4825604" cy="5559552"/>
          </a:xfrm>
        </p:spPr>
        <p:txBody>
          <a:bodyPr>
            <a:normAutofit fontScale="92500" lnSpcReduction="10000"/>
          </a:bodyPr>
          <a:lstStyle/>
          <a:p>
            <a:r>
              <a:rPr lang="en-GB" dirty="0"/>
              <a:t>Client components</a:t>
            </a:r>
          </a:p>
          <a:p>
            <a:pPr lvl="1"/>
            <a:r>
              <a:rPr lang="en-GB" dirty="0"/>
              <a:t>Login/Logout/Register</a:t>
            </a:r>
          </a:p>
          <a:p>
            <a:pPr lvl="1"/>
            <a:r>
              <a:rPr lang="en-GB" dirty="0" err="1"/>
              <a:t>GoToHomepage</a:t>
            </a:r>
            <a:endParaRPr lang="en-GB" dirty="0"/>
          </a:p>
          <a:p>
            <a:pPr lvl="1"/>
            <a:r>
              <a:rPr lang="en-GB" dirty="0" err="1"/>
              <a:t>GoToMarketingQuestionnaire</a:t>
            </a:r>
            <a:endParaRPr lang="en-GB" dirty="0"/>
          </a:p>
          <a:p>
            <a:pPr lvl="1"/>
            <a:r>
              <a:rPr lang="en-GB" dirty="0" err="1"/>
              <a:t>GoToStatisticalQuestionnaire</a:t>
            </a:r>
            <a:endParaRPr lang="en-GB" dirty="0"/>
          </a:p>
          <a:p>
            <a:pPr lvl="1"/>
            <a:r>
              <a:rPr lang="en-GB" dirty="0" err="1"/>
              <a:t>CreateAnswer</a:t>
            </a:r>
            <a:endParaRPr lang="en-GB" dirty="0"/>
          </a:p>
          <a:p>
            <a:pPr lvl="1"/>
            <a:r>
              <a:rPr lang="en-GB" dirty="0" err="1"/>
              <a:t>CancelAnswer</a:t>
            </a:r>
            <a:endParaRPr lang="en-GB" dirty="0"/>
          </a:p>
          <a:p>
            <a:pPr lvl="1"/>
            <a:r>
              <a:rPr lang="en-GB" dirty="0" err="1"/>
              <a:t>GoToGreetingsPage</a:t>
            </a:r>
            <a:endParaRPr lang="en-GB" dirty="0"/>
          </a:p>
          <a:p>
            <a:pPr lvl="1"/>
            <a:r>
              <a:rPr lang="en-GB" dirty="0" err="1"/>
              <a:t>GoToLeaderboardPage</a:t>
            </a:r>
            <a:endParaRPr lang="en-GB" dirty="0"/>
          </a:p>
          <a:p>
            <a:pPr lvl="1"/>
            <a:r>
              <a:rPr lang="en-GB" dirty="0" err="1"/>
              <a:t>GoToAdminHome</a:t>
            </a:r>
            <a:endParaRPr lang="en-GB" dirty="0"/>
          </a:p>
          <a:p>
            <a:pPr lvl="1"/>
            <a:r>
              <a:rPr lang="en-GB" dirty="0" err="1"/>
              <a:t>GoToCreationPage</a:t>
            </a:r>
            <a:endParaRPr lang="en-GB" dirty="0"/>
          </a:p>
          <a:p>
            <a:pPr lvl="1"/>
            <a:r>
              <a:rPr lang="en-GB" dirty="0" err="1"/>
              <a:t>CreateQuestionnaire</a:t>
            </a:r>
            <a:endParaRPr lang="en-GB" dirty="0"/>
          </a:p>
          <a:p>
            <a:pPr lvl="1"/>
            <a:r>
              <a:rPr lang="en-GB" dirty="0" err="1"/>
              <a:t>GoToInspectionPage</a:t>
            </a:r>
            <a:endParaRPr lang="en-GB" dirty="0"/>
          </a:p>
          <a:p>
            <a:pPr lvl="1"/>
            <a:r>
              <a:rPr lang="en-GB" dirty="0" err="1"/>
              <a:t>GoToDeletePage</a:t>
            </a:r>
            <a:endParaRPr lang="en-GB" dirty="0"/>
          </a:p>
          <a:p>
            <a:pPr lvl="1"/>
            <a:r>
              <a:rPr lang="en-GB" dirty="0" err="1"/>
              <a:t>DeleteQuestionnaire</a:t>
            </a:r>
            <a:endParaRPr lang="en-GB" dirty="0"/>
          </a:p>
          <a:p>
            <a:pPr marL="0" indent="0">
              <a:buNone/>
            </a:pPr>
            <a:endParaRPr lang="en-GB" dirty="0"/>
          </a:p>
          <a:p>
            <a:pPr marL="0" indent="0">
              <a:buNone/>
            </a:pPr>
            <a:endParaRPr lang="en-GB" dirty="0"/>
          </a:p>
          <a:p>
            <a:endParaRPr lang="en-GB" dirty="0"/>
          </a:p>
        </p:txBody>
      </p:sp>
      <p:sp>
        <p:nvSpPr>
          <p:cNvPr id="5" name="Content Placeholder 4"/>
          <p:cNvSpPr>
            <a:spLocks noGrp="1"/>
          </p:cNvSpPr>
          <p:nvPr>
            <p:ph sz="half" idx="2"/>
          </p:nvPr>
        </p:nvSpPr>
        <p:spPr>
          <a:xfrm>
            <a:off x="4629149" y="1825625"/>
            <a:ext cx="4418597" cy="4351338"/>
          </a:xfrm>
        </p:spPr>
        <p:txBody>
          <a:bodyPr>
            <a:normAutofit fontScale="92500" lnSpcReduction="10000"/>
          </a:bodyPr>
          <a:lstStyle/>
          <a:p>
            <a:r>
              <a:rPr lang="en-GB" dirty="0"/>
              <a:t>Views</a:t>
            </a:r>
          </a:p>
          <a:p>
            <a:pPr lvl="1"/>
            <a:r>
              <a:rPr lang="en-GB" dirty="0"/>
              <a:t>Index.html (login/register)</a:t>
            </a:r>
          </a:p>
          <a:p>
            <a:pPr lvl="1"/>
            <a:r>
              <a:rPr lang="en-GB" dirty="0"/>
              <a:t>Homepage.html</a:t>
            </a:r>
          </a:p>
          <a:p>
            <a:pPr lvl="1"/>
            <a:r>
              <a:rPr lang="en-GB" dirty="0"/>
              <a:t>Marketing.html</a:t>
            </a:r>
          </a:p>
          <a:p>
            <a:pPr lvl="1"/>
            <a:r>
              <a:rPr lang="en-GB" dirty="0"/>
              <a:t>Statistical.html</a:t>
            </a:r>
          </a:p>
          <a:p>
            <a:pPr lvl="1"/>
            <a:r>
              <a:rPr lang="en-GB" dirty="0"/>
              <a:t>Greetings.html</a:t>
            </a:r>
          </a:p>
          <a:p>
            <a:pPr lvl="1"/>
            <a:r>
              <a:rPr lang="en-GB" dirty="0"/>
              <a:t>Leaderboard.html</a:t>
            </a:r>
          </a:p>
          <a:p>
            <a:pPr lvl="1"/>
            <a:r>
              <a:rPr lang="en-GB" dirty="0"/>
              <a:t>AdminHome.html</a:t>
            </a:r>
          </a:p>
          <a:p>
            <a:pPr lvl="1"/>
            <a:r>
              <a:rPr lang="en-GB" dirty="0"/>
              <a:t>questionnaireCreation.html</a:t>
            </a:r>
          </a:p>
          <a:p>
            <a:pPr lvl="1"/>
            <a:r>
              <a:rPr lang="en-GB" dirty="0"/>
              <a:t>Inspection.html</a:t>
            </a:r>
          </a:p>
          <a:p>
            <a:pPr lvl="1"/>
            <a:r>
              <a:rPr lang="en-GB" dirty="0"/>
              <a:t>questionnaireDeletion.html</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20040" y="1078864"/>
            <a:ext cx="4892039" cy="5618498"/>
          </a:xfrm>
        </p:spPr>
        <p:txBody>
          <a:bodyPr>
            <a:normAutofit/>
          </a:bodyPr>
          <a:lstStyle/>
          <a:p>
            <a:pPr marL="0" indent="0">
              <a:buNone/>
            </a:pPr>
            <a:r>
              <a:rPr lang="en-GB" sz="1800" b="1" dirty="0"/>
              <a:t>	Business Components</a:t>
            </a:r>
          </a:p>
          <a:p>
            <a:pPr lvl="1"/>
            <a:r>
              <a:rPr lang="en-GB" sz="2000" dirty="0"/>
              <a:t>@Stateless </a:t>
            </a:r>
            <a:r>
              <a:rPr lang="en-GB" sz="2000" dirty="0" err="1"/>
              <a:t>UserService</a:t>
            </a:r>
            <a:r>
              <a:rPr lang="en-GB" sz="2000" dirty="0"/>
              <a:t> </a:t>
            </a:r>
          </a:p>
          <a:p>
            <a:pPr lvl="2"/>
            <a:r>
              <a:rPr lang="en-GB" sz="1800" dirty="0"/>
              <a:t>User </a:t>
            </a:r>
            <a:r>
              <a:rPr lang="en-GB" sz="1800" dirty="0" err="1"/>
              <a:t>checkCredentials</a:t>
            </a:r>
            <a:r>
              <a:rPr lang="en-GB" sz="1800" dirty="0"/>
              <a:t>(String username, String password);</a:t>
            </a:r>
          </a:p>
          <a:p>
            <a:pPr lvl="2"/>
            <a:r>
              <a:rPr lang="en-GB" sz="1800" dirty="0"/>
              <a:t>User </a:t>
            </a:r>
            <a:r>
              <a:rPr lang="en-GB" sz="1800" dirty="0" err="1"/>
              <a:t>registerUser</a:t>
            </a:r>
            <a:r>
              <a:rPr lang="en-GB" sz="1800" dirty="0"/>
              <a:t>(String username, String password, String email);</a:t>
            </a:r>
          </a:p>
          <a:p>
            <a:pPr lvl="1"/>
            <a:r>
              <a:rPr lang="en-GB" sz="2000" dirty="0"/>
              <a:t>@Stateless </a:t>
            </a:r>
            <a:r>
              <a:rPr lang="en-GB" sz="2000" dirty="0" err="1"/>
              <a:t>ProductService</a:t>
            </a:r>
            <a:endParaRPr lang="en-GB" sz="2000" dirty="0"/>
          </a:p>
          <a:p>
            <a:pPr lvl="2"/>
            <a:r>
              <a:rPr lang="en-GB" sz="1800" dirty="0"/>
              <a:t>List&lt;Product&gt; </a:t>
            </a:r>
            <a:r>
              <a:rPr lang="en-GB" sz="1800" dirty="0" err="1"/>
              <a:t>findAll</a:t>
            </a:r>
            <a:r>
              <a:rPr lang="en-GB" sz="1800" dirty="0"/>
              <a:t>();</a:t>
            </a:r>
          </a:p>
          <a:p>
            <a:pPr lvl="2"/>
            <a:r>
              <a:rPr lang="en-GB" sz="1800" dirty="0"/>
              <a:t>Product </a:t>
            </a:r>
            <a:r>
              <a:rPr lang="en-GB" sz="1800" dirty="0" err="1"/>
              <a:t>findProductByDate</a:t>
            </a:r>
            <a:r>
              <a:rPr lang="en-GB" sz="1800" dirty="0"/>
              <a:t>(Date date);</a:t>
            </a:r>
          </a:p>
          <a:p>
            <a:pPr lvl="2"/>
            <a:r>
              <a:rPr lang="en-GB" sz="1800" dirty="0"/>
              <a:t>Product </a:t>
            </a:r>
            <a:r>
              <a:rPr lang="en-GB" sz="1800" dirty="0" err="1"/>
              <a:t>createProduct</a:t>
            </a:r>
            <a:r>
              <a:rPr lang="en-GB" sz="1800" dirty="0"/>
              <a:t>(String name, Date </a:t>
            </a:r>
            <a:r>
              <a:rPr lang="en-GB" sz="1800" dirty="0" err="1"/>
              <a:t>date</a:t>
            </a:r>
            <a:r>
              <a:rPr lang="en-GB" sz="1800" dirty="0"/>
              <a:t>, List&lt;</a:t>
            </a:r>
            <a:r>
              <a:rPr lang="en-GB" sz="1800" dirty="0" err="1"/>
              <a:t>VariableQuestion</a:t>
            </a:r>
            <a:r>
              <a:rPr lang="en-GB" sz="1800" dirty="0"/>
              <a:t>&gt; questions, Image </a:t>
            </a:r>
            <a:r>
              <a:rPr lang="en-GB" sz="1800" dirty="0" err="1"/>
              <a:t>img</a:t>
            </a:r>
            <a:r>
              <a:rPr lang="en-GB" sz="1800" dirty="0"/>
              <a:t>);</a:t>
            </a:r>
          </a:p>
          <a:p>
            <a:pPr lvl="2"/>
            <a:r>
              <a:rPr lang="en-GB" sz="1800" dirty="0"/>
              <a:t>void </a:t>
            </a:r>
            <a:r>
              <a:rPr lang="en-GB" sz="1800" dirty="0" err="1"/>
              <a:t>deleteProduct</a:t>
            </a:r>
            <a:r>
              <a:rPr lang="en-GB" sz="1800" dirty="0"/>
              <a:t>(int id);</a:t>
            </a:r>
          </a:p>
          <a:p>
            <a:pPr lvl="1"/>
            <a:r>
              <a:rPr lang="en-GB" dirty="0"/>
              <a:t>@Stateless </a:t>
            </a:r>
            <a:r>
              <a:rPr lang="en-GB" dirty="0" err="1"/>
              <a:t>LogService</a:t>
            </a:r>
            <a:endParaRPr lang="en-GB" dirty="0"/>
          </a:p>
          <a:p>
            <a:pPr lvl="2"/>
            <a:r>
              <a:rPr lang="en-GB" sz="1800" dirty="0"/>
              <a:t>List&lt;Log&gt; </a:t>
            </a:r>
            <a:r>
              <a:rPr lang="en-GB" sz="1800" dirty="0" err="1"/>
              <a:t>findAll</a:t>
            </a:r>
            <a:r>
              <a:rPr lang="en-GB" sz="1800" dirty="0"/>
              <a:t>();</a:t>
            </a:r>
            <a:endParaRPr lang="en-GB" sz="2800" dirty="0"/>
          </a:p>
          <a:p>
            <a:pPr lvl="1"/>
            <a:endParaRPr lang="en-GB" dirty="0"/>
          </a:p>
        </p:txBody>
      </p:sp>
      <p:sp>
        <p:nvSpPr>
          <p:cNvPr id="7" name="Content Placeholder 4">
            <a:extLst>
              <a:ext uri="{FF2B5EF4-FFF2-40B4-BE49-F238E27FC236}">
                <a16:creationId xmlns:a16="http://schemas.microsoft.com/office/drawing/2014/main" id="{86849BD9-5673-4712-A6C6-0A313ED98120}"/>
              </a:ext>
            </a:extLst>
          </p:cNvPr>
          <p:cNvSpPr txBox="1">
            <a:spLocks/>
          </p:cNvSpPr>
          <p:nvPr/>
        </p:nvSpPr>
        <p:spPr>
          <a:xfrm>
            <a:off x="3783474" y="1078864"/>
            <a:ext cx="5001439" cy="5948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sz="2000" dirty="0"/>
              <a:t>@Stateful </a:t>
            </a:r>
            <a:r>
              <a:rPr lang="en-GB" sz="2000" dirty="0" err="1"/>
              <a:t>QuestionnaireService</a:t>
            </a:r>
            <a:endParaRPr lang="en-GB" sz="2000" dirty="0"/>
          </a:p>
          <a:p>
            <a:pPr lvl="2"/>
            <a:r>
              <a:rPr lang="en-GB" sz="1600" dirty="0"/>
              <a:t>List&lt;</a:t>
            </a:r>
            <a:r>
              <a:rPr lang="en-GB" sz="1600" dirty="0" err="1"/>
              <a:t>QuestionnaireAnswer</a:t>
            </a:r>
            <a:r>
              <a:rPr lang="en-GB" sz="1600" dirty="0"/>
              <a:t>&gt; </a:t>
            </a:r>
            <a:r>
              <a:rPr lang="en-GB" sz="1600" dirty="0" err="1"/>
              <a:t>findQuestionnaireByProduct</a:t>
            </a:r>
            <a:r>
              <a:rPr lang="en-GB" sz="1600" dirty="0"/>
              <a:t>(Product prod);</a:t>
            </a:r>
          </a:p>
          <a:p>
            <a:pPr lvl="2"/>
            <a:r>
              <a:rPr lang="en-GB" sz="1600" dirty="0"/>
              <a:t>void </a:t>
            </a:r>
            <a:r>
              <a:rPr lang="en-GB" sz="1600" dirty="0" err="1"/>
              <a:t>storeMarketingAnswersById</a:t>
            </a:r>
            <a:r>
              <a:rPr lang="en-GB" sz="1600" dirty="0"/>
              <a:t>(List&lt;</a:t>
            </a:r>
            <a:r>
              <a:rPr lang="en-GB" sz="1600" dirty="0" err="1"/>
              <a:t>VariableAnswer</a:t>
            </a:r>
            <a:r>
              <a:rPr lang="en-GB" sz="1600" dirty="0"/>
              <a:t>&gt;);</a:t>
            </a:r>
          </a:p>
          <a:p>
            <a:pPr lvl="2"/>
            <a:r>
              <a:rPr lang="en-GB" sz="1600" dirty="0"/>
              <a:t>void </a:t>
            </a:r>
            <a:r>
              <a:rPr lang="en-GB" sz="1600" dirty="0" err="1"/>
              <a:t>createQuestionnaireAnswer</a:t>
            </a:r>
            <a:r>
              <a:rPr lang="en-GB" sz="1600" dirty="0"/>
              <a:t>(int id, List&lt;String&gt;);</a:t>
            </a:r>
          </a:p>
          <a:p>
            <a:pPr lvl="2"/>
            <a:r>
              <a:rPr lang="en-GB" sz="1600" dirty="0"/>
              <a:t>void </a:t>
            </a:r>
            <a:r>
              <a:rPr lang="en-GB" sz="1600" dirty="0" err="1"/>
              <a:t>cancelQuestionnaire</a:t>
            </a:r>
            <a:r>
              <a:rPr lang="en-GB" sz="1600" dirty="0"/>
              <a:t>();</a:t>
            </a:r>
          </a:p>
          <a:p>
            <a:pPr lvl="2"/>
            <a:r>
              <a:rPr lang="en-GB" sz="1600" dirty="0"/>
              <a:t>List&lt;</a:t>
            </a:r>
            <a:r>
              <a:rPr lang="en-GB" sz="1600" dirty="0" err="1"/>
              <a:t>VariableAnswer</a:t>
            </a:r>
            <a:r>
              <a:rPr lang="en-GB" sz="1600" dirty="0"/>
              <a:t>&gt; </a:t>
            </a:r>
            <a:r>
              <a:rPr lang="en-GB" sz="1600" dirty="0" err="1"/>
              <a:t>getPreviousAnswers</a:t>
            </a:r>
            <a:r>
              <a:rPr lang="en-GB" sz="1600" dirty="0"/>
              <a:t>();</a:t>
            </a:r>
          </a:p>
          <a:p>
            <a:pPr marL="914400" lvl="2" indent="0">
              <a:buNone/>
            </a:pPr>
            <a:endParaRPr lang="en-GB" b="1" dirty="0"/>
          </a:p>
          <a:p>
            <a:pPr lvl="1"/>
            <a:endParaRPr lang="en-GB" dirty="0"/>
          </a:p>
        </p:txBody>
      </p:sp>
    </p:spTree>
    <p:extLst>
      <p:ext uri="{BB962C8B-B14F-4D97-AF65-F5344CB8AC3E}">
        <p14:creationId xmlns:p14="http://schemas.microsoft.com/office/powerpoint/2010/main" val="2936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914400"/>
            <a:ext cx="8202966" cy="5734975"/>
          </a:xfrm>
        </p:spPr>
        <p:txBody>
          <a:bodyPr>
            <a:normAutofit fontScale="85000" lnSpcReduction="10000"/>
          </a:bodyPr>
          <a:lstStyle/>
          <a:p>
            <a:pPr algn="just">
              <a:lnSpc>
                <a:spcPct val="120000"/>
              </a:lnSpc>
            </a:pPr>
            <a:endParaRPr lang="it-IT" sz="1800" b="0" i="0" u="none" strike="noStrike" baseline="0" dirty="0">
              <a:solidFill>
                <a:srgbClr val="000000"/>
              </a:solidFill>
              <a:latin typeface="Calibri" panose="020F0502020204030204" pitchFamily="34" charset="0"/>
            </a:endParaRPr>
          </a:p>
          <a:p>
            <a:pPr marL="0" indent="0" algn="just">
              <a:lnSpc>
                <a:spcPct val="120000"/>
              </a:lnSpc>
              <a:buNone/>
            </a:pPr>
            <a:r>
              <a:rPr lang="en-US" sz="1800" b="0" i="0" u="none" strike="noStrike" baseline="0" dirty="0">
                <a:solidFill>
                  <a:srgbClr val="000000"/>
                </a:solidFill>
                <a:latin typeface="Calibri" panose="020F0502020204030204" pitchFamily="34" charset="0"/>
              </a:rPr>
              <a:t> An application deals with gamified consumer data collection. A user registers with a username, a password and an email. A registered user logs in and accesses a HOME PAGE where a “Questionnaire of the day” is published. </a:t>
            </a:r>
          </a:p>
          <a:p>
            <a:pPr marL="0" indent="0" algn="just">
              <a:lnSpc>
                <a:spcPct val="120000"/>
              </a:lnSpc>
              <a:buNone/>
            </a:pPr>
            <a:r>
              <a:rPr lang="en-US"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rgbClr val="000000"/>
                </a:solidFill>
                <a:latin typeface="Calibri" panose="020F0502020204030204" pitchFamily="34" charset="0"/>
              </a:rPr>
              <a:t>next </a:t>
            </a:r>
            <a:r>
              <a:rPr lang="en-US"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US" sz="1800" b="0" i="1" u="none" strike="noStrike" baseline="0" dirty="0">
                <a:solidFill>
                  <a:srgbClr val="000000"/>
                </a:solidFill>
                <a:latin typeface="Calibri" panose="020F0502020204030204" pitchFamily="34" charset="0"/>
              </a:rPr>
              <a:t>submit </a:t>
            </a:r>
            <a:r>
              <a:rPr lang="en-US" sz="1800" b="0" i="0" u="none" strike="noStrike" baseline="0" dirty="0">
                <a:solidFill>
                  <a:srgbClr val="000000"/>
                </a:solidFill>
                <a:latin typeface="Calibri" panose="020F0502020204030204" pitchFamily="34" charset="0"/>
              </a:rPr>
              <a:t>button), cancel it (with a </a:t>
            </a:r>
            <a:r>
              <a:rPr lang="en-US" sz="1800" b="0" i="1" u="none" strike="noStrike" baseline="0" dirty="0">
                <a:solidFill>
                  <a:srgbClr val="000000"/>
                </a:solidFill>
                <a:latin typeface="Calibri" panose="020F0502020204030204" pitchFamily="34" charset="0"/>
              </a:rPr>
              <a:t>cancel </a:t>
            </a:r>
            <a:r>
              <a:rPr lang="en-US" sz="1800" b="0" i="0" u="none" strike="noStrike" baseline="0" dirty="0">
                <a:solidFill>
                  <a:srgbClr val="000000"/>
                </a:solidFill>
                <a:latin typeface="Calibri" panose="020F0502020204030204" pitchFamily="34" charset="0"/>
              </a:rPr>
              <a:t>button), or go back to the previous section and change the answers (with a </a:t>
            </a:r>
            <a:r>
              <a:rPr lang="en-US" sz="1800" b="0" i="1" u="none" strike="noStrike" baseline="0" dirty="0">
                <a:solidFill>
                  <a:srgbClr val="000000"/>
                </a:solidFill>
                <a:latin typeface="Calibri" panose="020F0502020204030204" pitchFamily="34" charset="0"/>
              </a:rPr>
              <a:t>previous </a:t>
            </a:r>
            <a:r>
              <a:rPr lang="en-US"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pPr marL="0" indent="0" algn="just">
              <a:lnSpc>
                <a:spcPct val="120000"/>
              </a:lnSpc>
              <a:buNone/>
            </a:pPr>
            <a:r>
              <a:rPr lang="en-US"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p>
          <a:p>
            <a:pPr marL="0" indent="0" algn="just">
              <a:lnSpc>
                <a:spcPct val="120000"/>
              </a:lnSpc>
              <a:buNone/>
            </a:pPr>
            <a:r>
              <a:rPr lang="en-US" sz="1800" b="0" i="0" u="none" strike="noStrike" baseline="0" dirty="0">
                <a:solidFill>
                  <a:srgbClr val="000000"/>
                </a:solidFill>
                <a:latin typeface="Calibri" panose="020F050202020403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endParaRPr lang="en-GB" sz="2000" dirty="0"/>
          </a:p>
        </p:txBody>
      </p:sp>
    </p:spTree>
    <p:extLst>
      <p:ext uri="{BB962C8B-B14F-4D97-AF65-F5344CB8AC3E}">
        <p14:creationId xmlns:p14="http://schemas.microsoft.com/office/powerpoint/2010/main" val="165017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729206"/>
            <a:ext cx="8202966" cy="5920170"/>
          </a:xfrm>
        </p:spPr>
        <p:txBody>
          <a:bodyPr>
            <a:normAutofit fontScale="85000" lnSpcReduction="20000"/>
          </a:bodyPr>
          <a:lstStyle/>
          <a:p>
            <a:pPr marL="0" indent="0" algn="l">
              <a:lnSpc>
                <a:spcPct val="110000"/>
              </a:lnSpc>
              <a:buNone/>
            </a:pP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 When the user submits the questionnaire one or more trigger compute the gamification points to assign to the user for the specific questionnaire, according to the following rule: </a:t>
            </a:r>
          </a:p>
          <a:p>
            <a:pPr marL="0" indent="0">
              <a:lnSpc>
                <a:spcPct val="110000"/>
              </a:lnSpc>
              <a:buNone/>
            </a:pPr>
            <a:r>
              <a:rPr lang="en-US" sz="1800" b="0" i="0" u="none" strike="noStrike" baseline="0" dirty="0">
                <a:solidFill>
                  <a:srgbClr val="000000"/>
                </a:solidFill>
                <a:latin typeface="Calibri" panose="020F0502020204030204" pitchFamily="34" charset="0"/>
              </a:rPr>
              <a:t>1. One point is assigned for every answered question of section 1 (remember that the number of questions can vary in different questionnaires). </a:t>
            </a:r>
          </a:p>
          <a:p>
            <a:pPr marL="0" indent="0">
              <a:lnSpc>
                <a:spcPct val="110000"/>
              </a:lnSpc>
              <a:buNone/>
            </a:pPr>
            <a:r>
              <a:rPr lang="en-US" sz="1800" b="0" i="0" u="none" strike="noStrike" baseline="0" dirty="0">
                <a:solidFill>
                  <a:srgbClr val="000000"/>
                </a:solidFill>
                <a:latin typeface="Calibri" panose="020F0502020204030204" pitchFamily="34" charset="0"/>
              </a:rPr>
              <a:t>2. Two points are assigned for every answered optional question of section 2. </a:t>
            </a: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When the user cancels the questionnaire, no responses are stored in the database. However, the database retains the information that the user X has logged in at a given date and time. </a:t>
            </a:r>
          </a:p>
          <a:p>
            <a:pPr marL="0" indent="0">
              <a:lnSpc>
                <a:spcPct val="110000"/>
              </a:lnSpc>
              <a:buNone/>
            </a:pPr>
            <a:r>
              <a:rPr lang="en-US" sz="1800" b="0" i="0" u="none" strike="noStrike" baseline="0" dirty="0">
                <a:solidFill>
                  <a:srgbClr val="000000"/>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p>
          <a:p>
            <a:pPr marL="0" indent="0">
              <a:lnSpc>
                <a:spcPct val="110000"/>
              </a:lnSpc>
              <a:buNone/>
            </a:pPr>
            <a:r>
              <a:rPr lang="en-US" sz="1800" b="0" i="0" u="none" strike="noStrike" baseline="0" dirty="0">
                <a:solidFill>
                  <a:srgbClr val="000000"/>
                </a:solidFill>
                <a:latin typeface="Calibri" panose="020F0502020204030204" pitchFamily="34" charset="0"/>
              </a:rPr>
              <a:t>The administrator can access a dedicated application on the same database, which features the following pages </a:t>
            </a:r>
          </a:p>
          <a:p>
            <a:pPr>
              <a:lnSpc>
                <a:spcPct val="110000"/>
              </a:lnSpc>
            </a:pPr>
            <a:r>
              <a:rPr lang="en-US" sz="1800" b="0" i="0" u="none" strike="noStrike" baseline="0" dirty="0">
                <a:solidFill>
                  <a:srgbClr val="000000"/>
                </a:solidFill>
                <a:latin typeface="Calibri" panose="020F0502020204030204" pitchFamily="34" charset="0"/>
              </a:rPr>
              <a:t>A CREATION page for inserting the product of the day for the current date or for a posterior date and for creating a variable number of marketing questions about such product. </a:t>
            </a:r>
          </a:p>
          <a:p>
            <a:pPr>
              <a:lnSpc>
                <a:spcPct val="110000"/>
              </a:lnSpc>
            </a:pPr>
            <a:r>
              <a:rPr lang="en-US" sz="1800" b="0" i="0" u="none" strike="noStrike" baseline="0" dirty="0">
                <a:solidFill>
                  <a:srgbClr val="000000"/>
                </a:solidFill>
                <a:latin typeface="Calibri" panose="020F0502020204030204" pitchFamily="34" charset="0"/>
              </a:rPr>
              <a:t>An INSPECTION page for accessing the data of a past questionnaire. The visualized data for a given questionnaire include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submitted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cancelled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Questionnaire answers of each user. </a:t>
            </a:r>
          </a:p>
          <a:p>
            <a:pPr>
              <a:lnSpc>
                <a:spcPct val="110000"/>
              </a:lnSpc>
            </a:pPr>
            <a:r>
              <a:rPr lang="en-US" sz="1800" b="0" i="0" u="none" strike="noStrike" baseline="0" dirty="0">
                <a:solidFill>
                  <a:srgbClr val="000000"/>
                </a:solidFill>
                <a:latin typeface="Calibri" panose="020F0502020204030204" pitchFamily="34" charset="0"/>
              </a:rPr>
              <a:t>A DELETION page for ERASING the questionnaire data and the related responses and points of all users who filled in the questionnaire. Deletion should be possible only for a date preceding the current date. </a:t>
            </a:r>
          </a:p>
        </p:txBody>
      </p:sp>
    </p:spTree>
    <p:extLst>
      <p:ext uri="{BB962C8B-B14F-4D97-AF65-F5344CB8AC3E}">
        <p14:creationId xmlns:p14="http://schemas.microsoft.com/office/powerpoint/2010/main" val="921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1">
            <a:extLst>
              <a:ext uri="{FF2B5EF4-FFF2-40B4-BE49-F238E27FC236}">
                <a16:creationId xmlns:a16="http://schemas.microsoft.com/office/drawing/2014/main" id="{4D680694-37B1-42E4-8B74-3A85341EB27D}"/>
              </a:ext>
            </a:extLst>
          </p:cNvPr>
          <p:cNvSpPr/>
          <p:nvPr/>
        </p:nvSpPr>
        <p:spPr>
          <a:xfrm>
            <a:off x="1600702" y="1551037"/>
            <a:ext cx="990547"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User</a:t>
            </a:r>
          </a:p>
        </p:txBody>
      </p:sp>
      <p:sp>
        <p:nvSpPr>
          <p:cNvPr id="60" name="Rectangle 41">
            <a:extLst>
              <a:ext uri="{FF2B5EF4-FFF2-40B4-BE49-F238E27FC236}">
                <a16:creationId xmlns:a16="http://schemas.microsoft.com/office/drawing/2014/main" id="{481ABE85-5C7C-4327-BD2C-728C56F8A5A7}"/>
              </a:ext>
            </a:extLst>
          </p:cNvPr>
          <p:cNvSpPr/>
          <p:nvPr/>
        </p:nvSpPr>
        <p:spPr>
          <a:xfrm>
            <a:off x="1478030" y="177592"/>
            <a:ext cx="1229054"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Log</a:t>
            </a:r>
          </a:p>
        </p:txBody>
      </p:sp>
      <p:sp>
        <p:nvSpPr>
          <p:cNvPr id="61" name="Diamond 42">
            <a:extLst>
              <a:ext uri="{FF2B5EF4-FFF2-40B4-BE49-F238E27FC236}">
                <a16:creationId xmlns:a16="http://schemas.microsoft.com/office/drawing/2014/main" id="{ABCB12CC-7677-4387-B83B-5E2BF3201BB6}"/>
              </a:ext>
            </a:extLst>
          </p:cNvPr>
          <p:cNvSpPr/>
          <p:nvPr/>
        </p:nvSpPr>
        <p:spPr>
          <a:xfrm>
            <a:off x="1833513" y="923924"/>
            <a:ext cx="51808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62" name="Straight Connector 48">
            <a:extLst>
              <a:ext uri="{FF2B5EF4-FFF2-40B4-BE49-F238E27FC236}">
                <a16:creationId xmlns:a16="http://schemas.microsoft.com/office/drawing/2014/main" id="{1DD3B050-1583-40B9-858E-B5388786CF3A}"/>
              </a:ext>
            </a:extLst>
          </p:cNvPr>
          <p:cNvCxnSpPr>
            <a:cxnSpLocks/>
            <a:stCxn id="60" idx="2"/>
            <a:endCxn id="61" idx="0"/>
          </p:cNvCxnSpPr>
          <p:nvPr/>
        </p:nvCxnSpPr>
        <p:spPr>
          <a:xfrm>
            <a:off x="2092557" y="659663"/>
            <a:ext cx="0" cy="264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7CA619C-032A-471D-B8BC-8C56F636F62B}"/>
              </a:ext>
            </a:extLst>
          </p:cNvPr>
          <p:cNvCxnSpPr>
            <a:cxnSpLocks/>
            <a:stCxn id="61" idx="2"/>
            <a:endCxn id="57" idx="0"/>
          </p:cNvCxnSpPr>
          <p:nvPr/>
        </p:nvCxnSpPr>
        <p:spPr>
          <a:xfrm>
            <a:off x="2092557" y="1346728"/>
            <a:ext cx="3419" cy="2043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52">
            <a:extLst>
              <a:ext uri="{FF2B5EF4-FFF2-40B4-BE49-F238E27FC236}">
                <a16:creationId xmlns:a16="http://schemas.microsoft.com/office/drawing/2014/main" id="{086B72A7-CFF1-413F-A92F-FA67685F4D65}"/>
              </a:ext>
            </a:extLst>
          </p:cNvPr>
          <p:cNvSpPr txBox="1"/>
          <p:nvPr/>
        </p:nvSpPr>
        <p:spPr>
          <a:xfrm>
            <a:off x="2202154" y="714186"/>
            <a:ext cx="415498" cy="307777"/>
          </a:xfrm>
          <a:prstGeom prst="rect">
            <a:avLst/>
          </a:prstGeom>
          <a:noFill/>
        </p:spPr>
        <p:txBody>
          <a:bodyPr wrap="none" rtlCol="0">
            <a:spAutoFit/>
          </a:bodyPr>
          <a:lstStyle/>
          <a:p>
            <a:r>
              <a:rPr lang="en-GB" sz="1400" dirty="0"/>
              <a:t>1:1</a:t>
            </a:r>
          </a:p>
        </p:txBody>
      </p:sp>
      <p:sp>
        <p:nvSpPr>
          <p:cNvPr id="65" name="TextBox 51">
            <a:extLst>
              <a:ext uri="{FF2B5EF4-FFF2-40B4-BE49-F238E27FC236}">
                <a16:creationId xmlns:a16="http://schemas.microsoft.com/office/drawing/2014/main" id="{44F751C7-178B-4679-A386-2D6813387889}"/>
              </a:ext>
            </a:extLst>
          </p:cNvPr>
          <p:cNvSpPr txBox="1"/>
          <p:nvPr/>
        </p:nvSpPr>
        <p:spPr>
          <a:xfrm>
            <a:off x="2182922" y="1249138"/>
            <a:ext cx="439544" cy="307777"/>
          </a:xfrm>
          <a:prstGeom prst="rect">
            <a:avLst/>
          </a:prstGeom>
          <a:noFill/>
        </p:spPr>
        <p:txBody>
          <a:bodyPr wrap="none" rtlCol="0">
            <a:spAutoFit/>
          </a:bodyPr>
          <a:lstStyle/>
          <a:p>
            <a:r>
              <a:rPr lang="en-GB" sz="1400" dirty="0"/>
              <a:t>0:N</a:t>
            </a:r>
          </a:p>
        </p:txBody>
      </p:sp>
      <p:sp>
        <p:nvSpPr>
          <p:cNvPr id="70" name="Rectangle 16">
            <a:extLst>
              <a:ext uri="{FF2B5EF4-FFF2-40B4-BE49-F238E27FC236}">
                <a16:creationId xmlns:a16="http://schemas.microsoft.com/office/drawing/2014/main" id="{26AE069B-5A25-49CC-944D-188015FE26A6}"/>
              </a:ext>
            </a:extLst>
          </p:cNvPr>
          <p:cNvSpPr/>
          <p:nvPr/>
        </p:nvSpPr>
        <p:spPr>
          <a:xfrm>
            <a:off x="6151795" y="655692"/>
            <a:ext cx="1399158"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Offensive Word</a:t>
            </a:r>
          </a:p>
        </p:txBody>
      </p:sp>
      <p:sp>
        <p:nvSpPr>
          <p:cNvPr id="71" name="Rectangle 17">
            <a:extLst>
              <a:ext uri="{FF2B5EF4-FFF2-40B4-BE49-F238E27FC236}">
                <a16:creationId xmlns:a16="http://schemas.microsoft.com/office/drawing/2014/main" id="{49A90AF8-AEE5-4F86-B88F-8857DAC6E109}"/>
              </a:ext>
            </a:extLst>
          </p:cNvPr>
          <p:cNvSpPr/>
          <p:nvPr/>
        </p:nvSpPr>
        <p:spPr>
          <a:xfrm>
            <a:off x="1534539" y="3726772"/>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Product</a:t>
            </a:r>
          </a:p>
        </p:txBody>
      </p:sp>
      <p:sp>
        <p:nvSpPr>
          <p:cNvPr id="82" name="Rectangle 17">
            <a:extLst>
              <a:ext uri="{FF2B5EF4-FFF2-40B4-BE49-F238E27FC236}">
                <a16:creationId xmlns:a16="http://schemas.microsoft.com/office/drawing/2014/main" id="{BBE2D369-018C-467B-846D-3C3F55BF34B1}"/>
              </a:ext>
            </a:extLst>
          </p:cNvPr>
          <p:cNvSpPr/>
          <p:nvPr/>
        </p:nvSpPr>
        <p:spPr>
          <a:xfrm>
            <a:off x="2446148" y="5902507"/>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question</a:t>
            </a:r>
          </a:p>
        </p:txBody>
      </p:sp>
      <p:sp>
        <p:nvSpPr>
          <p:cNvPr id="84" name="Diamond 42">
            <a:extLst>
              <a:ext uri="{FF2B5EF4-FFF2-40B4-BE49-F238E27FC236}">
                <a16:creationId xmlns:a16="http://schemas.microsoft.com/office/drawing/2014/main" id="{FA704C44-9342-42A9-B2E7-D0C9A5656CCC}"/>
              </a:ext>
            </a:extLst>
          </p:cNvPr>
          <p:cNvSpPr/>
          <p:nvPr/>
        </p:nvSpPr>
        <p:spPr>
          <a:xfrm>
            <a:off x="2416978" y="4907400"/>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85" name="Straight Connector 48">
            <a:extLst>
              <a:ext uri="{FF2B5EF4-FFF2-40B4-BE49-F238E27FC236}">
                <a16:creationId xmlns:a16="http://schemas.microsoft.com/office/drawing/2014/main" id="{955B8EBD-4964-468D-A3D6-12FC362A6CD2}"/>
              </a:ext>
            </a:extLst>
          </p:cNvPr>
          <p:cNvCxnSpPr>
            <a:cxnSpLocks/>
          </p:cNvCxnSpPr>
          <p:nvPr/>
        </p:nvCxnSpPr>
        <p:spPr>
          <a:xfrm flipV="1">
            <a:off x="2649768" y="4216981"/>
            <a:ext cx="1112" cy="68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48">
            <a:extLst>
              <a:ext uri="{FF2B5EF4-FFF2-40B4-BE49-F238E27FC236}">
                <a16:creationId xmlns:a16="http://schemas.microsoft.com/office/drawing/2014/main" id="{C8E2EF08-E118-4473-A390-A5776254DE22}"/>
              </a:ext>
            </a:extLst>
          </p:cNvPr>
          <p:cNvCxnSpPr>
            <a:cxnSpLocks/>
            <a:endCxn id="84" idx="2"/>
          </p:cNvCxnSpPr>
          <p:nvPr/>
        </p:nvCxnSpPr>
        <p:spPr>
          <a:xfrm flipH="1" flipV="1">
            <a:off x="2652647" y="5330204"/>
            <a:ext cx="4764" cy="572303"/>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52">
            <a:extLst>
              <a:ext uri="{FF2B5EF4-FFF2-40B4-BE49-F238E27FC236}">
                <a16:creationId xmlns:a16="http://schemas.microsoft.com/office/drawing/2014/main" id="{57502586-C847-44ED-BD01-54A8B48C3669}"/>
              </a:ext>
            </a:extLst>
          </p:cNvPr>
          <p:cNvSpPr txBox="1"/>
          <p:nvPr/>
        </p:nvSpPr>
        <p:spPr>
          <a:xfrm>
            <a:off x="2649766" y="4225763"/>
            <a:ext cx="439544" cy="307777"/>
          </a:xfrm>
          <a:prstGeom prst="rect">
            <a:avLst/>
          </a:prstGeom>
          <a:noFill/>
        </p:spPr>
        <p:txBody>
          <a:bodyPr wrap="none" rtlCol="0">
            <a:spAutoFit/>
          </a:bodyPr>
          <a:lstStyle/>
          <a:p>
            <a:r>
              <a:rPr lang="en-GB" sz="1400" dirty="0"/>
              <a:t>0:N</a:t>
            </a:r>
          </a:p>
        </p:txBody>
      </p:sp>
      <p:sp>
        <p:nvSpPr>
          <p:cNvPr id="91" name="TextBox 52">
            <a:extLst>
              <a:ext uri="{FF2B5EF4-FFF2-40B4-BE49-F238E27FC236}">
                <a16:creationId xmlns:a16="http://schemas.microsoft.com/office/drawing/2014/main" id="{9556AA0C-00FB-43C7-BD1E-4C0AACECFAD1}"/>
              </a:ext>
            </a:extLst>
          </p:cNvPr>
          <p:cNvSpPr txBox="1"/>
          <p:nvPr/>
        </p:nvSpPr>
        <p:spPr>
          <a:xfrm>
            <a:off x="2702253" y="5567523"/>
            <a:ext cx="415498" cy="307777"/>
          </a:xfrm>
          <a:prstGeom prst="rect">
            <a:avLst/>
          </a:prstGeom>
          <a:noFill/>
        </p:spPr>
        <p:txBody>
          <a:bodyPr wrap="none" rtlCol="0">
            <a:spAutoFit/>
          </a:bodyPr>
          <a:lstStyle/>
          <a:p>
            <a:r>
              <a:rPr lang="en-GB" sz="1400" dirty="0"/>
              <a:t>1:1</a:t>
            </a:r>
          </a:p>
        </p:txBody>
      </p:sp>
      <p:sp>
        <p:nvSpPr>
          <p:cNvPr id="94" name="Rectangle 17">
            <a:extLst>
              <a:ext uri="{FF2B5EF4-FFF2-40B4-BE49-F238E27FC236}">
                <a16:creationId xmlns:a16="http://schemas.microsoft.com/office/drawing/2014/main" id="{1D14390C-DEF5-4B16-888B-E1A64478CA99}"/>
              </a:ext>
            </a:extLst>
          </p:cNvPr>
          <p:cNvSpPr/>
          <p:nvPr/>
        </p:nvSpPr>
        <p:spPr>
          <a:xfrm>
            <a:off x="4151448" y="2560522"/>
            <a:ext cx="1295522" cy="69871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Questionnaire</a:t>
            </a:r>
          </a:p>
          <a:p>
            <a:pPr algn="ctr"/>
            <a:r>
              <a:rPr lang="en-GB" sz="1400" dirty="0"/>
              <a:t>Answer</a:t>
            </a:r>
          </a:p>
        </p:txBody>
      </p:sp>
      <p:cxnSp>
        <p:nvCxnSpPr>
          <p:cNvPr id="96" name="Straight Connector 48">
            <a:extLst>
              <a:ext uri="{FF2B5EF4-FFF2-40B4-BE49-F238E27FC236}">
                <a16:creationId xmlns:a16="http://schemas.microsoft.com/office/drawing/2014/main" id="{8B41C666-CCBD-49FD-8FFD-AA6E37DB7135}"/>
              </a:ext>
            </a:extLst>
          </p:cNvPr>
          <p:cNvCxnSpPr>
            <a:cxnSpLocks/>
            <a:stCxn id="71" idx="3"/>
            <a:endCxn id="97" idx="1"/>
          </p:cNvCxnSpPr>
          <p:nvPr/>
        </p:nvCxnSpPr>
        <p:spPr>
          <a:xfrm flipV="1">
            <a:off x="2657411" y="3966685"/>
            <a:ext cx="1906129" cy="1123"/>
          </a:xfrm>
          <a:prstGeom prst="line">
            <a:avLst/>
          </a:prstGeom>
        </p:spPr>
        <p:style>
          <a:lnRef idx="1">
            <a:schemeClr val="accent1"/>
          </a:lnRef>
          <a:fillRef idx="0">
            <a:schemeClr val="accent1"/>
          </a:fillRef>
          <a:effectRef idx="0">
            <a:schemeClr val="accent1"/>
          </a:effectRef>
          <a:fontRef idx="minor">
            <a:schemeClr val="tx1"/>
          </a:fontRef>
        </p:style>
      </p:cxnSp>
      <p:sp>
        <p:nvSpPr>
          <p:cNvPr id="97" name="Diamond 42">
            <a:extLst>
              <a:ext uri="{FF2B5EF4-FFF2-40B4-BE49-F238E27FC236}">
                <a16:creationId xmlns:a16="http://schemas.microsoft.com/office/drawing/2014/main" id="{12B726EE-026C-4459-B203-9A41A54FB5E7}"/>
              </a:ext>
            </a:extLst>
          </p:cNvPr>
          <p:cNvSpPr/>
          <p:nvPr/>
        </p:nvSpPr>
        <p:spPr>
          <a:xfrm>
            <a:off x="4563540" y="3755283"/>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98" name="Straight Connector 48">
            <a:extLst>
              <a:ext uri="{FF2B5EF4-FFF2-40B4-BE49-F238E27FC236}">
                <a16:creationId xmlns:a16="http://schemas.microsoft.com/office/drawing/2014/main" id="{0655181C-499F-4452-890B-59945AECFE58}"/>
              </a:ext>
            </a:extLst>
          </p:cNvPr>
          <p:cNvCxnSpPr>
            <a:cxnSpLocks/>
            <a:stCxn id="97" idx="0"/>
            <a:endCxn id="94" idx="2"/>
          </p:cNvCxnSpPr>
          <p:nvPr/>
        </p:nvCxnSpPr>
        <p:spPr>
          <a:xfrm flipV="1">
            <a:off x="4799209" y="3259239"/>
            <a:ext cx="0" cy="4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48">
            <a:extLst>
              <a:ext uri="{FF2B5EF4-FFF2-40B4-BE49-F238E27FC236}">
                <a16:creationId xmlns:a16="http://schemas.microsoft.com/office/drawing/2014/main" id="{436A000C-4037-45EA-86B7-85B8A4AEFAE0}"/>
              </a:ext>
            </a:extLst>
          </p:cNvPr>
          <p:cNvCxnSpPr>
            <a:cxnSpLocks/>
            <a:stCxn id="57" idx="3"/>
            <a:endCxn id="108" idx="1"/>
          </p:cNvCxnSpPr>
          <p:nvPr/>
        </p:nvCxnSpPr>
        <p:spPr>
          <a:xfrm flipV="1">
            <a:off x="2591249" y="1790411"/>
            <a:ext cx="1973615" cy="166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Diamond 42">
            <a:extLst>
              <a:ext uri="{FF2B5EF4-FFF2-40B4-BE49-F238E27FC236}">
                <a16:creationId xmlns:a16="http://schemas.microsoft.com/office/drawing/2014/main" id="{47FCEC78-37E1-4808-8C6F-23AAB3FEDFF3}"/>
              </a:ext>
            </a:extLst>
          </p:cNvPr>
          <p:cNvSpPr/>
          <p:nvPr/>
        </p:nvSpPr>
        <p:spPr>
          <a:xfrm>
            <a:off x="4564864" y="157900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09" name="Straight Connector 48">
            <a:extLst>
              <a:ext uri="{FF2B5EF4-FFF2-40B4-BE49-F238E27FC236}">
                <a16:creationId xmlns:a16="http://schemas.microsoft.com/office/drawing/2014/main" id="{EC1F9A94-891D-472B-9C96-68439BBB6331}"/>
              </a:ext>
            </a:extLst>
          </p:cNvPr>
          <p:cNvCxnSpPr>
            <a:cxnSpLocks/>
            <a:stCxn id="108" idx="2"/>
            <a:endCxn id="94" idx="0"/>
          </p:cNvCxnSpPr>
          <p:nvPr/>
        </p:nvCxnSpPr>
        <p:spPr>
          <a:xfrm flipH="1">
            <a:off x="4799209" y="2001812"/>
            <a:ext cx="1324" cy="55871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52">
            <a:extLst>
              <a:ext uri="{FF2B5EF4-FFF2-40B4-BE49-F238E27FC236}">
                <a16:creationId xmlns:a16="http://schemas.microsoft.com/office/drawing/2014/main" id="{439A1237-5E4F-41DE-98EC-C66D01A07B79}"/>
              </a:ext>
            </a:extLst>
          </p:cNvPr>
          <p:cNvSpPr txBox="1"/>
          <p:nvPr/>
        </p:nvSpPr>
        <p:spPr>
          <a:xfrm>
            <a:off x="4282180" y="3224172"/>
            <a:ext cx="415498" cy="307777"/>
          </a:xfrm>
          <a:prstGeom prst="rect">
            <a:avLst/>
          </a:prstGeom>
          <a:noFill/>
        </p:spPr>
        <p:txBody>
          <a:bodyPr wrap="none" rtlCol="0">
            <a:spAutoFit/>
          </a:bodyPr>
          <a:lstStyle/>
          <a:p>
            <a:r>
              <a:rPr lang="en-GB" sz="1400" dirty="0"/>
              <a:t>1:1</a:t>
            </a:r>
          </a:p>
        </p:txBody>
      </p:sp>
      <p:sp>
        <p:nvSpPr>
          <p:cNvPr id="131" name="TextBox 52">
            <a:extLst>
              <a:ext uri="{FF2B5EF4-FFF2-40B4-BE49-F238E27FC236}">
                <a16:creationId xmlns:a16="http://schemas.microsoft.com/office/drawing/2014/main" id="{4A9D94F2-AD73-44D5-9538-B65390C2B37F}"/>
              </a:ext>
            </a:extLst>
          </p:cNvPr>
          <p:cNvSpPr txBox="1"/>
          <p:nvPr/>
        </p:nvSpPr>
        <p:spPr>
          <a:xfrm>
            <a:off x="4344792" y="2274271"/>
            <a:ext cx="415498" cy="307777"/>
          </a:xfrm>
          <a:prstGeom prst="rect">
            <a:avLst/>
          </a:prstGeom>
          <a:noFill/>
        </p:spPr>
        <p:txBody>
          <a:bodyPr wrap="none" rtlCol="0">
            <a:spAutoFit/>
          </a:bodyPr>
          <a:lstStyle/>
          <a:p>
            <a:r>
              <a:rPr lang="en-GB" sz="1400" dirty="0"/>
              <a:t>1:1</a:t>
            </a:r>
          </a:p>
        </p:txBody>
      </p:sp>
      <p:sp>
        <p:nvSpPr>
          <p:cNvPr id="133" name="TextBox 52">
            <a:extLst>
              <a:ext uri="{FF2B5EF4-FFF2-40B4-BE49-F238E27FC236}">
                <a16:creationId xmlns:a16="http://schemas.microsoft.com/office/drawing/2014/main" id="{1F390D2B-186E-4A78-AA94-A0FEF8B67655}"/>
              </a:ext>
            </a:extLst>
          </p:cNvPr>
          <p:cNvSpPr txBox="1"/>
          <p:nvPr/>
        </p:nvSpPr>
        <p:spPr>
          <a:xfrm>
            <a:off x="2624424" y="1895945"/>
            <a:ext cx="439544" cy="307777"/>
          </a:xfrm>
          <a:prstGeom prst="rect">
            <a:avLst/>
          </a:prstGeom>
          <a:noFill/>
        </p:spPr>
        <p:txBody>
          <a:bodyPr wrap="none" rtlCol="0">
            <a:spAutoFit/>
          </a:bodyPr>
          <a:lstStyle/>
          <a:p>
            <a:r>
              <a:rPr lang="en-GB" sz="1400" dirty="0"/>
              <a:t>0:N</a:t>
            </a:r>
          </a:p>
        </p:txBody>
      </p:sp>
      <p:sp>
        <p:nvSpPr>
          <p:cNvPr id="134" name="TextBox 52">
            <a:extLst>
              <a:ext uri="{FF2B5EF4-FFF2-40B4-BE49-F238E27FC236}">
                <a16:creationId xmlns:a16="http://schemas.microsoft.com/office/drawing/2014/main" id="{8F8BE116-BC98-493D-BD59-F26E8C70332B}"/>
              </a:ext>
            </a:extLst>
          </p:cNvPr>
          <p:cNvSpPr txBox="1"/>
          <p:nvPr/>
        </p:nvSpPr>
        <p:spPr>
          <a:xfrm>
            <a:off x="2672902" y="3679800"/>
            <a:ext cx="439544" cy="307777"/>
          </a:xfrm>
          <a:prstGeom prst="rect">
            <a:avLst/>
          </a:prstGeom>
          <a:noFill/>
        </p:spPr>
        <p:txBody>
          <a:bodyPr wrap="none" rtlCol="0">
            <a:spAutoFit/>
          </a:bodyPr>
          <a:lstStyle/>
          <a:p>
            <a:r>
              <a:rPr lang="en-GB" sz="1400" dirty="0"/>
              <a:t>0:N</a:t>
            </a:r>
          </a:p>
        </p:txBody>
      </p:sp>
      <p:sp>
        <p:nvSpPr>
          <p:cNvPr id="152" name="Rectangle 17">
            <a:extLst>
              <a:ext uri="{FF2B5EF4-FFF2-40B4-BE49-F238E27FC236}">
                <a16:creationId xmlns:a16="http://schemas.microsoft.com/office/drawing/2014/main" id="{617756D2-8E1B-48DD-AE3D-A1EE87604C2F}"/>
              </a:ext>
            </a:extLst>
          </p:cNvPr>
          <p:cNvSpPr/>
          <p:nvPr/>
        </p:nvSpPr>
        <p:spPr>
          <a:xfrm>
            <a:off x="726687" y="5909784"/>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Review</a:t>
            </a:r>
          </a:p>
        </p:txBody>
      </p:sp>
      <p:sp>
        <p:nvSpPr>
          <p:cNvPr id="153" name="Diamond 42">
            <a:extLst>
              <a:ext uri="{FF2B5EF4-FFF2-40B4-BE49-F238E27FC236}">
                <a16:creationId xmlns:a16="http://schemas.microsoft.com/office/drawing/2014/main" id="{84DCE840-E722-44F9-83EA-9A94EF6E5A7A}"/>
              </a:ext>
            </a:extLst>
          </p:cNvPr>
          <p:cNvSpPr/>
          <p:nvPr/>
        </p:nvSpPr>
        <p:spPr>
          <a:xfrm>
            <a:off x="1302927" y="49070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54" name="Straight Connector 48">
            <a:extLst>
              <a:ext uri="{FF2B5EF4-FFF2-40B4-BE49-F238E27FC236}">
                <a16:creationId xmlns:a16="http://schemas.microsoft.com/office/drawing/2014/main" id="{36B32DA5-6EB2-4AA5-A346-06B25158C0C3}"/>
              </a:ext>
            </a:extLst>
          </p:cNvPr>
          <p:cNvCxnSpPr>
            <a:cxnSpLocks/>
            <a:stCxn id="153" idx="0"/>
          </p:cNvCxnSpPr>
          <p:nvPr/>
        </p:nvCxnSpPr>
        <p:spPr>
          <a:xfrm flipV="1">
            <a:off x="1538596" y="4207678"/>
            <a:ext cx="14752" cy="69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48">
            <a:extLst>
              <a:ext uri="{FF2B5EF4-FFF2-40B4-BE49-F238E27FC236}">
                <a16:creationId xmlns:a16="http://schemas.microsoft.com/office/drawing/2014/main" id="{E3653263-8CF6-48A0-B139-8A0B30164FD7}"/>
              </a:ext>
            </a:extLst>
          </p:cNvPr>
          <p:cNvCxnSpPr>
            <a:cxnSpLocks/>
            <a:endCxn id="153" idx="2"/>
          </p:cNvCxnSpPr>
          <p:nvPr/>
        </p:nvCxnSpPr>
        <p:spPr>
          <a:xfrm flipV="1">
            <a:off x="1534539" y="5329842"/>
            <a:ext cx="4057" cy="55424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52">
            <a:extLst>
              <a:ext uri="{FF2B5EF4-FFF2-40B4-BE49-F238E27FC236}">
                <a16:creationId xmlns:a16="http://schemas.microsoft.com/office/drawing/2014/main" id="{2B851A1B-04FD-4EB7-8A92-332FEAD830EF}"/>
              </a:ext>
            </a:extLst>
          </p:cNvPr>
          <p:cNvSpPr txBox="1"/>
          <p:nvPr/>
        </p:nvSpPr>
        <p:spPr>
          <a:xfrm>
            <a:off x="1104158" y="4234545"/>
            <a:ext cx="439544" cy="307777"/>
          </a:xfrm>
          <a:prstGeom prst="rect">
            <a:avLst/>
          </a:prstGeom>
          <a:noFill/>
        </p:spPr>
        <p:txBody>
          <a:bodyPr wrap="none" rtlCol="0">
            <a:spAutoFit/>
          </a:bodyPr>
          <a:lstStyle/>
          <a:p>
            <a:r>
              <a:rPr lang="en-GB" sz="1400" dirty="0"/>
              <a:t>0:N</a:t>
            </a:r>
          </a:p>
        </p:txBody>
      </p:sp>
      <p:sp>
        <p:nvSpPr>
          <p:cNvPr id="157" name="TextBox 52">
            <a:extLst>
              <a:ext uri="{FF2B5EF4-FFF2-40B4-BE49-F238E27FC236}">
                <a16:creationId xmlns:a16="http://schemas.microsoft.com/office/drawing/2014/main" id="{24DEFFFB-5676-4848-901C-F768E50EAB96}"/>
              </a:ext>
            </a:extLst>
          </p:cNvPr>
          <p:cNvSpPr txBox="1"/>
          <p:nvPr/>
        </p:nvSpPr>
        <p:spPr>
          <a:xfrm>
            <a:off x="1136817" y="5576305"/>
            <a:ext cx="415498" cy="307777"/>
          </a:xfrm>
          <a:prstGeom prst="rect">
            <a:avLst/>
          </a:prstGeom>
          <a:noFill/>
        </p:spPr>
        <p:txBody>
          <a:bodyPr wrap="none" rtlCol="0">
            <a:spAutoFit/>
          </a:bodyPr>
          <a:lstStyle/>
          <a:p>
            <a:r>
              <a:rPr lang="en-GB" sz="1400" dirty="0"/>
              <a:t>1:1</a:t>
            </a:r>
          </a:p>
        </p:txBody>
      </p:sp>
      <p:cxnSp>
        <p:nvCxnSpPr>
          <p:cNvPr id="59" name="Straight Connector 48">
            <a:extLst>
              <a:ext uri="{FF2B5EF4-FFF2-40B4-BE49-F238E27FC236}">
                <a16:creationId xmlns:a16="http://schemas.microsoft.com/office/drawing/2014/main" id="{9A9D6C2F-A3E3-4616-9587-71B475084B73}"/>
              </a:ext>
            </a:extLst>
          </p:cNvPr>
          <p:cNvCxnSpPr>
            <a:cxnSpLocks/>
          </p:cNvCxnSpPr>
          <p:nvPr/>
        </p:nvCxnSpPr>
        <p:spPr>
          <a:xfrm flipH="1" flipV="1">
            <a:off x="5862101" y="8339046"/>
            <a:ext cx="1230189" cy="186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17">
            <a:extLst>
              <a:ext uri="{FF2B5EF4-FFF2-40B4-BE49-F238E27FC236}">
                <a16:creationId xmlns:a16="http://schemas.microsoft.com/office/drawing/2014/main" id="{1B68D85A-EC2F-4A0D-BE8A-1FACFCC6CE27}"/>
              </a:ext>
            </a:extLst>
          </p:cNvPr>
          <p:cNvSpPr/>
          <p:nvPr/>
        </p:nvSpPr>
        <p:spPr>
          <a:xfrm>
            <a:off x="6449320" y="4666002"/>
            <a:ext cx="129552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a:t>
            </a:r>
          </a:p>
          <a:p>
            <a:pPr algn="ctr"/>
            <a:r>
              <a:rPr lang="en-GB" sz="1400" dirty="0"/>
              <a:t>Answer</a:t>
            </a:r>
          </a:p>
        </p:txBody>
      </p:sp>
      <p:sp>
        <p:nvSpPr>
          <p:cNvPr id="40" name="Diamond 42">
            <a:extLst>
              <a:ext uri="{FF2B5EF4-FFF2-40B4-BE49-F238E27FC236}">
                <a16:creationId xmlns:a16="http://schemas.microsoft.com/office/drawing/2014/main" id="{8935B867-5365-41AA-B87E-32106F0B5B0B}"/>
              </a:ext>
            </a:extLst>
          </p:cNvPr>
          <p:cNvSpPr/>
          <p:nvPr/>
        </p:nvSpPr>
        <p:spPr>
          <a:xfrm>
            <a:off x="6856621" y="2722379"/>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sp>
        <p:nvSpPr>
          <p:cNvPr id="43" name="Diamond 42">
            <a:extLst>
              <a:ext uri="{FF2B5EF4-FFF2-40B4-BE49-F238E27FC236}">
                <a16:creationId xmlns:a16="http://schemas.microsoft.com/office/drawing/2014/main" id="{F708C6AA-A95B-4B96-9D51-CBA5A5EE06FD}"/>
              </a:ext>
            </a:extLst>
          </p:cNvPr>
          <p:cNvSpPr/>
          <p:nvPr/>
        </p:nvSpPr>
        <p:spPr>
          <a:xfrm>
            <a:off x="6863765" y="59335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45" name="Straight Connector 48">
            <a:extLst>
              <a:ext uri="{FF2B5EF4-FFF2-40B4-BE49-F238E27FC236}">
                <a16:creationId xmlns:a16="http://schemas.microsoft.com/office/drawing/2014/main" id="{01C13E65-01F1-42EB-962C-3F246968E9A8}"/>
              </a:ext>
            </a:extLst>
          </p:cNvPr>
          <p:cNvCxnSpPr>
            <a:cxnSpLocks/>
            <a:stCxn id="82" idx="3"/>
            <a:endCxn id="43" idx="1"/>
          </p:cNvCxnSpPr>
          <p:nvPr/>
        </p:nvCxnSpPr>
        <p:spPr>
          <a:xfrm>
            <a:off x="3569020" y="6143543"/>
            <a:ext cx="329474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48">
            <a:extLst>
              <a:ext uri="{FF2B5EF4-FFF2-40B4-BE49-F238E27FC236}">
                <a16:creationId xmlns:a16="http://schemas.microsoft.com/office/drawing/2014/main" id="{3D49BA80-5E36-4BF1-A0BF-0ABE9230D2BE}"/>
              </a:ext>
            </a:extLst>
          </p:cNvPr>
          <p:cNvCxnSpPr>
            <a:cxnSpLocks/>
            <a:stCxn id="43" idx="0"/>
            <a:endCxn id="37" idx="2"/>
          </p:cNvCxnSpPr>
          <p:nvPr/>
        </p:nvCxnSpPr>
        <p:spPr>
          <a:xfrm flipH="1" flipV="1">
            <a:off x="7097081" y="5148073"/>
            <a:ext cx="2353" cy="78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48">
            <a:extLst>
              <a:ext uri="{FF2B5EF4-FFF2-40B4-BE49-F238E27FC236}">
                <a16:creationId xmlns:a16="http://schemas.microsoft.com/office/drawing/2014/main" id="{6B11CE1B-51C1-4F3D-855A-5D9C621E9B63}"/>
              </a:ext>
            </a:extLst>
          </p:cNvPr>
          <p:cNvCxnSpPr>
            <a:cxnSpLocks/>
            <a:stCxn id="37" idx="0"/>
            <a:endCxn id="40" idx="2"/>
          </p:cNvCxnSpPr>
          <p:nvPr/>
        </p:nvCxnSpPr>
        <p:spPr>
          <a:xfrm flipH="1" flipV="1">
            <a:off x="7092290" y="3145183"/>
            <a:ext cx="4791" cy="152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48">
            <a:extLst>
              <a:ext uri="{FF2B5EF4-FFF2-40B4-BE49-F238E27FC236}">
                <a16:creationId xmlns:a16="http://schemas.microsoft.com/office/drawing/2014/main" id="{BD9C4E3F-E6A6-44AB-80F2-04D977F17DCC}"/>
              </a:ext>
            </a:extLst>
          </p:cNvPr>
          <p:cNvCxnSpPr>
            <a:cxnSpLocks/>
            <a:stCxn id="94" idx="3"/>
            <a:endCxn id="40" idx="1"/>
          </p:cNvCxnSpPr>
          <p:nvPr/>
        </p:nvCxnSpPr>
        <p:spPr>
          <a:xfrm>
            <a:off x="5446970" y="2909881"/>
            <a:ext cx="1409651" cy="239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52">
            <a:extLst>
              <a:ext uri="{FF2B5EF4-FFF2-40B4-BE49-F238E27FC236}">
                <a16:creationId xmlns:a16="http://schemas.microsoft.com/office/drawing/2014/main" id="{2CD1F325-10CF-4F77-AB88-1072ED4C1CDB}"/>
              </a:ext>
            </a:extLst>
          </p:cNvPr>
          <p:cNvSpPr txBox="1"/>
          <p:nvPr/>
        </p:nvSpPr>
        <p:spPr>
          <a:xfrm>
            <a:off x="5505656" y="2505486"/>
            <a:ext cx="439544" cy="307777"/>
          </a:xfrm>
          <a:prstGeom prst="rect">
            <a:avLst/>
          </a:prstGeom>
          <a:noFill/>
        </p:spPr>
        <p:txBody>
          <a:bodyPr wrap="none" rtlCol="0">
            <a:spAutoFit/>
          </a:bodyPr>
          <a:lstStyle/>
          <a:p>
            <a:r>
              <a:rPr lang="en-GB" sz="1400" dirty="0"/>
              <a:t>0:N</a:t>
            </a:r>
          </a:p>
        </p:txBody>
      </p:sp>
      <p:sp>
        <p:nvSpPr>
          <p:cNvPr id="67" name="TextBox 52">
            <a:extLst>
              <a:ext uri="{FF2B5EF4-FFF2-40B4-BE49-F238E27FC236}">
                <a16:creationId xmlns:a16="http://schemas.microsoft.com/office/drawing/2014/main" id="{6B44850D-8410-4853-BBBD-3BCFB4E687A7}"/>
              </a:ext>
            </a:extLst>
          </p:cNvPr>
          <p:cNvSpPr txBox="1"/>
          <p:nvPr/>
        </p:nvSpPr>
        <p:spPr>
          <a:xfrm>
            <a:off x="3645109" y="5755895"/>
            <a:ext cx="439544" cy="307777"/>
          </a:xfrm>
          <a:prstGeom prst="rect">
            <a:avLst/>
          </a:prstGeom>
          <a:noFill/>
        </p:spPr>
        <p:txBody>
          <a:bodyPr wrap="none" rtlCol="0">
            <a:spAutoFit/>
          </a:bodyPr>
          <a:lstStyle/>
          <a:p>
            <a:r>
              <a:rPr lang="en-GB" sz="1400" dirty="0"/>
              <a:t>0:N</a:t>
            </a:r>
          </a:p>
        </p:txBody>
      </p:sp>
      <p:sp>
        <p:nvSpPr>
          <p:cNvPr id="72" name="TextBox 52">
            <a:extLst>
              <a:ext uri="{FF2B5EF4-FFF2-40B4-BE49-F238E27FC236}">
                <a16:creationId xmlns:a16="http://schemas.microsoft.com/office/drawing/2014/main" id="{8D01ED69-1504-432F-A42C-4E52BE63D61B}"/>
              </a:ext>
            </a:extLst>
          </p:cNvPr>
          <p:cNvSpPr txBox="1"/>
          <p:nvPr/>
        </p:nvSpPr>
        <p:spPr>
          <a:xfrm>
            <a:off x="6486591" y="5224710"/>
            <a:ext cx="415498" cy="307777"/>
          </a:xfrm>
          <a:prstGeom prst="rect">
            <a:avLst/>
          </a:prstGeom>
          <a:noFill/>
        </p:spPr>
        <p:txBody>
          <a:bodyPr wrap="none" rtlCol="0">
            <a:spAutoFit/>
          </a:bodyPr>
          <a:lstStyle/>
          <a:p>
            <a:r>
              <a:rPr lang="en-GB" sz="1400" dirty="0"/>
              <a:t>1:1</a:t>
            </a:r>
          </a:p>
        </p:txBody>
      </p:sp>
      <p:sp>
        <p:nvSpPr>
          <p:cNvPr id="73" name="TextBox 52">
            <a:extLst>
              <a:ext uri="{FF2B5EF4-FFF2-40B4-BE49-F238E27FC236}">
                <a16:creationId xmlns:a16="http://schemas.microsoft.com/office/drawing/2014/main" id="{D9B2FAD1-48AA-4C9F-A301-6D3C90B4A18D}"/>
              </a:ext>
            </a:extLst>
          </p:cNvPr>
          <p:cNvSpPr txBox="1"/>
          <p:nvPr/>
        </p:nvSpPr>
        <p:spPr>
          <a:xfrm>
            <a:off x="6486591" y="4272475"/>
            <a:ext cx="415498" cy="307777"/>
          </a:xfrm>
          <a:prstGeom prst="rect">
            <a:avLst/>
          </a:prstGeom>
          <a:noFill/>
        </p:spPr>
        <p:txBody>
          <a:bodyPr wrap="none" rtlCol="0">
            <a:spAutoFit/>
          </a:bodyPr>
          <a:lstStyle/>
          <a:p>
            <a:r>
              <a:rPr lang="en-GB" sz="1400" dirty="0"/>
              <a:t>1:1</a:t>
            </a:r>
          </a:p>
        </p:txBody>
      </p:sp>
      <p:sp>
        <p:nvSpPr>
          <p:cNvPr id="18" name="CasellaDiTesto 17">
            <a:extLst>
              <a:ext uri="{FF2B5EF4-FFF2-40B4-BE49-F238E27FC236}">
                <a16:creationId xmlns:a16="http://schemas.microsoft.com/office/drawing/2014/main" id="{9FD85682-93F9-49B3-AAE7-F37EA4C606B4}"/>
              </a:ext>
            </a:extLst>
          </p:cNvPr>
          <p:cNvSpPr txBox="1"/>
          <p:nvPr/>
        </p:nvSpPr>
        <p:spPr>
          <a:xfrm>
            <a:off x="1302927" y="941640"/>
            <a:ext cx="701119" cy="307777"/>
          </a:xfrm>
          <a:prstGeom prst="rect">
            <a:avLst/>
          </a:prstGeom>
          <a:noFill/>
        </p:spPr>
        <p:txBody>
          <a:bodyPr wrap="square" rtlCol="0">
            <a:spAutoFit/>
          </a:bodyPr>
          <a:lstStyle/>
          <a:p>
            <a:r>
              <a:rPr lang="en-US" sz="1400" dirty="0"/>
              <a:t>Logs</a:t>
            </a:r>
            <a:endParaRPr lang="it-IT" dirty="0"/>
          </a:p>
        </p:txBody>
      </p:sp>
      <p:sp>
        <p:nvSpPr>
          <p:cNvPr id="74" name="CasellaDiTesto 73">
            <a:extLst>
              <a:ext uri="{FF2B5EF4-FFF2-40B4-BE49-F238E27FC236}">
                <a16:creationId xmlns:a16="http://schemas.microsoft.com/office/drawing/2014/main" id="{D8AB6D75-4CC6-40C5-A9C8-BCEFD8166CDD}"/>
              </a:ext>
            </a:extLst>
          </p:cNvPr>
          <p:cNvSpPr txBox="1"/>
          <p:nvPr/>
        </p:nvSpPr>
        <p:spPr>
          <a:xfrm>
            <a:off x="4560192" y="1223743"/>
            <a:ext cx="701119" cy="307777"/>
          </a:xfrm>
          <a:prstGeom prst="rect">
            <a:avLst/>
          </a:prstGeom>
          <a:noFill/>
        </p:spPr>
        <p:txBody>
          <a:bodyPr wrap="square" rtlCol="0">
            <a:spAutoFit/>
          </a:bodyPr>
          <a:lstStyle/>
          <a:p>
            <a:r>
              <a:rPr lang="en-US" sz="1400" dirty="0"/>
              <a:t>Fills</a:t>
            </a:r>
            <a:endParaRPr lang="it-IT" dirty="0"/>
          </a:p>
        </p:txBody>
      </p:sp>
      <p:sp>
        <p:nvSpPr>
          <p:cNvPr id="75" name="CasellaDiTesto 74">
            <a:extLst>
              <a:ext uri="{FF2B5EF4-FFF2-40B4-BE49-F238E27FC236}">
                <a16:creationId xmlns:a16="http://schemas.microsoft.com/office/drawing/2014/main" id="{B367F36A-C260-4210-9C6D-F75F070AC471}"/>
              </a:ext>
            </a:extLst>
          </p:cNvPr>
          <p:cNvSpPr txBox="1"/>
          <p:nvPr/>
        </p:nvSpPr>
        <p:spPr>
          <a:xfrm>
            <a:off x="2943990" y="4973594"/>
            <a:ext cx="1053613" cy="307777"/>
          </a:xfrm>
          <a:prstGeom prst="rect">
            <a:avLst/>
          </a:prstGeom>
          <a:noFill/>
        </p:spPr>
        <p:txBody>
          <a:bodyPr wrap="square" rtlCol="0">
            <a:spAutoFit/>
          </a:bodyPr>
          <a:lstStyle/>
          <a:p>
            <a:r>
              <a:rPr lang="en-US" sz="1400" dirty="0" err="1"/>
              <a:t>ReferingTo</a:t>
            </a:r>
            <a:endParaRPr lang="it-IT" dirty="0"/>
          </a:p>
        </p:txBody>
      </p:sp>
      <p:sp>
        <p:nvSpPr>
          <p:cNvPr id="76" name="CasellaDiTesto 75">
            <a:extLst>
              <a:ext uri="{FF2B5EF4-FFF2-40B4-BE49-F238E27FC236}">
                <a16:creationId xmlns:a16="http://schemas.microsoft.com/office/drawing/2014/main" id="{D942EA33-7994-4C52-B421-08550DCD513F}"/>
              </a:ext>
            </a:extLst>
          </p:cNvPr>
          <p:cNvSpPr txBox="1"/>
          <p:nvPr/>
        </p:nvSpPr>
        <p:spPr>
          <a:xfrm>
            <a:off x="514330" y="4940124"/>
            <a:ext cx="1479418" cy="307777"/>
          </a:xfrm>
          <a:prstGeom prst="rect">
            <a:avLst/>
          </a:prstGeom>
          <a:noFill/>
        </p:spPr>
        <p:txBody>
          <a:bodyPr wrap="square" rtlCol="0">
            <a:spAutoFit/>
          </a:bodyPr>
          <a:lstStyle/>
          <a:p>
            <a:r>
              <a:rPr lang="en-US" sz="1400" dirty="0"/>
              <a:t>Reviews</a:t>
            </a:r>
            <a:endParaRPr lang="it-IT" dirty="0"/>
          </a:p>
        </p:txBody>
      </p:sp>
      <p:sp>
        <p:nvSpPr>
          <p:cNvPr id="77" name="CasellaDiTesto 76">
            <a:extLst>
              <a:ext uri="{FF2B5EF4-FFF2-40B4-BE49-F238E27FC236}">
                <a16:creationId xmlns:a16="http://schemas.microsoft.com/office/drawing/2014/main" id="{D6DCC8FB-C98F-4CA7-A2A8-FA369E1B9E6C}"/>
              </a:ext>
            </a:extLst>
          </p:cNvPr>
          <p:cNvSpPr txBox="1"/>
          <p:nvPr/>
        </p:nvSpPr>
        <p:spPr>
          <a:xfrm>
            <a:off x="6632295" y="2401829"/>
            <a:ext cx="1161416" cy="307777"/>
          </a:xfrm>
          <a:prstGeom prst="rect">
            <a:avLst/>
          </a:prstGeom>
          <a:noFill/>
        </p:spPr>
        <p:txBody>
          <a:bodyPr wrap="square" rtlCol="0">
            <a:spAutoFit/>
          </a:bodyPr>
          <a:lstStyle/>
          <a:p>
            <a:r>
              <a:rPr lang="en-US" sz="1400" dirty="0" err="1"/>
              <a:t>BelongsTo</a:t>
            </a:r>
            <a:endParaRPr lang="it-IT" dirty="0"/>
          </a:p>
        </p:txBody>
      </p:sp>
      <p:sp>
        <p:nvSpPr>
          <p:cNvPr id="78" name="CasellaDiTesto 77">
            <a:extLst>
              <a:ext uri="{FF2B5EF4-FFF2-40B4-BE49-F238E27FC236}">
                <a16:creationId xmlns:a16="http://schemas.microsoft.com/office/drawing/2014/main" id="{0FD19CE7-8258-4A39-82FA-9720BCB1B53E}"/>
              </a:ext>
            </a:extLst>
          </p:cNvPr>
          <p:cNvSpPr txBox="1"/>
          <p:nvPr/>
        </p:nvSpPr>
        <p:spPr>
          <a:xfrm>
            <a:off x="4422158" y="4219314"/>
            <a:ext cx="824330" cy="307777"/>
          </a:xfrm>
          <a:prstGeom prst="rect">
            <a:avLst/>
          </a:prstGeom>
          <a:noFill/>
        </p:spPr>
        <p:txBody>
          <a:bodyPr wrap="square" rtlCol="0">
            <a:spAutoFit/>
          </a:bodyPr>
          <a:lstStyle/>
          <a:p>
            <a:r>
              <a:rPr lang="en-US" sz="1400" dirty="0" err="1"/>
              <a:t>IsAbout</a:t>
            </a:r>
            <a:endParaRPr lang="it-IT" dirty="0"/>
          </a:p>
        </p:txBody>
      </p:sp>
      <p:sp>
        <p:nvSpPr>
          <p:cNvPr id="79" name="CasellaDiTesto 78">
            <a:extLst>
              <a:ext uri="{FF2B5EF4-FFF2-40B4-BE49-F238E27FC236}">
                <a16:creationId xmlns:a16="http://schemas.microsoft.com/office/drawing/2014/main" id="{01A95363-C3FC-4ACC-B437-6C3547C0CC64}"/>
              </a:ext>
            </a:extLst>
          </p:cNvPr>
          <p:cNvSpPr txBox="1"/>
          <p:nvPr/>
        </p:nvSpPr>
        <p:spPr>
          <a:xfrm>
            <a:off x="6608798" y="6321762"/>
            <a:ext cx="1053613" cy="307777"/>
          </a:xfrm>
          <a:prstGeom prst="rect">
            <a:avLst/>
          </a:prstGeom>
          <a:noFill/>
        </p:spPr>
        <p:txBody>
          <a:bodyPr wrap="square" rtlCol="0">
            <a:spAutoFit/>
          </a:bodyPr>
          <a:lstStyle/>
          <a:p>
            <a:r>
              <a:rPr lang="en-US" sz="1400" dirty="0" err="1"/>
              <a:t>AnswersTo</a:t>
            </a:r>
            <a:endParaRPr lang="it-IT" dirty="0"/>
          </a:p>
        </p:txBody>
      </p:sp>
    </p:spTree>
    <p:extLst>
      <p:ext uri="{BB962C8B-B14F-4D97-AF65-F5344CB8AC3E}">
        <p14:creationId xmlns:p14="http://schemas.microsoft.com/office/powerpoint/2010/main" val="29723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4">
            <a:extLst>
              <a:ext uri="{FF2B5EF4-FFF2-40B4-BE49-F238E27FC236}">
                <a16:creationId xmlns:a16="http://schemas.microsoft.com/office/drawing/2014/main" id="{7CFB2E21-2E22-46D5-A9D9-8121AD9B509C}"/>
              </a:ext>
            </a:extLst>
          </p:cNvPr>
          <p:cNvCxnSpPr>
            <a:cxnSpLocks/>
          </p:cNvCxnSpPr>
          <p:nvPr/>
        </p:nvCxnSpPr>
        <p:spPr>
          <a:xfrm flipH="1" flipV="1">
            <a:off x="2038350" y="2936081"/>
            <a:ext cx="435770" cy="2507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2869" y="0"/>
            <a:ext cx="7886700" cy="1325563"/>
          </a:xfrm>
        </p:spPr>
        <p:txBody>
          <a:bodyPr/>
          <a:lstStyle/>
          <a:p>
            <a:r>
              <a:rPr lang="en-GB" dirty="0"/>
              <a:t>Relational model</a:t>
            </a:r>
          </a:p>
        </p:txBody>
      </p:sp>
      <p:sp>
        <p:nvSpPr>
          <p:cNvPr id="3" name="Content Placeholder 2"/>
          <p:cNvSpPr>
            <a:spLocks noGrp="1"/>
          </p:cNvSpPr>
          <p:nvPr>
            <p:ph idx="1"/>
          </p:nvPr>
        </p:nvSpPr>
        <p:spPr>
          <a:xfrm>
            <a:off x="628649" y="1264444"/>
            <a:ext cx="8399847" cy="5593556"/>
          </a:xfrm>
        </p:spPr>
        <p:txBody>
          <a:bodyPr>
            <a:normAutofit/>
          </a:bodyPr>
          <a:lstStyle/>
          <a:p>
            <a:pPr marL="0" indent="0">
              <a:buNone/>
            </a:pPr>
            <a:r>
              <a:rPr lang="en-GB" sz="1600" dirty="0"/>
              <a:t>Log(</a:t>
            </a:r>
            <a:r>
              <a:rPr lang="en-GB" sz="1600" u="sng" dirty="0" err="1"/>
              <a:t>Id</a:t>
            </a:r>
            <a:r>
              <a:rPr lang="en-GB" sz="1600" dirty="0" err="1"/>
              <a:t>,UserId,TimeStamp</a:t>
            </a:r>
            <a:r>
              <a:rPr lang="en-GB" sz="1600" dirty="0"/>
              <a:t>)</a:t>
            </a:r>
          </a:p>
          <a:p>
            <a:pPr marL="0" indent="0">
              <a:buNone/>
            </a:pPr>
            <a:endParaRPr lang="en-GB" sz="1600" dirty="0"/>
          </a:p>
          <a:p>
            <a:pPr marL="0" indent="0">
              <a:buNone/>
            </a:pPr>
            <a:r>
              <a:rPr lang="en-GB" sz="1600" dirty="0"/>
              <a:t>User(</a:t>
            </a:r>
            <a:r>
              <a:rPr lang="en-GB" sz="1600" u="sng" dirty="0" err="1"/>
              <a:t>Id</a:t>
            </a:r>
            <a:r>
              <a:rPr lang="en-GB" sz="1600" dirty="0" err="1"/>
              <a:t>,Username,Password,Email,Role,Blocked</a:t>
            </a:r>
            <a:r>
              <a:rPr lang="en-GB" sz="1600" dirty="0"/>
              <a:t>)</a:t>
            </a:r>
          </a:p>
          <a:p>
            <a:pPr marL="0" indent="0">
              <a:buNone/>
            </a:pPr>
            <a:endParaRPr lang="en-GB" sz="1600" dirty="0"/>
          </a:p>
          <a:p>
            <a:pPr marL="0" indent="0">
              <a:buNone/>
            </a:pPr>
            <a:r>
              <a:rPr lang="en-GB" sz="1600" dirty="0" err="1"/>
              <a:t>QuestionnaireAnswer</a:t>
            </a:r>
            <a:r>
              <a:rPr lang="en-GB" sz="1600" dirty="0"/>
              <a:t>(</a:t>
            </a:r>
            <a:r>
              <a:rPr lang="en-GB" sz="1600" u="sng" dirty="0"/>
              <a:t>Id</a:t>
            </a:r>
            <a:r>
              <a:rPr lang="en-GB" sz="1600" dirty="0"/>
              <a:t>,ProdId,UserId,Answ1, Answ2, Answ3,Deleted)</a:t>
            </a:r>
          </a:p>
          <a:p>
            <a:pPr marL="0" indent="0">
              <a:buNone/>
            </a:pPr>
            <a:endParaRPr lang="en-GB" sz="1600" dirty="0"/>
          </a:p>
          <a:p>
            <a:pPr marL="0" indent="0">
              <a:buNone/>
            </a:pPr>
            <a:r>
              <a:rPr lang="en-GB" sz="1600" dirty="0"/>
              <a:t>Product(</a:t>
            </a:r>
            <a:r>
              <a:rPr lang="en-GB" sz="1600" u="sng" dirty="0" err="1"/>
              <a:t>Id</a:t>
            </a:r>
            <a:r>
              <a:rPr lang="en-GB" sz="1600" dirty="0" err="1"/>
              <a:t>,Name,Date,Image</a:t>
            </a:r>
            <a:r>
              <a:rPr lang="en-GB" sz="1600" dirty="0"/>
              <a:t>)</a:t>
            </a:r>
          </a:p>
          <a:p>
            <a:pPr marL="0" indent="0">
              <a:buNone/>
            </a:pPr>
            <a:endParaRPr lang="en-GB" sz="1600" dirty="0"/>
          </a:p>
          <a:p>
            <a:pPr marL="0" indent="0">
              <a:buNone/>
            </a:pPr>
            <a:r>
              <a:rPr lang="en-GB" sz="1600" dirty="0"/>
              <a:t>Review(</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a:t>			</a:t>
            </a:r>
            <a:r>
              <a:rPr lang="en-GB" sz="1600" dirty="0" err="1"/>
              <a:t>VaribleQuestion</a:t>
            </a:r>
            <a:r>
              <a:rPr lang="en-GB" sz="1600" dirty="0"/>
              <a:t>(</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err="1"/>
              <a:t>VariableAnswer</a:t>
            </a:r>
            <a:r>
              <a:rPr lang="en-GB" sz="1600" dirty="0"/>
              <a:t>(</a:t>
            </a:r>
            <a:r>
              <a:rPr lang="en-GB" sz="1600" u="sng" dirty="0" err="1"/>
              <a:t>AnswerId,VariableQuestionId</a:t>
            </a:r>
            <a:r>
              <a:rPr lang="en-GB" sz="1600" dirty="0" err="1"/>
              <a:t>,Answer</a:t>
            </a:r>
            <a:r>
              <a:rPr lang="en-GB" sz="1600" dirty="0"/>
              <a:t>)</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cxnSp>
        <p:nvCxnSpPr>
          <p:cNvPr id="5" name="Straight Arrow Connector 4"/>
          <p:cNvCxnSpPr>
            <a:cxnSpLocks/>
          </p:cNvCxnSpPr>
          <p:nvPr/>
        </p:nvCxnSpPr>
        <p:spPr>
          <a:xfrm flipH="1" flipV="1">
            <a:off x="1357314" y="2257426"/>
            <a:ext cx="2284383" cy="414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164431" y="1535906"/>
            <a:ext cx="64294" cy="464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
            <a:extLst>
              <a:ext uri="{FF2B5EF4-FFF2-40B4-BE49-F238E27FC236}">
                <a16:creationId xmlns:a16="http://schemas.microsoft.com/office/drawing/2014/main" id="{93D8AAC1-0728-495E-B535-57DDAA3DB635}"/>
              </a:ext>
            </a:extLst>
          </p:cNvPr>
          <p:cNvCxnSpPr>
            <a:cxnSpLocks/>
          </p:cNvCxnSpPr>
          <p:nvPr/>
        </p:nvCxnSpPr>
        <p:spPr>
          <a:xfrm flipH="1">
            <a:off x="1600201" y="2936081"/>
            <a:ext cx="1453100" cy="442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4">
            <a:extLst>
              <a:ext uri="{FF2B5EF4-FFF2-40B4-BE49-F238E27FC236}">
                <a16:creationId xmlns:a16="http://schemas.microsoft.com/office/drawing/2014/main" id="{1AA82D76-B472-495A-862B-FE1CB1508B42}"/>
              </a:ext>
            </a:extLst>
          </p:cNvPr>
          <p:cNvCxnSpPr>
            <a:cxnSpLocks/>
          </p:cNvCxnSpPr>
          <p:nvPr/>
        </p:nvCxnSpPr>
        <p:spPr>
          <a:xfrm flipH="1" flipV="1">
            <a:off x="1493044" y="3664743"/>
            <a:ext cx="435769" cy="414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
            <a:extLst>
              <a:ext uri="{FF2B5EF4-FFF2-40B4-BE49-F238E27FC236}">
                <a16:creationId xmlns:a16="http://schemas.microsoft.com/office/drawing/2014/main" id="{8E1029CB-E63D-4CC1-A84D-60CFA83381AE}"/>
              </a:ext>
            </a:extLst>
          </p:cNvPr>
          <p:cNvCxnSpPr>
            <a:cxnSpLocks/>
          </p:cNvCxnSpPr>
          <p:nvPr/>
        </p:nvCxnSpPr>
        <p:spPr>
          <a:xfrm flipV="1">
            <a:off x="4071939" y="5050631"/>
            <a:ext cx="785811" cy="392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
            <a:extLst>
              <a:ext uri="{FF2B5EF4-FFF2-40B4-BE49-F238E27FC236}">
                <a16:creationId xmlns:a16="http://schemas.microsoft.com/office/drawing/2014/main" id="{1826638D-31F3-483C-9D9C-2FBB254D6EF4}"/>
              </a:ext>
            </a:extLst>
          </p:cNvPr>
          <p:cNvCxnSpPr>
            <a:cxnSpLocks/>
          </p:cNvCxnSpPr>
          <p:nvPr/>
        </p:nvCxnSpPr>
        <p:spPr>
          <a:xfrm flipH="1" flipV="1">
            <a:off x="1685925" y="3614737"/>
            <a:ext cx="3614738" cy="11287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73736" y="1825625"/>
            <a:ext cx="4341114" cy="4351338"/>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user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a:t>
            </a:r>
          </a:p>
          <a:p>
            <a:pPr marL="0" indent="0">
              <a:buNone/>
            </a:pPr>
            <a:r>
              <a:rPr lang="en-US" sz="1600" dirty="0">
                <a:latin typeface="Courier New" panose="02070309020205020404" pitchFamily="49" charset="0"/>
                <a:cs typeface="Courier New" panose="02070309020205020404" pitchFamily="49" charset="0"/>
                <a:sym typeface="Courier New"/>
              </a:rPr>
              <a:t>`username` varchar(45) NOT NULL,  </a:t>
            </a:r>
          </a:p>
          <a:p>
            <a:pPr marL="0" indent="0">
              <a:buNone/>
            </a:pPr>
            <a:r>
              <a:rPr lang="en-US" sz="1600" dirty="0">
                <a:latin typeface="Courier New" panose="02070309020205020404" pitchFamily="49" charset="0"/>
                <a:cs typeface="Courier New" panose="02070309020205020404" pitchFamily="49" charset="0"/>
                <a:sym typeface="Courier New"/>
              </a:rPr>
              <a:t>`password` varchar(100) NOT NULL,   </a:t>
            </a:r>
          </a:p>
          <a:p>
            <a:pPr marL="0" indent="0">
              <a:buNone/>
            </a:pPr>
            <a:r>
              <a:rPr lang="en-US" sz="1600" dirty="0">
                <a:latin typeface="Courier New" panose="02070309020205020404" pitchFamily="49" charset="0"/>
                <a:cs typeface="Courier New" panose="02070309020205020404" pitchFamily="49" charset="0"/>
                <a:sym typeface="Courier New"/>
              </a:rPr>
              <a:t>`email` varchar(100) NOT NULL,  </a:t>
            </a:r>
          </a:p>
          <a:p>
            <a:pPr marL="0" indent="0">
              <a:buNone/>
            </a:pPr>
            <a:r>
              <a:rPr lang="en-US" sz="1600" dirty="0">
                <a:latin typeface="Courier New" panose="02070309020205020404" pitchFamily="49" charset="0"/>
                <a:cs typeface="Courier New" panose="02070309020205020404" pitchFamily="49" charset="0"/>
                <a:sym typeface="Courier New"/>
              </a:rPr>
              <a:t>`role` varchar(10) NOT NULL, </a:t>
            </a:r>
          </a:p>
          <a:p>
            <a:pPr marL="0" indent="0">
              <a:buNone/>
            </a:pPr>
            <a:r>
              <a:rPr lang="en-US" sz="1600" dirty="0">
                <a:latin typeface="Courier New" panose="02070309020205020404" pitchFamily="49" charset="0"/>
                <a:cs typeface="Courier New" panose="02070309020205020404" pitchFamily="49" charset="0"/>
                <a:sym typeface="Courier New"/>
              </a:rPr>
              <a:t>`blocked`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755389"/>
            <a:ext cx="45334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product</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`name` varchar(50)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`date` date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`image` </a:t>
            </a:r>
            <a:r>
              <a:rPr lang="en-US" sz="1600" dirty="0" err="1">
                <a:latin typeface="Courier New" panose="02070309020205020404" pitchFamily="49" charset="0"/>
                <a:cs typeface="Courier New" panose="02070309020205020404" pitchFamily="49" charset="0"/>
                <a:sym typeface="Courier New"/>
              </a:rPr>
              <a:t>longblob</a:t>
            </a:r>
            <a:r>
              <a:rPr lang="en-US" sz="1600" dirty="0">
                <a:latin typeface="Courier New" panose="02070309020205020404" pitchFamily="49" charset="0"/>
                <a:cs typeface="Courier New" panose="02070309020205020404" pitchFamily="49" charset="0"/>
                <a:sym typeface="Courier New"/>
              </a:rPr>
              <a: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183963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fontScale="92500" lnSpcReduction="10000"/>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`answ1` int NOT NULL,  </a:t>
            </a:r>
          </a:p>
          <a:p>
            <a:pPr marL="0" indent="0">
              <a:buNone/>
            </a:pPr>
            <a:r>
              <a:rPr lang="en-US" sz="1600" dirty="0">
                <a:latin typeface="Courier New" panose="02070309020205020404" pitchFamily="49" charset="0"/>
                <a:cs typeface="Courier New" panose="02070309020205020404" pitchFamily="49" charset="0"/>
                <a:sym typeface="Courier New"/>
              </a:rPr>
              <a:t>`answ2` char(1) NOT NULL,  </a:t>
            </a:r>
          </a:p>
          <a:p>
            <a:pPr marL="0" indent="0">
              <a:buNone/>
            </a:pPr>
            <a:r>
              <a:rPr lang="en-US" sz="1600" dirty="0">
                <a:latin typeface="Courier New" panose="02070309020205020404" pitchFamily="49" charset="0"/>
                <a:cs typeface="Courier New" panose="02070309020205020404" pitchFamily="49" charset="0"/>
                <a:sym typeface="Courier New"/>
              </a:rPr>
              <a:t>`answ3` varchar(10) NOT NULL,  </a:t>
            </a:r>
          </a:p>
          <a:p>
            <a:pPr marL="0" indent="0">
              <a:buNone/>
            </a:pPr>
            <a:r>
              <a:rPr lang="en-US" sz="1600" dirty="0">
                <a:latin typeface="Courier New" panose="02070309020205020404" pitchFamily="49" charset="0"/>
                <a:cs typeface="Courier New" panose="02070309020205020404" pitchFamily="49" charset="0"/>
                <a:sym typeface="Courier New"/>
              </a:rPr>
              <a:t>`deleted`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userquestionnaire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log</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`timestamp` timestamp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userlog</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9347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review</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`text` varchar(500) NOT NULL,  </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prodreview</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`text` varchar(250)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prodquestion</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52623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1620" y="1690689"/>
            <a:ext cx="7617349" cy="4296643"/>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`answer` varchar(500)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a:t>
            </a:r>
          </a:p>
          <a:p>
            <a:pPr marL="0" indent="0">
              <a:buNone/>
            </a:pPr>
            <a:r>
              <a:rPr lang="en-US" sz="1600" dirty="0">
                <a:latin typeface="Courier New" panose="02070309020205020404" pitchFamily="49" charset="0"/>
                <a:cs typeface="Courier New" panose="02070309020205020404" pitchFamily="49" charset="0"/>
                <a:sym typeface="Courier New"/>
              </a:rPr>
              <a:t>CONSTRAINT `answers` FOREIGN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`question` FOREIGN KEY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Tree>
    <p:extLst>
      <p:ext uri="{BB962C8B-B14F-4D97-AF65-F5344CB8AC3E}">
        <p14:creationId xmlns:p14="http://schemas.microsoft.com/office/powerpoint/2010/main" val="1419575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3329</TotalTime>
  <Words>1889</Words>
  <Application>Microsoft Office PowerPoint</Application>
  <PresentationFormat>Presentazione su schermo (4:3)</PresentationFormat>
  <Paragraphs>327</Paragraphs>
  <Slides>19</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Courier New</vt:lpstr>
      <vt:lpstr>Office Theme</vt:lpstr>
      <vt:lpstr>Data bases 2</vt:lpstr>
      <vt:lpstr>Specifications</vt:lpstr>
      <vt:lpstr>Specifications</vt:lpstr>
      <vt:lpstr>Presentazione standard di PowerPoint</vt:lpstr>
      <vt:lpstr>Relational model</vt:lpstr>
      <vt:lpstr>SQL DDL</vt:lpstr>
      <vt:lpstr>SQL DDL</vt:lpstr>
      <vt:lpstr>SQL DDL</vt:lpstr>
      <vt:lpstr>SQL DDL</vt:lpstr>
      <vt:lpstr>Motivation</vt:lpstr>
      <vt:lpstr>Relationship “Logs” </vt:lpstr>
      <vt:lpstr>Relationship “Fills” </vt:lpstr>
      <vt:lpstr>Relationship “IsAbout” </vt:lpstr>
      <vt:lpstr>Relationship “Reviews” </vt:lpstr>
      <vt:lpstr>Relationship “ReferingTo” </vt:lpstr>
      <vt:lpstr>Relationship “AnswersTo” </vt:lpstr>
      <vt:lpstr>Relationship “BelongsTo” </vt:lpstr>
      <vt:lpstr>Components</vt:lpstr>
      <vt:lpstr>Components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Riccardo Nannini</cp:lastModifiedBy>
  <cp:revision>266</cp:revision>
  <dcterms:created xsi:type="dcterms:W3CDTF">2020-11-06T10:16:45Z</dcterms:created>
  <dcterms:modified xsi:type="dcterms:W3CDTF">2021-01-28T16:45:47Z</dcterms:modified>
</cp:coreProperties>
</file>