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8" r:id="rId4"/>
    <p:sldId id="289" r:id="rId5"/>
    <p:sldId id="276" r:id="rId6"/>
    <p:sldId id="304" r:id="rId7"/>
    <p:sldId id="262" r:id="rId8"/>
    <p:sldId id="297" r:id="rId9"/>
    <p:sldId id="298" r:id="rId10"/>
    <p:sldId id="299" r:id="rId11"/>
    <p:sldId id="278" r:id="rId12"/>
    <p:sldId id="290" r:id="rId13"/>
    <p:sldId id="291" r:id="rId14"/>
    <p:sldId id="292" r:id="rId15"/>
    <p:sldId id="293" r:id="rId16"/>
    <p:sldId id="294" r:id="rId17"/>
    <p:sldId id="286" r:id="rId18"/>
    <p:sldId id="296" r:id="rId19"/>
    <p:sldId id="300" r:id="rId20"/>
    <p:sldId id="301" r:id="rId21"/>
    <p:sldId id="303"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autoAdjust="0"/>
  </p:normalViewPr>
  <p:slideViewPr>
    <p:cSldViewPr snapToGrid="0">
      <p:cViewPr varScale="1">
        <p:scale>
          <a:sx n="127" d="100"/>
          <a:sy n="127" d="100"/>
        </p:scale>
        <p:origin x="1200" y="120"/>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10/02/2021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17</a:t>
            </a:fld>
            <a:endParaRPr lang="en-GB" dirty="0"/>
          </a:p>
        </p:txBody>
      </p:sp>
    </p:spTree>
    <p:extLst>
      <p:ext uri="{BB962C8B-B14F-4D97-AF65-F5344CB8AC3E}">
        <p14:creationId xmlns:p14="http://schemas.microsoft.com/office/powerpoint/2010/main" val="403800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10/02/2021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Optional project</a:t>
            </a:r>
          </a:p>
          <a:p>
            <a:r>
              <a:rPr lang="en-GB" b="1" dirty="0"/>
              <a:t>Riccardo</a:t>
            </a:r>
            <a:r>
              <a:rPr lang="en-GB" dirty="0"/>
              <a:t> </a:t>
            </a:r>
            <a:r>
              <a:rPr lang="en-GB" b="1" dirty="0"/>
              <a:t>Nannini</a:t>
            </a:r>
            <a:r>
              <a:rPr lang="en-GB" dirty="0"/>
              <a:t> 10626268</a:t>
            </a:r>
          </a:p>
          <a:p>
            <a:r>
              <a:rPr lang="en-GB" b="1" dirty="0"/>
              <a:t>Antonio </a:t>
            </a:r>
            <a:r>
              <a:rPr lang="en-GB" b="1" dirty="0" err="1"/>
              <a:t>Ercolani</a:t>
            </a:r>
            <a:r>
              <a:rPr lang="en-GB" b="1" dirty="0"/>
              <a:t> </a:t>
            </a:r>
            <a:r>
              <a:rPr lang="en-GB" dirty="0"/>
              <a:t>10621728</a:t>
            </a:r>
            <a:endParaRPr lang="en-GB" b="1" dirty="0"/>
          </a:p>
          <a:p>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answerIDINCREMENT</a:t>
            </a:r>
            <a:r>
              <a:rPr lang="en-US" sz="1600" dirty="0">
                <a:latin typeface="Courier New" panose="02070309020205020404" pitchFamily="49" charset="0"/>
                <a:cs typeface="Courier New" panose="02070309020205020404" pitchFamily="49" charset="0"/>
                <a:sym typeface="Courier New"/>
              </a:rPr>
              <a: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int NOT NULL AUTO_`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5007220" y="1782731"/>
            <a:ext cx="3886200" cy="4592930"/>
          </a:xfrm>
        </p:spPr>
        <p:txBody>
          <a:bodyPr>
            <a:normAutofit fontScale="92500" lnSpcReduction="2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Not requested by the specification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Necessary to add to new log info as the user logs in</a:t>
            </a:r>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fontScale="92500" lnSpcReduction="20000"/>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pPr lvl="1"/>
            <a:endParaRPr lang="en-GB" dirty="0"/>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p>
          <a:p>
            <a:pPr marL="457200" lvl="1" indent="0">
              <a:buNone/>
            </a:pPr>
            <a:endParaRPr lang="en-GB" dirty="0">
              <a:sym typeface="Wingdings" panose="05000000000000000000" pitchFamily="2" charset="2"/>
            </a:endParaRPr>
          </a:p>
          <a:p>
            <a:r>
              <a:rPr lang="en-GB" dirty="0">
                <a:sym typeface="Wingdings" panose="05000000000000000000" pitchFamily="2" charset="2"/>
              </a:rPr>
              <a:t>Unidirectional 1:N</a:t>
            </a:r>
          </a:p>
          <a:p>
            <a:pPr lvl="1"/>
            <a:r>
              <a:rPr lang="en-GB" dirty="0">
                <a:sym typeface="Wingdings" panose="05000000000000000000" pitchFamily="2" charset="2"/>
              </a:rPr>
              <a:t>Mapping the relationship as if it were bidirectional and use only the needed side</a:t>
            </a: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491449"/>
            <a:ext cx="4514851" cy="4927106"/>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US" dirty="0"/>
              <a:t>Not required</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To retrieve the </a:t>
            </a:r>
            <a:r>
              <a:rPr lang="en-GB" sz="2400" dirty="0"/>
              <a:t>Questionnaire Answer’s product</a:t>
            </a:r>
            <a:endParaRPr lang="en-US" dirty="0"/>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to set product of the variable question</a:t>
            </a:r>
          </a:p>
          <a:p>
            <a:pPr marL="457200" lvl="1"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VariableAnswer</a:t>
            </a:r>
            <a:r>
              <a:rPr lang="en-GB" dirty="0"/>
              <a:t>” </a:t>
            </a:r>
          </a:p>
        </p:txBody>
      </p:sp>
      <p:sp>
        <p:nvSpPr>
          <p:cNvPr id="5" name="Content Placeholder 4"/>
          <p:cNvSpPr>
            <a:spLocks noGrp="1"/>
          </p:cNvSpPr>
          <p:nvPr>
            <p:ph sz="half" idx="2"/>
          </p:nvPr>
        </p:nvSpPr>
        <p:spPr>
          <a:xfrm>
            <a:off x="4966370" y="1506945"/>
            <a:ext cx="3955792" cy="4592930"/>
          </a:xfrm>
        </p:spPr>
        <p:txBody>
          <a:bodyPr>
            <a:normAutofit/>
          </a:bodyPr>
          <a:lstStyle/>
          <a:p>
            <a:pPr marL="0" indent="0">
              <a:buNone/>
            </a:pPr>
            <a:r>
              <a:rPr lang="en-US" sz="2000" dirty="0"/>
              <a:t>@ManyToMany</a:t>
            </a:r>
          </a:p>
          <a:p>
            <a:pPr marL="0" indent="0">
              <a:buNone/>
            </a:pPr>
            <a:r>
              <a:rPr lang="en-US" sz="2000" dirty="0"/>
              <a:t>mapped with @ElementCollection</a:t>
            </a:r>
          </a:p>
          <a:p>
            <a:pPr marL="0" indent="0">
              <a:buNone/>
            </a:pPr>
            <a:endParaRPr lang="en-GB" sz="2400" dirty="0"/>
          </a:p>
          <a:p>
            <a:pPr marL="0" indent="0">
              <a:buNone/>
            </a:pPr>
            <a:r>
              <a:rPr lang="en-GB" sz="2400" dirty="0" err="1"/>
              <a:t>QuestionnaireAnswer</a:t>
            </a:r>
            <a:r>
              <a:rPr lang="en-GB" sz="2400" dirty="0"/>
              <a:t> </a:t>
            </a:r>
            <a:r>
              <a:rPr lang="en-GB" sz="2400" dirty="0">
                <a:sym typeface="Wingdings" panose="05000000000000000000" pitchFamily="2" charset="2"/>
              </a:rPr>
              <a:t></a:t>
            </a:r>
            <a:r>
              <a:rPr lang="en-GB" sz="2400" dirty="0"/>
              <a:t> Variable question</a:t>
            </a:r>
          </a:p>
          <a:p>
            <a:pPr lvl="1"/>
            <a:r>
              <a:rPr lang="en-GB" sz="2000" dirty="0"/>
              <a:t>Needed to create the variable answers associated to each variable question</a:t>
            </a:r>
            <a:endParaRPr lang="en-US" sz="2000" dirty="0"/>
          </a:p>
          <a:p>
            <a:pPr marL="0" indent="0">
              <a:buNone/>
            </a:pPr>
            <a:endParaRPr lang="en-US" sz="1800" u="sng"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endParaRPr lang="en-US" sz="1800" b="1" i="0" u="none" strike="noStrike" baseline="0" dirty="0">
              <a:solidFill>
                <a:srgbClr val="000000"/>
              </a:solidFill>
              <a:latin typeface="Consolas" panose="020B0609020204030204" pitchFamily="49" charset="0"/>
            </a:endParaRPr>
          </a:p>
          <a:p>
            <a:pPr marL="0"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pPr marL="0" indent="0">
              <a:buNone/>
            </a:pPr>
            <a:endParaRPr lang="en-GB" dirty="0"/>
          </a:p>
          <a:p>
            <a:pPr marL="0" indent="0">
              <a:buNone/>
            </a:pPr>
            <a:endParaRPr lang="en-GB" dirty="0"/>
          </a:p>
        </p:txBody>
      </p:sp>
      <p:sp>
        <p:nvSpPr>
          <p:cNvPr id="6" name="Rectangle 5"/>
          <p:cNvSpPr/>
          <p:nvPr/>
        </p:nvSpPr>
        <p:spPr>
          <a:xfrm>
            <a:off x="3077397" y="1565952"/>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73466"/>
            <a:ext cx="466473" cy="65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77561" y="1417819"/>
            <a:ext cx="1350370" cy="307777"/>
          </a:xfrm>
          <a:prstGeom prst="rect">
            <a:avLst/>
          </a:prstGeom>
          <a:noFill/>
        </p:spPr>
        <p:txBody>
          <a:bodyPr wrap="none" rtlCol="0">
            <a:spAutoFit/>
          </a:bodyPr>
          <a:lstStyle/>
          <a:p>
            <a:r>
              <a:rPr lang="en-US" sz="1400" dirty="0"/>
              <a:t>Variable answer</a:t>
            </a:r>
            <a:endParaRPr lang="en-GB" sz="1400"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352286" y="1645920"/>
            <a:ext cx="4825604" cy="5559552"/>
          </a:xfrm>
        </p:spPr>
        <p:txBody>
          <a:bodyPr>
            <a:normAutofit fontScale="62500" lnSpcReduction="20000"/>
          </a:bodyPr>
          <a:lstStyle/>
          <a:p>
            <a:r>
              <a:rPr lang="en-GB" dirty="0"/>
              <a:t>Client components</a:t>
            </a:r>
          </a:p>
          <a:p>
            <a:pPr lvl="1"/>
            <a:r>
              <a:rPr lang="en-GB" dirty="0"/>
              <a:t>CancelAnswer</a:t>
            </a:r>
          </a:p>
          <a:p>
            <a:pPr lvl="1"/>
            <a:r>
              <a:rPr lang="en-GB" dirty="0"/>
              <a:t>CheckLogin</a:t>
            </a:r>
          </a:p>
          <a:p>
            <a:pPr lvl="1"/>
            <a:r>
              <a:rPr lang="en-GB" dirty="0"/>
              <a:t>CreateAnswer</a:t>
            </a:r>
          </a:p>
          <a:p>
            <a:pPr lvl="1"/>
            <a:r>
              <a:rPr lang="en-GB" dirty="0"/>
              <a:t>CreateProduct</a:t>
            </a:r>
          </a:p>
          <a:p>
            <a:pPr lvl="1"/>
            <a:r>
              <a:rPr lang="en-GB" dirty="0"/>
              <a:t>CreateVariableQuestions</a:t>
            </a:r>
          </a:p>
          <a:p>
            <a:pPr lvl="1"/>
            <a:r>
              <a:rPr lang="en-GB" dirty="0"/>
              <a:t>DeleteProduct</a:t>
            </a:r>
          </a:p>
          <a:p>
            <a:pPr lvl="1"/>
            <a:r>
              <a:rPr lang="en-GB" dirty="0"/>
              <a:t>GoToAdmin</a:t>
            </a:r>
          </a:p>
          <a:p>
            <a:pPr lvl="1"/>
            <a:r>
              <a:rPr lang="en-GB" dirty="0"/>
              <a:t>GoToCreationPage</a:t>
            </a:r>
          </a:p>
          <a:p>
            <a:pPr lvl="1"/>
            <a:r>
              <a:rPr lang="en-GB" dirty="0"/>
              <a:t>GoToDeletePage</a:t>
            </a:r>
          </a:p>
          <a:p>
            <a:pPr lvl="1"/>
            <a:r>
              <a:rPr lang="en-GB" dirty="0"/>
              <a:t>GoToGreetingPage</a:t>
            </a:r>
          </a:p>
          <a:p>
            <a:pPr lvl="1"/>
            <a:r>
              <a:rPr lang="en-GB" dirty="0"/>
              <a:t>GoToHomePage</a:t>
            </a:r>
          </a:p>
          <a:p>
            <a:pPr lvl="1"/>
            <a:r>
              <a:rPr lang="en-GB" dirty="0"/>
              <a:t>GoToLeaderboardPage</a:t>
            </a:r>
          </a:p>
          <a:p>
            <a:pPr lvl="1"/>
            <a:r>
              <a:rPr lang="en-GB" dirty="0"/>
              <a:t>GoToLogPage</a:t>
            </a:r>
          </a:p>
          <a:p>
            <a:pPr lvl="1"/>
            <a:r>
              <a:rPr lang="en-GB" dirty="0"/>
              <a:t>GoToMarketingQuestionnaire</a:t>
            </a:r>
          </a:p>
          <a:p>
            <a:pPr lvl="1"/>
            <a:r>
              <a:rPr lang="en-GB" dirty="0"/>
              <a:t>GoToProductList</a:t>
            </a:r>
          </a:p>
          <a:p>
            <a:pPr lvl="1"/>
            <a:r>
              <a:rPr lang="en-GB" dirty="0"/>
              <a:t>GoToQuestionnaireInfo</a:t>
            </a:r>
          </a:p>
          <a:p>
            <a:pPr lvl="1"/>
            <a:r>
              <a:rPr lang="en-GB" dirty="0"/>
              <a:t>GoToStatistical</a:t>
            </a:r>
          </a:p>
          <a:p>
            <a:pPr lvl="1"/>
            <a:r>
              <a:rPr lang="en-GB" dirty="0"/>
              <a:t>Logout</a:t>
            </a:r>
          </a:p>
          <a:p>
            <a:pPr lvl="1"/>
            <a:r>
              <a:rPr lang="en-GB" dirty="0"/>
              <a:t>Register</a:t>
            </a:r>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725403" y="1645920"/>
            <a:ext cx="4418597" cy="4351338"/>
          </a:xfrm>
        </p:spPr>
        <p:txBody>
          <a:bodyPr>
            <a:normAutofit fontScale="62500" lnSpcReduction="20000"/>
          </a:bodyPr>
          <a:lstStyle/>
          <a:p>
            <a:r>
              <a:rPr lang="en-GB" dirty="0"/>
              <a:t>Views</a:t>
            </a:r>
          </a:p>
          <a:p>
            <a:pPr lvl="1"/>
            <a:r>
              <a:rPr lang="en-GB" dirty="0"/>
              <a:t>adminHome.html</a:t>
            </a:r>
          </a:p>
          <a:p>
            <a:pPr lvl="1"/>
            <a:r>
              <a:rPr lang="en-GB" dirty="0"/>
              <a:t>CreateProduct.html</a:t>
            </a:r>
          </a:p>
          <a:p>
            <a:pPr lvl="1"/>
            <a:r>
              <a:rPr lang="en-GB" dirty="0"/>
              <a:t>CreateProductGreetings.html</a:t>
            </a:r>
          </a:p>
          <a:p>
            <a:pPr lvl="1"/>
            <a:r>
              <a:rPr lang="en-GB" dirty="0"/>
              <a:t>CreateVariableQuestions.html</a:t>
            </a:r>
          </a:p>
          <a:p>
            <a:pPr lvl="1"/>
            <a:r>
              <a:rPr lang="en-GB" dirty="0"/>
              <a:t>delete.html</a:t>
            </a:r>
          </a:p>
          <a:p>
            <a:pPr lvl="1"/>
            <a:r>
              <a:rPr lang="en-GB" dirty="0"/>
              <a:t>deleteProductGreetings.html</a:t>
            </a:r>
          </a:p>
          <a:p>
            <a:pPr lvl="1"/>
            <a:r>
              <a:rPr lang="en-GB" dirty="0"/>
              <a:t>greetings.html</a:t>
            </a:r>
          </a:p>
          <a:p>
            <a:pPr lvl="1"/>
            <a:r>
              <a:rPr lang="en-GB" dirty="0"/>
              <a:t>Home.html</a:t>
            </a:r>
          </a:p>
          <a:p>
            <a:pPr lvl="1"/>
            <a:r>
              <a:rPr lang="en-GB" dirty="0"/>
              <a:t>HomeNoProduct.html</a:t>
            </a:r>
          </a:p>
          <a:p>
            <a:pPr lvl="1"/>
            <a:r>
              <a:rPr lang="en-GB" dirty="0"/>
              <a:t>Leaderboard.html</a:t>
            </a:r>
          </a:p>
          <a:p>
            <a:pPr lvl="1"/>
            <a:r>
              <a:rPr lang="en-GB" dirty="0"/>
              <a:t>LogPage.html</a:t>
            </a:r>
          </a:p>
          <a:p>
            <a:pPr lvl="1"/>
            <a:r>
              <a:rPr lang="en-GB" dirty="0"/>
              <a:t>Marketing.html</a:t>
            </a:r>
          </a:p>
          <a:p>
            <a:pPr lvl="1"/>
            <a:r>
              <a:rPr lang="en-GB" dirty="0"/>
              <a:t>productList.html</a:t>
            </a:r>
          </a:p>
          <a:p>
            <a:pPr lvl="1"/>
            <a:r>
              <a:rPr lang="en-GB" dirty="0"/>
              <a:t>questionnaireInfo.html</a:t>
            </a:r>
          </a:p>
          <a:p>
            <a:pPr lvl="1"/>
            <a:r>
              <a:rPr lang="en-GB" dirty="0"/>
              <a:t>Statistical.html</a:t>
            </a:r>
          </a:p>
          <a:p>
            <a:pPr lvl="1"/>
            <a:r>
              <a:rPr lang="en-GB" dirty="0"/>
              <a:t>blocked.html</a:t>
            </a:r>
          </a:p>
          <a:p>
            <a:pPr lvl="1"/>
            <a:r>
              <a:rPr lang="en-GB" dirty="0"/>
              <a:t>index.html</a:t>
            </a:r>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latin typeface="Consolas" panose="020B0609020204030204" pitchFamily="49" charset="0"/>
              </a:rPr>
              <a:t>User </a:t>
            </a:r>
            <a:r>
              <a:rPr lang="en-GB" sz="1800" dirty="0" err="1">
                <a:latin typeface="Consolas" panose="020B0609020204030204" pitchFamily="49" charset="0"/>
              </a:rPr>
              <a:t>checkCredentials</a:t>
            </a:r>
            <a:r>
              <a:rPr lang="en-GB" sz="1800" dirty="0">
                <a:latin typeface="Consolas" panose="020B0609020204030204" pitchFamily="49" charset="0"/>
              </a:rPr>
              <a:t>(String username, String password)</a:t>
            </a:r>
          </a:p>
          <a:p>
            <a:pPr lvl="2"/>
            <a:r>
              <a:rPr lang="en-GB" sz="1800" dirty="0">
                <a:latin typeface="Consolas" panose="020B0609020204030204" pitchFamily="49" charset="0"/>
              </a:rPr>
              <a:t>List&lt;String&gt; </a:t>
            </a:r>
            <a:r>
              <a:rPr lang="en-GB" sz="1800" dirty="0" err="1">
                <a:latin typeface="Consolas" panose="020B0609020204030204" pitchFamily="49" charset="0"/>
              </a:rPr>
              <a:t>findAllUsernames</a:t>
            </a:r>
            <a:r>
              <a:rPr lang="en-GB" sz="1800" dirty="0">
                <a:latin typeface="Consolas" panose="020B0609020204030204" pitchFamily="49" charset="0"/>
              </a:rPr>
              <a:t>()</a:t>
            </a:r>
          </a:p>
          <a:p>
            <a:pPr lvl="2"/>
            <a:r>
              <a:rPr lang="en-GB" sz="1800" dirty="0">
                <a:latin typeface="Consolas" panose="020B0609020204030204" pitchFamily="49" charset="0"/>
              </a:rPr>
              <a:t>User </a:t>
            </a:r>
            <a:r>
              <a:rPr lang="en-GB" sz="1800" dirty="0" err="1">
                <a:latin typeface="Consolas" panose="020B0609020204030204" pitchFamily="49" charset="0"/>
              </a:rPr>
              <a:t>registerUser</a:t>
            </a:r>
            <a:r>
              <a:rPr lang="en-GB" sz="1800" dirty="0">
                <a:latin typeface="Consolas" panose="020B0609020204030204" pitchFamily="49" charset="0"/>
              </a:rPr>
              <a:t>(String username, String password, String email)</a:t>
            </a:r>
          </a:p>
          <a:p>
            <a:pPr lvl="2"/>
            <a:r>
              <a:rPr lang="en-GB" sz="1800" dirty="0">
                <a:latin typeface="Consolas" panose="020B0609020204030204" pitchFamily="49" charset="0"/>
              </a:rPr>
              <a:t>void </a:t>
            </a:r>
            <a:r>
              <a:rPr lang="en-GB" sz="1800" dirty="0" err="1">
                <a:latin typeface="Consolas" panose="020B0609020204030204" pitchFamily="49" charset="0"/>
              </a:rPr>
              <a:t>blockUser</a:t>
            </a:r>
            <a:r>
              <a:rPr lang="en-GB" sz="1800" dirty="0">
                <a:latin typeface="Consolas" panose="020B0609020204030204" pitchFamily="49" charset="0"/>
              </a:rPr>
              <a:t>(User user)</a:t>
            </a:r>
          </a:p>
          <a:p>
            <a:pPr lvl="2"/>
            <a:r>
              <a:rPr lang="en-US" sz="1800" dirty="0">
                <a:latin typeface="Consolas" panose="020B0609020204030204" pitchFamily="49" charset="0"/>
              </a:rPr>
              <a:t>Boolean </a:t>
            </a:r>
            <a:r>
              <a:rPr lang="en-US" sz="1800" dirty="0" err="1">
                <a:latin typeface="Consolas" panose="020B0609020204030204" pitchFamily="49" charset="0"/>
              </a:rPr>
              <a:t>hasAlreadyDoneSurvey</a:t>
            </a:r>
            <a:r>
              <a:rPr lang="en-US" sz="1800" dirty="0">
                <a:latin typeface="Consolas" panose="020B0609020204030204" pitchFamily="49" charset="0"/>
              </a:rPr>
              <a:t>(Product </a:t>
            </a:r>
            <a:r>
              <a:rPr lang="en-US" sz="1800" dirty="0" err="1">
                <a:latin typeface="Consolas" panose="020B0609020204030204" pitchFamily="49" charset="0"/>
              </a:rPr>
              <a:t>product</a:t>
            </a:r>
            <a:r>
              <a:rPr lang="en-US" sz="1800" dirty="0">
                <a:latin typeface="Consolas" panose="020B0609020204030204" pitchFamily="49" charset="0"/>
              </a:rPr>
              <a:t>, int </a:t>
            </a:r>
            <a:r>
              <a:rPr lang="en-US" sz="1800" dirty="0" err="1">
                <a:latin typeface="Consolas" panose="020B0609020204030204" pitchFamily="49" charset="0"/>
              </a:rPr>
              <a:t>userID</a:t>
            </a:r>
            <a:r>
              <a:rPr lang="en-US" sz="1800" dirty="0">
                <a:latin typeface="Consolas" panose="020B0609020204030204" pitchFamily="49" charset="0"/>
              </a:rPr>
              <a:t>)</a:t>
            </a:r>
            <a:endParaRPr lang="en-GB" sz="1800" dirty="0">
              <a:latin typeface="Consolas" panose="020B0609020204030204" pitchFamily="49" charset="0"/>
            </a:endParaRPr>
          </a:p>
          <a:p>
            <a:pPr lvl="2"/>
            <a:endParaRPr lang="en-GB" sz="1800" dirty="0"/>
          </a:p>
          <a:p>
            <a:pPr lvl="1"/>
            <a:r>
              <a:rPr lang="en-GB" sz="2200" dirty="0"/>
              <a:t>@Stateless </a:t>
            </a:r>
            <a:r>
              <a:rPr lang="en-GB" sz="2200" dirty="0" err="1"/>
              <a:t>ProductService</a:t>
            </a:r>
            <a:endParaRPr lang="en-GB" sz="2200" dirty="0"/>
          </a:p>
          <a:p>
            <a:pPr lvl="2"/>
            <a:r>
              <a:rPr lang="en-US" sz="1800" dirty="0">
                <a:latin typeface="Consolas" panose="020B0609020204030204" pitchFamily="49" charset="0"/>
              </a:rPr>
              <a:t>List&lt;Product&gt; </a:t>
            </a:r>
            <a:r>
              <a:rPr lang="en-US" sz="1800" dirty="0" err="1">
                <a:latin typeface="Consolas" panose="020B0609020204030204" pitchFamily="49" charset="0"/>
              </a:rPr>
              <a:t>findProductsByDate</a:t>
            </a:r>
            <a:r>
              <a:rPr lang="en-US" sz="1800" dirty="0">
                <a:latin typeface="Consolas" panose="020B0609020204030204" pitchFamily="49" charset="0"/>
              </a:rPr>
              <a:t>(Date date)</a:t>
            </a:r>
          </a:p>
          <a:p>
            <a:pPr lvl="2"/>
            <a:r>
              <a:rPr lang="en-US" sz="1800" dirty="0">
                <a:latin typeface="Consolas" panose="020B0609020204030204" pitchFamily="49" charset="0"/>
              </a:rPr>
              <a:t>Product </a:t>
            </a:r>
            <a:r>
              <a:rPr lang="en-US" sz="1800" dirty="0" err="1">
                <a:latin typeface="Consolas" panose="020B0609020204030204" pitchFamily="49" charset="0"/>
              </a:rPr>
              <a:t>createProduct</a:t>
            </a:r>
            <a:r>
              <a:rPr lang="en-US" sz="1800" dirty="0">
                <a:latin typeface="Consolas" panose="020B0609020204030204" pitchFamily="49" charset="0"/>
              </a:rPr>
              <a:t>(String name, String date, byte[] </a:t>
            </a:r>
            <a:r>
              <a:rPr lang="en-US" sz="1800" dirty="0" err="1">
                <a:latin typeface="Consolas" panose="020B0609020204030204" pitchFamily="49" charset="0"/>
              </a:rPr>
              <a:t>img</a:t>
            </a:r>
            <a:r>
              <a:rPr lang="en-US" sz="1800" dirty="0">
                <a:latin typeface="Consolas" panose="020B0609020204030204" pitchFamily="49" charset="0"/>
              </a:rPr>
              <a:t>)</a:t>
            </a:r>
          </a:p>
          <a:p>
            <a:pPr lvl="2"/>
            <a:r>
              <a:rPr lang="it-IT" sz="1800" dirty="0" err="1">
                <a:latin typeface="Consolas" panose="020B0609020204030204" pitchFamily="49" charset="0"/>
              </a:rPr>
              <a:t>void</a:t>
            </a:r>
            <a:r>
              <a:rPr lang="it-IT" sz="1800" dirty="0">
                <a:latin typeface="Consolas" panose="020B0609020204030204" pitchFamily="49" charset="0"/>
              </a:rPr>
              <a:t> </a:t>
            </a:r>
            <a:r>
              <a:rPr lang="it-IT" sz="1800" dirty="0" err="1">
                <a:latin typeface="Consolas" panose="020B0609020204030204" pitchFamily="49" charset="0"/>
              </a:rPr>
              <a:t>deleteProduct</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id)</a:t>
            </a:r>
            <a:endParaRPr lang="en-US" sz="1800" dirty="0">
              <a:latin typeface="Consolas" panose="020B0609020204030204" pitchFamily="49" charset="0"/>
            </a:endParaRPr>
          </a:p>
          <a:p>
            <a:pPr lvl="2"/>
            <a:r>
              <a:rPr lang="it-IT" sz="1800" dirty="0">
                <a:latin typeface="Consolas" panose="020B0609020204030204" pitchFamily="49" charset="0"/>
              </a:rPr>
              <a:t>List&lt;Product&gt; </a:t>
            </a:r>
            <a:r>
              <a:rPr lang="it-IT" sz="1800" dirty="0" err="1">
                <a:latin typeface="Consolas" panose="020B0609020204030204" pitchFamily="49" charset="0"/>
              </a:rPr>
              <a:t>findPastProducts</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US" sz="1800" dirty="0">
              <a:latin typeface="Consolas" panose="020B0609020204030204" pitchFamily="49" charset="0"/>
            </a:endParaRPr>
          </a:p>
          <a:p>
            <a:pPr lvl="2"/>
            <a:r>
              <a:rPr lang="it-IT" sz="1800" dirty="0">
                <a:latin typeface="Consolas" panose="020B0609020204030204" pitchFamily="49" charset="0"/>
              </a:rPr>
              <a:t>Product </a:t>
            </a:r>
            <a:r>
              <a:rPr lang="it-IT" sz="1800" dirty="0" err="1">
                <a:latin typeface="Consolas" panose="020B0609020204030204" pitchFamily="49" charset="0"/>
              </a:rPr>
              <a:t>findProductById</a:t>
            </a:r>
            <a:r>
              <a:rPr lang="it-IT" sz="1800" dirty="0">
                <a:latin typeface="Consolas" panose="020B0609020204030204" pitchFamily="49" charset="0"/>
              </a:rPr>
              <a:t>(</a:t>
            </a:r>
            <a:r>
              <a:rPr lang="it-IT" sz="1800" u="sng"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GB" sz="1800" dirty="0"/>
          </a:p>
        </p:txBody>
      </p:sp>
    </p:spTree>
    <p:extLst>
      <p:ext uri="{BB962C8B-B14F-4D97-AF65-F5344CB8AC3E}">
        <p14:creationId xmlns:p14="http://schemas.microsoft.com/office/powerpoint/2010/main" val="2936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a:t>
            </a:r>
            <a:r>
              <a:rPr lang="en-GB" sz="1800" dirty="0"/>
              <a:t>Business Components</a:t>
            </a:r>
          </a:p>
          <a:p>
            <a:pPr lvl="1"/>
            <a:r>
              <a:rPr lang="en-GB" sz="2000" dirty="0"/>
              <a:t>@Stateless </a:t>
            </a:r>
            <a:r>
              <a:rPr lang="en-GB" sz="2000" dirty="0" err="1"/>
              <a:t>LogService</a:t>
            </a:r>
            <a:r>
              <a:rPr lang="en-GB" sz="2000" dirty="0"/>
              <a:t> </a:t>
            </a:r>
          </a:p>
          <a:p>
            <a:pPr lvl="2"/>
            <a:r>
              <a:rPr lang="en-GB" sz="1800" dirty="0">
                <a:latin typeface="Consolas" panose="020B0609020204030204" pitchFamily="49" charset="0"/>
              </a:rPr>
              <a:t>void </a:t>
            </a:r>
            <a:r>
              <a:rPr lang="it-IT" sz="1800" dirty="0" err="1">
                <a:latin typeface="Consolas" panose="020B0609020204030204" pitchFamily="49" charset="0"/>
              </a:rPr>
              <a:t>createLog</a:t>
            </a:r>
            <a:r>
              <a:rPr lang="it-IT" sz="1800" dirty="0">
                <a:latin typeface="Consolas" panose="020B0609020204030204" pitchFamily="49" charset="0"/>
              </a:rPr>
              <a:t>(</a:t>
            </a:r>
            <a:r>
              <a:rPr lang="it-IT" sz="1800" dirty="0" err="1">
                <a:latin typeface="Consolas" panose="020B0609020204030204" pitchFamily="49" charset="0"/>
              </a:rPr>
              <a:t>Timestamp</a:t>
            </a:r>
            <a:r>
              <a:rPr lang="it-IT" sz="1800" dirty="0">
                <a:latin typeface="Consolas" panose="020B0609020204030204" pitchFamily="49" charset="0"/>
              </a:rPr>
              <a:t> </a:t>
            </a:r>
            <a:r>
              <a:rPr lang="it-IT" sz="1800" dirty="0" err="1">
                <a:latin typeface="Consolas" panose="020B0609020204030204" pitchFamily="49" charset="0"/>
              </a:rPr>
              <a:t>timestamp</a:t>
            </a:r>
            <a:r>
              <a:rPr lang="it-IT" sz="1800" dirty="0">
                <a:latin typeface="Consolas" panose="020B0609020204030204" pitchFamily="49" charset="0"/>
              </a:rPr>
              <a:t>, User </a:t>
            </a:r>
            <a:r>
              <a:rPr lang="it-IT" sz="1800" dirty="0" err="1">
                <a:latin typeface="Consolas" panose="020B0609020204030204" pitchFamily="49" charset="0"/>
              </a:rPr>
              <a:t>user</a:t>
            </a:r>
            <a:r>
              <a:rPr lang="it-IT" sz="1800" dirty="0">
                <a:latin typeface="Consolas" panose="020B0609020204030204" pitchFamily="49" charset="0"/>
              </a:rPr>
              <a:t>)</a:t>
            </a:r>
          </a:p>
          <a:p>
            <a:pPr lvl="2"/>
            <a:r>
              <a:rPr lang="it-IT" sz="1800" dirty="0">
                <a:latin typeface="Consolas" panose="020B0609020204030204" pitchFamily="49" charset="0"/>
              </a:rPr>
              <a:t>List&lt;Object[]&gt; </a:t>
            </a:r>
            <a:r>
              <a:rPr lang="it-IT" sz="1800" dirty="0" err="1">
                <a:latin typeface="Consolas" panose="020B0609020204030204" pitchFamily="49" charset="0"/>
              </a:rPr>
              <a:t>findUserLogs</a:t>
            </a:r>
            <a:r>
              <a:rPr lang="it-IT" sz="1800" dirty="0">
                <a:latin typeface="Consolas" panose="020B0609020204030204" pitchFamily="49" charset="0"/>
              </a:rPr>
              <a:t>()</a:t>
            </a:r>
          </a:p>
          <a:p>
            <a:pPr lvl="2"/>
            <a:endParaRPr lang="en-GB" sz="1800" dirty="0"/>
          </a:p>
          <a:p>
            <a:pPr lvl="1"/>
            <a:r>
              <a:rPr lang="en-GB" sz="2200" dirty="0"/>
              <a:t>@Stateless </a:t>
            </a:r>
            <a:r>
              <a:rPr lang="en-GB" sz="2200" dirty="0" err="1"/>
              <a:t>VariableQuestionService</a:t>
            </a:r>
            <a:endParaRPr lang="en-GB" sz="2200" dirty="0"/>
          </a:p>
          <a:p>
            <a:pPr lvl="2"/>
            <a:r>
              <a:rPr lang="en-US" sz="1800" dirty="0">
                <a:latin typeface="Consolas" panose="020B0609020204030204" pitchFamily="49" charset="0"/>
              </a:rPr>
              <a:t>void </a:t>
            </a:r>
            <a:r>
              <a:rPr lang="en-US" sz="1800" dirty="0" err="1">
                <a:latin typeface="Consolas" panose="020B0609020204030204" pitchFamily="49" charset="0"/>
              </a:rPr>
              <a:t>CreateVariableQuestion</a:t>
            </a:r>
            <a:r>
              <a:rPr lang="en-US" sz="1800" dirty="0">
                <a:latin typeface="Consolas" panose="020B0609020204030204" pitchFamily="49" charset="0"/>
              </a:rPr>
              <a:t>(String text, int </a:t>
            </a:r>
            <a:r>
              <a:rPr lang="en-US" sz="1800" dirty="0" err="1">
                <a:latin typeface="Consolas" panose="020B0609020204030204" pitchFamily="49" charset="0"/>
              </a:rPr>
              <a:t>productId</a:t>
            </a:r>
            <a:r>
              <a:rPr lang="en-US" sz="1800" dirty="0">
                <a:latin typeface="Consolas" panose="020B0609020204030204" pitchFamily="49" charset="0"/>
              </a:rPr>
              <a:t>)</a:t>
            </a:r>
          </a:p>
          <a:p>
            <a:pPr marL="914400" lvl="2" indent="0">
              <a:buNone/>
            </a:pPr>
            <a:endParaRPr lang="en-GB" sz="1800" dirty="0">
              <a:latin typeface="Consolas" panose="020B0609020204030204" pitchFamily="49" charset="0"/>
            </a:endParaRPr>
          </a:p>
          <a:p>
            <a:pPr lvl="1"/>
            <a:r>
              <a:rPr lang="en-GB" sz="2000" dirty="0"/>
              <a:t>@Stateless </a:t>
            </a:r>
            <a:r>
              <a:rPr lang="en-GB" sz="2000" dirty="0" err="1"/>
              <a:t>OffensiveWordService</a:t>
            </a:r>
            <a:r>
              <a:rPr lang="en-GB" sz="2000" dirty="0"/>
              <a:t> </a:t>
            </a:r>
          </a:p>
          <a:p>
            <a:pPr lvl="2"/>
            <a:r>
              <a:rPr lang="en-US" sz="1800" dirty="0" err="1">
                <a:latin typeface="Consolas" panose="020B0609020204030204" pitchFamily="49" charset="0"/>
              </a:rPr>
              <a:t>boolean</a:t>
            </a:r>
            <a:r>
              <a:rPr lang="en-US" sz="1800" dirty="0">
                <a:latin typeface="Consolas" panose="020B0609020204030204" pitchFamily="49" charset="0"/>
              </a:rPr>
              <a:t> </a:t>
            </a:r>
            <a:r>
              <a:rPr lang="en-US" sz="1800" dirty="0" err="1">
                <a:latin typeface="Consolas" panose="020B0609020204030204" pitchFamily="49" charset="0"/>
              </a:rPr>
              <a:t>checkOffensiveWords</a:t>
            </a:r>
            <a:r>
              <a:rPr lang="en-US" sz="1800" dirty="0">
                <a:latin typeface="Consolas" panose="020B0609020204030204" pitchFamily="49" charset="0"/>
              </a:rPr>
              <a:t>(List&lt;String&gt; answers)</a:t>
            </a:r>
          </a:p>
          <a:p>
            <a:pPr marL="914400" lvl="2" indent="0">
              <a:buNone/>
            </a:pPr>
            <a:endParaRPr lang="en-GB" sz="1800" dirty="0">
              <a:latin typeface="Consolas" panose="020B0609020204030204" pitchFamily="49" charset="0"/>
            </a:endParaRPr>
          </a:p>
          <a:p>
            <a:pPr lvl="1"/>
            <a:r>
              <a:rPr lang="en-GB" sz="2000" dirty="0"/>
              <a:t>@Stateless </a:t>
            </a:r>
            <a:r>
              <a:rPr lang="en-GB" sz="2000" dirty="0" err="1"/>
              <a:t>QuestionnaireService</a:t>
            </a:r>
            <a:r>
              <a:rPr lang="en-GB" sz="2000" dirty="0"/>
              <a:t> </a:t>
            </a:r>
          </a:p>
          <a:p>
            <a:pPr lvl="2"/>
            <a:r>
              <a:rPr lang="fr-FR" sz="1800" dirty="0">
                <a:latin typeface="Consolas" panose="020B0609020204030204" pitchFamily="49" charset="0"/>
              </a:rPr>
              <a:t>List&lt;</a:t>
            </a:r>
            <a:r>
              <a:rPr lang="fr-FR" sz="1800" dirty="0" err="1">
                <a:latin typeface="Consolas" panose="020B0609020204030204" pitchFamily="49" charset="0"/>
              </a:rPr>
              <a:t>QuestionnaireAnswer</a:t>
            </a:r>
            <a:r>
              <a:rPr lang="fr-FR" sz="1800" dirty="0">
                <a:latin typeface="Consolas" panose="020B0609020204030204" pitchFamily="49" charset="0"/>
              </a:rPr>
              <a:t>&gt; </a:t>
            </a:r>
            <a:r>
              <a:rPr lang="fr-FR" sz="1800" dirty="0" err="1">
                <a:latin typeface="Consolas" panose="020B0609020204030204" pitchFamily="49" charset="0"/>
              </a:rPr>
              <a:t>findQuestionnaireByProduct</a:t>
            </a:r>
            <a:r>
              <a:rPr lang="fr-FR" sz="1800" dirty="0">
                <a:latin typeface="Consolas" panose="020B0609020204030204" pitchFamily="49" charset="0"/>
              </a:rPr>
              <a:t>(Product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it-IT" sz="1800" dirty="0">
                <a:latin typeface="Consolas" panose="020B0609020204030204" pitchFamily="49" charset="0"/>
              </a:rPr>
              <a:t>List&lt;</a:t>
            </a:r>
            <a:r>
              <a:rPr lang="it-IT" sz="1800" dirty="0" err="1">
                <a:latin typeface="Consolas" panose="020B0609020204030204" pitchFamily="49" charset="0"/>
              </a:rPr>
              <a:t>QuestionnaireAnswer</a:t>
            </a:r>
            <a:r>
              <a:rPr lang="it-IT" sz="1800" dirty="0">
                <a:latin typeface="Consolas" panose="020B0609020204030204" pitchFamily="49" charset="0"/>
              </a:rPr>
              <a:t>&gt; </a:t>
            </a:r>
            <a:r>
              <a:rPr lang="it-IT" sz="1800" dirty="0" err="1">
                <a:latin typeface="Consolas" panose="020B0609020204030204" pitchFamily="49" charset="0"/>
              </a:rPr>
              <a:t>findQuestionnaireByProductDeleted</a:t>
            </a:r>
            <a:r>
              <a:rPr lang="it-IT" sz="1800" dirty="0">
                <a:latin typeface="Consolas" panose="020B0609020204030204" pitchFamily="49" charset="0"/>
              </a:rPr>
              <a:t>(Product </a:t>
            </a:r>
            <a:r>
              <a:rPr lang="it-IT" sz="1800" dirty="0" err="1">
                <a:latin typeface="Consolas" panose="020B0609020204030204" pitchFamily="49" charset="0"/>
              </a:rPr>
              <a:t>product</a:t>
            </a:r>
            <a:r>
              <a:rPr lang="it-IT" sz="1800" dirty="0">
                <a:latin typeface="Consolas" panose="020B0609020204030204" pitchFamily="49" charset="0"/>
              </a:rPr>
              <a:t>)</a:t>
            </a:r>
          </a:p>
          <a:p>
            <a:pPr lvl="2"/>
            <a:r>
              <a:rPr lang="en-US" sz="1800" dirty="0">
                <a:latin typeface="Consolas" panose="020B0609020204030204" pitchFamily="49" charset="0"/>
              </a:rPr>
              <a:t>List&lt;Object[]&gt; </a:t>
            </a:r>
            <a:r>
              <a:rPr lang="en-US" sz="1800" dirty="0" err="1">
                <a:latin typeface="Consolas" panose="020B0609020204030204" pitchFamily="49" charset="0"/>
              </a:rPr>
              <a:t>findLeaderbordByProduct</a:t>
            </a:r>
            <a:r>
              <a:rPr lang="en-US" sz="1800" dirty="0">
                <a:latin typeface="Consolas" panose="020B0609020204030204" pitchFamily="49" charset="0"/>
              </a:rPr>
              <a:t>(Product product)</a:t>
            </a:r>
          </a:p>
        </p:txBody>
      </p:sp>
    </p:spTree>
    <p:extLst>
      <p:ext uri="{BB962C8B-B14F-4D97-AF65-F5344CB8AC3E}">
        <p14:creationId xmlns:p14="http://schemas.microsoft.com/office/powerpoint/2010/main" val="160239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417250" y="1078864"/>
            <a:ext cx="9611256" cy="5618498"/>
          </a:xfrm>
        </p:spPr>
        <p:txBody>
          <a:bodyPr>
            <a:normAutofit/>
          </a:bodyPr>
          <a:lstStyle/>
          <a:p>
            <a:pPr marL="0" indent="0">
              <a:buNone/>
            </a:pPr>
            <a:r>
              <a:rPr lang="en-GB" sz="1800" b="1" dirty="0"/>
              <a:t>	Business Components</a:t>
            </a:r>
          </a:p>
          <a:p>
            <a:pPr lvl="1"/>
            <a:r>
              <a:rPr lang="en-GB" sz="2000" dirty="0"/>
              <a:t>@Statefull </a:t>
            </a:r>
            <a:r>
              <a:rPr lang="en-GB" sz="2000" dirty="0" err="1"/>
              <a:t>QuestionnaireFillingService</a:t>
            </a:r>
            <a:r>
              <a:rPr lang="en-GB" sz="2000" dirty="0"/>
              <a:t> </a:t>
            </a:r>
          </a:p>
          <a:p>
            <a:pPr lvl="2"/>
            <a:r>
              <a:rPr lang="en-US" sz="1800" dirty="0">
                <a:latin typeface="Consolas" panose="020B0609020204030204" pitchFamily="49" charset="0"/>
              </a:rPr>
              <a:t>void </a:t>
            </a:r>
            <a:r>
              <a:rPr lang="en-US" sz="1800" dirty="0" err="1">
                <a:latin typeface="Consolas" panose="020B0609020204030204" pitchFamily="49" charset="0"/>
              </a:rPr>
              <a:t>storeMarketingAnswers</a:t>
            </a:r>
            <a:r>
              <a:rPr lang="en-US" sz="1800" dirty="0">
                <a:latin typeface="Consolas" panose="020B0609020204030204" pitchFamily="49" charset="0"/>
              </a:rPr>
              <a:t>(List&lt;String&gt; </a:t>
            </a:r>
            <a:r>
              <a:rPr lang="en-US" sz="1800" dirty="0" err="1">
                <a:latin typeface="Consolas" panose="020B0609020204030204" pitchFamily="49" charset="0"/>
              </a:rPr>
              <a:t>marketingAnswers</a:t>
            </a:r>
            <a:r>
              <a:rPr lang="en-US" sz="1800" dirty="0">
                <a:latin typeface="Consolas" panose="020B0609020204030204" pitchFamily="49" charset="0"/>
              </a:rPr>
              <a:t>)</a:t>
            </a:r>
            <a:endParaRPr lang="en-GB" sz="1800" dirty="0">
              <a:latin typeface="Consolas" panose="020B0609020204030204" pitchFamily="49" charset="0"/>
            </a:endParaRPr>
          </a:p>
          <a:p>
            <a:pPr lvl="2"/>
            <a:r>
              <a:rPr lang="fr-FR" sz="1800" dirty="0" err="1">
                <a:latin typeface="Consolas" panose="020B0609020204030204" pitchFamily="49" charset="0"/>
              </a:rPr>
              <a:t>void</a:t>
            </a:r>
            <a:r>
              <a:rPr lang="fr-FR" sz="1800" dirty="0">
                <a:latin typeface="Consolas" panose="020B0609020204030204" pitchFamily="49" charset="0"/>
              </a:rPr>
              <a:t> </a:t>
            </a:r>
            <a:r>
              <a:rPr lang="fr-FR" sz="1800" dirty="0" err="1">
                <a:latin typeface="Consolas" panose="020B0609020204030204" pitchFamily="49" charset="0"/>
              </a:rPr>
              <a:t>cancelQuestionnaire</a:t>
            </a:r>
            <a:r>
              <a:rPr lang="fr-FR" sz="1800" dirty="0">
                <a:latin typeface="Consolas" panose="020B0609020204030204" pitchFamily="49" charset="0"/>
              </a:rPr>
              <a:t>(User </a:t>
            </a:r>
            <a:r>
              <a:rPr lang="fr-FR" sz="1800" dirty="0" err="1">
                <a:latin typeface="Consolas" panose="020B0609020204030204" pitchFamily="49" charset="0"/>
              </a:rPr>
              <a:t>user</a:t>
            </a:r>
            <a:r>
              <a:rPr lang="fr-FR" sz="1800" dirty="0">
                <a:latin typeface="Consolas" panose="020B0609020204030204" pitchFamily="49" charset="0"/>
              </a:rPr>
              <a:t>, 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en-US" sz="1800" dirty="0">
                <a:latin typeface="Consolas" panose="020B0609020204030204" pitchFamily="49" charset="0"/>
              </a:rPr>
              <a:t>void </a:t>
            </a:r>
            <a:r>
              <a:rPr lang="en-US" sz="1800" dirty="0" err="1">
                <a:latin typeface="Consolas" panose="020B0609020204030204" pitchFamily="49" charset="0"/>
              </a:rPr>
              <a:t>createQuestionnaireAnswer</a:t>
            </a:r>
            <a:r>
              <a:rPr lang="en-US" sz="1800" dirty="0">
                <a:latin typeface="Consolas" panose="020B0609020204030204" pitchFamily="49" charset="0"/>
              </a:rPr>
              <a:t>(int answ1, String answ2, String answ3, User </a:t>
            </a:r>
            <a:r>
              <a:rPr lang="en-US" sz="1800" dirty="0" err="1">
                <a:latin typeface="Consolas" panose="020B0609020204030204" pitchFamily="49" charset="0"/>
              </a:rPr>
              <a:t>user</a:t>
            </a:r>
            <a:r>
              <a:rPr lang="en-US" sz="1800" dirty="0">
                <a:latin typeface="Consolas" panose="020B0609020204030204" pitchFamily="49" charset="0"/>
              </a:rPr>
              <a:t>, Product product)</a:t>
            </a:r>
          </a:p>
          <a:p>
            <a:pPr lvl="2"/>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dirty="0">
                <a:latin typeface="Consolas" panose="020B0609020204030204" pitchFamily="49" charset="0"/>
              </a:rPr>
              <a:t>When a user submits the marketing questionnaire we store the answers in the bean until the questionnaire (marketing + statistical) is submitted or deleted</a:t>
            </a:r>
          </a:p>
          <a:p>
            <a:pPr marL="914400" lvl="2" indent="0" algn="ctr">
              <a:buNone/>
            </a:pPr>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b="1" dirty="0">
                <a:latin typeface="Consolas" panose="020B0609020204030204" pitchFamily="49" charset="0"/>
              </a:rPr>
              <a:t>STATEFULL</a:t>
            </a:r>
          </a:p>
          <a:p>
            <a:pPr marL="914400" lvl="2" indent="0" algn="ctr">
              <a:buNone/>
            </a:pPr>
            <a:endParaRPr lang="en-GB" sz="1800" b="1" dirty="0">
              <a:latin typeface="Consolas" panose="020B0609020204030204" pitchFamily="49" charset="0"/>
            </a:endParaRPr>
          </a:p>
          <a:p>
            <a:pPr marL="914400" lvl="2" indent="0" algn="ctr">
              <a:buNone/>
            </a:pPr>
            <a:endParaRPr lang="en-GB" sz="1800" b="1" dirty="0">
              <a:latin typeface="Consolas" panose="020B0609020204030204" pitchFamily="49" charset="0"/>
            </a:endParaRPr>
          </a:p>
          <a:p>
            <a:pPr marL="914400" lvl="2" indent="0" algn="ctr">
              <a:buNone/>
            </a:pPr>
            <a:r>
              <a:rPr lang="en-GB" sz="1800" dirty="0">
                <a:latin typeface="Consolas" panose="020B0609020204030204" pitchFamily="49" charset="0"/>
              </a:rPr>
              <a:t>The others beans are stateless as there is no need to maintain a </a:t>
            </a:r>
            <a:r>
              <a:rPr lang="en-GB" sz="1800" dirty="0" err="1">
                <a:latin typeface="Consolas" panose="020B0609020204030204" pitchFamily="49" charset="0"/>
              </a:rPr>
              <a:t>statefull</a:t>
            </a:r>
            <a:r>
              <a:rPr lang="en-GB" sz="1800" dirty="0">
                <a:latin typeface="Consolas" panose="020B0609020204030204" pitchFamily="49" charset="0"/>
              </a:rPr>
              <a:t> connection with a specific user </a:t>
            </a:r>
            <a:endParaRPr lang="en-US" sz="1800" dirty="0">
              <a:latin typeface="Consolas" panose="020B0609020204030204" pitchFamily="49" charset="0"/>
            </a:endParaRPr>
          </a:p>
        </p:txBody>
      </p:sp>
      <p:cxnSp>
        <p:nvCxnSpPr>
          <p:cNvPr id="4" name="Connettore 2 3">
            <a:extLst>
              <a:ext uri="{FF2B5EF4-FFF2-40B4-BE49-F238E27FC236}">
                <a16:creationId xmlns:a16="http://schemas.microsoft.com/office/drawing/2014/main" id="{C7DF695D-E731-4F30-9E52-7B6ADCD02DF9}"/>
              </a:ext>
            </a:extLst>
          </p:cNvPr>
          <p:cNvCxnSpPr/>
          <p:nvPr/>
        </p:nvCxnSpPr>
        <p:spPr>
          <a:xfrm>
            <a:off x="4798503" y="4412609"/>
            <a:ext cx="0" cy="486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97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3690620" y="365126"/>
            <a:ext cx="7772400" cy="6186309"/>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questionnarieanswer_BEFORE_INSERT</a:t>
            </a:r>
            <a:r>
              <a:rPr lang="en-US" dirty="0"/>
              <a:t>`</a:t>
            </a:r>
          </a:p>
          <a:p>
            <a:r>
              <a:rPr lang="en-US" dirty="0"/>
              <a:t>BEFORE INSERT ON `</a:t>
            </a:r>
            <a:r>
              <a:rPr lang="en-US" dirty="0" err="1"/>
              <a:t>questionnarieanswer</a:t>
            </a:r>
            <a:r>
              <a:rPr lang="en-US" dirty="0"/>
              <a:t>` </a:t>
            </a:r>
          </a:p>
          <a:p>
            <a:r>
              <a:rPr lang="en-US" dirty="0"/>
              <a:t>FOR EACH ROW </a:t>
            </a:r>
          </a:p>
          <a:p>
            <a:r>
              <a:rPr lang="en-US" dirty="0"/>
              <a:t>BEGIN	</a:t>
            </a:r>
          </a:p>
          <a:p>
            <a:r>
              <a:rPr lang="en-US" dirty="0"/>
              <a:t>    declare sum integer;</a:t>
            </a:r>
          </a:p>
          <a:p>
            <a:r>
              <a:rPr lang="en-US" dirty="0"/>
              <a:t>    set sum = 0;</a:t>
            </a:r>
          </a:p>
          <a:p>
            <a:r>
              <a:rPr lang="en-US" dirty="0"/>
              <a:t>    </a:t>
            </a:r>
          </a:p>
          <a:p>
            <a:r>
              <a:rPr lang="en-US" dirty="0"/>
              <a:t>    if new.answ1 != 0 then</a:t>
            </a:r>
          </a:p>
          <a:p>
            <a:r>
              <a:rPr lang="en-US" dirty="0"/>
              <a:t>		set sum = sum + 2;</a:t>
            </a:r>
          </a:p>
          <a:p>
            <a:r>
              <a:rPr lang="en-US" dirty="0"/>
              <a:t>    end if;</a:t>
            </a:r>
          </a:p>
          <a:p>
            <a:r>
              <a:rPr lang="en-US" dirty="0"/>
              <a:t>    </a:t>
            </a:r>
          </a:p>
          <a:p>
            <a:r>
              <a:rPr lang="en-US" dirty="0"/>
              <a:t>    if new.answ2 != 'N' then</a:t>
            </a:r>
          </a:p>
          <a:p>
            <a:r>
              <a:rPr lang="en-US" dirty="0"/>
              <a:t>		set sum = sum + 2;</a:t>
            </a:r>
          </a:p>
          <a:p>
            <a:r>
              <a:rPr lang="en-US" dirty="0"/>
              <a:t>    end if;</a:t>
            </a:r>
          </a:p>
          <a:p>
            <a:r>
              <a:rPr lang="en-US" dirty="0"/>
              <a:t>    </a:t>
            </a:r>
          </a:p>
          <a:p>
            <a:r>
              <a:rPr lang="en-US" dirty="0"/>
              <a:t>    if new.answ3 != 'n/d'  then</a:t>
            </a:r>
          </a:p>
          <a:p>
            <a:r>
              <a:rPr lang="en-US" dirty="0"/>
              <a:t>		set sum = sum + 2;</a:t>
            </a:r>
          </a:p>
          <a:p>
            <a:r>
              <a:rPr lang="en-US" dirty="0"/>
              <a:t>    end if;</a:t>
            </a:r>
          </a:p>
          <a:p>
            <a:r>
              <a:rPr lang="en-US" dirty="0"/>
              <a:t>    </a:t>
            </a:r>
          </a:p>
          <a:p>
            <a:r>
              <a:rPr lang="en-US" dirty="0"/>
              <a:t>    set </a:t>
            </a:r>
            <a:r>
              <a:rPr lang="en-US" dirty="0" err="1"/>
              <a:t>new.points</a:t>
            </a:r>
            <a:r>
              <a:rPr lang="en-US" dirty="0"/>
              <a:t> = sum;</a:t>
            </a:r>
          </a:p>
          <a:p>
            <a:r>
              <a:rPr lang="en-US" dirty="0"/>
              <a:t>END</a:t>
            </a:r>
          </a:p>
        </p:txBody>
      </p:sp>
      <p:sp>
        <p:nvSpPr>
          <p:cNvPr id="5" name="CasellaDiTesto 4">
            <a:extLst>
              <a:ext uri="{FF2B5EF4-FFF2-40B4-BE49-F238E27FC236}">
                <a16:creationId xmlns:a16="http://schemas.microsoft.com/office/drawing/2014/main" id="{FA8523ED-F3A4-44CA-A752-6D2FDF711344}"/>
              </a:ext>
            </a:extLst>
          </p:cNvPr>
          <p:cNvSpPr txBox="1"/>
          <p:nvPr/>
        </p:nvSpPr>
        <p:spPr>
          <a:xfrm>
            <a:off x="477520" y="2092417"/>
            <a:ext cx="2928620" cy="1798864"/>
          </a:xfrm>
          <a:prstGeom prst="rect">
            <a:avLst/>
          </a:prstGeom>
          <a:noFill/>
        </p:spPr>
        <p:txBody>
          <a:bodyPr wrap="square">
            <a:spAutoFit/>
          </a:bodyPr>
          <a:lstStyle/>
          <a:p>
            <a:r>
              <a:rPr lang="en-US" b="1" dirty="0"/>
              <a:t>Every time a new questionnaire answer is going to be inserted the trigger modifies the points column with the statistical answers points</a:t>
            </a:r>
            <a:endParaRPr lang="it-IT" b="1" dirty="0"/>
          </a:p>
        </p:txBody>
      </p:sp>
    </p:spTree>
    <p:extLst>
      <p:ext uri="{BB962C8B-B14F-4D97-AF65-F5344CB8AC3E}">
        <p14:creationId xmlns:p14="http://schemas.microsoft.com/office/powerpoint/2010/main" val="34746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490220" y="1901597"/>
            <a:ext cx="7772400" cy="2308324"/>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variableanswer_AFTER_INSERT</a:t>
            </a:r>
            <a:r>
              <a:rPr lang="en-US" dirty="0"/>
              <a:t>`</a:t>
            </a:r>
          </a:p>
          <a:p>
            <a:r>
              <a:rPr lang="en-US" dirty="0"/>
              <a:t>AFTER INSERT ON `</a:t>
            </a:r>
            <a:r>
              <a:rPr lang="en-US" dirty="0" err="1"/>
              <a:t>variableanswer</a:t>
            </a:r>
            <a:r>
              <a:rPr lang="en-US" dirty="0"/>
              <a:t>`</a:t>
            </a:r>
          </a:p>
          <a:p>
            <a:r>
              <a:rPr lang="en-US" dirty="0"/>
              <a:t>FOR EACH ROW </a:t>
            </a:r>
          </a:p>
          <a:p>
            <a:r>
              <a:rPr lang="en-US" dirty="0"/>
              <a:t>BEGIN</a:t>
            </a:r>
          </a:p>
          <a:p>
            <a:r>
              <a:rPr lang="en-US" dirty="0"/>
              <a:t>    update `</a:t>
            </a:r>
            <a:r>
              <a:rPr lang="en-US" dirty="0" err="1"/>
              <a:t>questionnarieanswer</a:t>
            </a:r>
            <a:r>
              <a:rPr lang="en-US" dirty="0"/>
              <a:t>`</a:t>
            </a:r>
          </a:p>
          <a:p>
            <a:r>
              <a:rPr lang="en-US" dirty="0"/>
              <a:t>    set points = points + 1</a:t>
            </a:r>
          </a:p>
          <a:p>
            <a:r>
              <a:rPr lang="en-US" dirty="0"/>
              <a:t>    where id = </a:t>
            </a:r>
            <a:r>
              <a:rPr lang="en-US" dirty="0" err="1"/>
              <a:t>new.answerID</a:t>
            </a:r>
            <a:r>
              <a:rPr lang="en-US" dirty="0"/>
              <a:t>;</a:t>
            </a:r>
          </a:p>
          <a:p>
            <a:r>
              <a:rPr lang="en-US" dirty="0"/>
              <a:t>END</a:t>
            </a:r>
          </a:p>
        </p:txBody>
      </p:sp>
      <p:sp>
        <p:nvSpPr>
          <p:cNvPr id="7" name="CasellaDiTesto 6">
            <a:extLst>
              <a:ext uri="{FF2B5EF4-FFF2-40B4-BE49-F238E27FC236}">
                <a16:creationId xmlns:a16="http://schemas.microsoft.com/office/drawing/2014/main" id="{E1F4BABD-8DCE-46D1-B93F-C0B19BF47942}"/>
              </a:ext>
            </a:extLst>
          </p:cNvPr>
          <p:cNvSpPr txBox="1"/>
          <p:nvPr/>
        </p:nvSpPr>
        <p:spPr>
          <a:xfrm>
            <a:off x="628650" y="4754880"/>
            <a:ext cx="7509510" cy="646331"/>
          </a:xfrm>
          <a:prstGeom prst="rect">
            <a:avLst/>
          </a:prstGeom>
          <a:noFill/>
        </p:spPr>
        <p:txBody>
          <a:bodyPr wrap="square" rtlCol="0">
            <a:spAutoFit/>
          </a:bodyPr>
          <a:lstStyle/>
          <a:p>
            <a:r>
              <a:rPr lang="en-US" b="1" dirty="0"/>
              <a:t>Every time a new variable answer is inserted the trigger adds one point to the corresponding questionnaire answer</a:t>
            </a:r>
            <a:endParaRPr lang="it-IT" b="1" dirty="0"/>
          </a:p>
        </p:txBody>
      </p:sp>
    </p:spTree>
    <p:extLst>
      <p:ext uri="{BB962C8B-B14F-4D97-AF65-F5344CB8AC3E}">
        <p14:creationId xmlns:p14="http://schemas.microsoft.com/office/powerpoint/2010/main" val="6456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43" name="Diamond 42">
            <a:extLst>
              <a:ext uri="{FF2B5EF4-FFF2-40B4-BE49-F238E27FC236}">
                <a16:creationId xmlns:a16="http://schemas.microsoft.com/office/drawing/2014/main" id="{F708C6AA-A95B-4B96-9D51-CBA5A5EE06FD}"/>
              </a:ext>
            </a:extLst>
          </p:cNvPr>
          <p:cNvSpPr/>
          <p:nvPr/>
        </p:nvSpPr>
        <p:spPr>
          <a:xfrm>
            <a:off x="6691811" y="4345956"/>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p:cNvCxnSpPr>
          <p:nvPr/>
        </p:nvCxnSpPr>
        <p:spPr>
          <a:xfrm flipV="1">
            <a:off x="3602729" y="4786607"/>
            <a:ext cx="3320916" cy="1421842"/>
          </a:xfrm>
          <a:prstGeom prst="bentConnector3">
            <a:avLst>
              <a:gd name="adj1" fmla="val 99906"/>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3" idx="0"/>
          </p:cNvCxnSpPr>
          <p:nvPr/>
        </p:nvCxnSpPr>
        <p:spPr>
          <a:xfrm>
            <a:off x="5446970" y="2909881"/>
            <a:ext cx="1480510" cy="14360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7078597" y="4557358"/>
            <a:ext cx="1324945" cy="307777"/>
          </a:xfrm>
          <a:prstGeom prst="rect">
            <a:avLst/>
          </a:prstGeom>
          <a:noFill/>
        </p:spPr>
        <p:txBody>
          <a:bodyPr wrap="square" rtlCol="0">
            <a:spAutoFit/>
          </a:bodyPr>
          <a:lstStyle/>
          <a:p>
            <a:r>
              <a:rPr lang="en-US" sz="1400" dirty="0" err="1"/>
              <a:t>VariableAnswer</a:t>
            </a:r>
            <a:endParaRPr lang="it-IT" dirty="0"/>
          </a:p>
        </p:txBody>
      </p:sp>
      <p:grpSp>
        <p:nvGrpSpPr>
          <p:cNvPr id="6" name="Gruppo 5">
            <a:extLst>
              <a:ext uri="{FF2B5EF4-FFF2-40B4-BE49-F238E27FC236}">
                <a16:creationId xmlns:a16="http://schemas.microsoft.com/office/drawing/2014/main" id="{6C3902C4-3A81-44EA-B8F5-D10368626E82}"/>
              </a:ext>
            </a:extLst>
          </p:cNvPr>
          <p:cNvGrpSpPr/>
          <p:nvPr/>
        </p:nvGrpSpPr>
        <p:grpSpPr>
          <a:xfrm>
            <a:off x="1087326" y="314000"/>
            <a:ext cx="390704" cy="95395"/>
            <a:chOff x="844210" y="415639"/>
            <a:chExt cx="390704" cy="95395"/>
          </a:xfrm>
        </p:grpSpPr>
        <p:cxnSp>
          <p:nvCxnSpPr>
            <p:cNvPr id="3" name="Connettore diritto 2">
              <a:extLst>
                <a:ext uri="{FF2B5EF4-FFF2-40B4-BE49-F238E27FC236}">
                  <a16:creationId xmlns:a16="http://schemas.microsoft.com/office/drawing/2014/main" id="{909FF35F-E44C-4071-9DE6-E068B0D0E849}"/>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Ovale 3">
              <a:extLst>
                <a:ext uri="{FF2B5EF4-FFF2-40B4-BE49-F238E27FC236}">
                  <a16:creationId xmlns:a16="http://schemas.microsoft.com/office/drawing/2014/main" id="{E8EFC11B-5A7F-4B18-B615-576C7A64604F}"/>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8" name="CasellaDiTesto 67">
            <a:extLst>
              <a:ext uri="{FF2B5EF4-FFF2-40B4-BE49-F238E27FC236}">
                <a16:creationId xmlns:a16="http://schemas.microsoft.com/office/drawing/2014/main" id="{3CC32E5E-146A-4288-A5DF-F069BAA2EF42}"/>
              </a:ext>
            </a:extLst>
          </p:cNvPr>
          <p:cNvSpPr txBox="1"/>
          <p:nvPr/>
        </p:nvSpPr>
        <p:spPr>
          <a:xfrm>
            <a:off x="360780" y="237211"/>
            <a:ext cx="857192" cy="246221"/>
          </a:xfrm>
          <a:prstGeom prst="rect">
            <a:avLst/>
          </a:prstGeom>
          <a:noFill/>
        </p:spPr>
        <p:txBody>
          <a:bodyPr wrap="square" rtlCol="0">
            <a:spAutoFit/>
          </a:bodyPr>
          <a:lstStyle/>
          <a:p>
            <a:r>
              <a:rPr lang="en-US" sz="1000" dirty="0"/>
              <a:t>Timestamp</a:t>
            </a:r>
            <a:endParaRPr lang="it-IT" sz="1100" dirty="0"/>
          </a:p>
        </p:txBody>
      </p:sp>
      <p:grpSp>
        <p:nvGrpSpPr>
          <p:cNvPr id="69" name="Gruppo 68">
            <a:extLst>
              <a:ext uri="{FF2B5EF4-FFF2-40B4-BE49-F238E27FC236}">
                <a16:creationId xmlns:a16="http://schemas.microsoft.com/office/drawing/2014/main" id="{7B8773B0-6DC0-4F08-B2A3-0B59881CD214}"/>
              </a:ext>
            </a:extLst>
          </p:cNvPr>
          <p:cNvGrpSpPr/>
          <p:nvPr/>
        </p:nvGrpSpPr>
        <p:grpSpPr>
          <a:xfrm>
            <a:off x="1087326" y="496730"/>
            <a:ext cx="390704" cy="95395"/>
            <a:chOff x="844210" y="415639"/>
            <a:chExt cx="390704" cy="95395"/>
          </a:xfrm>
          <a:solidFill>
            <a:schemeClr val="accent1">
              <a:lumMod val="60000"/>
              <a:lumOff val="40000"/>
            </a:schemeClr>
          </a:solidFill>
        </p:grpSpPr>
        <p:cxnSp>
          <p:nvCxnSpPr>
            <p:cNvPr id="80" name="Connettore diritto 79">
              <a:extLst>
                <a:ext uri="{FF2B5EF4-FFF2-40B4-BE49-F238E27FC236}">
                  <a16:creationId xmlns:a16="http://schemas.microsoft.com/office/drawing/2014/main" id="{115A177B-7F97-4A44-8061-4CF98516FAB0}"/>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81" name="Ovale 80">
              <a:extLst>
                <a:ext uri="{FF2B5EF4-FFF2-40B4-BE49-F238E27FC236}">
                  <a16:creationId xmlns:a16="http://schemas.microsoft.com/office/drawing/2014/main" id="{D7CEAE93-FAB4-415E-ADD4-0BCFD4BDBB29}"/>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3" name="CasellaDiTesto 82">
            <a:extLst>
              <a:ext uri="{FF2B5EF4-FFF2-40B4-BE49-F238E27FC236}">
                <a16:creationId xmlns:a16="http://schemas.microsoft.com/office/drawing/2014/main" id="{284115F9-21DF-4E8A-A1EF-DD010F315FEF}"/>
              </a:ext>
            </a:extLst>
          </p:cNvPr>
          <p:cNvSpPr txBox="1"/>
          <p:nvPr/>
        </p:nvSpPr>
        <p:spPr>
          <a:xfrm>
            <a:off x="825443" y="410121"/>
            <a:ext cx="384972" cy="246221"/>
          </a:xfrm>
          <a:prstGeom prst="rect">
            <a:avLst/>
          </a:prstGeom>
          <a:noFill/>
        </p:spPr>
        <p:txBody>
          <a:bodyPr wrap="square" rtlCol="0">
            <a:spAutoFit/>
          </a:bodyPr>
          <a:lstStyle/>
          <a:p>
            <a:r>
              <a:rPr lang="en-US" sz="1000" dirty="0"/>
              <a:t>Id</a:t>
            </a:r>
            <a:endParaRPr lang="it-IT" sz="1100" dirty="0"/>
          </a:p>
        </p:txBody>
      </p:sp>
      <p:grpSp>
        <p:nvGrpSpPr>
          <p:cNvPr id="87" name="Gruppo 86">
            <a:extLst>
              <a:ext uri="{FF2B5EF4-FFF2-40B4-BE49-F238E27FC236}">
                <a16:creationId xmlns:a16="http://schemas.microsoft.com/office/drawing/2014/main" id="{D05E8AD0-F6D9-4C60-B94C-99453E36EFA6}"/>
              </a:ext>
            </a:extLst>
          </p:cNvPr>
          <p:cNvGrpSpPr/>
          <p:nvPr/>
        </p:nvGrpSpPr>
        <p:grpSpPr>
          <a:xfrm>
            <a:off x="1209998" y="1562401"/>
            <a:ext cx="390704" cy="95395"/>
            <a:chOff x="844210" y="415639"/>
            <a:chExt cx="390704" cy="95395"/>
          </a:xfrm>
          <a:solidFill>
            <a:schemeClr val="accent1">
              <a:lumMod val="60000"/>
              <a:lumOff val="40000"/>
            </a:schemeClr>
          </a:solidFill>
        </p:grpSpPr>
        <p:cxnSp>
          <p:nvCxnSpPr>
            <p:cNvPr id="88" name="Connettore diritto 87">
              <a:extLst>
                <a:ext uri="{FF2B5EF4-FFF2-40B4-BE49-F238E27FC236}">
                  <a16:creationId xmlns:a16="http://schemas.microsoft.com/office/drawing/2014/main" id="{36F1D0DA-4472-4DCA-8C98-62AAF41F4A65}"/>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89" name="Ovale 88">
              <a:extLst>
                <a:ext uri="{FF2B5EF4-FFF2-40B4-BE49-F238E27FC236}">
                  <a16:creationId xmlns:a16="http://schemas.microsoft.com/office/drawing/2014/main" id="{E130FF15-38D6-4F18-85B5-64CA655C2B6A}"/>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2" name="CasellaDiTesto 91">
            <a:extLst>
              <a:ext uri="{FF2B5EF4-FFF2-40B4-BE49-F238E27FC236}">
                <a16:creationId xmlns:a16="http://schemas.microsoft.com/office/drawing/2014/main" id="{8C18BD79-D84B-430E-97C6-71A8FD719863}"/>
              </a:ext>
            </a:extLst>
          </p:cNvPr>
          <p:cNvSpPr txBox="1"/>
          <p:nvPr/>
        </p:nvSpPr>
        <p:spPr>
          <a:xfrm>
            <a:off x="917955" y="1483555"/>
            <a:ext cx="384972" cy="246221"/>
          </a:xfrm>
          <a:prstGeom prst="rect">
            <a:avLst/>
          </a:prstGeom>
          <a:noFill/>
        </p:spPr>
        <p:txBody>
          <a:bodyPr wrap="square" rtlCol="0">
            <a:spAutoFit/>
          </a:bodyPr>
          <a:lstStyle/>
          <a:p>
            <a:r>
              <a:rPr lang="en-US" sz="1000" dirty="0"/>
              <a:t>Id</a:t>
            </a:r>
            <a:endParaRPr lang="it-IT" sz="1100" dirty="0"/>
          </a:p>
        </p:txBody>
      </p:sp>
      <p:grpSp>
        <p:nvGrpSpPr>
          <p:cNvPr id="93" name="Gruppo 92">
            <a:extLst>
              <a:ext uri="{FF2B5EF4-FFF2-40B4-BE49-F238E27FC236}">
                <a16:creationId xmlns:a16="http://schemas.microsoft.com/office/drawing/2014/main" id="{0A530077-2DFB-4D3D-BADA-177B2FC13BC4}"/>
              </a:ext>
            </a:extLst>
          </p:cNvPr>
          <p:cNvGrpSpPr/>
          <p:nvPr/>
        </p:nvGrpSpPr>
        <p:grpSpPr>
          <a:xfrm>
            <a:off x="1217972" y="1723049"/>
            <a:ext cx="390704" cy="95395"/>
            <a:chOff x="844210" y="415639"/>
            <a:chExt cx="390704" cy="95395"/>
          </a:xfrm>
        </p:grpSpPr>
        <p:cxnSp>
          <p:nvCxnSpPr>
            <p:cNvPr id="95" name="Connettore diritto 94">
              <a:extLst>
                <a:ext uri="{FF2B5EF4-FFF2-40B4-BE49-F238E27FC236}">
                  <a16:creationId xmlns:a16="http://schemas.microsoft.com/office/drawing/2014/main" id="{2C8B88D3-BDC4-4B29-8088-DE016FFF9EAF}"/>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99" name="Ovale 98">
              <a:extLst>
                <a:ext uri="{FF2B5EF4-FFF2-40B4-BE49-F238E27FC236}">
                  <a16:creationId xmlns:a16="http://schemas.microsoft.com/office/drawing/2014/main" id="{28671AFD-BB4D-42DB-814F-F465E3FF94EB}"/>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0" name="CasellaDiTesto 99">
            <a:extLst>
              <a:ext uri="{FF2B5EF4-FFF2-40B4-BE49-F238E27FC236}">
                <a16:creationId xmlns:a16="http://schemas.microsoft.com/office/drawing/2014/main" id="{5CCFC98E-C0B7-4F81-BF2B-1513FB6A6D1B}"/>
              </a:ext>
            </a:extLst>
          </p:cNvPr>
          <p:cNvSpPr txBox="1"/>
          <p:nvPr/>
        </p:nvSpPr>
        <p:spPr>
          <a:xfrm>
            <a:off x="574136" y="1630123"/>
            <a:ext cx="857192" cy="246221"/>
          </a:xfrm>
          <a:prstGeom prst="rect">
            <a:avLst/>
          </a:prstGeom>
          <a:noFill/>
        </p:spPr>
        <p:txBody>
          <a:bodyPr wrap="square" rtlCol="0">
            <a:spAutoFit/>
          </a:bodyPr>
          <a:lstStyle/>
          <a:p>
            <a:r>
              <a:rPr lang="en-US" sz="1000" dirty="0"/>
              <a:t>username</a:t>
            </a:r>
            <a:endParaRPr lang="it-IT" sz="1100" dirty="0"/>
          </a:p>
        </p:txBody>
      </p:sp>
      <p:grpSp>
        <p:nvGrpSpPr>
          <p:cNvPr id="101" name="Gruppo 100">
            <a:extLst>
              <a:ext uri="{FF2B5EF4-FFF2-40B4-BE49-F238E27FC236}">
                <a16:creationId xmlns:a16="http://schemas.microsoft.com/office/drawing/2014/main" id="{876D1E1A-5B52-4BE4-92C9-83B65E38118B}"/>
              </a:ext>
            </a:extLst>
          </p:cNvPr>
          <p:cNvGrpSpPr/>
          <p:nvPr/>
        </p:nvGrpSpPr>
        <p:grpSpPr>
          <a:xfrm>
            <a:off x="1209998" y="1865669"/>
            <a:ext cx="390704" cy="95395"/>
            <a:chOff x="844210" y="415639"/>
            <a:chExt cx="390704" cy="95395"/>
          </a:xfrm>
        </p:grpSpPr>
        <p:cxnSp>
          <p:nvCxnSpPr>
            <p:cNvPr id="102" name="Connettore diritto 101">
              <a:extLst>
                <a:ext uri="{FF2B5EF4-FFF2-40B4-BE49-F238E27FC236}">
                  <a16:creationId xmlns:a16="http://schemas.microsoft.com/office/drawing/2014/main" id="{F13B4AC0-67F7-4B6C-9FC7-AFB891CF36D2}"/>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Ovale 102">
              <a:extLst>
                <a:ext uri="{FF2B5EF4-FFF2-40B4-BE49-F238E27FC236}">
                  <a16:creationId xmlns:a16="http://schemas.microsoft.com/office/drawing/2014/main" id="{E38114D2-DF9B-4C59-943D-DC1CE210EBB3}"/>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4" name="CasellaDiTesto 103">
            <a:extLst>
              <a:ext uri="{FF2B5EF4-FFF2-40B4-BE49-F238E27FC236}">
                <a16:creationId xmlns:a16="http://schemas.microsoft.com/office/drawing/2014/main" id="{641294FB-1653-4CAE-8A5C-F7A5119BFD99}"/>
              </a:ext>
            </a:extLst>
          </p:cNvPr>
          <p:cNvSpPr txBox="1"/>
          <p:nvPr/>
        </p:nvSpPr>
        <p:spPr>
          <a:xfrm>
            <a:off x="576200" y="1781148"/>
            <a:ext cx="857192" cy="246221"/>
          </a:xfrm>
          <a:prstGeom prst="rect">
            <a:avLst/>
          </a:prstGeom>
          <a:noFill/>
        </p:spPr>
        <p:txBody>
          <a:bodyPr wrap="square" rtlCol="0">
            <a:spAutoFit/>
          </a:bodyPr>
          <a:lstStyle/>
          <a:p>
            <a:r>
              <a:rPr lang="en-US" sz="1000" dirty="0"/>
              <a:t>password</a:t>
            </a:r>
            <a:endParaRPr lang="it-IT" sz="1100" dirty="0"/>
          </a:p>
        </p:txBody>
      </p:sp>
      <p:grpSp>
        <p:nvGrpSpPr>
          <p:cNvPr id="105" name="Gruppo 104">
            <a:extLst>
              <a:ext uri="{FF2B5EF4-FFF2-40B4-BE49-F238E27FC236}">
                <a16:creationId xmlns:a16="http://schemas.microsoft.com/office/drawing/2014/main" id="{49759FF9-2B95-4ECC-AD20-AB1901029031}"/>
              </a:ext>
            </a:extLst>
          </p:cNvPr>
          <p:cNvGrpSpPr/>
          <p:nvPr/>
        </p:nvGrpSpPr>
        <p:grpSpPr>
          <a:xfrm rot="16200000">
            <a:off x="1531216" y="2175023"/>
            <a:ext cx="390704" cy="95395"/>
            <a:chOff x="844210" y="415639"/>
            <a:chExt cx="390704" cy="95395"/>
          </a:xfrm>
        </p:grpSpPr>
        <p:cxnSp>
          <p:nvCxnSpPr>
            <p:cNvPr id="106" name="Connettore diritto 105">
              <a:extLst>
                <a:ext uri="{FF2B5EF4-FFF2-40B4-BE49-F238E27FC236}">
                  <a16:creationId xmlns:a16="http://schemas.microsoft.com/office/drawing/2014/main" id="{30D2B809-560E-4C52-AF8A-B76F1F95A8C6}"/>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10" name="Ovale 109">
              <a:extLst>
                <a:ext uri="{FF2B5EF4-FFF2-40B4-BE49-F238E27FC236}">
                  <a16:creationId xmlns:a16="http://schemas.microsoft.com/office/drawing/2014/main" id="{F43A24D9-FCB3-42C7-AFFA-932F906AB0F9}"/>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1" name="CasellaDiTesto 110">
            <a:extLst>
              <a:ext uri="{FF2B5EF4-FFF2-40B4-BE49-F238E27FC236}">
                <a16:creationId xmlns:a16="http://schemas.microsoft.com/office/drawing/2014/main" id="{C716DA6F-2E26-4BBA-94C2-114413841B6C}"/>
              </a:ext>
            </a:extLst>
          </p:cNvPr>
          <p:cNvSpPr txBox="1"/>
          <p:nvPr/>
        </p:nvSpPr>
        <p:spPr>
          <a:xfrm>
            <a:off x="1431328" y="2356502"/>
            <a:ext cx="643836" cy="246221"/>
          </a:xfrm>
          <a:prstGeom prst="rect">
            <a:avLst/>
          </a:prstGeom>
          <a:noFill/>
        </p:spPr>
        <p:txBody>
          <a:bodyPr wrap="square" rtlCol="0">
            <a:spAutoFit/>
          </a:bodyPr>
          <a:lstStyle/>
          <a:p>
            <a:r>
              <a:rPr lang="en-US" sz="1000" dirty="0"/>
              <a:t>email</a:t>
            </a:r>
            <a:endParaRPr lang="it-IT" sz="1100" dirty="0"/>
          </a:p>
        </p:txBody>
      </p:sp>
      <p:grpSp>
        <p:nvGrpSpPr>
          <p:cNvPr id="112" name="Gruppo 111">
            <a:extLst>
              <a:ext uri="{FF2B5EF4-FFF2-40B4-BE49-F238E27FC236}">
                <a16:creationId xmlns:a16="http://schemas.microsoft.com/office/drawing/2014/main" id="{F5B307ED-A606-4FE0-87D9-49EB0DC37DD0}"/>
              </a:ext>
            </a:extLst>
          </p:cNvPr>
          <p:cNvGrpSpPr/>
          <p:nvPr/>
        </p:nvGrpSpPr>
        <p:grpSpPr>
          <a:xfrm rot="16200000">
            <a:off x="1805363" y="2175023"/>
            <a:ext cx="390704" cy="95395"/>
            <a:chOff x="844210" y="415639"/>
            <a:chExt cx="390704" cy="95395"/>
          </a:xfrm>
        </p:grpSpPr>
        <p:cxnSp>
          <p:nvCxnSpPr>
            <p:cNvPr id="113" name="Connettore diritto 112">
              <a:extLst>
                <a:ext uri="{FF2B5EF4-FFF2-40B4-BE49-F238E27FC236}">
                  <a16:creationId xmlns:a16="http://schemas.microsoft.com/office/drawing/2014/main" id="{22257DC7-2362-44B1-B6E7-6FE782D83186}"/>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14" name="Ovale 113">
              <a:extLst>
                <a:ext uri="{FF2B5EF4-FFF2-40B4-BE49-F238E27FC236}">
                  <a16:creationId xmlns:a16="http://schemas.microsoft.com/office/drawing/2014/main" id="{1AA3C8FA-59C6-42BE-8B0E-CF885B00262C}"/>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5" name="CasellaDiTesto 114">
            <a:extLst>
              <a:ext uri="{FF2B5EF4-FFF2-40B4-BE49-F238E27FC236}">
                <a16:creationId xmlns:a16="http://schemas.microsoft.com/office/drawing/2014/main" id="{D0F1A865-85E7-4565-887F-9EC0B5339D54}"/>
              </a:ext>
            </a:extLst>
          </p:cNvPr>
          <p:cNvSpPr txBox="1"/>
          <p:nvPr/>
        </p:nvSpPr>
        <p:spPr>
          <a:xfrm>
            <a:off x="1756613" y="2356502"/>
            <a:ext cx="643836" cy="246221"/>
          </a:xfrm>
          <a:prstGeom prst="rect">
            <a:avLst/>
          </a:prstGeom>
          <a:noFill/>
        </p:spPr>
        <p:txBody>
          <a:bodyPr wrap="square" rtlCol="0">
            <a:spAutoFit/>
          </a:bodyPr>
          <a:lstStyle/>
          <a:p>
            <a:r>
              <a:rPr lang="en-US" sz="1000" dirty="0"/>
              <a:t>blocked</a:t>
            </a:r>
            <a:endParaRPr lang="it-IT" sz="1100" dirty="0"/>
          </a:p>
        </p:txBody>
      </p:sp>
      <p:grpSp>
        <p:nvGrpSpPr>
          <p:cNvPr id="116" name="Gruppo 115">
            <a:extLst>
              <a:ext uri="{FF2B5EF4-FFF2-40B4-BE49-F238E27FC236}">
                <a16:creationId xmlns:a16="http://schemas.microsoft.com/office/drawing/2014/main" id="{0A4A0180-4EFA-4A2D-8FC7-50ADBE06A969}"/>
              </a:ext>
            </a:extLst>
          </p:cNvPr>
          <p:cNvGrpSpPr/>
          <p:nvPr/>
        </p:nvGrpSpPr>
        <p:grpSpPr>
          <a:xfrm rot="16200000">
            <a:off x="2230826" y="2169385"/>
            <a:ext cx="390704" cy="95395"/>
            <a:chOff x="844210" y="415639"/>
            <a:chExt cx="390704" cy="95395"/>
          </a:xfrm>
        </p:grpSpPr>
        <p:cxnSp>
          <p:nvCxnSpPr>
            <p:cNvPr id="117" name="Connettore diritto 116">
              <a:extLst>
                <a:ext uri="{FF2B5EF4-FFF2-40B4-BE49-F238E27FC236}">
                  <a16:creationId xmlns:a16="http://schemas.microsoft.com/office/drawing/2014/main" id="{B8347174-1109-44E8-8DFF-E75B0C9D323C}"/>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18" name="Ovale 117">
              <a:extLst>
                <a:ext uri="{FF2B5EF4-FFF2-40B4-BE49-F238E27FC236}">
                  <a16:creationId xmlns:a16="http://schemas.microsoft.com/office/drawing/2014/main" id="{9BF04422-CD29-49AB-B825-18B61508F3D9}"/>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9" name="CasellaDiTesto 118">
            <a:extLst>
              <a:ext uri="{FF2B5EF4-FFF2-40B4-BE49-F238E27FC236}">
                <a16:creationId xmlns:a16="http://schemas.microsoft.com/office/drawing/2014/main" id="{F18FB17A-CBF4-4867-B04C-744DF296FC05}"/>
              </a:ext>
            </a:extLst>
          </p:cNvPr>
          <p:cNvSpPr txBox="1"/>
          <p:nvPr/>
        </p:nvSpPr>
        <p:spPr>
          <a:xfrm>
            <a:off x="2222349" y="2365251"/>
            <a:ext cx="643836" cy="246221"/>
          </a:xfrm>
          <a:prstGeom prst="rect">
            <a:avLst/>
          </a:prstGeom>
          <a:noFill/>
        </p:spPr>
        <p:txBody>
          <a:bodyPr wrap="square" rtlCol="0">
            <a:spAutoFit/>
          </a:bodyPr>
          <a:lstStyle/>
          <a:p>
            <a:r>
              <a:rPr lang="en-US" sz="1000" dirty="0"/>
              <a:t>role</a:t>
            </a:r>
            <a:endParaRPr lang="it-IT" sz="1100" dirty="0"/>
          </a:p>
        </p:txBody>
      </p:sp>
      <p:grpSp>
        <p:nvGrpSpPr>
          <p:cNvPr id="9" name="Gruppo 8">
            <a:extLst>
              <a:ext uri="{FF2B5EF4-FFF2-40B4-BE49-F238E27FC236}">
                <a16:creationId xmlns:a16="http://schemas.microsoft.com/office/drawing/2014/main" id="{F32F4A16-A471-4F6B-A12E-FA431D894112}"/>
              </a:ext>
            </a:extLst>
          </p:cNvPr>
          <p:cNvGrpSpPr/>
          <p:nvPr/>
        </p:nvGrpSpPr>
        <p:grpSpPr>
          <a:xfrm>
            <a:off x="3511548" y="2563007"/>
            <a:ext cx="645030" cy="246221"/>
            <a:chOff x="5506765" y="677703"/>
            <a:chExt cx="645030" cy="246221"/>
          </a:xfrm>
        </p:grpSpPr>
        <p:grpSp>
          <p:nvGrpSpPr>
            <p:cNvPr id="127" name="Gruppo 126">
              <a:extLst>
                <a:ext uri="{FF2B5EF4-FFF2-40B4-BE49-F238E27FC236}">
                  <a16:creationId xmlns:a16="http://schemas.microsoft.com/office/drawing/2014/main" id="{58480BEF-7406-41D2-AFE3-4B80A30B4D25}"/>
                </a:ext>
              </a:extLst>
            </p:cNvPr>
            <p:cNvGrpSpPr/>
            <p:nvPr/>
          </p:nvGrpSpPr>
          <p:grpSpPr>
            <a:xfrm>
              <a:off x="5761091" y="757513"/>
              <a:ext cx="390704" cy="95395"/>
              <a:chOff x="844210" y="415639"/>
              <a:chExt cx="390704" cy="95395"/>
            </a:xfrm>
            <a:solidFill>
              <a:schemeClr val="accent1">
                <a:lumMod val="60000"/>
                <a:lumOff val="40000"/>
              </a:schemeClr>
            </a:solidFill>
          </p:grpSpPr>
          <p:cxnSp>
            <p:nvCxnSpPr>
              <p:cNvPr id="128" name="Connettore diritto 127">
                <a:extLst>
                  <a:ext uri="{FF2B5EF4-FFF2-40B4-BE49-F238E27FC236}">
                    <a16:creationId xmlns:a16="http://schemas.microsoft.com/office/drawing/2014/main" id="{AB448305-EF11-4036-99F1-63A531B6FB7D}"/>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29" name="Ovale 128">
                <a:extLst>
                  <a:ext uri="{FF2B5EF4-FFF2-40B4-BE49-F238E27FC236}">
                    <a16:creationId xmlns:a16="http://schemas.microsoft.com/office/drawing/2014/main" id="{8B74192E-129F-4548-A5F2-8613FA68A92F}"/>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2" name="CasellaDiTesto 131">
              <a:extLst>
                <a:ext uri="{FF2B5EF4-FFF2-40B4-BE49-F238E27FC236}">
                  <a16:creationId xmlns:a16="http://schemas.microsoft.com/office/drawing/2014/main" id="{5E9FA251-6015-434A-BD52-D08322BBA3AF}"/>
                </a:ext>
              </a:extLst>
            </p:cNvPr>
            <p:cNvSpPr txBox="1"/>
            <p:nvPr/>
          </p:nvSpPr>
          <p:spPr>
            <a:xfrm>
              <a:off x="5506765" y="677703"/>
              <a:ext cx="384972" cy="246221"/>
            </a:xfrm>
            <a:prstGeom prst="rect">
              <a:avLst/>
            </a:prstGeom>
            <a:noFill/>
          </p:spPr>
          <p:txBody>
            <a:bodyPr wrap="square" rtlCol="0">
              <a:spAutoFit/>
            </a:bodyPr>
            <a:lstStyle/>
            <a:p>
              <a:r>
                <a:rPr lang="en-US" sz="1000" dirty="0"/>
                <a:t>Id</a:t>
              </a:r>
              <a:endParaRPr lang="it-IT" sz="1100" dirty="0"/>
            </a:p>
          </p:txBody>
        </p:sp>
      </p:grpSp>
      <p:grpSp>
        <p:nvGrpSpPr>
          <p:cNvPr id="136" name="Gruppo 135">
            <a:extLst>
              <a:ext uri="{FF2B5EF4-FFF2-40B4-BE49-F238E27FC236}">
                <a16:creationId xmlns:a16="http://schemas.microsoft.com/office/drawing/2014/main" id="{9F8424BD-133F-4803-BC2B-160BFA27CDB5}"/>
              </a:ext>
            </a:extLst>
          </p:cNvPr>
          <p:cNvGrpSpPr/>
          <p:nvPr/>
        </p:nvGrpSpPr>
        <p:grpSpPr>
          <a:xfrm>
            <a:off x="5749848" y="1013841"/>
            <a:ext cx="390704" cy="95395"/>
            <a:chOff x="844210" y="415639"/>
            <a:chExt cx="390704" cy="95395"/>
          </a:xfrm>
        </p:grpSpPr>
        <p:cxnSp>
          <p:nvCxnSpPr>
            <p:cNvPr id="137" name="Connettore diritto 136">
              <a:extLst>
                <a:ext uri="{FF2B5EF4-FFF2-40B4-BE49-F238E27FC236}">
                  <a16:creationId xmlns:a16="http://schemas.microsoft.com/office/drawing/2014/main" id="{FBA43A07-177E-4037-85B4-AF283249C2C9}"/>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38" name="Ovale 137">
              <a:extLst>
                <a:ext uri="{FF2B5EF4-FFF2-40B4-BE49-F238E27FC236}">
                  <a16:creationId xmlns:a16="http://schemas.microsoft.com/office/drawing/2014/main" id="{D6EC5932-9BF1-4BC6-AFB6-42FA839D73B8}"/>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9" name="CasellaDiTesto 138">
            <a:extLst>
              <a:ext uri="{FF2B5EF4-FFF2-40B4-BE49-F238E27FC236}">
                <a16:creationId xmlns:a16="http://schemas.microsoft.com/office/drawing/2014/main" id="{B09EB401-7E76-4363-9BA3-256144FEAEC4}"/>
              </a:ext>
            </a:extLst>
          </p:cNvPr>
          <p:cNvSpPr txBox="1"/>
          <p:nvPr/>
        </p:nvSpPr>
        <p:spPr>
          <a:xfrm>
            <a:off x="5342816" y="935669"/>
            <a:ext cx="602383" cy="246221"/>
          </a:xfrm>
          <a:prstGeom prst="rect">
            <a:avLst/>
          </a:prstGeom>
          <a:noFill/>
        </p:spPr>
        <p:txBody>
          <a:bodyPr wrap="square" rtlCol="0">
            <a:spAutoFit/>
          </a:bodyPr>
          <a:lstStyle/>
          <a:p>
            <a:r>
              <a:rPr lang="en-US" sz="1000" dirty="0"/>
              <a:t>word</a:t>
            </a:r>
            <a:endParaRPr lang="it-IT" sz="1100" dirty="0"/>
          </a:p>
        </p:txBody>
      </p:sp>
      <p:grpSp>
        <p:nvGrpSpPr>
          <p:cNvPr id="140" name="Gruppo 139">
            <a:extLst>
              <a:ext uri="{FF2B5EF4-FFF2-40B4-BE49-F238E27FC236}">
                <a16:creationId xmlns:a16="http://schemas.microsoft.com/office/drawing/2014/main" id="{803F337A-1DAD-46D6-ACB1-579D7A9F02A8}"/>
              </a:ext>
            </a:extLst>
          </p:cNvPr>
          <p:cNvGrpSpPr/>
          <p:nvPr/>
        </p:nvGrpSpPr>
        <p:grpSpPr>
          <a:xfrm>
            <a:off x="3744869" y="2813856"/>
            <a:ext cx="390704" cy="95395"/>
            <a:chOff x="844210" y="415639"/>
            <a:chExt cx="390704" cy="95395"/>
          </a:xfrm>
        </p:grpSpPr>
        <p:cxnSp>
          <p:nvCxnSpPr>
            <p:cNvPr id="141" name="Connettore diritto 140">
              <a:extLst>
                <a:ext uri="{FF2B5EF4-FFF2-40B4-BE49-F238E27FC236}">
                  <a16:creationId xmlns:a16="http://schemas.microsoft.com/office/drawing/2014/main" id="{FB66F021-F10E-4D3B-9971-4B8191D01F6C}"/>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42" name="Ovale 141">
              <a:extLst>
                <a:ext uri="{FF2B5EF4-FFF2-40B4-BE49-F238E27FC236}">
                  <a16:creationId xmlns:a16="http://schemas.microsoft.com/office/drawing/2014/main" id="{40F7B54A-0093-451E-BCC7-1452CBD1E636}"/>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43" name="CasellaDiTesto 142">
            <a:extLst>
              <a:ext uri="{FF2B5EF4-FFF2-40B4-BE49-F238E27FC236}">
                <a16:creationId xmlns:a16="http://schemas.microsoft.com/office/drawing/2014/main" id="{B56025AB-70F1-4960-9F8D-880A87E1F6B1}"/>
              </a:ext>
            </a:extLst>
          </p:cNvPr>
          <p:cNvSpPr txBox="1"/>
          <p:nvPr/>
        </p:nvSpPr>
        <p:spPr>
          <a:xfrm>
            <a:off x="3188420" y="2725740"/>
            <a:ext cx="781218" cy="246221"/>
          </a:xfrm>
          <a:prstGeom prst="rect">
            <a:avLst/>
          </a:prstGeom>
          <a:noFill/>
        </p:spPr>
        <p:txBody>
          <a:bodyPr wrap="square" rtlCol="0">
            <a:spAutoFit/>
          </a:bodyPr>
          <a:lstStyle/>
          <a:p>
            <a:r>
              <a:rPr lang="en-US" sz="1000" dirty="0"/>
              <a:t>answer1</a:t>
            </a:r>
            <a:endParaRPr lang="it-IT" sz="1100" dirty="0"/>
          </a:p>
        </p:txBody>
      </p:sp>
      <p:grpSp>
        <p:nvGrpSpPr>
          <p:cNvPr id="144" name="Gruppo 143">
            <a:extLst>
              <a:ext uri="{FF2B5EF4-FFF2-40B4-BE49-F238E27FC236}">
                <a16:creationId xmlns:a16="http://schemas.microsoft.com/office/drawing/2014/main" id="{630F9AC4-4254-46F8-9D1A-2A53D3CE06E2}"/>
              </a:ext>
            </a:extLst>
          </p:cNvPr>
          <p:cNvGrpSpPr/>
          <p:nvPr/>
        </p:nvGrpSpPr>
        <p:grpSpPr>
          <a:xfrm>
            <a:off x="3744869" y="2981705"/>
            <a:ext cx="390704" cy="95395"/>
            <a:chOff x="844210" y="415639"/>
            <a:chExt cx="390704" cy="95395"/>
          </a:xfrm>
        </p:grpSpPr>
        <p:cxnSp>
          <p:nvCxnSpPr>
            <p:cNvPr id="145" name="Connettore diritto 144">
              <a:extLst>
                <a:ext uri="{FF2B5EF4-FFF2-40B4-BE49-F238E27FC236}">
                  <a16:creationId xmlns:a16="http://schemas.microsoft.com/office/drawing/2014/main" id="{122D8BF2-1AA7-4E6A-A6AB-5B3114659844}"/>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46" name="Ovale 145">
              <a:extLst>
                <a:ext uri="{FF2B5EF4-FFF2-40B4-BE49-F238E27FC236}">
                  <a16:creationId xmlns:a16="http://schemas.microsoft.com/office/drawing/2014/main" id="{4D15730D-5496-499E-8FFA-AE8B1C8AD6F5}"/>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7" name="Gruppo 146">
            <a:extLst>
              <a:ext uri="{FF2B5EF4-FFF2-40B4-BE49-F238E27FC236}">
                <a16:creationId xmlns:a16="http://schemas.microsoft.com/office/drawing/2014/main" id="{9BF9ABDE-3CB5-482A-93FC-F2392330651B}"/>
              </a:ext>
            </a:extLst>
          </p:cNvPr>
          <p:cNvGrpSpPr/>
          <p:nvPr/>
        </p:nvGrpSpPr>
        <p:grpSpPr>
          <a:xfrm>
            <a:off x="3744869" y="3133197"/>
            <a:ext cx="390704" cy="95395"/>
            <a:chOff x="844210" y="415639"/>
            <a:chExt cx="390704" cy="95395"/>
          </a:xfrm>
        </p:grpSpPr>
        <p:cxnSp>
          <p:nvCxnSpPr>
            <p:cNvPr id="148" name="Connettore diritto 147">
              <a:extLst>
                <a:ext uri="{FF2B5EF4-FFF2-40B4-BE49-F238E27FC236}">
                  <a16:creationId xmlns:a16="http://schemas.microsoft.com/office/drawing/2014/main" id="{197F419D-6EBC-47D3-AE5F-F04A7D524460}"/>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49" name="Ovale 148">
              <a:extLst>
                <a:ext uri="{FF2B5EF4-FFF2-40B4-BE49-F238E27FC236}">
                  <a16:creationId xmlns:a16="http://schemas.microsoft.com/office/drawing/2014/main" id="{F5023DE3-F8EE-4A40-BBF5-B0A39B37706C}"/>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50" name="CasellaDiTesto 149">
            <a:extLst>
              <a:ext uri="{FF2B5EF4-FFF2-40B4-BE49-F238E27FC236}">
                <a16:creationId xmlns:a16="http://schemas.microsoft.com/office/drawing/2014/main" id="{37985D2E-43BC-4365-8AD8-77A5197089E0}"/>
              </a:ext>
            </a:extLst>
          </p:cNvPr>
          <p:cNvSpPr txBox="1"/>
          <p:nvPr/>
        </p:nvSpPr>
        <p:spPr>
          <a:xfrm>
            <a:off x="3197914" y="2900542"/>
            <a:ext cx="781218" cy="246221"/>
          </a:xfrm>
          <a:prstGeom prst="rect">
            <a:avLst/>
          </a:prstGeom>
          <a:noFill/>
        </p:spPr>
        <p:txBody>
          <a:bodyPr wrap="square" rtlCol="0">
            <a:spAutoFit/>
          </a:bodyPr>
          <a:lstStyle/>
          <a:p>
            <a:r>
              <a:rPr lang="en-US" sz="1000" dirty="0"/>
              <a:t>answer2</a:t>
            </a:r>
            <a:endParaRPr lang="it-IT" sz="1100" dirty="0"/>
          </a:p>
        </p:txBody>
      </p:sp>
      <p:sp>
        <p:nvSpPr>
          <p:cNvPr id="151" name="CasellaDiTesto 150">
            <a:extLst>
              <a:ext uri="{FF2B5EF4-FFF2-40B4-BE49-F238E27FC236}">
                <a16:creationId xmlns:a16="http://schemas.microsoft.com/office/drawing/2014/main" id="{CDFA96EC-1A17-4963-B786-95156B5FA30E}"/>
              </a:ext>
            </a:extLst>
          </p:cNvPr>
          <p:cNvSpPr txBox="1"/>
          <p:nvPr/>
        </p:nvSpPr>
        <p:spPr>
          <a:xfrm>
            <a:off x="3197735" y="3060235"/>
            <a:ext cx="781218" cy="246221"/>
          </a:xfrm>
          <a:prstGeom prst="rect">
            <a:avLst/>
          </a:prstGeom>
          <a:noFill/>
        </p:spPr>
        <p:txBody>
          <a:bodyPr wrap="square" rtlCol="0">
            <a:spAutoFit/>
          </a:bodyPr>
          <a:lstStyle/>
          <a:p>
            <a:r>
              <a:rPr lang="en-US" sz="1000" dirty="0"/>
              <a:t>answer3</a:t>
            </a:r>
            <a:endParaRPr lang="it-IT" sz="1100" dirty="0"/>
          </a:p>
        </p:txBody>
      </p:sp>
      <p:grpSp>
        <p:nvGrpSpPr>
          <p:cNvPr id="158" name="Gruppo 157">
            <a:extLst>
              <a:ext uri="{FF2B5EF4-FFF2-40B4-BE49-F238E27FC236}">
                <a16:creationId xmlns:a16="http://schemas.microsoft.com/office/drawing/2014/main" id="{C632792E-A385-44A7-965E-1E96770C910D}"/>
              </a:ext>
            </a:extLst>
          </p:cNvPr>
          <p:cNvGrpSpPr/>
          <p:nvPr/>
        </p:nvGrpSpPr>
        <p:grpSpPr>
          <a:xfrm rot="10800000">
            <a:off x="5448655" y="3073585"/>
            <a:ext cx="390704" cy="95395"/>
            <a:chOff x="844210" y="415639"/>
            <a:chExt cx="390704" cy="95395"/>
          </a:xfrm>
        </p:grpSpPr>
        <p:cxnSp>
          <p:nvCxnSpPr>
            <p:cNvPr id="159" name="Connettore diritto 158">
              <a:extLst>
                <a:ext uri="{FF2B5EF4-FFF2-40B4-BE49-F238E27FC236}">
                  <a16:creationId xmlns:a16="http://schemas.microsoft.com/office/drawing/2014/main" id="{1A6990D7-590B-480F-8834-2BF448264300}"/>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60" name="Ovale 159">
              <a:extLst>
                <a:ext uri="{FF2B5EF4-FFF2-40B4-BE49-F238E27FC236}">
                  <a16:creationId xmlns:a16="http://schemas.microsoft.com/office/drawing/2014/main" id="{1969A328-A3BD-4886-B674-37E754B417B5}"/>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61" name="CasellaDiTesto 160">
            <a:extLst>
              <a:ext uri="{FF2B5EF4-FFF2-40B4-BE49-F238E27FC236}">
                <a16:creationId xmlns:a16="http://schemas.microsoft.com/office/drawing/2014/main" id="{1723C5EC-6F62-4D1F-9B3D-865BFA1B358F}"/>
              </a:ext>
            </a:extLst>
          </p:cNvPr>
          <p:cNvSpPr txBox="1"/>
          <p:nvPr/>
        </p:nvSpPr>
        <p:spPr>
          <a:xfrm>
            <a:off x="5678437" y="3105556"/>
            <a:ext cx="781218" cy="246221"/>
          </a:xfrm>
          <a:prstGeom prst="rect">
            <a:avLst/>
          </a:prstGeom>
          <a:noFill/>
        </p:spPr>
        <p:txBody>
          <a:bodyPr wrap="square" rtlCol="0">
            <a:spAutoFit/>
          </a:bodyPr>
          <a:lstStyle/>
          <a:p>
            <a:r>
              <a:rPr lang="en-US" sz="1000" dirty="0"/>
              <a:t>deleted</a:t>
            </a:r>
            <a:endParaRPr lang="it-IT" sz="1100" dirty="0"/>
          </a:p>
        </p:txBody>
      </p:sp>
      <p:grpSp>
        <p:nvGrpSpPr>
          <p:cNvPr id="162" name="Gruppo 161">
            <a:extLst>
              <a:ext uri="{FF2B5EF4-FFF2-40B4-BE49-F238E27FC236}">
                <a16:creationId xmlns:a16="http://schemas.microsoft.com/office/drawing/2014/main" id="{F9485BF1-4DA4-4CBF-9357-ECDB9C33BB2A}"/>
              </a:ext>
            </a:extLst>
          </p:cNvPr>
          <p:cNvGrpSpPr/>
          <p:nvPr/>
        </p:nvGrpSpPr>
        <p:grpSpPr>
          <a:xfrm>
            <a:off x="5502390" y="759069"/>
            <a:ext cx="645030" cy="246221"/>
            <a:chOff x="5506765" y="677703"/>
            <a:chExt cx="645030" cy="246221"/>
          </a:xfrm>
        </p:grpSpPr>
        <p:grpSp>
          <p:nvGrpSpPr>
            <p:cNvPr id="163" name="Gruppo 162">
              <a:extLst>
                <a:ext uri="{FF2B5EF4-FFF2-40B4-BE49-F238E27FC236}">
                  <a16:creationId xmlns:a16="http://schemas.microsoft.com/office/drawing/2014/main" id="{55668C2A-1B45-4A91-858A-F82ED3EF52BE}"/>
                </a:ext>
              </a:extLst>
            </p:cNvPr>
            <p:cNvGrpSpPr/>
            <p:nvPr/>
          </p:nvGrpSpPr>
          <p:grpSpPr>
            <a:xfrm>
              <a:off x="5761091" y="757513"/>
              <a:ext cx="390704" cy="95395"/>
              <a:chOff x="844210" y="415639"/>
              <a:chExt cx="390704" cy="95395"/>
            </a:xfrm>
            <a:solidFill>
              <a:schemeClr val="accent1">
                <a:lumMod val="60000"/>
                <a:lumOff val="40000"/>
              </a:schemeClr>
            </a:solidFill>
          </p:grpSpPr>
          <p:cxnSp>
            <p:nvCxnSpPr>
              <p:cNvPr id="165" name="Connettore diritto 164">
                <a:extLst>
                  <a:ext uri="{FF2B5EF4-FFF2-40B4-BE49-F238E27FC236}">
                    <a16:creationId xmlns:a16="http://schemas.microsoft.com/office/drawing/2014/main" id="{F03A2639-A87A-4B1F-9E31-16F842572FE1}"/>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66" name="Ovale 165">
                <a:extLst>
                  <a:ext uri="{FF2B5EF4-FFF2-40B4-BE49-F238E27FC236}">
                    <a16:creationId xmlns:a16="http://schemas.microsoft.com/office/drawing/2014/main" id="{58045C50-CB64-4A31-B14B-0349DEF40B9F}"/>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64" name="CasellaDiTesto 163">
              <a:extLst>
                <a:ext uri="{FF2B5EF4-FFF2-40B4-BE49-F238E27FC236}">
                  <a16:creationId xmlns:a16="http://schemas.microsoft.com/office/drawing/2014/main" id="{A67D8476-250F-4D2B-9B39-672161C4259F}"/>
                </a:ext>
              </a:extLst>
            </p:cNvPr>
            <p:cNvSpPr txBox="1"/>
            <p:nvPr/>
          </p:nvSpPr>
          <p:spPr>
            <a:xfrm>
              <a:off x="5506765" y="677703"/>
              <a:ext cx="384972" cy="246221"/>
            </a:xfrm>
            <a:prstGeom prst="rect">
              <a:avLst/>
            </a:prstGeom>
            <a:noFill/>
          </p:spPr>
          <p:txBody>
            <a:bodyPr wrap="square" rtlCol="0">
              <a:spAutoFit/>
            </a:bodyPr>
            <a:lstStyle/>
            <a:p>
              <a:r>
                <a:rPr lang="en-US" sz="1000" dirty="0"/>
                <a:t>Id</a:t>
              </a:r>
              <a:endParaRPr lang="it-IT" sz="1100" dirty="0"/>
            </a:p>
          </p:txBody>
        </p:sp>
      </p:grpSp>
      <p:grpSp>
        <p:nvGrpSpPr>
          <p:cNvPr id="167" name="Gruppo 166">
            <a:extLst>
              <a:ext uri="{FF2B5EF4-FFF2-40B4-BE49-F238E27FC236}">
                <a16:creationId xmlns:a16="http://schemas.microsoft.com/office/drawing/2014/main" id="{E8EA7CDB-3482-4766-9213-30D7F13C7E50}"/>
              </a:ext>
            </a:extLst>
          </p:cNvPr>
          <p:cNvGrpSpPr/>
          <p:nvPr/>
        </p:nvGrpSpPr>
        <p:grpSpPr>
          <a:xfrm>
            <a:off x="907285" y="3646420"/>
            <a:ext cx="645030" cy="246221"/>
            <a:chOff x="5506765" y="677703"/>
            <a:chExt cx="645030" cy="246221"/>
          </a:xfrm>
        </p:grpSpPr>
        <p:grpSp>
          <p:nvGrpSpPr>
            <p:cNvPr id="168" name="Gruppo 167">
              <a:extLst>
                <a:ext uri="{FF2B5EF4-FFF2-40B4-BE49-F238E27FC236}">
                  <a16:creationId xmlns:a16="http://schemas.microsoft.com/office/drawing/2014/main" id="{30498476-6ACC-414A-B159-FD2D2CC9B7E2}"/>
                </a:ext>
              </a:extLst>
            </p:cNvPr>
            <p:cNvGrpSpPr/>
            <p:nvPr/>
          </p:nvGrpSpPr>
          <p:grpSpPr>
            <a:xfrm>
              <a:off x="5761091" y="757513"/>
              <a:ext cx="390704" cy="95395"/>
              <a:chOff x="844210" y="415639"/>
              <a:chExt cx="390704" cy="95395"/>
            </a:xfrm>
            <a:solidFill>
              <a:schemeClr val="accent1">
                <a:lumMod val="60000"/>
                <a:lumOff val="40000"/>
              </a:schemeClr>
            </a:solidFill>
          </p:grpSpPr>
          <p:cxnSp>
            <p:nvCxnSpPr>
              <p:cNvPr id="170" name="Connettore diritto 169">
                <a:extLst>
                  <a:ext uri="{FF2B5EF4-FFF2-40B4-BE49-F238E27FC236}">
                    <a16:creationId xmlns:a16="http://schemas.microsoft.com/office/drawing/2014/main" id="{99F0CD96-B234-4CD5-9CEF-E1B247857E4B}"/>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71" name="Ovale 170">
                <a:extLst>
                  <a:ext uri="{FF2B5EF4-FFF2-40B4-BE49-F238E27FC236}">
                    <a16:creationId xmlns:a16="http://schemas.microsoft.com/office/drawing/2014/main" id="{43988272-4F9A-43B5-A095-6887B9A01363}"/>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69" name="CasellaDiTesto 168">
              <a:extLst>
                <a:ext uri="{FF2B5EF4-FFF2-40B4-BE49-F238E27FC236}">
                  <a16:creationId xmlns:a16="http://schemas.microsoft.com/office/drawing/2014/main" id="{7A38643B-A031-4034-9576-B9FFE39BEE8C}"/>
                </a:ext>
              </a:extLst>
            </p:cNvPr>
            <p:cNvSpPr txBox="1"/>
            <p:nvPr/>
          </p:nvSpPr>
          <p:spPr>
            <a:xfrm>
              <a:off x="5506765" y="677703"/>
              <a:ext cx="384972" cy="246221"/>
            </a:xfrm>
            <a:prstGeom prst="rect">
              <a:avLst/>
            </a:prstGeom>
            <a:noFill/>
          </p:spPr>
          <p:txBody>
            <a:bodyPr wrap="square" rtlCol="0">
              <a:spAutoFit/>
            </a:bodyPr>
            <a:lstStyle/>
            <a:p>
              <a:r>
                <a:rPr lang="en-US" sz="1000" dirty="0"/>
                <a:t>Id</a:t>
              </a:r>
              <a:endParaRPr lang="it-IT" sz="1100" dirty="0"/>
            </a:p>
          </p:txBody>
        </p:sp>
      </p:grpSp>
      <p:grpSp>
        <p:nvGrpSpPr>
          <p:cNvPr id="172" name="Gruppo 171">
            <a:extLst>
              <a:ext uri="{FF2B5EF4-FFF2-40B4-BE49-F238E27FC236}">
                <a16:creationId xmlns:a16="http://schemas.microsoft.com/office/drawing/2014/main" id="{4C756CC5-D5AB-4E58-83DC-12934FAE0C09}"/>
              </a:ext>
            </a:extLst>
          </p:cNvPr>
          <p:cNvGrpSpPr/>
          <p:nvPr/>
        </p:nvGrpSpPr>
        <p:grpSpPr>
          <a:xfrm>
            <a:off x="1143835" y="3900059"/>
            <a:ext cx="390704" cy="95395"/>
            <a:chOff x="844210" y="415639"/>
            <a:chExt cx="390704" cy="95395"/>
          </a:xfrm>
        </p:grpSpPr>
        <p:cxnSp>
          <p:nvCxnSpPr>
            <p:cNvPr id="173" name="Connettore diritto 172">
              <a:extLst>
                <a:ext uri="{FF2B5EF4-FFF2-40B4-BE49-F238E27FC236}">
                  <a16:creationId xmlns:a16="http://schemas.microsoft.com/office/drawing/2014/main" id="{D633F376-6518-4B10-9AFA-1B2A9E0D109A}"/>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74" name="Ovale 173">
              <a:extLst>
                <a:ext uri="{FF2B5EF4-FFF2-40B4-BE49-F238E27FC236}">
                  <a16:creationId xmlns:a16="http://schemas.microsoft.com/office/drawing/2014/main" id="{4BBBE6F3-937C-4E76-8A0A-2004179683B3}"/>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75" name="CasellaDiTesto 174">
            <a:extLst>
              <a:ext uri="{FF2B5EF4-FFF2-40B4-BE49-F238E27FC236}">
                <a16:creationId xmlns:a16="http://schemas.microsoft.com/office/drawing/2014/main" id="{53EF0311-D456-42A6-80D9-9E34F0348566}"/>
              </a:ext>
            </a:extLst>
          </p:cNvPr>
          <p:cNvSpPr txBox="1"/>
          <p:nvPr/>
        </p:nvSpPr>
        <p:spPr>
          <a:xfrm>
            <a:off x="726686" y="3806128"/>
            <a:ext cx="672557" cy="246221"/>
          </a:xfrm>
          <a:prstGeom prst="rect">
            <a:avLst/>
          </a:prstGeom>
          <a:noFill/>
        </p:spPr>
        <p:txBody>
          <a:bodyPr wrap="square" rtlCol="0">
            <a:spAutoFit/>
          </a:bodyPr>
          <a:lstStyle/>
          <a:p>
            <a:r>
              <a:rPr lang="en-US" sz="1000" dirty="0"/>
              <a:t>name</a:t>
            </a:r>
            <a:endParaRPr lang="it-IT" sz="1100" dirty="0"/>
          </a:p>
        </p:txBody>
      </p:sp>
      <p:grpSp>
        <p:nvGrpSpPr>
          <p:cNvPr id="176" name="Gruppo 175">
            <a:extLst>
              <a:ext uri="{FF2B5EF4-FFF2-40B4-BE49-F238E27FC236}">
                <a16:creationId xmlns:a16="http://schemas.microsoft.com/office/drawing/2014/main" id="{FDC224D3-0785-4123-8B8C-F669AF56F53D}"/>
              </a:ext>
            </a:extLst>
          </p:cNvPr>
          <p:cNvGrpSpPr/>
          <p:nvPr/>
        </p:nvGrpSpPr>
        <p:grpSpPr>
          <a:xfrm>
            <a:off x="1126748" y="4080651"/>
            <a:ext cx="390704" cy="95395"/>
            <a:chOff x="844210" y="415639"/>
            <a:chExt cx="390704" cy="95395"/>
          </a:xfrm>
        </p:grpSpPr>
        <p:cxnSp>
          <p:nvCxnSpPr>
            <p:cNvPr id="177" name="Connettore diritto 176">
              <a:extLst>
                <a:ext uri="{FF2B5EF4-FFF2-40B4-BE49-F238E27FC236}">
                  <a16:creationId xmlns:a16="http://schemas.microsoft.com/office/drawing/2014/main" id="{FC6FB91C-7443-406D-948A-30269B379251}"/>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78" name="Ovale 177">
              <a:extLst>
                <a:ext uri="{FF2B5EF4-FFF2-40B4-BE49-F238E27FC236}">
                  <a16:creationId xmlns:a16="http://schemas.microsoft.com/office/drawing/2014/main" id="{5173516D-E0D9-4A73-A870-A990578DACCF}"/>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79" name="CasellaDiTesto 178">
            <a:extLst>
              <a:ext uri="{FF2B5EF4-FFF2-40B4-BE49-F238E27FC236}">
                <a16:creationId xmlns:a16="http://schemas.microsoft.com/office/drawing/2014/main" id="{F9CD72F2-2D9F-4BCC-9905-04BC1693FA77}"/>
              </a:ext>
            </a:extLst>
          </p:cNvPr>
          <p:cNvSpPr txBox="1"/>
          <p:nvPr/>
        </p:nvSpPr>
        <p:spPr>
          <a:xfrm>
            <a:off x="751032" y="3980384"/>
            <a:ext cx="672557" cy="246221"/>
          </a:xfrm>
          <a:prstGeom prst="rect">
            <a:avLst/>
          </a:prstGeom>
          <a:noFill/>
        </p:spPr>
        <p:txBody>
          <a:bodyPr wrap="square" rtlCol="0">
            <a:spAutoFit/>
          </a:bodyPr>
          <a:lstStyle/>
          <a:p>
            <a:r>
              <a:rPr lang="en-US" sz="1000" dirty="0"/>
              <a:t>date</a:t>
            </a:r>
            <a:endParaRPr lang="it-IT" sz="1100" dirty="0"/>
          </a:p>
        </p:txBody>
      </p:sp>
      <p:grpSp>
        <p:nvGrpSpPr>
          <p:cNvPr id="180" name="Gruppo 179">
            <a:extLst>
              <a:ext uri="{FF2B5EF4-FFF2-40B4-BE49-F238E27FC236}">
                <a16:creationId xmlns:a16="http://schemas.microsoft.com/office/drawing/2014/main" id="{F584626B-0066-4174-A33B-E554AC56ED23}"/>
              </a:ext>
            </a:extLst>
          </p:cNvPr>
          <p:cNvGrpSpPr/>
          <p:nvPr/>
        </p:nvGrpSpPr>
        <p:grpSpPr>
          <a:xfrm rot="5400000">
            <a:off x="1577538" y="3484252"/>
            <a:ext cx="390704" cy="95395"/>
            <a:chOff x="844210" y="415639"/>
            <a:chExt cx="390704" cy="95395"/>
          </a:xfrm>
        </p:grpSpPr>
        <p:cxnSp>
          <p:nvCxnSpPr>
            <p:cNvPr id="181" name="Connettore diritto 180">
              <a:extLst>
                <a:ext uri="{FF2B5EF4-FFF2-40B4-BE49-F238E27FC236}">
                  <a16:creationId xmlns:a16="http://schemas.microsoft.com/office/drawing/2014/main" id="{A109DE68-7BFD-4BF6-97EE-E2E79C59CFEF}"/>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82" name="Ovale 181">
              <a:extLst>
                <a:ext uri="{FF2B5EF4-FFF2-40B4-BE49-F238E27FC236}">
                  <a16:creationId xmlns:a16="http://schemas.microsoft.com/office/drawing/2014/main" id="{F8C37213-02F7-4890-9B04-49E215274233}"/>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83" name="CasellaDiTesto 182">
            <a:extLst>
              <a:ext uri="{FF2B5EF4-FFF2-40B4-BE49-F238E27FC236}">
                <a16:creationId xmlns:a16="http://schemas.microsoft.com/office/drawing/2014/main" id="{47ECE32E-E0CC-4669-8919-0A34D58D19DA}"/>
              </a:ext>
            </a:extLst>
          </p:cNvPr>
          <p:cNvSpPr txBox="1"/>
          <p:nvPr/>
        </p:nvSpPr>
        <p:spPr>
          <a:xfrm>
            <a:off x="1517452" y="3105481"/>
            <a:ext cx="672557" cy="246221"/>
          </a:xfrm>
          <a:prstGeom prst="rect">
            <a:avLst/>
          </a:prstGeom>
          <a:noFill/>
        </p:spPr>
        <p:txBody>
          <a:bodyPr wrap="square" rtlCol="0">
            <a:spAutoFit/>
          </a:bodyPr>
          <a:lstStyle/>
          <a:p>
            <a:r>
              <a:rPr lang="en-US" sz="1000" dirty="0"/>
              <a:t>image</a:t>
            </a:r>
            <a:endParaRPr lang="it-IT" sz="1100" dirty="0"/>
          </a:p>
        </p:txBody>
      </p:sp>
      <p:grpSp>
        <p:nvGrpSpPr>
          <p:cNvPr id="184" name="Gruppo 183">
            <a:extLst>
              <a:ext uri="{FF2B5EF4-FFF2-40B4-BE49-F238E27FC236}">
                <a16:creationId xmlns:a16="http://schemas.microsoft.com/office/drawing/2014/main" id="{35B7B7F9-CEE5-437C-A1A3-FE692BACD507}"/>
              </a:ext>
            </a:extLst>
          </p:cNvPr>
          <p:cNvGrpSpPr/>
          <p:nvPr/>
        </p:nvGrpSpPr>
        <p:grpSpPr>
          <a:xfrm>
            <a:off x="76864" y="5911660"/>
            <a:ext cx="645030" cy="246221"/>
            <a:chOff x="5506765" y="677703"/>
            <a:chExt cx="645030" cy="246221"/>
          </a:xfrm>
        </p:grpSpPr>
        <p:grpSp>
          <p:nvGrpSpPr>
            <p:cNvPr id="185" name="Gruppo 184">
              <a:extLst>
                <a:ext uri="{FF2B5EF4-FFF2-40B4-BE49-F238E27FC236}">
                  <a16:creationId xmlns:a16="http://schemas.microsoft.com/office/drawing/2014/main" id="{3789A04A-966B-4372-963E-0816DC7AC7B7}"/>
                </a:ext>
              </a:extLst>
            </p:cNvPr>
            <p:cNvGrpSpPr/>
            <p:nvPr/>
          </p:nvGrpSpPr>
          <p:grpSpPr>
            <a:xfrm>
              <a:off x="5761091" y="757513"/>
              <a:ext cx="390704" cy="95395"/>
              <a:chOff x="844210" y="415639"/>
              <a:chExt cx="390704" cy="95395"/>
            </a:xfrm>
            <a:solidFill>
              <a:schemeClr val="accent1">
                <a:lumMod val="60000"/>
                <a:lumOff val="40000"/>
              </a:schemeClr>
            </a:solidFill>
          </p:grpSpPr>
          <p:cxnSp>
            <p:nvCxnSpPr>
              <p:cNvPr id="187" name="Connettore diritto 186">
                <a:extLst>
                  <a:ext uri="{FF2B5EF4-FFF2-40B4-BE49-F238E27FC236}">
                    <a16:creationId xmlns:a16="http://schemas.microsoft.com/office/drawing/2014/main" id="{55A2CB73-9C9E-4908-A84E-A4CE8F60B382}"/>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88" name="Ovale 187">
                <a:extLst>
                  <a:ext uri="{FF2B5EF4-FFF2-40B4-BE49-F238E27FC236}">
                    <a16:creationId xmlns:a16="http://schemas.microsoft.com/office/drawing/2014/main" id="{F18920BF-491C-4159-BB2B-584657A5204C}"/>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86" name="CasellaDiTesto 185">
              <a:extLst>
                <a:ext uri="{FF2B5EF4-FFF2-40B4-BE49-F238E27FC236}">
                  <a16:creationId xmlns:a16="http://schemas.microsoft.com/office/drawing/2014/main" id="{A03C9161-F889-4CD2-BA6A-0E0BB34E51D2}"/>
                </a:ext>
              </a:extLst>
            </p:cNvPr>
            <p:cNvSpPr txBox="1"/>
            <p:nvPr/>
          </p:nvSpPr>
          <p:spPr>
            <a:xfrm>
              <a:off x="5506765" y="677703"/>
              <a:ext cx="384972" cy="246221"/>
            </a:xfrm>
            <a:prstGeom prst="rect">
              <a:avLst/>
            </a:prstGeom>
            <a:noFill/>
          </p:spPr>
          <p:txBody>
            <a:bodyPr wrap="square" rtlCol="0">
              <a:spAutoFit/>
            </a:bodyPr>
            <a:lstStyle/>
            <a:p>
              <a:r>
                <a:rPr lang="en-US" sz="1000" dirty="0"/>
                <a:t>Id</a:t>
              </a:r>
              <a:endParaRPr lang="it-IT" sz="1100" dirty="0"/>
            </a:p>
          </p:txBody>
        </p:sp>
      </p:grpSp>
      <p:grpSp>
        <p:nvGrpSpPr>
          <p:cNvPr id="189" name="Gruppo 188">
            <a:extLst>
              <a:ext uri="{FF2B5EF4-FFF2-40B4-BE49-F238E27FC236}">
                <a16:creationId xmlns:a16="http://schemas.microsoft.com/office/drawing/2014/main" id="{B93DE894-9BCE-40B7-9E83-633F45D8BBF9}"/>
              </a:ext>
            </a:extLst>
          </p:cNvPr>
          <p:cNvGrpSpPr/>
          <p:nvPr/>
        </p:nvGrpSpPr>
        <p:grpSpPr>
          <a:xfrm>
            <a:off x="318978" y="6235637"/>
            <a:ext cx="390704" cy="95395"/>
            <a:chOff x="844210" y="415639"/>
            <a:chExt cx="390704" cy="95395"/>
          </a:xfrm>
        </p:grpSpPr>
        <p:cxnSp>
          <p:nvCxnSpPr>
            <p:cNvPr id="190" name="Connettore diritto 189">
              <a:extLst>
                <a:ext uri="{FF2B5EF4-FFF2-40B4-BE49-F238E27FC236}">
                  <a16:creationId xmlns:a16="http://schemas.microsoft.com/office/drawing/2014/main" id="{679A47BC-4D23-41B7-866D-88366AB8F223}"/>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191" name="Ovale 190">
              <a:extLst>
                <a:ext uri="{FF2B5EF4-FFF2-40B4-BE49-F238E27FC236}">
                  <a16:creationId xmlns:a16="http://schemas.microsoft.com/office/drawing/2014/main" id="{92330947-56EF-42D5-81AA-CCE1D4C52513}"/>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2" name="CasellaDiTesto 191">
            <a:extLst>
              <a:ext uri="{FF2B5EF4-FFF2-40B4-BE49-F238E27FC236}">
                <a16:creationId xmlns:a16="http://schemas.microsoft.com/office/drawing/2014/main" id="{FA4C4AD4-75C4-483F-AA44-85EE1A1817F5}"/>
              </a:ext>
            </a:extLst>
          </p:cNvPr>
          <p:cNvSpPr txBox="1"/>
          <p:nvPr/>
        </p:nvSpPr>
        <p:spPr>
          <a:xfrm>
            <a:off x="0" y="6150819"/>
            <a:ext cx="609073" cy="246221"/>
          </a:xfrm>
          <a:prstGeom prst="rect">
            <a:avLst/>
          </a:prstGeom>
          <a:noFill/>
        </p:spPr>
        <p:txBody>
          <a:bodyPr wrap="square" rtlCol="0">
            <a:spAutoFit/>
          </a:bodyPr>
          <a:lstStyle/>
          <a:p>
            <a:r>
              <a:rPr lang="en-US" sz="1000" dirty="0"/>
              <a:t>text</a:t>
            </a:r>
            <a:endParaRPr lang="it-IT" sz="1100" dirty="0"/>
          </a:p>
        </p:txBody>
      </p:sp>
      <p:grpSp>
        <p:nvGrpSpPr>
          <p:cNvPr id="193" name="Gruppo 192">
            <a:extLst>
              <a:ext uri="{FF2B5EF4-FFF2-40B4-BE49-F238E27FC236}">
                <a16:creationId xmlns:a16="http://schemas.microsoft.com/office/drawing/2014/main" id="{441A13BB-AA7C-4E27-BF89-018865B12F13}"/>
              </a:ext>
            </a:extLst>
          </p:cNvPr>
          <p:cNvGrpSpPr/>
          <p:nvPr/>
        </p:nvGrpSpPr>
        <p:grpSpPr>
          <a:xfrm>
            <a:off x="1862958" y="5998551"/>
            <a:ext cx="583190" cy="246692"/>
            <a:chOff x="5568605" y="757513"/>
            <a:chExt cx="583190" cy="246692"/>
          </a:xfrm>
        </p:grpSpPr>
        <p:grpSp>
          <p:nvGrpSpPr>
            <p:cNvPr id="194" name="Gruppo 193">
              <a:extLst>
                <a:ext uri="{FF2B5EF4-FFF2-40B4-BE49-F238E27FC236}">
                  <a16:creationId xmlns:a16="http://schemas.microsoft.com/office/drawing/2014/main" id="{629F38FA-F46E-4F2A-A916-43F512FBBCFC}"/>
                </a:ext>
              </a:extLst>
            </p:cNvPr>
            <p:cNvGrpSpPr/>
            <p:nvPr/>
          </p:nvGrpSpPr>
          <p:grpSpPr>
            <a:xfrm>
              <a:off x="5761091" y="757513"/>
              <a:ext cx="390704" cy="95395"/>
              <a:chOff x="844210" y="415639"/>
              <a:chExt cx="390704" cy="95395"/>
            </a:xfrm>
            <a:solidFill>
              <a:schemeClr val="accent1">
                <a:lumMod val="60000"/>
                <a:lumOff val="40000"/>
              </a:schemeClr>
            </a:solidFill>
          </p:grpSpPr>
          <p:cxnSp>
            <p:nvCxnSpPr>
              <p:cNvPr id="196" name="Connettore diritto 195">
                <a:extLst>
                  <a:ext uri="{FF2B5EF4-FFF2-40B4-BE49-F238E27FC236}">
                    <a16:creationId xmlns:a16="http://schemas.microsoft.com/office/drawing/2014/main" id="{E5B59682-AC3A-41C8-8F36-A10BDD1224C4}"/>
                  </a:ext>
                </a:extLst>
              </p:cNvPr>
              <p:cNvCxnSpPr>
                <a:cxnSpLocks/>
              </p:cNvCxnSpPr>
              <p:nvPr/>
            </p:nvCxnSpPr>
            <p:spPr>
              <a:xfrm>
                <a:off x="974856" y="461961"/>
                <a:ext cx="260058"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97" name="Ovale 196">
                <a:extLst>
                  <a:ext uri="{FF2B5EF4-FFF2-40B4-BE49-F238E27FC236}">
                    <a16:creationId xmlns:a16="http://schemas.microsoft.com/office/drawing/2014/main" id="{8BEC0FD1-695A-4B95-BE2B-E6F3B8F8FB97}"/>
                  </a:ext>
                </a:extLst>
              </p:cNvPr>
              <p:cNvSpPr/>
              <p:nvPr/>
            </p:nvSpPr>
            <p:spPr>
              <a:xfrm>
                <a:off x="844210" y="415639"/>
                <a:ext cx="123089" cy="9539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5" name="CasellaDiTesto 194">
              <a:extLst>
                <a:ext uri="{FF2B5EF4-FFF2-40B4-BE49-F238E27FC236}">
                  <a16:creationId xmlns:a16="http://schemas.microsoft.com/office/drawing/2014/main" id="{B22A97D9-B833-4330-A0D9-6FD8731FE432}"/>
                </a:ext>
              </a:extLst>
            </p:cNvPr>
            <p:cNvSpPr txBox="1"/>
            <p:nvPr/>
          </p:nvSpPr>
          <p:spPr>
            <a:xfrm>
              <a:off x="5568605" y="757984"/>
              <a:ext cx="384972" cy="246221"/>
            </a:xfrm>
            <a:prstGeom prst="rect">
              <a:avLst/>
            </a:prstGeom>
            <a:noFill/>
          </p:spPr>
          <p:txBody>
            <a:bodyPr wrap="square" rtlCol="0">
              <a:spAutoFit/>
            </a:bodyPr>
            <a:lstStyle/>
            <a:p>
              <a:r>
                <a:rPr lang="en-US" sz="1000" dirty="0"/>
                <a:t>Id</a:t>
              </a:r>
              <a:endParaRPr lang="it-IT" sz="1100" dirty="0"/>
            </a:p>
          </p:txBody>
        </p:sp>
      </p:grpSp>
      <p:grpSp>
        <p:nvGrpSpPr>
          <p:cNvPr id="198" name="Gruppo 197">
            <a:extLst>
              <a:ext uri="{FF2B5EF4-FFF2-40B4-BE49-F238E27FC236}">
                <a16:creationId xmlns:a16="http://schemas.microsoft.com/office/drawing/2014/main" id="{BE720CDE-0BCF-4BDC-9BA3-FFFFA8652EA5}"/>
              </a:ext>
            </a:extLst>
          </p:cNvPr>
          <p:cNvGrpSpPr/>
          <p:nvPr/>
        </p:nvGrpSpPr>
        <p:grpSpPr>
          <a:xfrm>
            <a:off x="2050140" y="6238013"/>
            <a:ext cx="390704" cy="95395"/>
            <a:chOff x="844210" y="415639"/>
            <a:chExt cx="390704" cy="95395"/>
          </a:xfrm>
        </p:grpSpPr>
        <p:cxnSp>
          <p:nvCxnSpPr>
            <p:cNvPr id="199" name="Connettore diritto 198">
              <a:extLst>
                <a:ext uri="{FF2B5EF4-FFF2-40B4-BE49-F238E27FC236}">
                  <a16:creationId xmlns:a16="http://schemas.microsoft.com/office/drawing/2014/main" id="{1778AA50-B702-4662-B355-9F1A4DEE8777}"/>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200" name="Ovale 199">
              <a:extLst>
                <a:ext uri="{FF2B5EF4-FFF2-40B4-BE49-F238E27FC236}">
                  <a16:creationId xmlns:a16="http://schemas.microsoft.com/office/drawing/2014/main" id="{A04EA5E8-2FFB-4395-AEF1-D52BB5DC0F3C}"/>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01" name="CasellaDiTesto 200">
            <a:extLst>
              <a:ext uri="{FF2B5EF4-FFF2-40B4-BE49-F238E27FC236}">
                <a16:creationId xmlns:a16="http://schemas.microsoft.com/office/drawing/2014/main" id="{56554B4F-CFE9-45F6-A83D-3836D51A495A}"/>
              </a:ext>
            </a:extLst>
          </p:cNvPr>
          <p:cNvSpPr txBox="1"/>
          <p:nvPr/>
        </p:nvSpPr>
        <p:spPr>
          <a:xfrm>
            <a:off x="1853730" y="6273929"/>
            <a:ext cx="609073" cy="246221"/>
          </a:xfrm>
          <a:prstGeom prst="rect">
            <a:avLst/>
          </a:prstGeom>
          <a:noFill/>
        </p:spPr>
        <p:txBody>
          <a:bodyPr wrap="square" rtlCol="0">
            <a:spAutoFit/>
          </a:bodyPr>
          <a:lstStyle/>
          <a:p>
            <a:r>
              <a:rPr lang="en-US" sz="1000" dirty="0"/>
              <a:t>text</a:t>
            </a:r>
            <a:endParaRPr lang="it-IT" sz="1100" dirty="0"/>
          </a:p>
        </p:txBody>
      </p:sp>
      <p:sp>
        <p:nvSpPr>
          <p:cNvPr id="202" name="CasellaDiTesto 201">
            <a:extLst>
              <a:ext uri="{FF2B5EF4-FFF2-40B4-BE49-F238E27FC236}">
                <a16:creationId xmlns:a16="http://schemas.microsoft.com/office/drawing/2014/main" id="{4DF60A55-BB8B-4D9C-B3C1-03B4A8C20EEA}"/>
              </a:ext>
            </a:extLst>
          </p:cNvPr>
          <p:cNvSpPr txBox="1"/>
          <p:nvPr/>
        </p:nvSpPr>
        <p:spPr>
          <a:xfrm>
            <a:off x="5811392" y="4410429"/>
            <a:ext cx="609073" cy="246221"/>
          </a:xfrm>
          <a:prstGeom prst="rect">
            <a:avLst/>
          </a:prstGeom>
          <a:noFill/>
        </p:spPr>
        <p:txBody>
          <a:bodyPr wrap="square" rtlCol="0">
            <a:spAutoFit/>
          </a:bodyPr>
          <a:lstStyle/>
          <a:p>
            <a:r>
              <a:rPr lang="en-US" sz="1000" dirty="0"/>
              <a:t>answer</a:t>
            </a:r>
            <a:endParaRPr lang="it-IT" sz="1100" dirty="0"/>
          </a:p>
        </p:txBody>
      </p:sp>
      <p:grpSp>
        <p:nvGrpSpPr>
          <p:cNvPr id="203" name="Gruppo 202">
            <a:extLst>
              <a:ext uri="{FF2B5EF4-FFF2-40B4-BE49-F238E27FC236}">
                <a16:creationId xmlns:a16="http://schemas.microsoft.com/office/drawing/2014/main" id="{6EC7EED8-6D2D-4067-9F37-CB060BAEAD1A}"/>
              </a:ext>
            </a:extLst>
          </p:cNvPr>
          <p:cNvGrpSpPr/>
          <p:nvPr/>
        </p:nvGrpSpPr>
        <p:grpSpPr>
          <a:xfrm>
            <a:off x="6329992" y="4517475"/>
            <a:ext cx="390704" cy="95395"/>
            <a:chOff x="844210" y="415639"/>
            <a:chExt cx="390704" cy="95395"/>
          </a:xfrm>
        </p:grpSpPr>
        <p:cxnSp>
          <p:nvCxnSpPr>
            <p:cNvPr id="204" name="Connettore diritto 203">
              <a:extLst>
                <a:ext uri="{FF2B5EF4-FFF2-40B4-BE49-F238E27FC236}">
                  <a16:creationId xmlns:a16="http://schemas.microsoft.com/office/drawing/2014/main" id="{EC2D7941-F84E-4180-BC6B-5B6FC105708C}"/>
                </a:ext>
              </a:extLst>
            </p:cNvPr>
            <p:cNvCxnSpPr>
              <a:cxnSpLocks/>
            </p:cNvCxnSpPr>
            <p:nvPr/>
          </p:nvCxnSpPr>
          <p:spPr>
            <a:xfrm>
              <a:off x="974856" y="461961"/>
              <a:ext cx="260058" cy="0"/>
            </a:xfrm>
            <a:prstGeom prst="line">
              <a:avLst/>
            </a:prstGeom>
          </p:spPr>
          <p:style>
            <a:lnRef idx="2">
              <a:schemeClr val="accent1"/>
            </a:lnRef>
            <a:fillRef idx="0">
              <a:schemeClr val="accent1"/>
            </a:fillRef>
            <a:effectRef idx="1">
              <a:schemeClr val="accent1"/>
            </a:effectRef>
            <a:fontRef idx="minor">
              <a:schemeClr val="tx1"/>
            </a:fontRef>
          </p:style>
        </p:cxnSp>
        <p:sp>
          <p:nvSpPr>
            <p:cNvPr id="205" name="Ovale 204">
              <a:extLst>
                <a:ext uri="{FF2B5EF4-FFF2-40B4-BE49-F238E27FC236}">
                  <a16:creationId xmlns:a16="http://schemas.microsoft.com/office/drawing/2014/main" id="{A58720DE-E467-4A45-A675-1B2FA90A05F2}"/>
                </a:ext>
              </a:extLst>
            </p:cNvPr>
            <p:cNvSpPr/>
            <p:nvPr/>
          </p:nvSpPr>
          <p:spPr>
            <a:xfrm>
              <a:off x="844210" y="415639"/>
              <a:ext cx="123089" cy="953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r>
              <a:rPr lang="en-GB" sz="1600" dirty="0" err="1"/>
              <a:t>OffensiveWord</a:t>
            </a:r>
            <a:r>
              <a:rPr lang="en-GB" sz="1600" dirty="0"/>
              <a:t>(</a:t>
            </a:r>
            <a:r>
              <a:rPr lang="en-GB" sz="1600" u="sng" dirty="0"/>
              <a:t>Id</a:t>
            </a:r>
            <a:r>
              <a:rPr lang="en-GB" sz="1600" dirty="0"/>
              <a:t>, word)</a:t>
            </a:r>
            <a:endParaRPr lang="en-GB" sz="1600" u="sng"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1228725" y="1541633"/>
            <a:ext cx="264319" cy="4586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CF6203-EE64-4950-93F7-DEBCA58745F1}"/>
              </a:ext>
            </a:extLst>
          </p:cNvPr>
          <p:cNvSpPr>
            <a:spLocks noGrp="1"/>
          </p:cNvSpPr>
          <p:nvPr>
            <p:ph type="title"/>
          </p:nvPr>
        </p:nvSpPr>
        <p:spPr/>
        <p:txBody>
          <a:bodyPr/>
          <a:lstStyle/>
          <a:p>
            <a:r>
              <a:rPr lang="it-IT" dirty="0"/>
              <a:t>Mo</a:t>
            </a:r>
            <a:r>
              <a:rPr lang="en-GB" dirty="0" err="1"/>
              <a:t>tivations</a:t>
            </a:r>
            <a:endParaRPr lang="it-IT" dirty="0"/>
          </a:p>
        </p:txBody>
      </p:sp>
      <p:sp>
        <p:nvSpPr>
          <p:cNvPr id="4" name="CasellaDiTesto 3">
            <a:extLst>
              <a:ext uri="{FF2B5EF4-FFF2-40B4-BE49-F238E27FC236}">
                <a16:creationId xmlns:a16="http://schemas.microsoft.com/office/drawing/2014/main" id="{61259993-1FAA-401B-B5CE-6F447D81B8B7}"/>
              </a:ext>
            </a:extLst>
          </p:cNvPr>
          <p:cNvSpPr txBox="1"/>
          <p:nvPr/>
        </p:nvSpPr>
        <p:spPr>
          <a:xfrm>
            <a:off x="355180" y="2297336"/>
            <a:ext cx="8652793" cy="3416320"/>
          </a:xfrm>
          <a:prstGeom prst="rect">
            <a:avLst/>
          </a:prstGeom>
          <a:noFill/>
        </p:spPr>
        <p:txBody>
          <a:bodyPr wrap="square" rtlCol="0">
            <a:spAutoFit/>
          </a:bodyPr>
          <a:lstStyle/>
          <a:p>
            <a:r>
              <a:rPr lang="it-IT" sz="2200" b="1" dirty="0" err="1"/>
              <a:t>Questionnaire</a:t>
            </a:r>
            <a:r>
              <a:rPr lang="it-IT" sz="2200" b="1" dirty="0"/>
              <a:t> </a:t>
            </a:r>
            <a:r>
              <a:rPr lang="it-IT" sz="2200" b="1" dirty="0" err="1"/>
              <a:t>Answer</a:t>
            </a:r>
            <a:r>
              <a:rPr lang="it-IT" sz="2200" b="1" dirty="0"/>
              <a:t> </a:t>
            </a:r>
            <a:r>
              <a:rPr lang="it-IT" sz="2200" dirty="0" err="1"/>
              <a:t>table</a:t>
            </a:r>
            <a:r>
              <a:rPr lang="it-IT" sz="2200" dirty="0"/>
              <a:t>, </a:t>
            </a:r>
            <a:r>
              <a:rPr lang="it-IT" sz="2200" dirty="0" err="1"/>
              <a:t>associated</a:t>
            </a:r>
            <a:r>
              <a:rPr lang="it-IT" sz="2200" dirty="0"/>
              <a:t> to one user and one product, </a:t>
            </a:r>
            <a:r>
              <a:rPr lang="it-IT" sz="2200" dirty="0" err="1"/>
              <a:t>represents</a:t>
            </a:r>
            <a:r>
              <a:rPr lang="it-IT" sz="2200" dirty="0"/>
              <a:t> the </a:t>
            </a:r>
            <a:r>
              <a:rPr lang="it-IT" sz="2200" dirty="0" err="1"/>
              <a:t>answers</a:t>
            </a:r>
            <a:r>
              <a:rPr lang="it-IT" sz="2200" dirty="0"/>
              <a:t> to the </a:t>
            </a:r>
            <a:r>
              <a:rPr lang="it-IT" sz="2200" dirty="0" err="1"/>
              <a:t>statistical</a:t>
            </a:r>
            <a:r>
              <a:rPr lang="it-IT" sz="2200" dirty="0"/>
              <a:t> part of the </a:t>
            </a:r>
            <a:r>
              <a:rPr lang="it-IT" sz="2200" dirty="0" err="1"/>
              <a:t>questionnaire</a:t>
            </a:r>
            <a:r>
              <a:rPr lang="it-IT" sz="2200" dirty="0"/>
              <a:t> (</a:t>
            </a:r>
            <a:r>
              <a:rPr lang="it-IT" sz="2200" dirty="0" err="1"/>
              <a:t>fixed</a:t>
            </a:r>
            <a:r>
              <a:rPr lang="it-IT" sz="2200" dirty="0"/>
              <a:t> </a:t>
            </a:r>
            <a:r>
              <a:rPr lang="it-IT" sz="2200" dirty="0" err="1"/>
              <a:t>questions</a:t>
            </a:r>
            <a:r>
              <a:rPr lang="it-IT" sz="2200" dirty="0"/>
              <a:t> </a:t>
            </a:r>
            <a:r>
              <a:rPr lang="it-IT" sz="2200" dirty="0">
                <a:sym typeface="Wingdings" panose="05000000000000000000" pitchFamily="2" charset="2"/>
              </a:rPr>
              <a:t> one </a:t>
            </a:r>
            <a:r>
              <a:rPr lang="it-IT" sz="2200" dirty="0" err="1">
                <a:sym typeface="Wingdings" panose="05000000000000000000" pitchFamily="2" charset="2"/>
              </a:rPr>
              <a:t>column</a:t>
            </a:r>
            <a:r>
              <a:rPr lang="it-IT" sz="2200" dirty="0">
                <a:sym typeface="Wingdings" panose="05000000000000000000" pitchFamily="2" charset="2"/>
              </a:rPr>
              <a:t> per </a:t>
            </a:r>
            <a:r>
              <a:rPr lang="it-IT" sz="2200" dirty="0" err="1">
                <a:sym typeface="Wingdings" panose="05000000000000000000" pitchFamily="2" charset="2"/>
              </a:rPr>
              <a:t>question</a:t>
            </a:r>
            <a:r>
              <a:rPr lang="it-IT" sz="2200" dirty="0">
                <a:sym typeface="Wingdings" panose="05000000000000000000" pitchFamily="2" charset="2"/>
              </a:rPr>
              <a:t>).</a:t>
            </a:r>
          </a:p>
          <a:p>
            <a:endParaRPr lang="it-IT" sz="2200" dirty="0">
              <a:sym typeface="Wingdings" panose="05000000000000000000" pitchFamily="2" charset="2"/>
            </a:endParaRPr>
          </a:p>
          <a:p>
            <a:r>
              <a:rPr lang="it-IT" sz="2200" b="1" dirty="0" err="1">
                <a:sym typeface="Wingdings" panose="05000000000000000000" pitchFamily="2" charset="2"/>
              </a:rPr>
              <a:t>Variable</a:t>
            </a:r>
            <a:r>
              <a:rPr lang="it-IT" sz="2200" b="1" dirty="0">
                <a:sym typeface="Wingdings" panose="05000000000000000000" pitchFamily="2" charset="2"/>
              </a:rPr>
              <a:t> </a:t>
            </a:r>
            <a:r>
              <a:rPr lang="it-IT" sz="2200" b="1" dirty="0" err="1">
                <a:sym typeface="Wingdings" panose="05000000000000000000" pitchFamily="2" charset="2"/>
              </a:rPr>
              <a:t>Question</a:t>
            </a:r>
            <a:r>
              <a:rPr lang="it-IT" sz="2200" dirty="0">
                <a:sym typeface="Wingdings" panose="05000000000000000000" pitchFamily="2" charset="2"/>
              </a:rPr>
              <a:t> </a:t>
            </a:r>
            <a:r>
              <a:rPr lang="it-IT" sz="2200" dirty="0" err="1">
                <a:sym typeface="Wingdings" panose="05000000000000000000" pitchFamily="2" charset="2"/>
              </a:rPr>
              <a:t>table</a:t>
            </a:r>
            <a:r>
              <a:rPr lang="it-IT" sz="2200" dirty="0">
                <a:sym typeface="Wingdings" panose="05000000000000000000" pitchFamily="2" charset="2"/>
              </a:rPr>
              <a:t>, </a:t>
            </a:r>
            <a:r>
              <a:rPr lang="it-IT" sz="2200" dirty="0" err="1">
                <a:sym typeface="Wingdings" panose="05000000000000000000" pitchFamily="2" charset="2"/>
              </a:rPr>
              <a:t>associated</a:t>
            </a:r>
            <a:r>
              <a:rPr lang="it-IT" sz="2200" dirty="0">
                <a:sym typeface="Wingdings" panose="05000000000000000000" pitchFamily="2" charset="2"/>
              </a:rPr>
              <a:t> to one product, </a:t>
            </a:r>
            <a:r>
              <a:rPr lang="it-IT" sz="2200" dirty="0" err="1">
                <a:sym typeface="Wingdings" panose="05000000000000000000" pitchFamily="2" charset="2"/>
              </a:rPr>
              <a:t>represents</a:t>
            </a:r>
            <a:r>
              <a:rPr lang="it-IT" sz="2200" dirty="0">
                <a:sym typeface="Wingdings" panose="05000000000000000000" pitchFamily="2" charset="2"/>
              </a:rPr>
              <a:t> the marketing </a:t>
            </a:r>
            <a:r>
              <a:rPr lang="it-IT" sz="2200" dirty="0" err="1">
                <a:sym typeface="Wingdings" panose="05000000000000000000" pitchFamily="2" charset="2"/>
              </a:rPr>
              <a:t>questions</a:t>
            </a:r>
            <a:r>
              <a:rPr lang="it-IT" sz="2200" dirty="0">
                <a:sym typeface="Wingdings" panose="05000000000000000000" pitchFamily="2" charset="2"/>
              </a:rPr>
              <a:t> of the </a:t>
            </a:r>
            <a:r>
              <a:rPr lang="it-IT" sz="2200" dirty="0" err="1">
                <a:sym typeface="Wingdings" panose="05000000000000000000" pitchFamily="2" charset="2"/>
              </a:rPr>
              <a:t>product’s</a:t>
            </a:r>
            <a:r>
              <a:rPr lang="it-IT" sz="2200" dirty="0">
                <a:sym typeface="Wingdings" panose="05000000000000000000" pitchFamily="2" charset="2"/>
              </a:rPr>
              <a:t> </a:t>
            </a:r>
            <a:r>
              <a:rPr lang="it-IT" sz="2200" dirty="0" err="1">
                <a:sym typeface="Wingdings" panose="05000000000000000000" pitchFamily="2" charset="2"/>
              </a:rPr>
              <a:t>questionnaire</a:t>
            </a:r>
            <a:r>
              <a:rPr lang="it-IT" sz="2200" dirty="0">
                <a:sym typeface="Wingdings" panose="05000000000000000000" pitchFamily="2" charset="2"/>
              </a:rPr>
              <a:t>. </a:t>
            </a:r>
            <a:r>
              <a:rPr lang="it-IT" sz="2200" dirty="0" err="1">
                <a:sym typeface="Wingdings" panose="05000000000000000000" pitchFamily="2" charset="2"/>
              </a:rPr>
              <a:t>Since</a:t>
            </a:r>
            <a:r>
              <a:rPr lang="it-IT" sz="2200" dirty="0">
                <a:sym typeface="Wingdings" panose="05000000000000000000" pitchFamily="2" charset="2"/>
              </a:rPr>
              <a:t> </a:t>
            </a:r>
            <a:r>
              <a:rPr lang="it-IT" sz="2200" dirty="0" err="1">
                <a:sym typeface="Wingdings" panose="05000000000000000000" pitchFamily="2" charset="2"/>
              </a:rPr>
              <a:t>they</a:t>
            </a:r>
            <a:r>
              <a:rPr lang="it-IT" sz="2200" dirty="0">
                <a:sym typeface="Wingdings" panose="05000000000000000000" pitchFamily="2" charset="2"/>
              </a:rPr>
              <a:t> </a:t>
            </a:r>
            <a:r>
              <a:rPr lang="it-IT" sz="2200" dirty="0" err="1">
                <a:sym typeface="Wingdings" panose="05000000000000000000" pitchFamily="2" charset="2"/>
              </a:rPr>
              <a:t>vary</a:t>
            </a:r>
            <a:r>
              <a:rPr lang="it-IT" sz="2200" dirty="0">
                <a:sym typeface="Wingdings" panose="05000000000000000000" pitchFamily="2" charset="2"/>
              </a:rPr>
              <a:t> in </a:t>
            </a:r>
            <a:r>
              <a:rPr lang="it-IT" sz="2200" dirty="0" err="1">
                <a:sym typeface="Wingdings" panose="05000000000000000000" pitchFamily="2" charset="2"/>
              </a:rPr>
              <a:t>number</a:t>
            </a:r>
            <a:r>
              <a:rPr lang="it-IT" sz="2200" dirty="0">
                <a:sym typeface="Wingdings" panose="05000000000000000000" pitchFamily="2" charset="2"/>
              </a:rPr>
              <a:t>, </a:t>
            </a:r>
            <a:r>
              <a:rPr lang="it-IT" sz="2200" dirty="0" err="1">
                <a:sym typeface="Wingdings" panose="05000000000000000000" pitchFamily="2" charset="2"/>
              </a:rPr>
              <a:t>they</a:t>
            </a:r>
            <a:r>
              <a:rPr lang="it-IT" sz="2200" dirty="0">
                <a:sym typeface="Wingdings" panose="05000000000000000000" pitchFamily="2" charset="2"/>
              </a:rPr>
              <a:t> </a:t>
            </a:r>
            <a:r>
              <a:rPr lang="it-IT" sz="2200" dirty="0" err="1">
                <a:sym typeface="Wingdings" panose="05000000000000000000" pitchFamily="2" charset="2"/>
              </a:rPr>
              <a:t>can’t</a:t>
            </a:r>
            <a:r>
              <a:rPr lang="it-IT" sz="2200" dirty="0">
                <a:sym typeface="Wingdings" panose="05000000000000000000" pitchFamily="2" charset="2"/>
              </a:rPr>
              <a:t> be </a:t>
            </a:r>
            <a:r>
              <a:rPr lang="it-IT" sz="2200" dirty="0" err="1">
                <a:sym typeface="Wingdings" panose="05000000000000000000" pitchFamily="2" charset="2"/>
              </a:rPr>
              <a:t>column</a:t>
            </a:r>
            <a:r>
              <a:rPr lang="it-IT" sz="2200" dirty="0">
                <a:sym typeface="Wingdings" panose="05000000000000000000" pitchFamily="2" charset="2"/>
              </a:rPr>
              <a:t> of a </a:t>
            </a:r>
            <a:r>
              <a:rPr lang="it-IT" sz="2200" dirty="0" err="1">
                <a:sym typeface="Wingdings" panose="05000000000000000000" pitchFamily="2" charset="2"/>
              </a:rPr>
              <a:t>table</a:t>
            </a:r>
            <a:r>
              <a:rPr lang="it-IT" sz="2200" dirty="0">
                <a:sym typeface="Wingdings" panose="05000000000000000000" pitchFamily="2" charset="2"/>
              </a:rPr>
              <a:t> </a:t>
            </a:r>
            <a:r>
              <a:rPr lang="it-IT" sz="2200" dirty="0" err="1">
                <a:sym typeface="Wingdings" panose="05000000000000000000" pitchFamily="2" charset="2"/>
              </a:rPr>
              <a:t>but</a:t>
            </a:r>
            <a:r>
              <a:rPr lang="it-IT" sz="2200" dirty="0">
                <a:sym typeface="Wingdings" panose="05000000000000000000" pitchFamily="2" charset="2"/>
              </a:rPr>
              <a:t> </a:t>
            </a:r>
            <a:r>
              <a:rPr lang="it-IT" sz="2200" dirty="0" err="1">
                <a:sym typeface="Wingdings" panose="05000000000000000000" pitchFamily="2" charset="2"/>
              </a:rPr>
              <a:t>they’re</a:t>
            </a:r>
            <a:r>
              <a:rPr lang="it-IT" sz="2200" dirty="0">
                <a:sym typeface="Wingdings" panose="05000000000000000000" pitchFamily="2" charset="2"/>
              </a:rPr>
              <a:t> </a:t>
            </a:r>
            <a:r>
              <a:rPr lang="it-IT" sz="2200" dirty="0" err="1">
                <a:sym typeface="Wingdings" panose="05000000000000000000" pitchFamily="2" charset="2"/>
              </a:rPr>
              <a:t>instead</a:t>
            </a:r>
            <a:r>
              <a:rPr lang="it-IT" sz="2200" dirty="0">
                <a:sym typeface="Wingdings" panose="05000000000000000000" pitchFamily="2" charset="2"/>
              </a:rPr>
              <a:t> </a:t>
            </a:r>
            <a:r>
              <a:rPr lang="it-IT" sz="2200" dirty="0" err="1">
                <a:sym typeface="Wingdings" panose="05000000000000000000" pitchFamily="2" charset="2"/>
              </a:rPr>
              <a:t>tuples</a:t>
            </a:r>
            <a:r>
              <a:rPr lang="it-IT" sz="2200" dirty="0">
                <a:sym typeface="Wingdings" panose="05000000000000000000" pitchFamily="2" charset="2"/>
              </a:rPr>
              <a:t> of </a:t>
            </a:r>
            <a:r>
              <a:rPr lang="it-IT" sz="2200" dirty="0" err="1">
                <a:sym typeface="Wingdings" panose="05000000000000000000" pitchFamily="2" charset="2"/>
              </a:rPr>
              <a:t>this</a:t>
            </a:r>
            <a:r>
              <a:rPr lang="it-IT" sz="2200" dirty="0">
                <a:sym typeface="Wingdings" panose="05000000000000000000" pitchFamily="2" charset="2"/>
              </a:rPr>
              <a:t> </a:t>
            </a:r>
            <a:r>
              <a:rPr lang="it-IT" sz="2200" dirty="0" err="1">
                <a:sym typeface="Wingdings" panose="05000000000000000000" pitchFamily="2" charset="2"/>
              </a:rPr>
              <a:t>table</a:t>
            </a:r>
            <a:r>
              <a:rPr lang="it-IT" sz="2200" dirty="0">
                <a:sym typeface="Wingdings" panose="05000000000000000000" pitchFamily="2" charset="2"/>
              </a:rPr>
              <a:t>.</a:t>
            </a:r>
          </a:p>
          <a:p>
            <a:endParaRPr lang="it-IT" sz="2200" dirty="0">
              <a:sym typeface="Wingdings" panose="05000000000000000000" pitchFamily="2" charset="2"/>
            </a:endParaRPr>
          </a:p>
          <a:p>
            <a:r>
              <a:rPr lang="it-IT" dirty="0"/>
              <a:t> </a:t>
            </a:r>
            <a:endParaRPr lang="it-IT" b="1" dirty="0"/>
          </a:p>
        </p:txBody>
      </p:sp>
    </p:spTree>
    <p:extLst>
      <p:ext uri="{BB962C8B-B14F-4D97-AF65-F5344CB8AC3E}">
        <p14:creationId xmlns:p14="http://schemas.microsoft.com/office/powerpoint/2010/main" val="256205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3895</TotalTime>
  <Words>2319</Words>
  <Application>Microsoft Office PowerPoint</Application>
  <PresentationFormat>Presentazione su schermo (4:3)</PresentationFormat>
  <Paragraphs>415</Paragraphs>
  <Slides>22</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Calibri Light</vt:lpstr>
      <vt:lpstr>Consolas</vt:lpstr>
      <vt:lpstr>Courier New</vt:lpstr>
      <vt:lpstr>Office Theme</vt:lpstr>
      <vt:lpstr>Data bases 2</vt:lpstr>
      <vt:lpstr>Specifications</vt:lpstr>
      <vt:lpstr>Specifications</vt:lpstr>
      <vt:lpstr>Presentazione standard di PowerPoint</vt:lpstr>
      <vt:lpstr>Relational model</vt:lpstr>
      <vt:lpstr>Motivations</vt:lpstr>
      <vt:lpstr>SQL DDL</vt:lpstr>
      <vt:lpstr>SQL DDL</vt:lpstr>
      <vt:lpstr>SQL DDL</vt:lpstr>
      <vt:lpstr>SQL DDL</vt:lpstr>
      <vt:lpstr>Relationship “Logs” </vt:lpstr>
      <vt:lpstr>Relationship “Fills” </vt:lpstr>
      <vt:lpstr>Relationship “IsAbout” </vt:lpstr>
      <vt:lpstr>Relationship “Reviews” </vt:lpstr>
      <vt:lpstr>Relationship “ReferingTo” </vt:lpstr>
      <vt:lpstr>Relationship “VariableAnswer” </vt:lpstr>
      <vt:lpstr>Components</vt:lpstr>
      <vt:lpstr>Components</vt:lpstr>
      <vt:lpstr>Components</vt:lpstr>
      <vt:lpstr>Components</vt:lpstr>
      <vt:lpstr>Triggers</vt:lpstr>
      <vt:lpstr>Triggers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301</cp:revision>
  <dcterms:created xsi:type="dcterms:W3CDTF">2020-11-06T10:16:45Z</dcterms:created>
  <dcterms:modified xsi:type="dcterms:W3CDTF">2021-02-10T18:28:18Z</dcterms:modified>
</cp:coreProperties>
</file>